
<file path=[Content_Types].xml><?xml version="1.0" encoding="utf-8"?>
<Types xmlns="http://schemas.openxmlformats.org/package/2006/content-types">
  <Default Extension="fntdata" ContentType="application/x-fontdata"/>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7"/>
  </p:notesMasterIdLst>
  <p:sldIdLst>
    <p:sldId id="306" r:id="rId2"/>
    <p:sldId id="285" r:id="rId3"/>
    <p:sldId id="316" r:id="rId4"/>
    <p:sldId id="322" r:id="rId5"/>
    <p:sldId id="323" r:id="rId6"/>
  </p:sldIdLst>
  <p:sldSz cx="18288000" cy="10282238"/>
  <p:notesSz cx="6858000" cy="9144000"/>
  <p:embeddedFontLst>
    <p:embeddedFont>
      <p:font typeface="Calibri" panose="020F0502020204030204" pitchFamily="34" charset="0"/>
      <p:regular r:id="rId8"/>
      <p:bold r:id="rId9"/>
      <p:italic r:id="rId10"/>
      <p:boldItalic r:id="rId11"/>
    </p:embeddedFont>
    <p:embeddedFont>
      <p:font typeface="Consolas" panose="020B0609020204030204" pitchFamily="49"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3"/>
    <p:restoredTop sz="83755"/>
  </p:normalViewPr>
  <p:slideViewPr>
    <p:cSldViewPr snapToGrid="0">
      <p:cViewPr varScale="1">
        <p:scale>
          <a:sx n="72" d="100"/>
          <a:sy n="72" d="100"/>
        </p:scale>
        <p:origin x="1376"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video, we’ll look at the 3 different datasets that we’ll use and how we are going to link them together to train our model.</a:t>
            </a:r>
            <a:endParaRPr dirty="0"/>
          </a:p>
        </p:txBody>
      </p:sp>
    </p:spTree>
    <p:extLst>
      <p:ext uri="{BB962C8B-B14F-4D97-AF65-F5344CB8AC3E}">
        <p14:creationId xmlns:p14="http://schemas.microsoft.com/office/powerpoint/2010/main" val="4236182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The 3 datasets that we’ll use are the trip data from yellow taxis in June 2018, the taxi zone data, which I’ll explain shortly, weather data, how we bring these together to make samples to train our network, and some we’ll touch on feature engineering.</a:t>
            </a:r>
            <a:endParaRPr dirty="0"/>
          </a:p>
        </p:txBody>
      </p:sp>
    </p:spTree>
    <p:extLst>
      <p:ext uri="{BB962C8B-B14F-4D97-AF65-F5344CB8AC3E}">
        <p14:creationId xmlns:p14="http://schemas.microsoft.com/office/powerpoint/2010/main" val="133614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9048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Due to the size of the dataset, we will create some ‘new’ features for our model.  These are in 2 forms:</a:t>
            </a:r>
          </a:p>
          <a:p>
            <a:pPr lvl="0">
              <a:spcBef>
                <a:spcPts val="0"/>
              </a:spcBef>
              <a:buNone/>
            </a:pPr>
            <a:r>
              <a:rPr lang="en-GB" dirty="0"/>
              <a:t>One-hot, or categorical encoding.</a:t>
            </a:r>
          </a:p>
          <a:p>
            <a:pPr lvl="0">
              <a:spcBef>
                <a:spcPts val="0"/>
              </a:spcBef>
              <a:buNone/>
            </a:pPr>
            <a:r>
              <a:rPr lang="en-GB" dirty="0"/>
              <a:t>Here you can see how we encode the day of the week in a vector.  Monday would perhaps set the 1</a:t>
            </a:r>
            <a:r>
              <a:rPr lang="en-GB" baseline="30000" dirty="0"/>
              <a:t>st</a:t>
            </a:r>
            <a:r>
              <a:rPr lang="en-GB" dirty="0"/>
              <a:t> value to 1, Friday the 5</a:t>
            </a:r>
            <a:r>
              <a:rPr lang="en-GB" baseline="30000" dirty="0"/>
              <a:t>th</a:t>
            </a:r>
            <a:r>
              <a:rPr lang="en-GB" dirty="0"/>
              <a:t>, etc.</a:t>
            </a:r>
          </a:p>
          <a:p>
            <a:pPr lvl="0">
              <a:spcBef>
                <a:spcPts val="0"/>
              </a:spcBef>
              <a:buNone/>
            </a:pPr>
            <a:r>
              <a:rPr lang="en-GB" dirty="0"/>
              <a:t>This helps algorithms determine the importance of the particular days of the week to the journey times, perhaps Monday to Friday’s have longer durations due to increased traffic for workers.</a:t>
            </a:r>
          </a:p>
          <a:p>
            <a:pPr lvl="0">
              <a:spcBef>
                <a:spcPts val="0"/>
              </a:spcBef>
              <a:buNone/>
            </a:pPr>
            <a:r>
              <a:rPr lang="en-GB" dirty="0"/>
              <a:t>The 2</a:t>
            </a:r>
            <a:r>
              <a:rPr lang="en-GB" baseline="30000" dirty="0"/>
              <a:t>nd</a:t>
            </a:r>
            <a:r>
              <a:rPr lang="en-GB" dirty="0"/>
              <a:t> approach is to create a new feature altogether.  Although the dataset contains a distance column, this is the distance taken by the taxi and we won’t know this in advance.  So we’ll create a Euclidean distance feature that is the straight line distance between the pick-up and drop-off locations.</a:t>
            </a:r>
          </a:p>
          <a:p>
            <a:pPr lvl="0">
              <a:spcBef>
                <a:spcPts val="0"/>
              </a:spcBef>
              <a:buNone/>
            </a:pPr>
            <a:r>
              <a:rPr lang="en-GB" dirty="0"/>
              <a:t>Also, as you’ll recall from exploring the dataset, we only have the zones for pick up and drop off in the more recent NYC data, so we are using the centre of those zones as the pick up and drop off locations (again note that this will increase the inaccuracy of our model, how do we know where in those zones the journey started or stopped, it could be the near side, the far side of each, or somewhere in the middle).  </a:t>
            </a:r>
          </a:p>
        </p:txBody>
      </p:sp>
    </p:spTree>
    <p:extLst>
      <p:ext uri="{BB962C8B-B14F-4D97-AF65-F5344CB8AC3E}">
        <p14:creationId xmlns:p14="http://schemas.microsoft.com/office/powerpoint/2010/main" val="133515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video, we’ll look at the 3 different datasets that we’ll use and how we are going to link them together to train our model.</a:t>
            </a:r>
            <a:endParaRPr dirty="0"/>
          </a:p>
        </p:txBody>
      </p:sp>
    </p:spTree>
    <p:extLst>
      <p:ext uri="{BB962C8B-B14F-4D97-AF65-F5344CB8AC3E}">
        <p14:creationId xmlns:p14="http://schemas.microsoft.com/office/powerpoint/2010/main" val="208851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en.wikipedia.org/wiki/Euclidean_dista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3.2 Exploring the data</a:t>
            </a:r>
          </a:p>
        </p:txBody>
      </p:sp>
    </p:spTree>
    <p:extLst>
      <p:ext uri="{BB962C8B-B14F-4D97-AF65-F5344CB8AC3E}">
        <p14:creationId xmlns:p14="http://schemas.microsoft.com/office/powerpoint/2010/main" val="214090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Trip data</a:t>
            </a:r>
          </a:p>
          <a:p>
            <a:pPr marL="914507" indent="-711281">
              <a:buClr>
                <a:srgbClr val="434343"/>
              </a:buClr>
              <a:buChar char="●"/>
            </a:pPr>
            <a:r>
              <a:rPr lang="en-US" sz="4002" dirty="0">
                <a:solidFill>
                  <a:srgbClr val="434343"/>
                </a:solidFill>
              </a:rPr>
              <a:t>Taxi zone data</a:t>
            </a:r>
          </a:p>
          <a:p>
            <a:pPr marL="914507" indent="-711281">
              <a:buClr>
                <a:srgbClr val="434343"/>
              </a:buClr>
              <a:buChar char="●"/>
            </a:pPr>
            <a:r>
              <a:rPr lang="en-US" sz="4002" dirty="0">
                <a:solidFill>
                  <a:srgbClr val="434343"/>
                </a:solidFill>
              </a:rPr>
              <a:t>Weather data</a:t>
            </a:r>
          </a:p>
          <a:p>
            <a:pPr marL="914507" indent="-711281">
              <a:buClr>
                <a:srgbClr val="434343"/>
              </a:buClr>
              <a:buChar char="●"/>
            </a:pPr>
            <a:r>
              <a:rPr lang="en-US" sz="4002" dirty="0">
                <a:solidFill>
                  <a:srgbClr val="434343"/>
                </a:solidFill>
              </a:rPr>
              <a:t>Bringing these together</a:t>
            </a:r>
          </a:p>
          <a:p>
            <a:pPr marL="914507" indent="-711281">
              <a:buClr>
                <a:srgbClr val="434343"/>
              </a:buClr>
              <a:buChar char="●"/>
            </a:pPr>
            <a:r>
              <a:rPr lang="en-US" sz="4002" dirty="0">
                <a:solidFill>
                  <a:srgbClr val="434343"/>
                </a:solidFill>
              </a:rPr>
              <a:t>Feature engineering</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dataset…</a:t>
            </a:r>
          </a:p>
        </p:txBody>
      </p:sp>
    </p:spTree>
    <p:extLst>
      <p:ext uri="{BB962C8B-B14F-4D97-AF65-F5344CB8AC3E}">
        <p14:creationId xmlns:p14="http://schemas.microsoft.com/office/powerpoint/2010/main" val="208763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Feature Engineering</a:t>
            </a:r>
          </a:p>
        </p:txBody>
      </p:sp>
      <p:sp>
        <p:nvSpPr>
          <p:cNvPr id="149" name="Shape 149"/>
          <p:cNvSpPr txBox="1">
            <a:spLocks noGrp="1"/>
          </p:cNvSpPr>
          <p:nvPr>
            <p:ph type="body" idx="4294967295"/>
          </p:nvPr>
        </p:nvSpPr>
        <p:spPr>
          <a:xfrm>
            <a:off x="413259" y="1417544"/>
            <a:ext cx="17440478" cy="6238316"/>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One-hot (categorical) encoding</a:t>
            </a:r>
          </a:p>
          <a:p>
            <a:pPr marL="914507" indent="-711281">
              <a:buClr>
                <a:srgbClr val="434343"/>
              </a:buClr>
              <a:buChar char="●"/>
            </a:pPr>
            <a:r>
              <a:rPr lang="en-US" sz="4002" dirty="0">
                <a:solidFill>
                  <a:srgbClr val="434343"/>
                </a:solidFill>
              </a:rPr>
              <a:t>Days of the week can be labelled 0 – 6 (or 1 – 7), or we can encode them:</a:t>
            </a:r>
          </a:p>
          <a:p>
            <a:pPr marL="203226">
              <a:buClr>
                <a:srgbClr val="434343"/>
              </a:buClr>
            </a:pPr>
            <a:r>
              <a:rPr lang="en-US" sz="3200" dirty="0">
                <a:solidFill>
                  <a:srgbClr val="434343"/>
                </a:solidFill>
                <a:latin typeface="Consolas" panose="020B0609020204030204" pitchFamily="49" charset="0"/>
                <a:cs typeface="Consolas" panose="020B0609020204030204" pitchFamily="49" charset="0"/>
              </a:rPr>
              <a:t>		Monday (1)	: 	[1, 0, 0, 0, 0, 0, 0]</a:t>
            </a:r>
          </a:p>
          <a:p>
            <a:pPr marL="203226">
              <a:buClr>
                <a:srgbClr val="434343"/>
              </a:buClr>
            </a:pPr>
            <a:r>
              <a:rPr lang="en-US" sz="3200" dirty="0">
                <a:solidFill>
                  <a:srgbClr val="434343"/>
                </a:solidFill>
                <a:latin typeface="Consolas" panose="020B0609020204030204" pitchFamily="49" charset="0"/>
                <a:cs typeface="Consolas" panose="020B0609020204030204" pitchFamily="49" charset="0"/>
              </a:rPr>
              <a:t>		Friday (5)	: 	[0, 0, 0, 0, 1, 0, 0]</a:t>
            </a: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Creating new features</a:t>
            </a:r>
          </a:p>
          <a:p>
            <a:pPr marL="914507" indent="-711281">
              <a:buClr>
                <a:srgbClr val="434343"/>
              </a:buClr>
              <a:buChar char="●"/>
            </a:pPr>
            <a:r>
              <a:rPr lang="en-US" sz="4002" dirty="0">
                <a:solidFill>
                  <a:srgbClr val="434343"/>
                </a:solidFill>
              </a:rPr>
              <a:t>We’ll create a Euclidean distance feature</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pic>
        <p:nvPicPr>
          <p:cNvPr id="2" name="Picture 1">
            <a:extLst>
              <a:ext uri="{FF2B5EF4-FFF2-40B4-BE49-F238E27FC236}">
                <a16:creationId xmlns:a16="http://schemas.microsoft.com/office/drawing/2014/main" id="{BBA6A0E0-9734-2040-9622-DD6606735E09}"/>
              </a:ext>
            </a:extLst>
          </p:cNvPr>
          <p:cNvPicPr>
            <a:picLocks noChangeAspect="1"/>
          </p:cNvPicPr>
          <p:nvPr/>
        </p:nvPicPr>
        <p:blipFill>
          <a:blip r:embed="rId3"/>
          <a:stretch>
            <a:fillRect/>
          </a:stretch>
        </p:blipFill>
        <p:spPr>
          <a:xfrm>
            <a:off x="4769970" y="7470770"/>
            <a:ext cx="4069230" cy="2811468"/>
          </a:xfrm>
          <a:prstGeom prst="rect">
            <a:avLst/>
          </a:prstGeom>
        </p:spPr>
      </p:pic>
      <p:sp>
        <p:nvSpPr>
          <p:cNvPr id="3" name="Rectangle 2">
            <a:extLst>
              <a:ext uri="{FF2B5EF4-FFF2-40B4-BE49-F238E27FC236}">
                <a16:creationId xmlns:a16="http://schemas.microsoft.com/office/drawing/2014/main" id="{79BEF3F6-BDE4-8B43-B5B6-456475BDD80A}"/>
              </a:ext>
            </a:extLst>
          </p:cNvPr>
          <p:cNvSpPr/>
          <p:nvPr/>
        </p:nvSpPr>
        <p:spPr>
          <a:xfrm>
            <a:off x="10229543" y="9709369"/>
            <a:ext cx="8084264" cy="369332"/>
          </a:xfrm>
          <a:prstGeom prst="rect">
            <a:avLst/>
          </a:prstGeom>
        </p:spPr>
        <p:txBody>
          <a:bodyPr wrap="none">
            <a:spAutoFit/>
          </a:bodyPr>
          <a:lstStyle/>
          <a:p>
            <a:r>
              <a:rPr lang="en-US" sz="1800" dirty="0"/>
              <a:t>Image courtesy of Wikipedia </a:t>
            </a:r>
            <a:r>
              <a:rPr lang="en-US" sz="1800" dirty="0">
                <a:hlinkClick r:id="rId4"/>
              </a:rPr>
              <a:t>https://en.wikipedia.org/wiki/Euclidean_distance</a:t>
            </a:r>
            <a:r>
              <a:rPr lang="en-US" sz="1800" dirty="0"/>
              <a:t> </a:t>
            </a:r>
          </a:p>
        </p:txBody>
      </p:sp>
    </p:spTree>
    <p:extLst>
      <p:ext uri="{BB962C8B-B14F-4D97-AF65-F5344CB8AC3E}">
        <p14:creationId xmlns:p14="http://schemas.microsoft.com/office/powerpoint/2010/main" val="182232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Training </a:t>
            </a:r>
            <a:r>
              <a:rPr lang="en"/>
              <a:t>the model</a:t>
            </a:r>
            <a:endParaRPr lang="en" dirty="0"/>
          </a:p>
        </p:txBody>
      </p:sp>
    </p:spTree>
    <p:extLst>
      <p:ext uri="{BB962C8B-B14F-4D97-AF65-F5344CB8AC3E}">
        <p14:creationId xmlns:p14="http://schemas.microsoft.com/office/powerpoint/2010/main" val="1618544466"/>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20772</TotalTime>
  <Words>481</Words>
  <Application>Microsoft Macintosh PowerPoint</Application>
  <PresentationFormat>Custom</PresentationFormat>
  <Paragraphs>31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Calibri</vt:lpstr>
      <vt:lpstr>Arial</vt:lpstr>
      <vt:lpstr>Consolas</vt:lpstr>
      <vt:lpstr>Packt</vt:lpstr>
      <vt:lpstr>3.2 Exploring the data</vt:lpstr>
      <vt:lpstr>What we will cover</vt:lpstr>
      <vt:lpstr>Let’s explore the dataset…</vt:lpstr>
      <vt:lpstr>Feature Engineering</vt:lpstr>
      <vt:lpstr>Training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74</cp:revision>
  <dcterms:modified xsi:type="dcterms:W3CDTF">2018-11-22T22:15:55Z</dcterms:modified>
</cp:coreProperties>
</file>