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9" r:id="rId1"/>
  </p:sldMasterIdLst>
  <p:notesMasterIdLst>
    <p:notesMasterId r:id="rId11"/>
  </p:notesMasterIdLst>
  <p:sldIdLst>
    <p:sldId id="305" r:id="rId2"/>
    <p:sldId id="299" r:id="rId3"/>
    <p:sldId id="308" r:id="rId4"/>
    <p:sldId id="311" r:id="rId5"/>
    <p:sldId id="310" r:id="rId6"/>
    <p:sldId id="318" r:id="rId7"/>
    <p:sldId id="312" r:id="rId8"/>
    <p:sldId id="313" r:id="rId9"/>
    <p:sldId id="319" r:id="rId10"/>
  </p:sldIdLst>
  <p:sldSz cx="18288000" cy="10282238"/>
  <p:notesSz cx="6858000" cy="9144000"/>
  <p:embeddedFontLst>
    <p:embeddedFont>
      <p:font typeface="Calibri" panose="020F0502020204030204" pitchFamily="34" charset="0"/>
      <p:regular r:id="rId12"/>
      <p:bold r:id="rId13"/>
      <p:italic r:id="rId14"/>
      <p:boldItalic r:id="rId15"/>
    </p:embeddedFont>
    <p:embeddedFont>
      <p:font typeface="Consolas" panose="020B0609020204030204" pitchFamily="49"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39" userDrawn="1">
          <p15:clr>
            <a:srgbClr val="A4A3A4"/>
          </p15:clr>
        </p15:guide>
        <p15:guide id="2" pos="5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02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B5B818-5B4B-48B1-9B93-774CE235BC5F}">
  <a:tblStyle styleId="{ACB5B818-5B4B-48B1-9B93-774CE235BC5F}"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83"/>
    <p:restoredTop sz="83755"/>
  </p:normalViewPr>
  <p:slideViewPr>
    <p:cSldViewPr snapToGrid="0">
      <p:cViewPr varScale="1">
        <p:scale>
          <a:sx n="72" d="100"/>
          <a:sy n="72" d="100"/>
        </p:scale>
        <p:origin x="1376" y="224"/>
      </p:cViewPr>
      <p:guideLst>
        <p:guide orient="horz" pos="3239"/>
        <p:guide pos="57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324330538"/>
      </p:ext>
    </p:extLst>
  </p:cSld>
  <p:clrMap bg1="lt1" tx1="dk1" bg2="dk2" tx2="lt2" accent1="accent1" accent2="accent2" accent3="accent3" accent4="accent4" accent5="accent5" accent6="accent6" hlink="hlink" folHlink="folHlink"/>
  <p:notesStyle>
    <a:lvl1pPr marL="0" algn="l" defTabSz="1829425" rtl="0" eaLnBrk="1" latinLnBrk="0" hangingPunct="1">
      <a:defRPr sz="2402" kern="1200">
        <a:solidFill>
          <a:schemeClr val="tx1"/>
        </a:solidFill>
        <a:latin typeface="+mn-lt"/>
        <a:ea typeface="+mn-ea"/>
        <a:cs typeface="+mn-cs"/>
      </a:defRPr>
    </a:lvl1pPr>
    <a:lvl2pPr marL="914713" algn="l" defTabSz="1829425" rtl="0" eaLnBrk="1" latinLnBrk="0" hangingPunct="1">
      <a:defRPr sz="2402" kern="1200">
        <a:solidFill>
          <a:schemeClr val="tx1"/>
        </a:solidFill>
        <a:latin typeface="+mn-lt"/>
        <a:ea typeface="+mn-ea"/>
        <a:cs typeface="+mn-cs"/>
      </a:defRPr>
    </a:lvl2pPr>
    <a:lvl3pPr marL="1829425" algn="l" defTabSz="1829425" rtl="0" eaLnBrk="1" latinLnBrk="0" hangingPunct="1">
      <a:defRPr sz="2402" kern="1200">
        <a:solidFill>
          <a:schemeClr val="tx1"/>
        </a:solidFill>
        <a:latin typeface="+mn-lt"/>
        <a:ea typeface="+mn-ea"/>
        <a:cs typeface="+mn-cs"/>
      </a:defRPr>
    </a:lvl3pPr>
    <a:lvl4pPr marL="2744137" algn="l" defTabSz="1829425" rtl="0" eaLnBrk="1" latinLnBrk="0" hangingPunct="1">
      <a:defRPr sz="2402" kern="1200">
        <a:solidFill>
          <a:schemeClr val="tx1"/>
        </a:solidFill>
        <a:latin typeface="+mn-lt"/>
        <a:ea typeface="+mn-ea"/>
        <a:cs typeface="+mn-cs"/>
      </a:defRPr>
    </a:lvl4pPr>
    <a:lvl5pPr marL="3658848" algn="l" defTabSz="1829425" rtl="0" eaLnBrk="1" latinLnBrk="0" hangingPunct="1">
      <a:defRPr sz="2402" kern="1200">
        <a:solidFill>
          <a:schemeClr val="tx1"/>
        </a:solidFill>
        <a:latin typeface="+mn-lt"/>
        <a:ea typeface="+mn-ea"/>
        <a:cs typeface="+mn-cs"/>
      </a:defRPr>
    </a:lvl5pPr>
    <a:lvl6pPr marL="4573561" algn="l" defTabSz="1829425" rtl="0" eaLnBrk="1" latinLnBrk="0" hangingPunct="1">
      <a:defRPr sz="2402" kern="1200">
        <a:solidFill>
          <a:schemeClr val="tx1"/>
        </a:solidFill>
        <a:latin typeface="+mn-lt"/>
        <a:ea typeface="+mn-ea"/>
        <a:cs typeface="+mn-cs"/>
      </a:defRPr>
    </a:lvl6pPr>
    <a:lvl7pPr marL="5488274" algn="l" defTabSz="1829425" rtl="0" eaLnBrk="1" latinLnBrk="0" hangingPunct="1">
      <a:defRPr sz="2402" kern="1200">
        <a:solidFill>
          <a:schemeClr val="tx1"/>
        </a:solidFill>
        <a:latin typeface="+mn-lt"/>
        <a:ea typeface="+mn-ea"/>
        <a:cs typeface="+mn-cs"/>
      </a:defRPr>
    </a:lvl7pPr>
    <a:lvl8pPr marL="6402985" algn="l" defTabSz="1829425" rtl="0" eaLnBrk="1" latinLnBrk="0" hangingPunct="1">
      <a:defRPr sz="2402" kern="1200">
        <a:solidFill>
          <a:schemeClr val="tx1"/>
        </a:solidFill>
        <a:latin typeface="+mn-lt"/>
        <a:ea typeface="+mn-ea"/>
        <a:cs typeface="+mn-cs"/>
      </a:defRPr>
    </a:lvl8pPr>
    <a:lvl9pPr marL="7317698" algn="l" defTabSz="1829425" rtl="0" eaLnBrk="1" latinLnBrk="0" hangingPunct="1">
      <a:defRPr sz="240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1326585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3843222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exercise, I’ve split the data using a typical approach.  </a:t>
            </a:r>
          </a:p>
          <a:p>
            <a:r>
              <a:rPr lang="en-US" dirty="0"/>
              <a:t>60% of the data is for training</a:t>
            </a:r>
          </a:p>
          <a:p>
            <a:r>
              <a:rPr lang="en-US" dirty="0"/>
              <a:t>20% for validation (which is to help the training algorithm)</a:t>
            </a:r>
          </a:p>
          <a:p>
            <a:r>
              <a:rPr lang="en-US" dirty="0"/>
              <a:t>20% is kept out for testing our model (we’ll use this in the next video).</a:t>
            </a:r>
          </a:p>
          <a:p>
            <a:r>
              <a:rPr lang="en-US" dirty="0"/>
              <a:t>This slide shows an example of what this would look like.  Obviously our real data is circa 8m rows long and contains more columns (or features) than are displayed here.</a:t>
            </a:r>
          </a:p>
          <a:p>
            <a:endParaRPr lang="en-US" dirty="0"/>
          </a:p>
        </p:txBody>
      </p:sp>
    </p:spTree>
    <p:extLst>
      <p:ext uri="{BB962C8B-B14F-4D97-AF65-F5344CB8AC3E}">
        <p14:creationId xmlns:p14="http://schemas.microsoft.com/office/powerpoint/2010/main" val="1774118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As our dataset is large, we don’t necessarily want to load it all into memory in one go, or even pass it to the neural network in one go.  We’ll use </a:t>
            </a:r>
            <a:r>
              <a:rPr lang="en-US" dirty="0" err="1"/>
              <a:t>Keras</a:t>
            </a:r>
            <a:r>
              <a:rPr lang="en-US" dirty="0"/>
              <a:t> generators to split the data up into batches and feed it to the network as and when the training algorithm needs more samples.</a:t>
            </a:r>
          </a:p>
          <a:p>
            <a:pPr lvl="0" rtl="0">
              <a:spcBef>
                <a:spcPts val="0"/>
              </a:spcBef>
              <a:buNone/>
            </a:pP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650117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Our neural network is quite simple in comparison to some that are widely used. It has 3 layers, an input layer connected to a fully connected (or dense) layer of 1024 neurons, a 2</a:t>
            </a:r>
            <a:r>
              <a:rPr lang="en-US" baseline="30000" dirty="0"/>
              <a:t>nd</a:t>
            </a:r>
            <a:r>
              <a:rPr lang="en-US" dirty="0"/>
              <a:t> layer with 128 neurons (again fully connected) and a final output layer.</a:t>
            </a:r>
          </a:p>
          <a:p>
            <a:pPr lvl="0" rtl="0">
              <a:spcBef>
                <a:spcPts val="0"/>
              </a:spcBef>
              <a:buNone/>
            </a:pP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2083510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As you can see, a large percentage of the dataset has a steering angle of between -5 and +5 degrees.  This can potentially cause training issues where the algorithm may get 70% accuracy by just returning 0 as the answer! Obviously this won’t be a good thing in a real car!! </a:t>
            </a:r>
          </a:p>
          <a:p>
            <a:pPr lvl="0" rtl="0">
              <a:spcBef>
                <a:spcPts val="0"/>
              </a:spcBef>
              <a:buNone/>
            </a:pPr>
            <a:endParaRPr lang="en-US"/>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lvl="0">
              <a:spcBef>
                <a:spcPts val="0"/>
              </a:spcBef>
              <a:buNone/>
            </a:pPr>
            <a:endParaRPr dirty="0"/>
          </a:p>
        </p:txBody>
      </p:sp>
    </p:spTree>
    <p:extLst>
      <p:ext uri="{BB962C8B-B14F-4D97-AF65-F5344CB8AC3E}">
        <p14:creationId xmlns:p14="http://schemas.microsoft.com/office/powerpoint/2010/main" val="2461616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is the approach I use for training neural networks.  Typically I would perform the initial training and tuning locally to ensure the code is working and the model is starting to converge or a small number samples before moving to a cloud based server to train on the full dataset.</a:t>
            </a:r>
          </a:p>
          <a:p>
            <a:pPr lvl="0" rtl="0">
              <a:spcBef>
                <a:spcPts val="0"/>
              </a:spcBef>
              <a:buNone/>
            </a:pP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3163693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Here you can see the command used to train the model.</a:t>
            </a:r>
          </a:p>
          <a:p>
            <a:pPr lvl="0" rtl="0">
              <a:spcBef>
                <a:spcPts val="0"/>
              </a:spcBef>
              <a:buNone/>
            </a:pPr>
            <a:r>
              <a:rPr lang="en-US" dirty="0"/>
              <a:t>The output from the training shows a small sample run, but it demonstrates training and validation losses decreasing, which is what we want to achieve.</a:t>
            </a:r>
          </a:p>
          <a:p>
            <a:pPr lvl="0">
              <a:spcBef>
                <a:spcPts val="0"/>
              </a:spcBef>
              <a:buNone/>
            </a:pPr>
            <a:endParaRPr dirty="0"/>
          </a:p>
        </p:txBody>
      </p:sp>
    </p:spTree>
    <p:extLst>
      <p:ext uri="{BB962C8B-B14F-4D97-AF65-F5344CB8AC3E}">
        <p14:creationId xmlns:p14="http://schemas.microsoft.com/office/powerpoint/2010/main" val="1882602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the next video we’ll use our model to predict journey times</a:t>
            </a:r>
            <a:endParaRPr dirty="0"/>
          </a:p>
        </p:txBody>
      </p:sp>
    </p:spTree>
    <p:extLst>
      <p:ext uri="{BB962C8B-B14F-4D97-AF65-F5344CB8AC3E}">
        <p14:creationId xmlns:p14="http://schemas.microsoft.com/office/powerpoint/2010/main" val="42786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333333"/>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781053" y="3636871"/>
            <a:ext cx="16444200" cy="1866336"/>
          </a:xfrm>
          <a:prstGeom prst="rect">
            <a:avLst/>
          </a:prstGeom>
        </p:spPr>
        <p:txBody>
          <a:bodyPr lIns="137092" tIns="137092" rIns="137092" bIns="137092" anchor="b" anchorCtr="0"/>
          <a:lstStyle>
            <a:lvl1pPr lvl="0" rtl="0">
              <a:spcBef>
                <a:spcPts val="0"/>
              </a:spcBef>
              <a:buSzPct val="100000"/>
              <a:buFont typeface="Calibri"/>
              <a:defRPr sz="9605">
                <a:latin typeface="Calibri"/>
                <a:ea typeface="Calibri"/>
                <a:cs typeface="Calibri"/>
                <a:sym typeface="Calibri"/>
              </a:defRPr>
            </a:lvl1pPr>
            <a:lvl2pPr lvl="1" rtl="0">
              <a:spcBef>
                <a:spcPts val="0"/>
              </a:spcBef>
              <a:buSzPct val="100000"/>
              <a:defRPr sz="9605"/>
            </a:lvl2pPr>
            <a:lvl3pPr lvl="2" rtl="0">
              <a:spcBef>
                <a:spcPts val="0"/>
              </a:spcBef>
              <a:buSzPct val="100000"/>
              <a:defRPr sz="9605"/>
            </a:lvl3pPr>
            <a:lvl4pPr lvl="3" rtl="0">
              <a:spcBef>
                <a:spcPts val="0"/>
              </a:spcBef>
              <a:buSzPct val="100000"/>
              <a:defRPr sz="9605"/>
            </a:lvl4pPr>
            <a:lvl5pPr lvl="4" rtl="0">
              <a:spcBef>
                <a:spcPts val="0"/>
              </a:spcBef>
              <a:buSzPct val="100000"/>
              <a:defRPr sz="9605"/>
            </a:lvl5pPr>
            <a:lvl6pPr lvl="5" rtl="0">
              <a:spcBef>
                <a:spcPts val="0"/>
              </a:spcBef>
              <a:buSzPct val="100000"/>
              <a:defRPr sz="9605"/>
            </a:lvl6pPr>
            <a:lvl7pPr lvl="6" rtl="0">
              <a:spcBef>
                <a:spcPts val="0"/>
              </a:spcBef>
              <a:buSzPct val="100000"/>
              <a:defRPr sz="9605"/>
            </a:lvl7pPr>
            <a:lvl8pPr lvl="7" rtl="0">
              <a:spcBef>
                <a:spcPts val="0"/>
              </a:spcBef>
              <a:buSzPct val="100000"/>
              <a:defRPr sz="9605"/>
            </a:lvl8pPr>
            <a:lvl9pPr lvl="8" rtl="0">
              <a:spcBef>
                <a:spcPts val="0"/>
              </a:spcBef>
              <a:buSzPct val="100000"/>
              <a:defRPr sz="9605"/>
            </a:lvl9pPr>
          </a:lstStyle>
          <a:p>
            <a:endParaRPr/>
          </a:p>
        </p:txBody>
      </p:sp>
      <p:sp>
        <p:nvSpPr>
          <p:cNvPr id="14" name="Shape 14"/>
          <p:cNvSpPr txBox="1">
            <a:spLocks noGrp="1"/>
          </p:cNvSpPr>
          <p:nvPr>
            <p:ph type="subTitle" idx="1"/>
          </p:nvPr>
        </p:nvSpPr>
        <p:spPr>
          <a:xfrm>
            <a:off x="781053" y="5575678"/>
            <a:ext cx="16444200" cy="865399"/>
          </a:xfrm>
          <a:prstGeom prst="rect">
            <a:avLst/>
          </a:prstGeom>
        </p:spPr>
        <p:txBody>
          <a:bodyPr lIns="137092" tIns="137092" rIns="137092" bIns="137092" anchor="t" anchorCtr="0"/>
          <a:lstStyle>
            <a:lvl1pPr lvl="0" rtl="0">
              <a:lnSpc>
                <a:spcPct val="100000"/>
              </a:lnSpc>
              <a:spcBef>
                <a:spcPts val="0"/>
              </a:spcBef>
              <a:spcAft>
                <a:spcPts val="0"/>
              </a:spcAft>
              <a:buClr>
                <a:schemeClr val="lt1"/>
              </a:buClr>
              <a:buSzPct val="100000"/>
              <a:buFont typeface="Calibri"/>
              <a:buNone/>
              <a:defRPr sz="4402">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402">
                <a:solidFill>
                  <a:schemeClr val="lt1"/>
                </a:solidFill>
              </a:defRPr>
            </a:lvl2pPr>
            <a:lvl3pPr lvl="2" rtl="0">
              <a:lnSpc>
                <a:spcPct val="100000"/>
              </a:lnSpc>
              <a:spcBef>
                <a:spcPts val="0"/>
              </a:spcBef>
              <a:spcAft>
                <a:spcPts val="0"/>
              </a:spcAft>
              <a:buClr>
                <a:schemeClr val="lt1"/>
              </a:buClr>
              <a:buSzPct val="100000"/>
              <a:buNone/>
              <a:defRPr sz="4402">
                <a:solidFill>
                  <a:schemeClr val="lt1"/>
                </a:solidFill>
              </a:defRPr>
            </a:lvl3pPr>
            <a:lvl4pPr lvl="3" rtl="0">
              <a:lnSpc>
                <a:spcPct val="100000"/>
              </a:lnSpc>
              <a:spcBef>
                <a:spcPts val="0"/>
              </a:spcBef>
              <a:spcAft>
                <a:spcPts val="0"/>
              </a:spcAft>
              <a:buClr>
                <a:schemeClr val="lt1"/>
              </a:buClr>
              <a:buSzPct val="100000"/>
              <a:buNone/>
              <a:defRPr sz="4402">
                <a:solidFill>
                  <a:schemeClr val="lt1"/>
                </a:solidFill>
              </a:defRPr>
            </a:lvl4pPr>
            <a:lvl5pPr lvl="4" rtl="0">
              <a:lnSpc>
                <a:spcPct val="100000"/>
              </a:lnSpc>
              <a:spcBef>
                <a:spcPts val="0"/>
              </a:spcBef>
              <a:spcAft>
                <a:spcPts val="0"/>
              </a:spcAft>
              <a:buClr>
                <a:schemeClr val="lt1"/>
              </a:buClr>
              <a:buSzPct val="100000"/>
              <a:buNone/>
              <a:defRPr sz="4402">
                <a:solidFill>
                  <a:schemeClr val="lt1"/>
                </a:solidFill>
              </a:defRPr>
            </a:lvl5pPr>
            <a:lvl6pPr lvl="5" rtl="0">
              <a:lnSpc>
                <a:spcPct val="100000"/>
              </a:lnSpc>
              <a:spcBef>
                <a:spcPts val="0"/>
              </a:spcBef>
              <a:spcAft>
                <a:spcPts val="0"/>
              </a:spcAft>
              <a:buClr>
                <a:schemeClr val="lt1"/>
              </a:buClr>
              <a:buSzPct val="100000"/>
              <a:buNone/>
              <a:defRPr sz="4402">
                <a:solidFill>
                  <a:schemeClr val="lt1"/>
                </a:solidFill>
              </a:defRPr>
            </a:lvl6pPr>
            <a:lvl7pPr lvl="6" rtl="0">
              <a:lnSpc>
                <a:spcPct val="100000"/>
              </a:lnSpc>
              <a:spcBef>
                <a:spcPts val="0"/>
              </a:spcBef>
              <a:spcAft>
                <a:spcPts val="0"/>
              </a:spcAft>
              <a:buClr>
                <a:schemeClr val="lt1"/>
              </a:buClr>
              <a:buSzPct val="100000"/>
              <a:buNone/>
              <a:defRPr sz="4402">
                <a:solidFill>
                  <a:schemeClr val="lt1"/>
                </a:solidFill>
              </a:defRPr>
            </a:lvl7pPr>
            <a:lvl8pPr lvl="7" rtl="0">
              <a:lnSpc>
                <a:spcPct val="100000"/>
              </a:lnSpc>
              <a:spcBef>
                <a:spcPts val="0"/>
              </a:spcBef>
              <a:spcAft>
                <a:spcPts val="0"/>
              </a:spcAft>
              <a:buClr>
                <a:schemeClr val="lt1"/>
              </a:buClr>
              <a:buSzPct val="100000"/>
              <a:buNone/>
              <a:defRPr sz="4402">
                <a:solidFill>
                  <a:schemeClr val="lt1"/>
                </a:solidFill>
              </a:defRPr>
            </a:lvl8pPr>
            <a:lvl9pPr lvl="8" rtl="0">
              <a:lnSpc>
                <a:spcPct val="100000"/>
              </a:lnSpc>
              <a:spcBef>
                <a:spcPts val="0"/>
              </a:spcBef>
              <a:spcAft>
                <a:spcPts val="0"/>
              </a:spcAft>
              <a:buClr>
                <a:schemeClr val="lt1"/>
              </a:buClr>
              <a:buSzPct val="100000"/>
              <a:buNone/>
              <a:defRPr sz="4402">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1312197"/>
            <a:ext cx="18288000" cy="8970046"/>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34" name="Shape 34"/>
          <p:cNvSpPr/>
          <p:nvPr/>
        </p:nvSpPr>
        <p:spPr>
          <a:xfrm>
            <a:off x="0" y="1312097"/>
            <a:ext cx="18288000" cy="217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35" name="Shape 35"/>
          <p:cNvSpPr txBox="1">
            <a:spLocks noGrp="1"/>
          </p:cNvSpPr>
          <p:nvPr>
            <p:ph type="title"/>
          </p:nvPr>
        </p:nvSpPr>
        <p:spPr>
          <a:xfrm>
            <a:off x="196500" y="32685"/>
            <a:ext cx="17653200" cy="1204842"/>
          </a:xfrm>
          <a:prstGeom prst="rect">
            <a:avLst/>
          </a:prstGeom>
        </p:spPr>
        <p:txBody>
          <a:bodyPr lIns="137092" tIns="137092" rIns="137092" bIns="137092" anchor="ctr" anchorCtr="0"/>
          <a:lstStyle>
            <a:lvl1pPr lvl="0" rtl="0">
              <a:spcBef>
                <a:spcPts val="0"/>
              </a:spcBef>
              <a:buSzPct val="100000"/>
              <a:defRPr sz="4002"/>
            </a:lvl1pPr>
            <a:lvl2pPr lvl="1" rtl="0">
              <a:spcBef>
                <a:spcPts val="0"/>
              </a:spcBef>
              <a:buSzPct val="100000"/>
              <a:defRPr sz="3602"/>
            </a:lvl2pPr>
            <a:lvl3pPr lvl="2" rtl="0">
              <a:spcBef>
                <a:spcPts val="0"/>
              </a:spcBef>
              <a:buSzPct val="100000"/>
              <a:defRPr sz="3602"/>
            </a:lvl3pPr>
            <a:lvl4pPr lvl="3" rtl="0">
              <a:spcBef>
                <a:spcPts val="0"/>
              </a:spcBef>
              <a:buSzPct val="100000"/>
              <a:defRPr sz="3602"/>
            </a:lvl4pPr>
            <a:lvl5pPr lvl="4" rtl="0">
              <a:spcBef>
                <a:spcPts val="0"/>
              </a:spcBef>
              <a:buSzPct val="100000"/>
              <a:defRPr sz="3602"/>
            </a:lvl5pPr>
            <a:lvl6pPr lvl="5" rtl="0">
              <a:spcBef>
                <a:spcPts val="0"/>
              </a:spcBef>
              <a:buSzPct val="100000"/>
              <a:defRPr sz="3602"/>
            </a:lvl6pPr>
            <a:lvl7pPr lvl="6" rtl="0">
              <a:spcBef>
                <a:spcPts val="0"/>
              </a:spcBef>
              <a:buSzPct val="100000"/>
              <a:defRPr sz="3602"/>
            </a:lvl7pPr>
            <a:lvl8pPr lvl="7" rtl="0">
              <a:spcBef>
                <a:spcPts val="0"/>
              </a:spcBef>
              <a:buSzPct val="100000"/>
              <a:defRPr sz="3602"/>
            </a:lvl8pPr>
            <a:lvl9pPr lvl="8" rtl="0">
              <a:spcBef>
                <a:spcPts val="0"/>
              </a:spcBef>
              <a:buSzPct val="100000"/>
              <a:defRPr sz="3602"/>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80501" y="976048"/>
            <a:ext cx="16068000" cy="8177812"/>
          </a:xfrm>
          <a:prstGeom prst="rect">
            <a:avLst/>
          </a:prstGeom>
        </p:spPr>
        <p:txBody>
          <a:bodyPr lIns="137092" tIns="137092" rIns="137092" bIns="137092" anchor="ctr" anchorCtr="0"/>
          <a:lstStyle>
            <a:lvl1pPr lvl="0" rtl="0">
              <a:spcBef>
                <a:spcPts val="0"/>
              </a:spcBef>
              <a:buSzPct val="100000"/>
              <a:defRPr sz="12006"/>
            </a:lvl1pPr>
            <a:lvl2pPr lvl="1" rtl="0">
              <a:spcBef>
                <a:spcPts val="0"/>
              </a:spcBef>
              <a:buSzPct val="100000"/>
              <a:defRPr sz="12006"/>
            </a:lvl2pPr>
            <a:lvl3pPr lvl="2" rtl="0">
              <a:spcBef>
                <a:spcPts val="0"/>
              </a:spcBef>
              <a:buSzPct val="100000"/>
              <a:defRPr sz="12006"/>
            </a:lvl3pPr>
            <a:lvl4pPr lvl="3" rtl="0">
              <a:spcBef>
                <a:spcPts val="0"/>
              </a:spcBef>
              <a:buSzPct val="100000"/>
              <a:defRPr sz="12006"/>
            </a:lvl4pPr>
            <a:lvl5pPr lvl="4" rtl="0">
              <a:spcBef>
                <a:spcPts val="0"/>
              </a:spcBef>
              <a:buSzPct val="100000"/>
              <a:defRPr sz="12006"/>
            </a:lvl5pPr>
            <a:lvl6pPr lvl="5" rtl="0">
              <a:spcBef>
                <a:spcPts val="0"/>
              </a:spcBef>
              <a:buSzPct val="100000"/>
              <a:defRPr sz="12006"/>
            </a:lvl6pPr>
            <a:lvl7pPr lvl="6" rtl="0">
              <a:spcBef>
                <a:spcPts val="0"/>
              </a:spcBef>
              <a:buSzPct val="100000"/>
              <a:defRPr sz="12006"/>
            </a:lvl7pPr>
            <a:lvl8pPr lvl="7" rtl="0">
              <a:spcBef>
                <a:spcPts val="0"/>
              </a:spcBef>
              <a:buSzPct val="100000"/>
              <a:defRPr sz="12006"/>
            </a:lvl8pPr>
            <a:lvl9pPr lvl="8" rtl="0">
              <a:spcBef>
                <a:spcPts val="0"/>
              </a:spcBef>
              <a:buSzPct val="100000"/>
              <a:defRPr sz="12006"/>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18288000" cy="9387453"/>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62" name="Shape 62"/>
          <p:cNvSpPr/>
          <p:nvPr/>
        </p:nvSpPr>
        <p:spPr>
          <a:xfrm rot="10800000" flipH="1">
            <a:off x="0" y="9241175"/>
            <a:ext cx="18288000" cy="148132"/>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63" name="Shape 63"/>
          <p:cNvSpPr txBox="1">
            <a:spLocks noGrp="1"/>
          </p:cNvSpPr>
          <p:nvPr>
            <p:ph type="body" idx="1"/>
          </p:nvPr>
        </p:nvSpPr>
        <p:spPr>
          <a:xfrm>
            <a:off x="114301" y="9389307"/>
            <a:ext cx="16764000" cy="892987"/>
          </a:xfrm>
          <a:prstGeom prst="rect">
            <a:avLst/>
          </a:prstGeom>
        </p:spPr>
        <p:txBody>
          <a:bodyPr lIns="137092" tIns="137092" rIns="137092" bIns="137092"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43804" y="1476767"/>
            <a:ext cx="16444200" cy="1534689"/>
          </a:xfrm>
          <a:prstGeom prst="rect">
            <a:avLst/>
          </a:prstGeom>
          <a:noFill/>
          <a:ln>
            <a:noFill/>
          </a:ln>
        </p:spPr>
        <p:txBody>
          <a:bodyPr lIns="137092" tIns="137092" rIns="137092" bIns="137092"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943804" y="3836379"/>
            <a:ext cx="16444200" cy="5417891"/>
          </a:xfrm>
          <a:prstGeom prst="rect">
            <a:avLst/>
          </a:prstGeom>
          <a:noFill/>
          <a:ln>
            <a:noFill/>
          </a:ln>
        </p:spPr>
        <p:txBody>
          <a:bodyPr lIns="137092" tIns="137092" rIns="137092" bIns="137092"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17047082" y="9386905"/>
            <a:ext cx="1097400" cy="786835"/>
          </a:xfrm>
          <a:prstGeom prst="rect">
            <a:avLst/>
          </a:prstGeom>
          <a:noFill/>
          <a:ln>
            <a:noFill/>
          </a:ln>
        </p:spPr>
        <p:txBody>
          <a:bodyPr lIns="137092" tIns="137092" rIns="137092" bIns="137092" anchor="ctr" anchorCtr="0">
            <a:noAutofit/>
          </a:bodyPr>
          <a:lstStyle/>
          <a:p>
            <a:pPr algn="r"/>
            <a:fld id="{00000000-1234-1234-1234-123412341234}" type="slidenum">
              <a:rPr lang="en" sz="2001" smtClean="0">
                <a:solidFill>
                  <a:schemeClr val="lt2"/>
                </a:solidFill>
                <a:latin typeface="Roboto"/>
                <a:ea typeface="Roboto"/>
                <a:cs typeface="Roboto"/>
                <a:sym typeface="Roboto"/>
              </a:rPr>
              <a:pPr algn="r"/>
              <a:t>‹#›</a:t>
            </a:fld>
            <a:endParaRPr lang="en" sz="2001">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5" r:id="rId3"/>
    <p:sldLayoutId id="2147483658" r:id="rId4"/>
    <p:sldLayoutId id="2147483660" r:id="rId5"/>
    <p:sldLayoutId id="2147483662" r:id="rId6"/>
    <p:sldLayoutId id="2147483663" r:id="rId7"/>
    <p:sldLayoutId id="2147483664" r:id="rId8"/>
    <p:sldLayoutId id="2147483665" r:id="rId9"/>
    <p:sldLayoutId id="2147483666" r:id="rId10"/>
    <p:sldLayoutId id="2147483667" r:id="rId11"/>
    <p:sldLayoutId id="214748366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keras.io/getting-started/faq/#why-is-the-training-loss-much-higher-than-the-testing-los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3.3 Training Our Model</a:t>
            </a:r>
          </a:p>
        </p:txBody>
      </p:sp>
    </p:spTree>
    <p:extLst>
      <p:ext uri="{BB962C8B-B14F-4D97-AF65-F5344CB8AC3E}">
        <p14:creationId xmlns:p14="http://schemas.microsoft.com/office/powerpoint/2010/main" val="1246701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Training our model</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Creating training, validation and test datasets</a:t>
            </a:r>
          </a:p>
          <a:p>
            <a:pPr marL="914507" indent="-711281">
              <a:buClr>
                <a:srgbClr val="434343"/>
              </a:buClr>
              <a:buChar char="●"/>
            </a:pPr>
            <a:r>
              <a:rPr lang="en-US" sz="4002" dirty="0" err="1">
                <a:solidFill>
                  <a:srgbClr val="434343"/>
                </a:solidFill>
              </a:rPr>
              <a:t>Keras</a:t>
            </a:r>
            <a:r>
              <a:rPr lang="en-US" sz="4002" dirty="0">
                <a:solidFill>
                  <a:srgbClr val="434343"/>
                </a:solidFill>
              </a:rPr>
              <a:t> neural network definition</a:t>
            </a:r>
          </a:p>
          <a:p>
            <a:pPr marL="914507" indent="-711281">
              <a:buClr>
                <a:srgbClr val="434343"/>
              </a:buClr>
              <a:buChar char="●"/>
            </a:pPr>
            <a:r>
              <a:rPr lang="en-US" sz="4002" dirty="0">
                <a:solidFill>
                  <a:srgbClr val="434343"/>
                </a:solidFill>
              </a:rPr>
              <a:t>Generators</a:t>
            </a:r>
          </a:p>
          <a:p>
            <a:pPr marL="914507" indent="-711281">
              <a:buClr>
                <a:srgbClr val="434343"/>
              </a:buClr>
              <a:buChar char="●"/>
            </a:pPr>
            <a:r>
              <a:rPr lang="en-US" sz="4002" dirty="0" err="1">
                <a:solidFill>
                  <a:srgbClr val="434343"/>
                </a:solidFill>
              </a:rPr>
              <a:t>Analysing</a:t>
            </a:r>
            <a:r>
              <a:rPr lang="en-US" sz="4002" dirty="0">
                <a:solidFill>
                  <a:srgbClr val="434343"/>
                </a:solidFill>
              </a:rPr>
              <a:t> our model’s performance</a:t>
            </a: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087879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F0F5B2-D3E6-1C44-8643-135CCA014B9F}"/>
              </a:ext>
            </a:extLst>
          </p:cNvPr>
          <p:cNvPicPr>
            <a:picLocks noChangeAspect="1"/>
          </p:cNvPicPr>
          <p:nvPr/>
        </p:nvPicPr>
        <p:blipFill>
          <a:blip r:embed="rId3"/>
          <a:stretch>
            <a:fillRect/>
          </a:stretch>
        </p:blipFill>
        <p:spPr>
          <a:xfrm>
            <a:off x="2599765" y="1325621"/>
            <a:ext cx="10669536" cy="8946959"/>
          </a:xfrm>
          <a:prstGeom prst="rect">
            <a:avLst/>
          </a:prstGeom>
        </p:spPr>
      </p:pic>
      <p:sp>
        <p:nvSpPr>
          <p:cNvPr id="2" name="Title 1">
            <a:extLst>
              <a:ext uri="{FF2B5EF4-FFF2-40B4-BE49-F238E27FC236}">
                <a16:creationId xmlns:a16="http://schemas.microsoft.com/office/drawing/2014/main" id="{53CA41F2-396A-D24E-AB66-1C0509B1988F}"/>
              </a:ext>
            </a:extLst>
          </p:cNvPr>
          <p:cNvSpPr>
            <a:spLocks noGrp="1"/>
          </p:cNvSpPr>
          <p:nvPr>
            <p:ph type="title"/>
          </p:nvPr>
        </p:nvSpPr>
        <p:spPr/>
        <p:txBody>
          <a:bodyPr/>
          <a:lstStyle/>
          <a:p>
            <a:r>
              <a:rPr lang="en-US" dirty="0"/>
              <a:t>Splitting our data into train, validate and test datasets</a:t>
            </a:r>
          </a:p>
        </p:txBody>
      </p:sp>
      <p:sp>
        <p:nvSpPr>
          <p:cNvPr id="5" name="Right Brace 4">
            <a:extLst>
              <a:ext uri="{FF2B5EF4-FFF2-40B4-BE49-F238E27FC236}">
                <a16:creationId xmlns:a16="http://schemas.microsoft.com/office/drawing/2014/main" id="{B14F2498-BC5A-3447-BD4B-76903B9207B5}"/>
              </a:ext>
            </a:extLst>
          </p:cNvPr>
          <p:cNvSpPr/>
          <p:nvPr/>
        </p:nvSpPr>
        <p:spPr>
          <a:xfrm>
            <a:off x="13411200" y="1775011"/>
            <a:ext cx="663388" cy="50296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a:extLst>
              <a:ext uri="{FF2B5EF4-FFF2-40B4-BE49-F238E27FC236}">
                <a16:creationId xmlns:a16="http://schemas.microsoft.com/office/drawing/2014/main" id="{16D60BEA-0005-7B41-B71D-B3EC54309EB7}"/>
              </a:ext>
            </a:extLst>
          </p:cNvPr>
          <p:cNvSpPr/>
          <p:nvPr/>
        </p:nvSpPr>
        <p:spPr>
          <a:xfrm>
            <a:off x="13411200" y="8462680"/>
            <a:ext cx="663388" cy="16761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ight Brace 16">
            <a:extLst>
              <a:ext uri="{FF2B5EF4-FFF2-40B4-BE49-F238E27FC236}">
                <a16:creationId xmlns:a16="http://schemas.microsoft.com/office/drawing/2014/main" id="{2A36007E-9D4D-824A-88A9-A1436323D86F}"/>
              </a:ext>
            </a:extLst>
          </p:cNvPr>
          <p:cNvSpPr/>
          <p:nvPr/>
        </p:nvSpPr>
        <p:spPr>
          <a:xfrm>
            <a:off x="13411200" y="6866963"/>
            <a:ext cx="663388" cy="15334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D591BC14-3F0A-0346-9C2B-E2616EAE244F}"/>
              </a:ext>
            </a:extLst>
          </p:cNvPr>
          <p:cNvCxnSpPr/>
          <p:nvPr/>
        </p:nvCxnSpPr>
        <p:spPr>
          <a:xfrm flipH="1">
            <a:off x="2743200" y="6866964"/>
            <a:ext cx="103842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A99863D-3891-CA45-A185-6F7548D41C65}"/>
              </a:ext>
            </a:extLst>
          </p:cNvPr>
          <p:cNvCxnSpPr/>
          <p:nvPr/>
        </p:nvCxnSpPr>
        <p:spPr>
          <a:xfrm flipH="1">
            <a:off x="2743200" y="8462680"/>
            <a:ext cx="10384202"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5487F56-AFF7-D546-8164-392AB2DCFDFE}"/>
              </a:ext>
            </a:extLst>
          </p:cNvPr>
          <p:cNvSpPr txBox="1"/>
          <p:nvPr/>
        </p:nvSpPr>
        <p:spPr>
          <a:xfrm>
            <a:off x="13730866" y="3812480"/>
            <a:ext cx="2456330" cy="954749"/>
          </a:xfrm>
          <a:prstGeom prst="rect">
            <a:avLst/>
          </a:prstGeom>
          <a:noFill/>
        </p:spPr>
        <p:txBody>
          <a:bodyPr wrap="square" rtlCol="0">
            <a:spAutoFit/>
          </a:bodyPr>
          <a:lstStyle/>
          <a:p>
            <a:pPr algn="ctr"/>
            <a:r>
              <a:rPr lang="en-US" dirty="0"/>
              <a:t>Training Samples</a:t>
            </a:r>
          </a:p>
        </p:txBody>
      </p:sp>
      <p:sp>
        <p:nvSpPr>
          <p:cNvPr id="23" name="TextBox 22">
            <a:extLst>
              <a:ext uri="{FF2B5EF4-FFF2-40B4-BE49-F238E27FC236}">
                <a16:creationId xmlns:a16="http://schemas.microsoft.com/office/drawing/2014/main" id="{50C6545E-9E69-C64F-B78F-4852D815BACB}"/>
              </a:ext>
            </a:extLst>
          </p:cNvPr>
          <p:cNvSpPr txBox="1"/>
          <p:nvPr/>
        </p:nvSpPr>
        <p:spPr>
          <a:xfrm>
            <a:off x="13730866" y="7156314"/>
            <a:ext cx="2456330" cy="954749"/>
          </a:xfrm>
          <a:prstGeom prst="rect">
            <a:avLst/>
          </a:prstGeom>
          <a:noFill/>
        </p:spPr>
        <p:txBody>
          <a:bodyPr wrap="square" rtlCol="0">
            <a:spAutoFit/>
          </a:bodyPr>
          <a:lstStyle/>
          <a:p>
            <a:pPr algn="ctr"/>
            <a:r>
              <a:rPr lang="en-US" dirty="0"/>
              <a:t>Validation Samples</a:t>
            </a:r>
          </a:p>
        </p:txBody>
      </p:sp>
      <p:sp>
        <p:nvSpPr>
          <p:cNvPr id="25" name="TextBox 24">
            <a:extLst>
              <a:ext uri="{FF2B5EF4-FFF2-40B4-BE49-F238E27FC236}">
                <a16:creationId xmlns:a16="http://schemas.microsoft.com/office/drawing/2014/main" id="{A3877371-06C9-FD4A-9376-DC87D8335EB3}"/>
              </a:ext>
            </a:extLst>
          </p:cNvPr>
          <p:cNvSpPr txBox="1"/>
          <p:nvPr/>
        </p:nvSpPr>
        <p:spPr>
          <a:xfrm>
            <a:off x="13730866" y="8823365"/>
            <a:ext cx="2456330" cy="954749"/>
          </a:xfrm>
          <a:prstGeom prst="rect">
            <a:avLst/>
          </a:prstGeom>
          <a:noFill/>
        </p:spPr>
        <p:txBody>
          <a:bodyPr wrap="square" rtlCol="0">
            <a:spAutoFit/>
          </a:bodyPr>
          <a:lstStyle/>
          <a:p>
            <a:pPr algn="ctr"/>
            <a:r>
              <a:rPr lang="en-US" dirty="0"/>
              <a:t>Test</a:t>
            </a:r>
          </a:p>
          <a:p>
            <a:pPr algn="ctr"/>
            <a:r>
              <a:rPr lang="en-US" dirty="0"/>
              <a:t>Samples</a:t>
            </a:r>
          </a:p>
        </p:txBody>
      </p:sp>
    </p:spTree>
    <p:extLst>
      <p:ext uri="{BB962C8B-B14F-4D97-AF65-F5344CB8AC3E}">
        <p14:creationId xmlns:p14="http://schemas.microsoft.com/office/powerpoint/2010/main" val="1732188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Generators</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As our dataset is large, we don’t want to load it all into memory</a:t>
            </a:r>
          </a:p>
          <a:p>
            <a:pPr marL="914507" indent="-711281">
              <a:buClr>
                <a:srgbClr val="434343"/>
              </a:buClr>
              <a:buFont typeface="Calibri"/>
              <a:buChar char="●"/>
            </a:pPr>
            <a:r>
              <a:rPr lang="en-US" sz="4002" dirty="0">
                <a:solidFill>
                  <a:srgbClr val="434343"/>
                </a:solidFill>
              </a:rPr>
              <a:t>Generators give us the ability to iterate through our dataset and train on batches</a:t>
            </a:r>
          </a:p>
          <a:p>
            <a:pPr marL="914507" indent="-711281">
              <a:buClr>
                <a:srgbClr val="434343"/>
              </a:buClr>
              <a:buFont typeface="Calibri"/>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2370473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Our CNN</a:t>
            </a:r>
          </a:p>
        </p:txBody>
      </p:sp>
      <p:pic>
        <p:nvPicPr>
          <p:cNvPr id="6" name="Picture 5">
            <a:extLst>
              <a:ext uri="{FF2B5EF4-FFF2-40B4-BE49-F238E27FC236}">
                <a16:creationId xmlns:a16="http://schemas.microsoft.com/office/drawing/2014/main" id="{A49DBACA-B7C0-384C-A2CA-C99DB0710541}"/>
              </a:ext>
            </a:extLst>
          </p:cNvPr>
          <p:cNvPicPr>
            <a:picLocks noChangeAspect="1"/>
          </p:cNvPicPr>
          <p:nvPr/>
        </p:nvPicPr>
        <p:blipFill>
          <a:blip r:embed="rId3"/>
          <a:stretch>
            <a:fillRect/>
          </a:stretch>
        </p:blipFill>
        <p:spPr>
          <a:xfrm>
            <a:off x="1842019" y="1509889"/>
            <a:ext cx="14603961" cy="537475"/>
          </a:xfrm>
          <a:prstGeom prst="rect">
            <a:avLst/>
          </a:prstGeom>
        </p:spPr>
      </p:pic>
      <p:pic>
        <p:nvPicPr>
          <p:cNvPr id="10" name="Picture 9" descr="A close up of a sign&#13;&#10;&#13;&#10;Description automatically generated">
            <a:extLst>
              <a:ext uri="{FF2B5EF4-FFF2-40B4-BE49-F238E27FC236}">
                <a16:creationId xmlns:a16="http://schemas.microsoft.com/office/drawing/2014/main" id="{16A06999-DF39-0942-99A0-D57BD94ED805}"/>
              </a:ext>
            </a:extLst>
          </p:cNvPr>
          <p:cNvPicPr>
            <a:picLocks noChangeAspect="1"/>
          </p:cNvPicPr>
          <p:nvPr/>
        </p:nvPicPr>
        <p:blipFill>
          <a:blip r:embed="rId4"/>
          <a:stretch>
            <a:fillRect/>
          </a:stretch>
        </p:blipFill>
        <p:spPr>
          <a:xfrm>
            <a:off x="7919353" y="2047364"/>
            <a:ext cx="2449293" cy="7440304"/>
          </a:xfrm>
          <a:prstGeom prst="rect">
            <a:avLst/>
          </a:prstGeom>
        </p:spPr>
      </p:pic>
      <p:sp>
        <p:nvSpPr>
          <p:cNvPr id="11" name="TextBox 10">
            <a:extLst>
              <a:ext uri="{FF2B5EF4-FFF2-40B4-BE49-F238E27FC236}">
                <a16:creationId xmlns:a16="http://schemas.microsoft.com/office/drawing/2014/main" id="{54F7300A-20D8-B44C-A56E-F86440A5B849}"/>
              </a:ext>
            </a:extLst>
          </p:cNvPr>
          <p:cNvSpPr txBox="1"/>
          <p:nvPr/>
        </p:nvSpPr>
        <p:spPr>
          <a:xfrm>
            <a:off x="488348" y="1509889"/>
            <a:ext cx="2707341" cy="523541"/>
          </a:xfrm>
          <a:prstGeom prst="rect">
            <a:avLst/>
          </a:prstGeom>
          <a:noFill/>
        </p:spPr>
        <p:txBody>
          <a:bodyPr wrap="square" rtlCol="0">
            <a:spAutoFit/>
          </a:bodyPr>
          <a:lstStyle/>
          <a:p>
            <a:r>
              <a:rPr lang="en-US" dirty="0"/>
              <a:t>Sample</a:t>
            </a:r>
          </a:p>
        </p:txBody>
      </p:sp>
      <p:sp>
        <p:nvSpPr>
          <p:cNvPr id="13" name="TextBox 12">
            <a:extLst>
              <a:ext uri="{FF2B5EF4-FFF2-40B4-BE49-F238E27FC236}">
                <a16:creationId xmlns:a16="http://schemas.microsoft.com/office/drawing/2014/main" id="{4BA66B1C-DEE3-4846-AAFC-20F3497B6BBD}"/>
              </a:ext>
            </a:extLst>
          </p:cNvPr>
          <p:cNvSpPr txBox="1"/>
          <p:nvPr/>
        </p:nvSpPr>
        <p:spPr>
          <a:xfrm>
            <a:off x="6824491" y="9504611"/>
            <a:ext cx="4639017" cy="523541"/>
          </a:xfrm>
          <a:prstGeom prst="rect">
            <a:avLst/>
          </a:prstGeom>
          <a:noFill/>
        </p:spPr>
        <p:txBody>
          <a:bodyPr wrap="square" rtlCol="0">
            <a:spAutoFit/>
          </a:bodyPr>
          <a:lstStyle/>
          <a:p>
            <a:pPr algn="ctr"/>
            <a:r>
              <a:rPr lang="en-US" dirty="0"/>
              <a:t>Prediction of Trip Duration</a:t>
            </a:r>
          </a:p>
        </p:txBody>
      </p:sp>
    </p:spTree>
    <p:extLst>
      <p:ext uri="{BB962C8B-B14F-4D97-AF65-F5344CB8AC3E}">
        <p14:creationId xmlns:p14="http://schemas.microsoft.com/office/powerpoint/2010/main" val="251888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latin typeface="Consolas" panose="020B0609020204030204" pitchFamily="49" charset="0"/>
                <a:cs typeface="Consolas" panose="020B0609020204030204" pitchFamily="49" charset="0"/>
              </a:rPr>
              <a:t>Let’s explore the code…</a:t>
            </a:r>
          </a:p>
        </p:txBody>
      </p:sp>
    </p:spTree>
    <p:extLst>
      <p:ext uri="{BB962C8B-B14F-4D97-AF65-F5344CB8AC3E}">
        <p14:creationId xmlns:p14="http://schemas.microsoft.com/office/powerpoint/2010/main" val="2039812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Debugging Neural Networks</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Training neural networks can be more trial-and-error than science</a:t>
            </a:r>
          </a:p>
          <a:p>
            <a:pPr marL="914507" indent="-711281">
              <a:buClr>
                <a:srgbClr val="434343"/>
              </a:buClr>
              <a:buFont typeface="Calibri"/>
              <a:buChar char="●"/>
            </a:pPr>
            <a:r>
              <a:rPr lang="en-US" sz="4002" dirty="0">
                <a:solidFill>
                  <a:srgbClr val="434343"/>
                </a:solidFill>
              </a:rPr>
              <a:t>Prove the code works by running a small number of samples and a single batch</a:t>
            </a:r>
          </a:p>
          <a:p>
            <a:pPr marL="914507" indent="-711281">
              <a:buClr>
                <a:srgbClr val="434343"/>
              </a:buClr>
              <a:buFont typeface="Calibri"/>
              <a:buChar char="●"/>
            </a:pPr>
            <a:r>
              <a:rPr lang="en-US" sz="4002" dirty="0">
                <a:solidFill>
                  <a:srgbClr val="434343"/>
                </a:solidFill>
              </a:rPr>
              <a:t>Train using a small number of samples to check that the model converges and you see overfitting</a:t>
            </a:r>
          </a:p>
          <a:p>
            <a:pPr marL="914507" indent="-711281">
              <a:buClr>
                <a:srgbClr val="434343"/>
              </a:buClr>
              <a:buFont typeface="Calibri"/>
              <a:buChar char="●"/>
            </a:pPr>
            <a:r>
              <a:rPr lang="en-US" sz="4002" dirty="0">
                <a:solidFill>
                  <a:srgbClr val="434343"/>
                </a:solidFill>
              </a:rPr>
              <a:t>Increase the number of samples over time</a:t>
            </a:r>
          </a:p>
          <a:p>
            <a:pPr marL="914507" indent="-711281">
              <a:buClr>
                <a:srgbClr val="434343"/>
              </a:buClr>
              <a:buFont typeface="Calibri"/>
              <a:buChar char="●"/>
            </a:pPr>
            <a:r>
              <a:rPr lang="en-US" sz="4002" dirty="0">
                <a:solidFill>
                  <a:srgbClr val="434343"/>
                </a:solidFill>
              </a:rPr>
              <a:t>Make changes to the network architecture, hyper-parameters, etc. to find an optimal solution</a:t>
            </a:r>
          </a:p>
          <a:p>
            <a:pPr marL="914507" indent="-711281">
              <a:buClr>
                <a:srgbClr val="434343"/>
              </a:buClr>
              <a:buFont typeface="Calibri"/>
              <a:buChar char="●"/>
            </a:pPr>
            <a:r>
              <a:rPr lang="en-US" sz="4002" dirty="0">
                <a:solidFill>
                  <a:srgbClr val="434343"/>
                </a:solidFill>
              </a:rPr>
              <a:t>Then scale to the full dataset</a:t>
            </a:r>
          </a:p>
          <a:p>
            <a:pPr marL="914507" indent="-711281">
              <a:buClr>
                <a:srgbClr val="434343"/>
              </a:buClr>
              <a:buFont typeface="Calibri"/>
              <a:buChar char="●"/>
            </a:pPr>
            <a:r>
              <a:rPr lang="en-US" sz="2400" dirty="0">
                <a:solidFill>
                  <a:srgbClr val="434343"/>
                </a:solidFill>
              </a:rPr>
              <a:t>See </a:t>
            </a:r>
            <a:r>
              <a:rPr lang="en-US" sz="2400" dirty="0">
                <a:solidFill>
                  <a:srgbClr val="434343"/>
                </a:solidFill>
                <a:hlinkClick r:id="rId3"/>
              </a:rPr>
              <a:t>https://keras.io/getting-started/faq/#why-is-the-training-loss-much-higher-than-the-testing-loss</a:t>
            </a:r>
            <a:r>
              <a:rPr lang="en-US" sz="2400" dirty="0">
                <a:solidFill>
                  <a:srgbClr val="434343"/>
                </a:solidFill>
              </a:rPr>
              <a:t> </a:t>
            </a:r>
          </a:p>
          <a:p>
            <a:pPr marL="914507" indent="-711281">
              <a:buClr>
                <a:srgbClr val="434343"/>
              </a:buClr>
              <a:buFont typeface="Calibri"/>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367407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err="1"/>
              <a:t>Analysing</a:t>
            </a:r>
            <a:r>
              <a:rPr lang="en" sz="4402" dirty="0"/>
              <a:t> Training Performance</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We are looking for the [training] loss and validation loss to decrease over time</a:t>
            </a:r>
          </a:p>
          <a:p>
            <a:pPr marL="203226">
              <a:buClr>
                <a:srgbClr val="434343"/>
              </a:buClr>
            </a:pPr>
            <a:r>
              <a:rPr lang="en-US" sz="4002" dirty="0">
                <a:solidFill>
                  <a:srgbClr val="434343"/>
                </a:solidFill>
                <a:latin typeface="Consolas" panose="020B0609020204030204" pitchFamily="49" charset="0"/>
                <a:cs typeface="Consolas" panose="020B0609020204030204" pitchFamily="49" charset="0"/>
              </a:rPr>
              <a:t>python3 </a:t>
            </a:r>
            <a:r>
              <a:rPr lang="en-US" sz="4002" dirty="0" err="1">
                <a:solidFill>
                  <a:srgbClr val="434343"/>
                </a:solidFill>
                <a:latin typeface="Consolas" panose="020B0609020204030204" pitchFamily="49" charset="0"/>
                <a:cs typeface="Consolas" panose="020B0609020204030204" pitchFamily="49" charset="0"/>
              </a:rPr>
              <a:t>train.py</a:t>
            </a:r>
            <a:endParaRPr lang="en-US" sz="4002" dirty="0">
              <a:solidFill>
                <a:srgbClr val="434343"/>
              </a:solidFill>
              <a:latin typeface="Consolas" panose="020B0609020204030204" pitchFamily="49" charset="0"/>
              <a:cs typeface="Consolas" panose="020B0609020204030204" pitchFamily="49" charset="0"/>
            </a:endParaRPr>
          </a:p>
          <a:p>
            <a:pPr marL="914507" indent="-711281">
              <a:buClr>
                <a:srgbClr val="434343"/>
              </a:buClr>
              <a:buFont typeface="Calibri"/>
              <a:buChar char="●"/>
            </a:pPr>
            <a:endParaRPr lang="en-US" sz="4002" dirty="0">
              <a:solidFill>
                <a:srgbClr val="434343"/>
              </a:solidFill>
            </a:endParaRPr>
          </a:p>
          <a:p>
            <a:pPr marL="914507" indent="-711281">
              <a:buClr>
                <a:srgbClr val="434343"/>
              </a:buClr>
              <a:buFont typeface="Calibri"/>
              <a:buChar char="●"/>
            </a:pPr>
            <a:endParaRPr lang="en-US" sz="4002" dirty="0">
              <a:solidFill>
                <a:srgbClr val="434343"/>
              </a:solidFill>
            </a:endParaRPr>
          </a:p>
          <a:p>
            <a:pPr marL="914507" indent="-711281">
              <a:buClr>
                <a:srgbClr val="434343"/>
              </a:buClr>
              <a:buFont typeface="Calibri"/>
              <a:buChar char="●"/>
            </a:pPr>
            <a:endParaRPr lang="en-US" sz="4002" dirty="0">
              <a:solidFill>
                <a:srgbClr val="434343"/>
              </a:solidFill>
            </a:endParaRPr>
          </a:p>
          <a:p>
            <a:pPr marL="914507" indent="-711281">
              <a:buClr>
                <a:srgbClr val="434343"/>
              </a:buClr>
              <a:buFont typeface="Calibri"/>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pic>
        <p:nvPicPr>
          <p:cNvPr id="2" name="Picture 1">
            <a:extLst>
              <a:ext uri="{FF2B5EF4-FFF2-40B4-BE49-F238E27FC236}">
                <a16:creationId xmlns:a16="http://schemas.microsoft.com/office/drawing/2014/main" id="{3361BB64-9ECD-AD4D-9BF5-13BE6F8A01CE}"/>
              </a:ext>
            </a:extLst>
          </p:cNvPr>
          <p:cNvPicPr>
            <a:picLocks noChangeAspect="1"/>
          </p:cNvPicPr>
          <p:nvPr/>
        </p:nvPicPr>
        <p:blipFill>
          <a:blip r:embed="rId3"/>
          <a:stretch>
            <a:fillRect/>
          </a:stretch>
        </p:blipFill>
        <p:spPr>
          <a:xfrm>
            <a:off x="6347011" y="2843363"/>
            <a:ext cx="10266475" cy="6975640"/>
          </a:xfrm>
          <a:prstGeom prst="rect">
            <a:avLst/>
          </a:prstGeom>
        </p:spPr>
      </p:pic>
    </p:spTree>
    <p:extLst>
      <p:ext uri="{BB962C8B-B14F-4D97-AF65-F5344CB8AC3E}">
        <p14:creationId xmlns:p14="http://schemas.microsoft.com/office/powerpoint/2010/main" val="283994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Predicting Journey Times</a:t>
            </a:r>
          </a:p>
        </p:txBody>
      </p:sp>
    </p:spTree>
    <p:extLst>
      <p:ext uri="{BB962C8B-B14F-4D97-AF65-F5344CB8AC3E}">
        <p14:creationId xmlns:p14="http://schemas.microsoft.com/office/powerpoint/2010/main" val="155465182"/>
      </p:ext>
    </p:extLst>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20793</TotalTime>
  <Words>622</Words>
  <Application>Microsoft Macintosh PowerPoint</Application>
  <PresentationFormat>Custom</PresentationFormat>
  <Paragraphs>66</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Roboto</vt:lpstr>
      <vt:lpstr>Calibri</vt:lpstr>
      <vt:lpstr>Arial</vt:lpstr>
      <vt:lpstr>Consolas</vt:lpstr>
      <vt:lpstr>Packt</vt:lpstr>
      <vt:lpstr>3.3 Training Our Model</vt:lpstr>
      <vt:lpstr>Training our model</vt:lpstr>
      <vt:lpstr>Splitting our data into train, validate and test datasets</vt:lpstr>
      <vt:lpstr>Generators</vt:lpstr>
      <vt:lpstr>Our CNN</vt:lpstr>
      <vt:lpstr>Let’s explore the code…</vt:lpstr>
      <vt:lpstr>Debugging Neural Networks</vt:lpstr>
      <vt:lpstr>Analysing Training Performance</vt:lpstr>
      <vt:lpstr>Predicting Journey Times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Course Title Goes Here</dc:title>
  <cp:lastModifiedBy>Strefford, Mark Charles</cp:lastModifiedBy>
  <cp:revision>77</cp:revision>
  <dcterms:modified xsi:type="dcterms:W3CDTF">2018-11-22T22:36:36Z</dcterms:modified>
</cp:coreProperties>
</file>