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1"/>
  </p:notesMasterIdLst>
  <p:sldIdLst>
    <p:sldId id="305" r:id="rId2"/>
    <p:sldId id="299" r:id="rId3"/>
    <p:sldId id="308" r:id="rId4"/>
    <p:sldId id="309" r:id="rId5"/>
    <p:sldId id="310" r:id="rId6"/>
    <p:sldId id="318" r:id="rId7"/>
    <p:sldId id="312" r:id="rId8"/>
    <p:sldId id="313" r:id="rId9"/>
    <p:sldId id="307"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1"/>
    <p:restoredTop sz="83622"/>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09:30:07.210"/>
    </inkml:context>
    <inkml:brush xml:id="br0">
      <inkml:brushProperty name="width" value="0.05" units="cm"/>
      <inkml:brushProperty name="height" value="0.05" units="cm"/>
    </inkml:brush>
  </inkml:definitions>
  <inkml:trace contextRef="#ctx0" brushRef="#br0">13 13 24575,'-12'-13'0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12:53:27.543"/>
    </inkml:context>
    <inkml:brush xml:id="br0">
      <inkml:brushProperty name="width" value="0.05" units="cm"/>
      <inkml:brushProperty name="height" value="0.05" units="cm"/>
      <inkml:brushProperty name="color" value="#E71224"/>
    </inkml:brush>
  </inkml:definitions>
  <inkml:trace contextRef="#ctx0" brushRef="#br0">10531 248 24575,'-60'0'0,"-7"-16"0,7 5 0,-6-1-3006,-1-2 0,-6-3 3006,-11-3 0,-9-3 0,4 5 0,-4 8 0,-2 0 0,16-4 0,-8-5 0,-1 1 0,5 5-1303,1 8 0,4 5 1,-4-1 1302,7-5 0,-4-1 0,-2 0 0,1 2 0,0 3 0,0 2 0,-1 1 0,1 0-254,1-1 0,1 0 0,-1 0 0,-1 0 254,-2 0 0,0 0 0,-2 0 0,-5 0 0,2 0 0,-6 0 0,-2 0 0,2 0 0,5 0 0,-2 0 0,5 0 0,0 0 0,-3 0 0,-12 0 0,-3 0 0,1 0 0,8 0 0,0 0 0,6 0 0,4 0-387,9 0 1,3 0 0,-1 0 386,-3 0 0,-1 0 0,3 0 0,-20 0 0,3 0 0,-4 0 0,3 0 0,15 0 0,2 0 0,-12 0 0,-2 0 0,-2 0 0,0 0 0,6 0 0,0 0 0,-11 0 0,0 0 0,4 0 0,2 0 0,5 0 0,2 0 0,6 0 0,1 0 0,5 0 0,2 0 589,14 0 1,0 0-590,-11 0 0,1 0 0,10 0 0,3 0 0,0 0 0,0 0 3501,-40 0-3501,0 0 0,11 0 0,-8 0 0,7 0 0,22 0 0,-2 0 0,-27 0 0,29 0 0,1 0 0,-12 0 0,-18 0 0,7 0 0,17 7 0,-3 2 0,19-3 0,-4 0 0,-16 7 0,-8 4 0,8-4 0,18-6 0,1 0 0,-33 10 0,5-2 0,10-13 3994,0 6-3994,0-8 2358,0 0-2358,10 6 837,-8-4-837,17 5 226,-17-7-226,8 0 0,0 7 0,-8-5 0,17 5 0,-7 0 0,9-6 0,0 13 0,0-12 0,0 12 0,0-6 0,1 8 0,7-1 0,-6 0 0,7 0 0,-1 0 0,-18 13 0,23-11 0,-16 11 0,22-8 0,6-4 0,-5 4 0,6 0 0,-8 2 0,0 6 0,0 8 0,-2 12 0,-1 1 0,-2 17 0,3-17 0,5 7 0,-2-18 0,11-1 0,-3-9 0,12-6 0,-5-2 0,12-8 0,-11 1 0,11 0 0,-5 7 0,0 1 0,4 16 0,-4-7 0,6 15 0,0-7 0,0 9 0,0 20 0,0-15 0,0 15 0,0-20 0,7 9 0,2-7 0,7 7 0,7-9 0,-6-1 0,12 1 0,-4 0 0,6 0 0,-1-9 0,9 9 0,0-15 0,22 18 0,-2-15 0,14 18 0,-5-17 0,2 7 0,-2-9 0,11 1-443,2 1 443,10-8-984,1-1 984,-28-17 0,1 0 0,-9-1 0,1 1 0,12 0 0,4 0 0,20 5 0,0-1 0,-20-7 0,0-1-1136,22 7 1,0 1 1135,-21-8 0,-4-1 0,-10 0 0,0 1-411,5 4 0,1-2 411,-1-7 0,-1 0 0,-4 7 0,2 2 0,16-4 0,1 0 0,-16 4 0,-1 0 0,17-4 0,0 0 0,-11 3 0,-2 0 0,-11-7 0,1-2-517,28 5 1,1 0 516,-25-5 0,0 0 0,27 0 0,3 0 0,-8 0 0,-2 0 0,-5 0 0,1 0 0,11-5 0,2 0-452,-6-1 0,0-1 452,7-4 0,1-1 0,-1 6 0,0 0 0,-1-4 0,-1 0 0,0 4 0,4 0 0,-4-4 0,7-2 0,-5 1 0,-21 2 0,-3 1 0,3 0-187,23-3 0,3-1 1,-6 1 186,4 0 0,-5 0 0,2-1 0,0 1-554,8 0 0,0-1 554,-32 1 0,0-1 0,1 1 0,0 2 0,0 1 0,-2-1 0,19-6 0,-1-2 0,-14 2 0,3-2 0,-7 3-34,-4 2 1,-1-2 33,10-8 0,6-6 0,-5 1 0,-3-2 0,-3-1 0,18-12 0,0-4 0,-12 4 0,-3-2 0,-6 3 0,0-1 0,1 0 0,1-1 0,-1-4 0,-2 2 0,-10 13 0,-2 0 0,4-10 0,-1 0 376,-3 11 1,-1 1-377,2-8 0,1-3 0,15-11 0,-1 2 0,-19 17 0,-2 1 0,9-11 0,-2 2 1979,7 7-1979,1-8 2188,-13 11-2188,0 7 1701,1-6-1701,-1 6 1038,-7-6-1038,-3 7 533,-8-4-533,0 5 0,0-7 0,-6 8 0,-3 1 0,0 1 0,-11 5 0,9-10 0,-15 10 0,9 1 0,-10 1 0,5 5 0,0 0 0,-5-4 0,5 4 0,-6 0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12:53:31.504"/>
    </inkml:context>
    <inkml:brush xml:id="br0">
      <inkml:brushProperty name="width" value="0.05" units="cm"/>
      <inkml:brushProperty name="height" value="0.05" units="cm"/>
      <inkml:brushProperty name="color" value="#E71224"/>
    </inkml:brush>
  </inkml:definitions>
  <inkml:trace contextRef="#ctx0" brushRef="#br0">10979 391 24575,'-56'0'0,"-1"0"0,-33 0-1278,38 0 0,-4 0 1278,-10 0 0,-3 0 0,-4 1 0,-2-2 0,-4-3 0,-3-2-1040,-16 0 1,-2-1 1039,2 1 0,-3-1-753,14-1 0,-3-1 1,0 3 752,6 4 0,-1 2 0,-1-1 0,10-4 0,-3-2 0,0 0 0,2 1 0,-19 2 0,2 0 0,-3-2-1126,14-3 1,-3-2 0,-2-1 0,-3 3 1125,3 4 0,-4 2 0,-2 1 0,2-1 0,5-1 0,0-4 0,5-2 0,0 0 0,-5 1-344,-3 2 0,-5 1 0,-2 1 0,3 0 0,7 1 344,-15-1 0,7 0 0,-1-2-330,13-4 1,-1-3 0,-2 0 0,1 3 329,-2 7 0,-1 4 0,0 0 0,1-2 0,6-3 0,2-3 0,0 1 0,1 2-12,-21 3 0,2 3 0,0 0 12,-1-1 0,1 0 0,3 0 0,13 0 0,3 0 0,-2 0 577,-9 0 0,-2 0 0,4 0-577,13 0 0,4 0 0,-2 0 0,-5 0 0,-1 0 0,1 0 0,6 0 0,1 0 0,0 0 0,-2 1 0,1 0 0,-2-3 0,-4-4 0,-1-3 0,1 2 0,3 4 0,2 2 0,-2-1 0,-4-5 0,-1-2 0,5 2 798,-8 6 1,3 2-799,-8-1 0,3 0 0,22 0 0,1 0 0,-6 0 0,-1 0 1446,2 0 0,0 0-1446,6 1 0,2-2 0,4-3 0,1 0 0,-40 2 2830,5-6-2830,17 8 0,-17 0 0,17 0 0,-18 0 0,18 0 0,-18 0 0,39-1 0,0 2 0,-47 7 0,45-8 0,3 2 0,-30 14 0,11-14 0,0 5 2425,9-7-2425,-7 0 1628,8 0-1628,-10 0 1043,0 0-1043,0 0 321,0 0-321,0 8 0,10 0 0,2 9 0,9-2 0,0 1 0,9-2 0,1 8 0,9 0 0,-1 6 0,0 0 0,7 1 0,-5-1 0,11 8 0,-5-5 0,5 14 0,1-7 0,6 8 0,2 1 0,0-1 0,6-7 0,-6 5 0,7-6 0,0 9 0,0-1 0,0 1 0,7-1 0,2 10 0,20 14 0,-9 1 0,17-2 0,-12-12 0,-1-2 0,6-6 0,-6-1 0,-1-4 0,13-12 0,-18 5 0,17-7 0,-5-1 0,1 0 0,5-6 0,1 5 0,1-4 0,1 6 0,5 0 0,-14-1 0,7 0 0,-1 1 0,-5-8 0,26 13 0,-24-11 0,34 6 0,-17-1 0,9-10 0,17 14 0,-15-7 0,28 2 0,-8 5-550,10-12 550,1 13-648,-41-23 1,2-1 647,6 9 0,1-1 0,0-6 0,2-1 0,10 4 0,1 0 0,-6-5 0,1 0 0,11 6 0,2-1-979,9-3 0,1 1 979,-1 8 0,1 0 0,-20-8 0,1-1 0,-4 0 0,4 4 0,-1 1 0,23 0 0,-2-1 0,-28-6 0,-1 0 0,18 1 0,0 0-585,-12-1 1,-3 0 584,-2 0 0,4 0 0,0-2 0,7-1 0,-4 0 0,6-1 0,1-1-618,1-1 0,6 0 0,-4-1 618,11-3 0,-3 0 0,9 0 0,3 0 0,-26 0 0,3 0 0,0 0 0,0 0 0,0 0 0,0 0 0,0 0 0,0 0 0,-3 0 0,20-1 0,-2 2 0,0 3 0,-2 2 0,-16-6 0,2 2 0,-3 5 0,6 1 0,-4-1 0,12-5 0,-2-1 0,-15 3 0,1 0 0,-3 0 0,12-4 0,-4 0-145,-1 0 1,0 0 144,11 0 0,1 0 0,-8 0 0,-1 0 0,9 0 0,2 0 0,5 0 0,0 0 0,-5-4 0,0-2-88,-7 2 0,1-3 88,-17-6 0,3-4 0,-6 2 0,-4 2 0,1 0 0,16-6 0,8-2 0,-12 3 0,25-3 0,-13 0 0,2 0 56,-32 10 0,-2 1-56,7-9 0,1 0 1112,-2 8 0,0 0-1112,14-6 0,-2-2 0,-20 5 0,-2 0 512,13-3 1,-2-1-513,29-19 0,-19 3 0,8-1 0,-8-9 0,-11 9 0,12-17 0,-22 18 0,9-8 2190,-12 11-2190,1 0 1242,-9 1-1242,8-9 0,-5-2 0,11-20 0,-1 8 0,-6-15 0,4 15 498,-9-15-498,2 16 0,-13 1 0,-7 15 0,-8 7 0,0 1 0,0 0 0,0-9 0,1 7 0,0-15 0,13-6 0,-10 9 0,10-7 0,-15 28 0,-5-6 0,-3 7 0,-5-1 0,0 2 0,0 6 0,0-7 0,-6-1 0,-2-7 0,-6-1 0,0 8 0,0-6 0,1 13 0,0-6 0,0 13 0,-7 1 0,-9 6 0,-10 0 0,13 0 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13:06:10.999"/>
    </inkml:context>
    <inkml:brush xml:id="br0">
      <inkml:brushProperty name="width" value="0.05" units="cm"/>
      <inkml:brushProperty name="height" value="0.05" units="cm"/>
      <inkml:brushProperty name="color" value="#E71224"/>
    </inkml:brush>
  </inkml:definitions>
  <inkml:trace contextRef="#ctx0" brushRef="#br0">10979 391 24575,'-56'0'0,"-1"0"0,-33 0-1278,38 0 0,-4 0 1278,-10 0 0,-3 0 0,-4 1 0,-2-2 0,-4-3 0,-3-2-1040,-16 0 1,-2-1 1039,2 1 0,-3-1-753,14-1 0,-3-1 1,0 3 752,6 4 0,-1 2 0,-1-1 0,10-4 0,-3-2 0,0 0 0,2 1 0,-19 2 0,2 0 0,-3-2-1126,14-3 1,-3-2 0,-2-1 0,-3 3 1125,3 4 0,-4 2 0,-2 1 0,2-1 0,5-1 0,0-4 0,5-2 0,0 0 0,-5 1-344,-3 2 0,-5 1 0,-2 1 0,3 0 0,7 1 344,-15-1 0,7 0 0,-1-2-330,13-4 1,-1-3 0,-2 0 0,1 3 329,-2 7 0,-1 4 0,0 0 0,1-2 0,6-3 0,2-3 0,0 1 0,1 2-12,-21 3 0,2 3 0,0 0 12,-1-1 0,1 0 0,3 0 0,13 0 0,3 0 0,-2 0 577,-9 0 0,-2 0 0,4 0-577,13 0 0,4 0 0,-2 0 0,-5 0 0,-1 0 0,1 0 0,6 0 0,1 0 0,0 0 0,-2 1 0,1 0 0,-2-3 0,-4-4 0,-1-3 0,1 2 0,3 4 0,2 2 0,-2-1 0,-4-5 0,-1-2 0,5 2 798,-8 6 1,3 2-799,-8-1 0,3 0 0,22 0 0,1 0 0,-6 0 0,-1 0 1446,2 0 0,0 0-1446,6 1 0,2-2 0,4-3 0,1 0 0,-40 2 2830,5-6-2830,17 8 0,-17 0 0,17 0 0,-18 0 0,18 0 0,-18 0 0,39-1 0,0 2 0,-47 7 0,45-8 0,3 2 0,-30 14 0,11-14 0,0 5 2425,9-7-2425,-7 0 1628,8 0-1628,-10 0 1043,0 0-1043,0 0 321,0 0-321,0 8 0,10 0 0,2 9 0,9-2 0,0 1 0,9-2 0,1 8 0,9 0 0,-1 6 0,0 0 0,7 1 0,-5-1 0,11 8 0,-5-5 0,5 14 0,1-7 0,6 8 0,2 1 0,0-1 0,6-7 0,-6 5 0,7-6 0,0 9 0,0-1 0,0 1 0,7-1 0,2 10 0,20 14 0,-9 1 0,17-2 0,-12-12 0,-1-2 0,6-6 0,-6-1 0,-1-4 0,13-12 0,-18 5 0,17-7 0,-5-1 0,1 0 0,5-6 0,1 5 0,1-4 0,1 6 0,5 0 0,-14-1 0,7 0 0,-1 1 0,-5-8 0,26 13 0,-24-11 0,34 6 0,-17-1 0,9-10 0,17 14 0,-15-7 0,28 2 0,-8 5-550,10-12 550,1 13-648,-41-23 1,2-1 647,6 9 0,1-1 0,0-6 0,2-1 0,10 4 0,1 0 0,-6-5 0,1 0 0,11 6 0,2-1-979,9-3 0,1 1 979,-1 8 0,1 0 0,-20-8 0,1-1 0,-4 0 0,4 4 0,-1 1 0,23 0 0,-2-1 0,-28-6 0,-1 0 0,18 1 0,0 0-585,-12-1 1,-3 0 584,-2 0 0,4 0 0,0-2 0,7-1 0,-4 0 0,6-1 0,1-1-618,1-1 0,6 0 0,-4-1 618,11-3 0,-3 0 0,9 0 0,3 0 0,-26 0 0,3 0 0,0 0 0,0 0 0,0 0 0,0 0 0,0 0 0,0 0 0,-3 0 0,20-1 0,-2 2 0,0 3 0,-2 2 0,-16-6 0,2 2 0,-3 5 0,6 1 0,-4-1 0,12-5 0,-2-1 0,-15 3 0,1 0 0,-3 0 0,12-4 0,-4 0-145,-1 0 1,0 0 144,11 0 0,1 0 0,-8 0 0,-1 0 0,9 0 0,2 0 0,5 0 0,0 0 0,-5-4 0,0-2-88,-7 2 0,1-3 88,-17-6 0,3-4 0,-6 2 0,-4 2 0,1 0 0,16-6 0,8-2 0,-12 3 0,25-3 0,-13 0 0,2 0 56,-32 10 0,-2 1-56,7-9 0,1 0 1112,-2 8 0,0 0-1112,14-6 0,-2-2 0,-20 5 0,-2 0 512,13-3 1,-2-1-513,29-19 0,-19 3 0,8-1 0,-8-9 0,-11 9 0,12-17 0,-22 18 0,9-8 2190,-12 11-2190,1 0 1242,-9 1-1242,8-9 0,-5-2 0,11-20 0,-1 8 0,-6-15 0,4 15 498,-9-15-498,2 16 0,-13 1 0,-7 15 0,-8 7 0,0 1 0,0 0 0,0-9 0,1 7 0,0-15 0,13-6 0,-10 9 0,10-7 0,-15 28 0,-5-6 0,-3 7 0,-5-1 0,0 2 0,0 6 0,0-7 0,-6-1 0,-2-7 0,-6-1 0,0 8 0,0-6 0,1 13 0,0-6 0,0 13 0,-7 1 0,-9 6 0,-10 0 0,13 0 0,6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we have data, let’s build a model and train it to predict steering angles.</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split the data into training, validation and testing to help train the model and understand how it predicts previously unseen examples.</a:t>
            </a:r>
          </a:p>
          <a:p>
            <a:r>
              <a:rPr lang="en-US" dirty="0"/>
              <a:t>During a typical training exercise, training data is used to train the model, then validation data is used to understand how well it predicts after that epoch.  For example, if I train on 128 images, I would then validate how accurate the prediction was on another 128 samples.</a:t>
            </a:r>
          </a:p>
          <a:p>
            <a:r>
              <a:rPr lang="en-US" dirty="0"/>
              <a:t>Once the model is fully trained, you would test it on the final 20% to see how accurate it is.</a:t>
            </a:r>
          </a:p>
          <a:p>
            <a:r>
              <a:rPr lang="en-US" dirty="0"/>
              <a:t>This is one option of splitting the data, another way could be to take the first 60% as training data, the next 20% as validation, and the final 20% as test data.</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CNN is built up of a 5 convolutional layers followed by 3 fully connected layers.  Dropout is used to improve training performance by effectively dropping connections between artificial neurons.  It makes those that remain more resilient to the underlying data.</a:t>
            </a:r>
          </a:p>
          <a:p>
            <a:pPr lvl="0" rtl="0">
              <a:spcBef>
                <a:spcPts val="0"/>
              </a:spcBef>
              <a:buNone/>
            </a:pPr>
            <a:endParaRPr lang="en-US" dirty="0"/>
          </a:p>
          <a:p>
            <a:pPr lvl="0" rtl="0">
              <a:spcBef>
                <a:spcPts val="0"/>
              </a:spcBef>
              <a:buNone/>
            </a:pPr>
            <a:r>
              <a:rPr lang="en-US" dirty="0"/>
              <a:t>The image of the CNN architecture is created by </a:t>
            </a:r>
            <a:r>
              <a:rPr lang="en-US" dirty="0" err="1"/>
              <a:t>Keras</a:t>
            </a:r>
            <a:r>
              <a:rPr lang="en-US" dirty="0"/>
              <a:t>, and you can </a:t>
            </a:r>
            <a:r>
              <a:rPr lang="en-US" dirty="0" err="1"/>
              <a:t>analyse</a:t>
            </a:r>
            <a:r>
              <a:rPr lang="en-US" dirty="0"/>
              <a:t> it in more detail by looking at the code, which we’ll do next, and by looking at the original image in the logs directory for this section.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Look at the model, generators, and the training code.  Generators and the training code are similar to section 3.</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r>
              <a:rPr lang="en-US" dirty="0"/>
              <a:t>Also, </a:t>
            </a:r>
            <a:r>
              <a:rPr lang="en-US" dirty="0" err="1"/>
              <a:t>Keras</a:t>
            </a:r>
            <a:r>
              <a:rPr lang="en-US" dirty="0"/>
              <a:t> disables drop-out on validation so you will notice that the validation loss is often lower than the training loss.  This is OK if you have dropout in the network, but if you don’t and you see this, then you have issues relating to your data (for example you need to think about the split between train and validation more, such as validation may be skewed to a smaller set of examples than the training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Here’s an example of training and validation losses converging from training our convolutional neural network.  I’ve shown this with just 10 batches and training for 10 epochs (or 10 iterations through those 10 batches).</a:t>
            </a:r>
          </a:p>
          <a:p>
            <a:pPr lvl="0" rtl="0">
              <a:spcBef>
                <a:spcPts val="0"/>
              </a:spcBef>
              <a:buNone/>
            </a:pPr>
            <a:endParaRPr lang="en-US" dirty="0"/>
          </a:p>
          <a:p>
            <a:pPr lvl="0" rtl="0">
              <a:spcBef>
                <a:spcPts val="0"/>
              </a:spcBef>
              <a:buNone/>
            </a:pPr>
            <a:r>
              <a:rPr lang="en-US" dirty="0"/>
              <a:t>To train on the full dataset, I ran training for 200 epochs.</a:t>
            </a:r>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we’ll use our model to infer steering angles and to create a video for demo purposes</a:t>
            </a:r>
            <a:endParaRPr dirty="0"/>
          </a:p>
        </p:txBody>
      </p:sp>
    </p:spTree>
    <p:extLst>
      <p:ext uri="{BB962C8B-B14F-4D97-AF65-F5344CB8AC3E}">
        <p14:creationId xmlns:p14="http://schemas.microsoft.com/office/powerpoint/2010/main" val="4059420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2.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Debugging hints and tips</a:t>
            </a:r>
          </a:p>
          <a:p>
            <a:pPr marL="914507" indent="-711281">
              <a:buClr>
                <a:srgbClr val="434343"/>
              </a:buClr>
              <a:buChar char="●"/>
            </a:pPr>
            <a:r>
              <a:rPr lang="en-US" sz="4002" dirty="0" err="1">
                <a:solidFill>
                  <a:srgbClr val="434343"/>
                </a:solidFill>
              </a:rPr>
              <a:t>Analysing</a:t>
            </a:r>
            <a:r>
              <a:rPr lang="en-US" sz="4002" dirty="0">
                <a:solidFill>
                  <a:srgbClr val="434343"/>
                </a:solidFill>
              </a:rPr>
              <a:t> training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3"/>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4"/>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5"/>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6"/>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7"/>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8"/>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9"/>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10"/>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Pre-processing the image</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2187386" y="5006660"/>
            <a:ext cx="6154421" cy="3470334"/>
          </a:xfrm>
          <a:prstGeom prst="rect">
            <a:avLst/>
          </a:prstGeom>
        </p:spPr>
      </p:pic>
      <p:sp>
        <p:nvSpPr>
          <p:cNvPr id="16" name="Shape 149">
            <a:extLst>
              <a:ext uri="{FF2B5EF4-FFF2-40B4-BE49-F238E27FC236}">
                <a16:creationId xmlns:a16="http://schemas.microsoft.com/office/drawing/2014/main" id="{81983761-C905-3A4C-946F-8D17A76BF177}"/>
              </a:ext>
            </a:extLst>
          </p:cNvPr>
          <p:cNvSpPr txBox="1">
            <a:spLocks/>
          </p:cNvSpPr>
          <p:nvPr/>
        </p:nvSpPr>
        <p:spPr>
          <a:xfrm>
            <a:off x="413459" y="1776132"/>
            <a:ext cx="17440478" cy="250899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US" sz="4002" dirty="0">
                <a:solidFill>
                  <a:srgbClr val="434343"/>
                </a:solidFill>
              </a:rPr>
              <a:t>We resize and crop the image, focusing on the road as this is the region of interest for predicting steering angles.</a:t>
            </a:r>
          </a:p>
          <a:p>
            <a:pPr marL="914507" indent="-711281">
              <a:buClr>
                <a:srgbClr val="434343"/>
              </a:buClr>
              <a:buFont typeface="Calibri"/>
              <a:buChar char="●"/>
            </a:pPr>
            <a:r>
              <a:rPr lang="en-US" sz="4002" dirty="0">
                <a:solidFill>
                  <a:srgbClr val="434343"/>
                </a:solidFill>
              </a:rPr>
              <a:t>Resizing reduces the amount of processing for each image</a:t>
            </a:r>
          </a:p>
          <a:p>
            <a:pPr marL="914507" indent="-711281">
              <a:buClr>
                <a:srgbClr val="434343"/>
              </a:buClr>
              <a:buFont typeface="Calibri"/>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p:txBody>
      </p:sp>
      <p:sp>
        <p:nvSpPr>
          <p:cNvPr id="9" name="Right Arrow 8">
            <a:extLst>
              <a:ext uri="{FF2B5EF4-FFF2-40B4-BE49-F238E27FC236}">
                <a16:creationId xmlns:a16="http://schemas.microsoft.com/office/drawing/2014/main" id="{9B3D739C-B0F4-C943-881E-2704EB70424D}"/>
              </a:ext>
            </a:extLst>
          </p:cNvPr>
          <p:cNvSpPr/>
          <p:nvPr/>
        </p:nvSpPr>
        <p:spPr>
          <a:xfrm>
            <a:off x="8866655" y="6314784"/>
            <a:ext cx="1954306"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C6AD04-7951-624D-B022-7CBAADBFFF95}"/>
              </a:ext>
            </a:extLst>
          </p:cNvPr>
          <p:cNvPicPr>
            <a:picLocks noChangeAspect="1"/>
          </p:cNvPicPr>
          <p:nvPr/>
        </p:nvPicPr>
        <p:blipFill rotWithShape="1">
          <a:blip r:embed="rId2"/>
          <a:srcRect t="39391" b="-39391"/>
          <a:stretch/>
        </p:blipFill>
        <p:spPr>
          <a:xfrm>
            <a:off x="11190192" y="6011981"/>
            <a:ext cx="4449553" cy="250899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330F84A-302E-3740-B75A-7286AF9B2B03}"/>
                  </a:ext>
                </a:extLst>
              </p14:cNvPr>
              <p14:cNvContentPartPr/>
              <p14:nvPr/>
            </p14:nvContentPartPr>
            <p14:xfrm>
              <a:off x="6686449" y="6133856"/>
              <a:ext cx="4680" cy="4680"/>
            </p14:xfrm>
          </p:contentPart>
        </mc:Choice>
        <mc:Fallback xmlns="">
          <p:pic>
            <p:nvPicPr>
              <p:cNvPr id="3" name="Ink 2">
                <a:extLst>
                  <a:ext uri="{FF2B5EF4-FFF2-40B4-BE49-F238E27FC236}">
                    <a16:creationId xmlns:a16="http://schemas.microsoft.com/office/drawing/2014/main" id="{6330F84A-302E-3740-B75A-7286AF9B2B03}"/>
                  </a:ext>
                </a:extLst>
              </p:cNvPr>
              <p:cNvPicPr/>
              <p:nvPr/>
            </p:nvPicPr>
            <p:blipFill>
              <a:blip r:embed="rId4"/>
              <a:stretch>
                <a:fillRect/>
              </a:stretch>
            </p:blipFill>
            <p:spPr>
              <a:xfrm>
                <a:off x="6677809" y="6124856"/>
                <a:ext cx="22320" cy="22320"/>
              </a:xfrm>
              <a:prstGeom prst="rect">
                <a:avLst/>
              </a:prstGeom>
            </p:spPr>
          </p:pic>
        </mc:Fallback>
      </mc:AlternateContent>
    </p:spTree>
    <p:extLst>
      <p:ext uri="{BB962C8B-B14F-4D97-AF65-F5344CB8AC3E}">
        <p14:creationId xmlns:p14="http://schemas.microsoft.com/office/powerpoint/2010/main" val="276125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3" name="Picture 2" descr="A screenshot of a cell phone&#13;&#10;&#13;&#10;Description automatically generated">
            <a:extLst>
              <a:ext uri="{FF2B5EF4-FFF2-40B4-BE49-F238E27FC236}">
                <a16:creationId xmlns:a16="http://schemas.microsoft.com/office/drawing/2014/main" id="{08754724-7C1D-3949-915A-4C796CAD48AD}"/>
              </a:ext>
            </a:extLst>
          </p:cNvPr>
          <p:cNvPicPr>
            <a:picLocks noChangeAspect="1"/>
          </p:cNvPicPr>
          <p:nvPr/>
        </p:nvPicPr>
        <p:blipFill>
          <a:blip r:embed="rId3"/>
          <a:stretch>
            <a:fillRect/>
          </a:stretch>
        </p:blipFill>
        <p:spPr>
          <a:xfrm rot="5400000">
            <a:off x="6902823" y="-2259104"/>
            <a:ext cx="3514166" cy="15383436"/>
          </a:xfrm>
          <a:prstGeom prst="rect">
            <a:avLst/>
          </a:prstGeom>
        </p:spPr>
      </p:pic>
      <p:pic>
        <p:nvPicPr>
          <p:cNvPr id="5" name="Picture 4">
            <a:extLst>
              <a:ext uri="{FF2B5EF4-FFF2-40B4-BE49-F238E27FC236}">
                <a16:creationId xmlns:a16="http://schemas.microsoft.com/office/drawing/2014/main" id="{C0727B88-7B7B-A34E-B33D-30CFFB31EC9D}"/>
              </a:ext>
            </a:extLst>
          </p:cNvPr>
          <p:cNvPicPr>
            <a:picLocks noChangeAspect="1"/>
          </p:cNvPicPr>
          <p:nvPr/>
        </p:nvPicPr>
        <p:blipFill rotWithShape="1">
          <a:blip r:embed="rId4"/>
          <a:srcRect t="39391" b="-39391"/>
          <a:stretch/>
        </p:blipFill>
        <p:spPr>
          <a:xfrm rot="5400000">
            <a:off x="14614709" y="4178114"/>
            <a:ext cx="4449553" cy="2508999"/>
          </a:xfrm>
          <a:prstGeom prst="rect">
            <a:avLst/>
          </a:prstGeom>
        </p:spPr>
      </p:pic>
      <p:sp>
        <p:nvSpPr>
          <p:cNvPr id="4" name="TextBox 3">
            <a:extLst>
              <a:ext uri="{FF2B5EF4-FFF2-40B4-BE49-F238E27FC236}">
                <a16:creationId xmlns:a16="http://schemas.microsoft.com/office/drawing/2014/main" id="{2A7B5968-FBD4-5047-9B6B-A11D6B6F310F}"/>
              </a:ext>
            </a:extLst>
          </p:cNvPr>
          <p:cNvSpPr txBox="1"/>
          <p:nvPr/>
        </p:nvSpPr>
        <p:spPr>
          <a:xfrm rot="5400000">
            <a:off x="-99068" y="5170842"/>
            <a:ext cx="1106393" cy="523541"/>
          </a:xfrm>
          <a:prstGeom prst="rect">
            <a:avLst/>
          </a:prstGeom>
          <a:noFill/>
        </p:spPr>
        <p:txBody>
          <a:bodyPr wrap="none" rtlCol="0">
            <a:spAutoFit/>
          </a:bodyPr>
          <a:lstStyle/>
          <a:p>
            <a:r>
              <a:rPr lang="en-US" dirty="0"/>
              <a:t>Angle</a:t>
            </a:r>
          </a:p>
        </p:txBody>
      </p:sp>
    </p:spTree>
    <p:extLst>
      <p:ext uri="{BB962C8B-B14F-4D97-AF65-F5344CB8AC3E}">
        <p14:creationId xmlns:p14="http://schemas.microsoft.com/office/powerpoint/2010/main" val="25188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23761" y="1417543"/>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8" name="Picture 7" descr="A screenshot of a cell phone&#13;&#10;&#13;&#10;Description automatically generated">
            <a:extLst>
              <a:ext uri="{FF2B5EF4-FFF2-40B4-BE49-F238E27FC236}">
                <a16:creationId xmlns:a16="http://schemas.microsoft.com/office/drawing/2014/main" id="{AECB3431-B764-8948-AB6B-E8042BB70BEC}"/>
              </a:ext>
            </a:extLst>
          </p:cNvPr>
          <p:cNvPicPr>
            <a:picLocks noChangeAspect="1"/>
          </p:cNvPicPr>
          <p:nvPr/>
        </p:nvPicPr>
        <p:blipFill rotWithShape="1">
          <a:blip r:embed="rId3"/>
          <a:srcRect t="285" b="27542"/>
          <a:stretch/>
        </p:blipFill>
        <p:spPr>
          <a:xfrm>
            <a:off x="3191389" y="6494551"/>
            <a:ext cx="12586539" cy="2736000"/>
          </a:xfrm>
          <a:prstGeom prst="rect">
            <a:avLst/>
          </a:prstGeom>
          <a:ln>
            <a:solidFill>
              <a:schemeClr val="accent1"/>
            </a:solidFill>
          </a:ln>
          <a:effectLst>
            <a:outerShdw blurRad="152400" dist="127000" dir="2700000" algn="tl" rotWithShape="0">
              <a:schemeClr val="bg1">
                <a:lumMod val="50000"/>
                <a:alpha val="40000"/>
              </a:schemeClr>
            </a:outerShdw>
          </a:effectLst>
        </p:spPr>
      </p:pic>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259" y="1523091"/>
            <a:ext cx="17440478" cy="2132481"/>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203226">
              <a:buClr>
                <a:srgbClr val="434343"/>
              </a:buClr>
            </a:pPr>
            <a:r>
              <a:rPr lang="en-US" sz="3600" dirty="0">
                <a:solidFill>
                  <a:srgbClr val="434343"/>
                </a:solidFill>
                <a:latin typeface="Consolas" panose="020B0609020204030204" pitchFamily="49" charset="0"/>
                <a:cs typeface="Consolas" panose="020B0609020204030204" pitchFamily="49" charset="0"/>
              </a:rPr>
              <a:t>python3 </a:t>
            </a:r>
            <a:r>
              <a:rPr lang="en-US" sz="3600" dirty="0" err="1">
                <a:solidFill>
                  <a:srgbClr val="434343"/>
                </a:solidFill>
                <a:latin typeface="Consolas" panose="020B0609020204030204" pitchFamily="49" charset="0"/>
                <a:cs typeface="Consolas" panose="020B0609020204030204" pitchFamily="49" charset="0"/>
              </a:rPr>
              <a:t>train.py</a:t>
            </a:r>
            <a:r>
              <a:rPr lang="en-US" sz="3600" dirty="0">
                <a:solidFill>
                  <a:srgbClr val="434343"/>
                </a:solidFill>
                <a:latin typeface="Consolas" panose="020B0609020204030204" pitchFamily="49" charset="0"/>
                <a:cs typeface="Consolas" panose="020B0609020204030204" pitchFamily="49" charset="0"/>
              </a:rPr>
              <a:t> -epochs 10 -limit-batches 10 -debug Y</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203226">
              <a:buClr>
                <a:srgbClr val="434343"/>
              </a:buClr>
            </a:pPr>
            <a:endParaRPr lang="en-US" sz="4002" dirty="0">
              <a:solidFill>
                <a:srgbClr val="434343"/>
              </a:solidFill>
            </a:endParaRPr>
          </a:p>
        </p:txBody>
      </p:sp>
      <p:pic>
        <p:nvPicPr>
          <p:cNvPr id="3" name="Picture 2" descr="A screenshot of a cell phone&#13;&#10;&#13;&#10;Description automatically generated">
            <a:extLst>
              <a:ext uri="{FF2B5EF4-FFF2-40B4-BE49-F238E27FC236}">
                <a16:creationId xmlns:a16="http://schemas.microsoft.com/office/drawing/2014/main" id="{2DBB9BCC-714A-5344-9741-520FADF9AEC4}"/>
              </a:ext>
            </a:extLst>
          </p:cNvPr>
          <p:cNvPicPr>
            <a:picLocks noChangeAspect="1"/>
          </p:cNvPicPr>
          <p:nvPr/>
        </p:nvPicPr>
        <p:blipFill rotWithShape="1">
          <a:blip r:embed="rId4"/>
          <a:srcRect t="-1" b="14580"/>
          <a:stretch/>
        </p:blipFill>
        <p:spPr>
          <a:xfrm>
            <a:off x="801967" y="3388663"/>
            <a:ext cx="11931536" cy="3312000"/>
          </a:xfrm>
          <a:prstGeom prst="rect">
            <a:avLst/>
          </a:prstGeom>
          <a:ln>
            <a:solidFill>
              <a:schemeClr val="accent1"/>
            </a:solidFill>
          </a:ln>
          <a:effectLst>
            <a:outerShdw blurRad="152400" dist="127000" dir="2700000" algn="tl" rotWithShape="0">
              <a:schemeClr val="bg1">
                <a:lumMod val="50000"/>
                <a:alpha val="40000"/>
              </a:schemeClr>
            </a:outerShdw>
          </a:effectLst>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0E9513B-302F-4740-9FA6-8C2387D0857E}"/>
                  </a:ext>
                </a:extLst>
              </p14:cNvPr>
              <p14:cNvContentPartPr/>
              <p14:nvPr/>
            </p14:nvContentPartPr>
            <p14:xfrm>
              <a:off x="6542174" y="4004435"/>
              <a:ext cx="3791160" cy="932760"/>
            </p14:xfrm>
          </p:contentPart>
        </mc:Choice>
        <mc:Fallback xmlns="">
          <p:pic>
            <p:nvPicPr>
              <p:cNvPr id="4" name="Ink 3">
                <a:extLst>
                  <a:ext uri="{FF2B5EF4-FFF2-40B4-BE49-F238E27FC236}">
                    <a16:creationId xmlns:a16="http://schemas.microsoft.com/office/drawing/2014/main" id="{00E9513B-302F-4740-9FA6-8C2387D0857E}"/>
                  </a:ext>
                </a:extLst>
              </p:cNvPr>
              <p:cNvPicPr/>
              <p:nvPr/>
            </p:nvPicPr>
            <p:blipFill>
              <a:blip r:embed="rId6"/>
              <a:stretch>
                <a:fillRect/>
              </a:stretch>
            </p:blipFill>
            <p:spPr>
              <a:xfrm>
                <a:off x="6533534" y="3995435"/>
                <a:ext cx="3808800" cy="950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B13ADE8D-763F-B245-8AA4-479CE07FFF4F}"/>
                  </a:ext>
                </a:extLst>
              </p14:cNvPr>
              <p14:cNvContentPartPr/>
              <p14:nvPr/>
            </p14:nvContentPartPr>
            <p14:xfrm>
              <a:off x="6259214" y="5448035"/>
              <a:ext cx="3952800" cy="938880"/>
            </p14:xfrm>
          </p:contentPart>
        </mc:Choice>
        <mc:Fallback xmlns="">
          <p:pic>
            <p:nvPicPr>
              <p:cNvPr id="5" name="Ink 4">
                <a:extLst>
                  <a:ext uri="{FF2B5EF4-FFF2-40B4-BE49-F238E27FC236}">
                    <a16:creationId xmlns:a16="http://schemas.microsoft.com/office/drawing/2014/main" id="{B13ADE8D-763F-B245-8AA4-479CE07FFF4F}"/>
                  </a:ext>
                </a:extLst>
              </p:cNvPr>
              <p:cNvPicPr/>
              <p:nvPr/>
            </p:nvPicPr>
            <p:blipFill>
              <a:blip r:embed="rId8"/>
              <a:stretch>
                <a:fillRect/>
              </a:stretch>
            </p:blipFill>
            <p:spPr>
              <a:xfrm>
                <a:off x="6250574" y="5439035"/>
                <a:ext cx="3970440" cy="95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19EC79-8B92-EC45-AC2B-5813FDFB9BE1}"/>
                  </a:ext>
                </a:extLst>
              </p14:cNvPr>
              <p14:cNvContentPartPr/>
              <p14:nvPr/>
            </p14:nvContentPartPr>
            <p14:xfrm>
              <a:off x="8942068" y="8290595"/>
              <a:ext cx="3952800" cy="938880"/>
            </p14:xfrm>
          </p:contentPart>
        </mc:Choice>
        <mc:Fallback xmlns="">
          <p:pic>
            <p:nvPicPr>
              <p:cNvPr id="11" name="Ink 10">
                <a:extLst>
                  <a:ext uri="{FF2B5EF4-FFF2-40B4-BE49-F238E27FC236}">
                    <a16:creationId xmlns:a16="http://schemas.microsoft.com/office/drawing/2014/main" id="{8D19EC79-8B92-EC45-AC2B-5813FDFB9BE1}"/>
                  </a:ext>
                </a:extLst>
              </p:cNvPr>
              <p:cNvPicPr/>
              <p:nvPr/>
            </p:nvPicPr>
            <p:blipFill>
              <a:blip r:embed="rId8"/>
              <a:stretch>
                <a:fillRect/>
              </a:stretch>
            </p:blipFill>
            <p:spPr>
              <a:xfrm>
                <a:off x="8933428" y="8281595"/>
                <a:ext cx="3970440" cy="956520"/>
              </a:xfrm>
              <a:prstGeom prst="rect">
                <a:avLst/>
              </a:prstGeom>
            </p:spPr>
          </p:pic>
        </mc:Fallback>
      </mc:AlternateContent>
      <p:sp>
        <p:nvSpPr>
          <p:cNvPr id="12" name="Shape 149">
            <a:extLst>
              <a:ext uri="{FF2B5EF4-FFF2-40B4-BE49-F238E27FC236}">
                <a16:creationId xmlns:a16="http://schemas.microsoft.com/office/drawing/2014/main" id="{05AB1BD2-54C4-4C40-8C40-E17A84AB8A8E}"/>
              </a:ext>
            </a:extLst>
          </p:cNvPr>
          <p:cNvSpPr txBox="1">
            <a:spLocks/>
          </p:cNvSpPr>
          <p:nvPr/>
        </p:nvSpPr>
        <p:spPr>
          <a:xfrm>
            <a:off x="413259" y="9343358"/>
            <a:ext cx="17440478" cy="938880"/>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203226">
              <a:buClr>
                <a:srgbClr val="434343"/>
              </a:buClr>
            </a:pPr>
            <a:r>
              <a:rPr lang="en-US" sz="3600" dirty="0">
                <a:solidFill>
                  <a:srgbClr val="434343"/>
                </a:solidFill>
                <a:latin typeface="Consolas" panose="020B0609020204030204" pitchFamily="49" charset="0"/>
                <a:cs typeface="Consolas" panose="020B0609020204030204" pitchFamily="49" charset="0"/>
              </a:rPr>
              <a:t>python3 </a:t>
            </a:r>
            <a:r>
              <a:rPr lang="en-US" sz="3600" dirty="0" err="1">
                <a:solidFill>
                  <a:srgbClr val="434343"/>
                </a:solidFill>
                <a:latin typeface="Consolas" panose="020B0609020204030204" pitchFamily="49" charset="0"/>
                <a:cs typeface="Consolas" panose="020B0609020204030204" pitchFamily="49" charset="0"/>
              </a:rPr>
              <a:t>train.py</a:t>
            </a:r>
            <a:r>
              <a:rPr lang="en-US" sz="3600" dirty="0">
                <a:solidFill>
                  <a:srgbClr val="434343"/>
                </a:solidFill>
                <a:latin typeface="Consolas" panose="020B0609020204030204" pitchFamily="49" charset="0"/>
                <a:cs typeface="Consolas" panose="020B0609020204030204" pitchFamily="49" charset="0"/>
              </a:rPr>
              <a:t> –epochs 200      # Train on the full dataset</a:t>
            </a:r>
            <a:endParaRPr lang="en-US" sz="4002" dirty="0">
              <a:solidFill>
                <a:srgbClr val="434343"/>
              </a:solidFill>
            </a:endParaRPr>
          </a:p>
          <a:p>
            <a:pPr marL="203226">
              <a:buClr>
                <a:srgbClr val="434343"/>
              </a:buClr>
            </a:pPr>
            <a:endParaRPr lang="en-US"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Inferring Steering Angles</a:t>
            </a:r>
          </a:p>
        </p:txBody>
      </p:sp>
    </p:spTree>
    <p:extLst>
      <p:ext uri="{BB962C8B-B14F-4D97-AF65-F5344CB8AC3E}">
        <p14:creationId xmlns:p14="http://schemas.microsoft.com/office/powerpoint/2010/main" val="592704715"/>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13230</TotalTime>
  <Words>724</Words>
  <Application>Microsoft Macintosh PowerPoint</Application>
  <PresentationFormat>Custom</PresentationFormat>
  <Paragraphs>61</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Consolas</vt:lpstr>
      <vt:lpstr>Roboto</vt:lpstr>
      <vt:lpstr>Calibri</vt:lpstr>
      <vt:lpstr>Arial</vt:lpstr>
      <vt:lpstr>Packt</vt:lpstr>
      <vt:lpstr>4.3 Training Our Model</vt:lpstr>
      <vt:lpstr>Training our model</vt:lpstr>
      <vt:lpstr>Splitting our data into train, validate and test datasets</vt:lpstr>
      <vt:lpstr>Pre-processing the image</vt:lpstr>
      <vt:lpstr>Our CNN</vt:lpstr>
      <vt:lpstr>Let’s explore the code…</vt:lpstr>
      <vt:lpstr>Debugging Neural Networks</vt:lpstr>
      <vt:lpstr>Analysing Training Performance</vt:lpstr>
      <vt:lpstr>Inferring Steering Angles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65</cp:revision>
  <dcterms:modified xsi:type="dcterms:W3CDTF">2018-11-16T13:20:28Z</dcterms:modified>
</cp:coreProperties>
</file>