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9" r:id="rId1"/>
  </p:sldMasterIdLst>
  <p:notesMasterIdLst>
    <p:notesMasterId r:id="rId26"/>
  </p:notesMasterIdLst>
  <p:sldIdLst>
    <p:sldId id="291" r:id="rId2"/>
    <p:sldId id="302" r:id="rId3"/>
    <p:sldId id="274" r:id="rId4"/>
    <p:sldId id="304" r:id="rId5"/>
    <p:sldId id="284" r:id="rId6"/>
    <p:sldId id="286" r:id="rId7"/>
    <p:sldId id="277" r:id="rId8"/>
    <p:sldId id="306" r:id="rId9"/>
    <p:sldId id="285" r:id="rId10"/>
    <p:sldId id="314" r:id="rId11"/>
    <p:sldId id="315" r:id="rId12"/>
    <p:sldId id="316" r:id="rId13"/>
    <p:sldId id="305" r:id="rId14"/>
    <p:sldId id="299" r:id="rId15"/>
    <p:sldId id="308" r:id="rId16"/>
    <p:sldId id="309" r:id="rId17"/>
    <p:sldId id="311" r:id="rId18"/>
    <p:sldId id="310" r:id="rId19"/>
    <p:sldId id="312" r:id="rId20"/>
    <p:sldId id="313" r:id="rId21"/>
    <p:sldId id="307" r:id="rId22"/>
    <p:sldId id="303" r:id="rId23"/>
    <p:sldId id="317" r:id="rId24"/>
    <p:sldId id="301" r:id="rId25"/>
  </p:sldIdLst>
  <p:sldSz cx="18288000" cy="10282238"/>
  <p:notesSz cx="6858000" cy="9144000"/>
  <p:embeddedFontLst>
    <p:embeddedFont>
      <p:font typeface="Calibri" panose="020F0502020204030204" pitchFamily="34" charset="0"/>
      <p:regular r:id="rId27"/>
      <p:bold r:id="rId28"/>
      <p:italic r:id="rId29"/>
      <p:boldItalic r:id="rId30"/>
    </p:embeddedFont>
    <p:embeddedFont>
      <p:font typeface="Consolas" panose="020B0609020204030204" pitchFamily="49"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2"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39" userDrawn="1">
          <p15:clr>
            <a:srgbClr val="A4A3A4"/>
          </p15:clr>
        </p15:guide>
        <p15:guide id="2" pos="5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021"/>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5B818-5B4B-48B1-9B93-774CE235BC5F}">
  <a:tblStyle styleId="{ACB5B818-5B4B-48B1-9B93-774CE235BC5F}"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83688"/>
  </p:normalViewPr>
  <p:slideViewPr>
    <p:cSldViewPr snapToGrid="0">
      <p:cViewPr varScale="1">
        <p:scale>
          <a:sx n="72" d="100"/>
          <a:sy n="72" d="100"/>
        </p:scale>
        <p:origin x="1464" y="224"/>
      </p:cViewPr>
      <p:guideLst>
        <p:guide orient="horz" pos="3239"/>
        <p:guide pos="57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24330538"/>
      </p:ext>
    </p:extLst>
  </p:cSld>
  <p:clrMap bg1="lt1" tx1="dk1" bg2="dk2" tx2="lt2" accent1="accent1" accent2="accent2" accent3="accent3" accent4="accent4" accent5="accent5" accent6="accent6" hlink="hlink" folHlink="folHlink"/>
  <p:notesStyle>
    <a:lvl1pPr marL="0" algn="l" defTabSz="1829425" rtl="0" eaLnBrk="1" latinLnBrk="0" hangingPunct="1">
      <a:defRPr sz="2402" kern="1200">
        <a:solidFill>
          <a:schemeClr val="tx1"/>
        </a:solidFill>
        <a:latin typeface="+mn-lt"/>
        <a:ea typeface="+mn-ea"/>
        <a:cs typeface="+mn-cs"/>
      </a:defRPr>
    </a:lvl1pPr>
    <a:lvl2pPr marL="914713" algn="l" defTabSz="1829425" rtl="0" eaLnBrk="1" latinLnBrk="0" hangingPunct="1">
      <a:defRPr sz="2402" kern="1200">
        <a:solidFill>
          <a:schemeClr val="tx1"/>
        </a:solidFill>
        <a:latin typeface="+mn-lt"/>
        <a:ea typeface="+mn-ea"/>
        <a:cs typeface="+mn-cs"/>
      </a:defRPr>
    </a:lvl2pPr>
    <a:lvl3pPr marL="1829425" algn="l" defTabSz="1829425" rtl="0" eaLnBrk="1" latinLnBrk="0" hangingPunct="1">
      <a:defRPr sz="2402" kern="1200">
        <a:solidFill>
          <a:schemeClr val="tx1"/>
        </a:solidFill>
        <a:latin typeface="+mn-lt"/>
        <a:ea typeface="+mn-ea"/>
        <a:cs typeface="+mn-cs"/>
      </a:defRPr>
    </a:lvl3pPr>
    <a:lvl4pPr marL="2744137" algn="l" defTabSz="1829425" rtl="0" eaLnBrk="1" latinLnBrk="0" hangingPunct="1">
      <a:defRPr sz="2402" kern="1200">
        <a:solidFill>
          <a:schemeClr val="tx1"/>
        </a:solidFill>
        <a:latin typeface="+mn-lt"/>
        <a:ea typeface="+mn-ea"/>
        <a:cs typeface="+mn-cs"/>
      </a:defRPr>
    </a:lvl4pPr>
    <a:lvl5pPr marL="3658848" algn="l" defTabSz="1829425" rtl="0" eaLnBrk="1" latinLnBrk="0" hangingPunct="1">
      <a:defRPr sz="2402" kern="1200">
        <a:solidFill>
          <a:schemeClr val="tx1"/>
        </a:solidFill>
        <a:latin typeface="+mn-lt"/>
        <a:ea typeface="+mn-ea"/>
        <a:cs typeface="+mn-cs"/>
      </a:defRPr>
    </a:lvl5pPr>
    <a:lvl6pPr marL="4573561" algn="l" defTabSz="1829425" rtl="0" eaLnBrk="1" latinLnBrk="0" hangingPunct="1">
      <a:defRPr sz="2402" kern="1200">
        <a:solidFill>
          <a:schemeClr val="tx1"/>
        </a:solidFill>
        <a:latin typeface="+mn-lt"/>
        <a:ea typeface="+mn-ea"/>
        <a:cs typeface="+mn-cs"/>
      </a:defRPr>
    </a:lvl6pPr>
    <a:lvl7pPr marL="5488274" algn="l" defTabSz="1829425" rtl="0" eaLnBrk="1" latinLnBrk="0" hangingPunct="1">
      <a:defRPr sz="2402" kern="1200">
        <a:solidFill>
          <a:schemeClr val="tx1"/>
        </a:solidFill>
        <a:latin typeface="+mn-lt"/>
        <a:ea typeface="+mn-ea"/>
        <a:cs typeface="+mn-cs"/>
      </a:defRPr>
    </a:lvl7pPr>
    <a:lvl8pPr marL="6402985" algn="l" defTabSz="1829425" rtl="0" eaLnBrk="1" latinLnBrk="0" hangingPunct="1">
      <a:defRPr sz="2402" kern="1200">
        <a:solidFill>
          <a:schemeClr val="tx1"/>
        </a:solidFill>
        <a:latin typeface="+mn-lt"/>
        <a:ea typeface="+mn-ea"/>
        <a:cs typeface="+mn-cs"/>
      </a:defRPr>
    </a:lvl8pPr>
    <a:lvl9pPr marL="7317698" algn="l" defTabSz="1829425" rtl="0" eaLnBrk="1" latinLnBrk="0" hangingPunct="1">
      <a:defRPr sz="24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2241205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Expected to take about a few days to train on a decent spec </a:t>
            </a:r>
            <a:r>
              <a:rPr lang="en-US" dirty="0" err="1"/>
              <a:t>Macbook</a:t>
            </a:r>
            <a:r>
              <a:rPr lang="en-US" dirty="0"/>
              <a:t> Pro</a:t>
            </a:r>
          </a:p>
          <a:p>
            <a:pPr lvl="0" rtl="0">
              <a:spcBef>
                <a:spcPts val="0"/>
              </a:spcBef>
              <a:buNone/>
            </a:pPr>
            <a:r>
              <a:rPr lang="en-US" dirty="0"/>
              <a:t>Took approx. 5 hours on a 2core 13GB VM in Google cloud using a Nvidia K80 GPIU</a:t>
            </a:r>
          </a:p>
          <a:p>
            <a:pPr lvl="0" rtl="0">
              <a:spcBef>
                <a:spcPts val="0"/>
              </a:spcBef>
              <a:buNone/>
            </a:pPr>
            <a:endParaRPr lang="en-US" dirty="0"/>
          </a:p>
          <a:p>
            <a:pPr lvl="0" rtl="0">
              <a:spcBef>
                <a:spcPts val="0"/>
              </a:spcBef>
              <a:buNone/>
            </a:pPr>
            <a:r>
              <a:rPr lang="en-US" dirty="0"/>
              <a:t>Note that at this point in time, </a:t>
            </a:r>
            <a:r>
              <a:rPr lang="en-US" dirty="0" err="1"/>
              <a:t>Tensorflow</a:t>
            </a:r>
            <a:r>
              <a:rPr lang="en-US" dirty="0"/>
              <a:t> wasn’t compatible with Python 3.7. I used Python 3.6 and TF 1.11 here!</a:t>
            </a:r>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52262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57273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As you can see, a large percentage of the dataset has a steering angle of between -5 and +5 degrees.  This can potentially cause training issues where the algorithm may get 70% accuracy by just returning 0 as the answer! Obviously this won’t be a good thing in a real car!! </a:t>
            </a:r>
          </a:p>
          <a:p>
            <a:pPr lvl="0" rtl="0">
              <a:spcBef>
                <a:spcPts val="0"/>
              </a:spcBef>
              <a:buNone/>
            </a:pPr>
            <a:endParaRPr lang="en-US"/>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90484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1326585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843222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650117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083510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163693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882602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059420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476967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4107019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Some of the things that could be done to improve the model would be:</a:t>
            </a:r>
          </a:p>
          <a:p>
            <a:pPr marL="171450" lvl="0" indent="-171450" rtl="0">
              <a:spcBef>
                <a:spcPts val="0"/>
              </a:spcBef>
              <a:buFontTx/>
              <a:buChar char="-"/>
            </a:pPr>
            <a:r>
              <a:rPr lang="en-US" dirty="0"/>
              <a:t>Use a larger dataset with different roads, the car in different positions in the lane, different conditions such as rain or fog, etc. </a:t>
            </a:r>
          </a:p>
          <a:p>
            <a:pPr marL="171450" lvl="0" indent="-171450" rtl="0">
              <a:spcBef>
                <a:spcPts val="0"/>
              </a:spcBef>
              <a:buFontTx/>
              <a:buChar char="-"/>
            </a:pPr>
            <a:r>
              <a:rPr lang="en-US" dirty="0"/>
              <a:t>Augment the data, for example generating noise in the image, making it darker or lighter, skewing it slightly to depict different camera angles, flipping it left/right </a:t>
            </a:r>
          </a:p>
          <a:p>
            <a:pPr marL="171450" lvl="0" indent="-171450" rtl="0">
              <a:spcBef>
                <a:spcPts val="0"/>
              </a:spcBef>
              <a:buFontTx/>
              <a:buChar char="-"/>
            </a:pPr>
            <a:r>
              <a:rPr lang="en-US" dirty="0"/>
              <a:t>A more complex approach would be to skew the next image based on what would actually happen if the predicted steering angle was used, so for example if the car understeers compared to the correct angle, the next frame would show that the car was no longer in the </a:t>
            </a:r>
            <a:r>
              <a:rPr lang="en-US" dirty="0" err="1"/>
              <a:t>centre</a:t>
            </a:r>
            <a:r>
              <a:rPr lang="en-US" dirty="0"/>
              <a:t> of the lane, but had moved towards one side of another</a:t>
            </a:r>
            <a:r>
              <a:rPr lang="en-US"/>
              <a:t>. </a:t>
            </a:r>
          </a:p>
          <a:p>
            <a:pPr marL="171450" lvl="0" indent="-171450" rtl="0">
              <a:spcBef>
                <a:spcPts val="0"/>
              </a:spcBef>
              <a:buFontTx/>
              <a:buChar char="-"/>
            </a:pPr>
            <a:endParaRPr lang="en-US" dirty="0"/>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3974685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we’ll return to our OpenCV example and build on it to recognize code in video streaming from a webcam.  This will give you a good understanding of how you could recognize yourself, family members, friends, or perhaps even your favourite celebrity A-lister. </a:t>
            </a:r>
            <a:endParaRPr dirty="0"/>
          </a:p>
        </p:txBody>
      </p:sp>
    </p:spTree>
    <p:extLst>
      <p:ext uri="{BB962C8B-B14F-4D97-AF65-F5344CB8AC3E}">
        <p14:creationId xmlns:p14="http://schemas.microsoft.com/office/powerpoint/2010/main" val="116704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This slide, like mentioned above is for multiple pointers. The information above covers the types</a:t>
            </a:r>
            <a:r>
              <a:rPr lang="en-US" baseline="0" dirty="0"/>
              <a:t> of information that can be used in this slide</a:t>
            </a:r>
          </a:p>
          <a:p>
            <a:pPr lvl="0" rtl="0">
              <a:spcBef>
                <a:spcPts val="0"/>
              </a:spcBef>
              <a:buNone/>
            </a:pPr>
            <a:endParaRPr lang="en-US" baseline="0" dirty="0"/>
          </a:p>
          <a:p>
            <a:pPr lvl="0" rtl="0">
              <a:spcBef>
                <a:spcPts val="0"/>
              </a:spcBef>
              <a:buNone/>
            </a:pPr>
            <a:r>
              <a:rPr lang="en-US" dirty="0"/>
              <a:t>https://</a:t>
            </a:r>
            <a:r>
              <a:rPr lang="en-US" dirty="0" err="1"/>
              <a:t>aws.amazon.com</a:t>
            </a:r>
            <a:r>
              <a:rPr lang="en-US" dirty="0"/>
              <a:t>/blogs/machine-learning/build-your-own-face-recognition-service-using-amazon-rekognition/</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267671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623511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145" rtl="0" eaLnBrk="1" fontAlgn="auto" latinLnBrk="0" hangingPunct="1">
              <a:lnSpc>
                <a:spcPct val="100000"/>
              </a:lnSpc>
              <a:spcBef>
                <a:spcPts val="0"/>
              </a:spcBef>
              <a:spcAft>
                <a:spcPts val="0"/>
              </a:spcAft>
              <a:buClrTx/>
              <a:buSzTx/>
              <a:buFontTx/>
              <a:buNone/>
              <a:tabLst/>
              <a:defRPr/>
            </a:pPr>
            <a:r>
              <a:rPr lang="en-US" dirty="0"/>
              <a:t>So let’s start with a very important caveat, this code is not designed to run on a real car.  There are a large number of safety features that a real autonomous vehicle has that we won’t cover here.  However, section is designed to introduce you to an approach to do this, and can help you get started on a career in this space if you so wish!</a:t>
            </a:r>
          </a:p>
          <a:p>
            <a:pPr marL="0" marR="0" lvl="0" indent="0" algn="l" defTabSz="1828145" rtl="0" eaLnBrk="1" fontAlgn="auto" latinLnBrk="0" hangingPunct="1">
              <a:lnSpc>
                <a:spcPct val="100000"/>
              </a:lnSpc>
              <a:spcBef>
                <a:spcPts val="0"/>
              </a:spcBef>
              <a:spcAft>
                <a:spcPts val="0"/>
              </a:spcAft>
              <a:buClrTx/>
              <a:buSzTx/>
              <a:buFontTx/>
              <a:buNone/>
              <a:tabLst/>
              <a:defRPr/>
            </a:pPr>
            <a:endParaRPr lang="en-US" dirty="0"/>
          </a:p>
          <a:p>
            <a:pPr lvl="0">
              <a:spcBef>
                <a:spcPts val="0"/>
              </a:spcBef>
              <a:buNone/>
            </a:pPr>
            <a:endParaRPr dirty="0"/>
          </a:p>
        </p:txBody>
      </p:sp>
    </p:spTree>
    <p:extLst>
      <p:ext uri="{BB962C8B-B14F-4D97-AF65-F5344CB8AC3E}">
        <p14:creationId xmlns:p14="http://schemas.microsoft.com/office/powerpoint/2010/main" val="27827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err="1"/>
              <a:t>Rekognition</a:t>
            </a:r>
            <a:r>
              <a:rPr lang="en-US" dirty="0"/>
              <a:t> relies on a combination of AWS capabilities to work.  </a:t>
            </a:r>
          </a:p>
          <a:p>
            <a:pPr lvl="0" rtl="0">
              <a:spcBef>
                <a:spcPts val="0"/>
              </a:spcBef>
              <a:buNone/>
            </a:pPr>
            <a:endParaRPr lang="en-US" dirty="0"/>
          </a:p>
          <a:p>
            <a:pPr lvl="0" rtl="0">
              <a:spcBef>
                <a:spcPts val="0"/>
              </a:spcBef>
              <a:buNone/>
            </a:pPr>
            <a:r>
              <a:rPr lang="en-US" dirty="0" err="1"/>
              <a:t>Rekognition</a:t>
            </a:r>
            <a:r>
              <a:rPr lang="en-US" dirty="0"/>
              <a:t> provides the ability to detect objects in images, and for our purposes we’ll be using it to recognize faces from a training set.</a:t>
            </a:r>
          </a:p>
          <a:p>
            <a:pPr lvl="0" rtl="0">
              <a:spcBef>
                <a:spcPts val="0"/>
              </a:spcBef>
              <a:buNone/>
            </a:pPr>
            <a:endParaRPr lang="en-US" dirty="0"/>
          </a:p>
          <a:p>
            <a:pPr lvl="0" rtl="0">
              <a:spcBef>
                <a:spcPts val="0"/>
              </a:spcBef>
              <a:buNone/>
            </a:pPr>
            <a:r>
              <a:rPr lang="en-US" dirty="0"/>
              <a:t>Lambda is Amazon Web Services’ serverless computing capability.  This means we can simply define the code we want to run, and when it runs (for example when we provide an image) without us having to worry about deploying or configuring a server</a:t>
            </a:r>
          </a:p>
          <a:p>
            <a:pPr lvl="0" rtl="0">
              <a:spcBef>
                <a:spcPts val="0"/>
              </a:spcBef>
              <a:buNone/>
            </a:pPr>
            <a:endParaRPr lang="en-US" dirty="0"/>
          </a:p>
          <a:p>
            <a:pPr lvl="0" rtl="0">
              <a:spcBef>
                <a:spcPts val="0"/>
              </a:spcBef>
              <a:buNone/>
            </a:pPr>
            <a:r>
              <a:rPr lang="en-US" dirty="0"/>
              <a:t>DynamoDB is a NoSQL database, we’ll use it to store results of faces in images</a:t>
            </a:r>
          </a:p>
          <a:p>
            <a:pPr lvl="0" rtl="0">
              <a:spcBef>
                <a:spcPts val="0"/>
              </a:spcBef>
              <a:buNone/>
            </a:pPr>
            <a:endParaRPr lang="en-US" dirty="0"/>
          </a:p>
          <a:p>
            <a:pPr lvl="0" rtl="0">
              <a:spcBef>
                <a:spcPts val="0"/>
              </a:spcBef>
              <a:buNone/>
            </a:pPr>
            <a:r>
              <a:rPr lang="en-US" dirty="0"/>
              <a:t>S3 is a </a:t>
            </a:r>
            <a:r>
              <a:rPr lang="en-US" dirty="0" err="1"/>
              <a:t>filestore</a:t>
            </a:r>
            <a:r>
              <a:rPr lang="en-US" dirty="0"/>
              <a:t>, this is where we’ll upload our images ready for our Lambda service to act on them</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1038240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Before we start, we need to set up our account in AWS.  There are really good guides for this available on the AWS website, so I’ve provided links here rather than showing you how to do this.  Once you’ve created your AWS account, an IAM user and added the managed policies listed above to your IAM user, make sure you download the CSV containing your key pair before continuing.  We’ll need that in the next step.</a:t>
            </a:r>
          </a:p>
          <a:p>
            <a:pPr lvl="0" rtl="0">
              <a:spcBef>
                <a:spcPts val="0"/>
              </a:spcBef>
              <a:buNone/>
            </a:pPr>
            <a:endParaRPr lang="en-US" dirty="0"/>
          </a:p>
          <a:p>
            <a:pPr lvl="0">
              <a:spcBef>
                <a:spcPts val="0"/>
              </a:spcBef>
              <a:buNone/>
            </a:pPr>
            <a:endParaRPr dirty="0"/>
          </a:p>
        </p:txBody>
      </p:sp>
    </p:spTree>
    <p:extLst>
      <p:ext uri="{BB962C8B-B14F-4D97-AF65-F5344CB8AC3E}">
        <p14:creationId xmlns:p14="http://schemas.microsoft.com/office/powerpoint/2010/main" val="86519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section we are going to look at some of the computer vision and AI technology used in self driving cars, specifically an approach to predict the steering angle based on a feed of images of the road ahead.</a:t>
            </a:r>
            <a:endParaRPr dirty="0"/>
          </a:p>
        </p:txBody>
      </p:sp>
    </p:spTree>
    <p:extLst>
      <p:ext uri="{BB962C8B-B14F-4D97-AF65-F5344CB8AC3E}">
        <p14:creationId xmlns:p14="http://schemas.microsoft.com/office/powerpoint/2010/main" val="4236182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36144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333333"/>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781053" y="3636871"/>
            <a:ext cx="16444200" cy="1866336"/>
          </a:xfrm>
          <a:prstGeom prst="rect">
            <a:avLst/>
          </a:prstGeom>
        </p:spPr>
        <p:txBody>
          <a:bodyPr lIns="137092" tIns="137092" rIns="137092" bIns="137092" anchor="b" anchorCtr="0"/>
          <a:lstStyle>
            <a:lvl1pPr lvl="0" rtl="0">
              <a:spcBef>
                <a:spcPts val="0"/>
              </a:spcBef>
              <a:buSzPct val="100000"/>
              <a:buFont typeface="Calibri"/>
              <a:defRPr sz="9605">
                <a:latin typeface="Calibri"/>
                <a:ea typeface="Calibri"/>
                <a:cs typeface="Calibri"/>
                <a:sym typeface="Calibri"/>
              </a:defRPr>
            </a:lvl1pPr>
            <a:lvl2pPr lvl="1" rtl="0">
              <a:spcBef>
                <a:spcPts val="0"/>
              </a:spcBef>
              <a:buSzPct val="100000"/>
              <a:defRPr sz="9605"/>
            </a:lvl2pPr>
            <a:lvl3pPr lvl="2" rtl="0">
              <a:spcBef>
                <a:spcPts val="0"/>
              </a:spcBef>
              <a:buSzPct val="100000"/>
              <a:defRPr sz="9605"/>
            </a:lvl3pPr>
            <a:lvl4pPr lvl="3" rtl="0">
              <a:spcBef>
                <a:spcPts val="0"/>
              </a:spcBef>
              <a:buSzPct val="100000"/>
              <a:defRPr sz="9605"/>
            </a:lvl4pPr>
            <a:lvl5pPr lvl="4" rtl="0">
              <a:spcBef>
                <a:spcPts val="0"/>
              </a:spcBef>
              <a:buSzPct val="100000"/>
              <a:defRPr sz="9605"/>
            </a:lvl5pPr>
            <a:lvl6pPr lvl="5" rtl="0">
              <a:spcBef>
                <a:spcPts val="0"/>
              </a:spcBef>
              <a:buSzPct val="100000"/>
              <a:defRPr sz="9605"/>
            </a:lvl6pPr>
            <a:lvl7pPr lvl="6" rtl="0">
              <a:spcBef>
                <a:spcPts val="0"/>
              </a:spcBef>
              <a:buSzPct val="100000"/>
              <a:defRPr sz="9605"/>
            </a:lvl7pPr>
            <a:lvl8pPr lvl="7" rtl="0">
              <a:spcBef>
                <a:spcPts val="0"/>
              </a:spcBef>
              <a:buSzPct val="100000"/>
              <a:defRPr sz="9605"/>
            </a:lvl8pPr>
            <a:lvl9pPr lvl="8" rtl="0">
              <a:spcBef>
                <a:spcPts val="0"/>
              </a:spcBef>
              <a:buSzPct val="100000"/>
              <a:defRPr sz="9605"/>
            </a:lvl9pPr>
          </a:lstStyle>
          <a:p>
            <a:endParaRPr/>
          </a:p>
        </p:txBody>
      </p:sp>
      <p:sp>
        <p:nvSpPr>
          <p:cNvPr id="14" name="Shape 14"/>
          <p:cNvSpPr txBox="1">
            <a:spLocks noGrp="1"/>
          </p:cNvSpPr>
          <p:nvPr>
            <p:ph type="subTitle" idx="1"/>
          </p:nvPr>
        </p:nvSpPr>
        <p:spPr>
          <a:xfrm>
            <a:off x="781053" y="5575678"/>
            <a:ext cx="16444200" cy="865399"/>
          </a:xfrm>
          <a:prstGeom prst="rect">
            <a:avLst/>
          </a:prstGeom>
        </p:spPr>
        <p:txBody>
          <a:bodyPr lIns="137092" tIns="137092" rIns="137092" bIns="137092" anchor="t" anchorCtr="0"/>
          <a:lstStyle>
            <a:lvl1pPr lvl="0" rtl="0">
              <a:lnSpc>
                <a:spcPct val="100000"/>
              </a:lnSpc>
              <a:spcBef>
                <a:spcPts val="0"/>
              </a:spcBef>
              <a:spcAft>
                <a:spcPts val="0"/>
              </a:spcAft>
              <a:buClr>
                <a:schemeClr val="lt1"/>
              </a:buClr>
              <a:buSzPct val="100000"/>
              <a:buFont typeface="Calibri"/>
              <a:buNone/>
              <a:defRPr sz="4402">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4402">
                <a:solidFill>
                  <a:schemeClr val="lt1"/>
                </a:solidFill>
              </a:defRPr>
            </a:lvl2pPr>
            <a:lvl3pPr lvl="2" rtl="0">
              <a:lnSpc>
                <a:spcPct val="100000"/>
              </a:lnSpc>
              <a:spcBef>
                <a:spcPts val="0"/>
              </a:spcBef>
              <a:spcAft>
                <a:spcPts val="0"/>
              </a:spcAft>
              <a:buClr>
                <a:schemeClr val="lt1"/>
              </a:buClr>
              <a:buSzPct val="100000"/>
              <a:buNone/>
              <a:defRPr sz="4402">
                <a:solidFill>
                  <a:schemeClr val="lt1"/>
                </a:solidFill>
              </a:defRPr>
            </a:lvl3pPr>
            <a:lvl4pPr lvl="3" rtl="0">
              <a:lnSpc>
                <a:spcPct val="100000"/>
              </a:lnSpc>
              <a:spcBef>
                <a:spcPts val="0"/>
              </a:spcBef>
              <a:spcAft>
                <a:spcPts val="0"/>
              </a:spcAft>
              <a:buClr>
                <a:schemeClr val="lt1"/>
              </a:buClr>
              <a:buSzPct val="100000"/>
              <a:buNone/>
              <a:defRPr sz="4402">
                <a:solidFill>
                  <a:schemeClr val="lt1"/>
                </a:solidFill>
              </a:defRPr>
            </a:lvl4pPr>
            <a:lvl5pPr lvl="4" rtl="0">
              <a:lnSpc>
                <a:spcPct val="100000"/>
              </a:lnSpc>
              <a:spcBef>
                <a:spcPts val="0"/>
              </a:spcBef>
              <a:spcAft>
                <a:spcPts val="0"/>
              </a:spcAft>
              <a:buClr>
                <a:schemeClr val="lt1"/>
              </a:buClr>
              <a:buSzPct val="100000"/>
              <a:buNone/>
              <a:defRPr sz="4402">
                <a:solidFill>
                  <a:schemeClr val="lt1"/>
                </a:solidFill>
              </a:defRPr>
            </a:lvl5pPr>
            <a:lvl6pPr lvl="5" rtl="0">
              <a:lnSpc>
                <a:spcPct val="100000"/>
              </a:lnSpc>
              <a:spcBef>
                <a:spcPts val="0"/>
              </a:spcBef>
              <a:spcAft>
                <a:spcPts val="0"/>
              </a:spcAft>
              <a:buClr>
                <a:schemeClr val="lt1"/>
              </a:buClr>
              <a:buSzPct val="100000"/>
              <a:buNone/>
              <a:defRPr sz="4402">
                <a:solidFill>
                  <a:schemeClr val="lt1"/>
                </a:solidFill>
              </a:defRPr>
            </a:lvl6pPr>
            <a:lvl7pPr lvl="6" rtl="0">
              <a:lnSpc>
                <a:spcPct val="100000"/>
              </a:lnSpc>
              <a:spcBef>
                <a:spcPts val="0"/>
              </a:spcBef>
              <a:spcAft>
                <a:spcPts val="0"/>
              </a:spcAft>
              <a:buClr>
                <a:schemeClr val="lt1"/>
              </a:buClr>
              <a:buSzPct val="100000"/>
              <a:buNone/>
              <a:defRPr sz="4402">
                <a:solidFill>
                  <a:schemeClr val="lt1"/>
                </a:solidFill>
              </a:defRPr>
            </a:lvl7pPr>
            <a:lvl8pPr lvl="7" rtl="0">
              <a:lnSpc>
                <a:spcPct val="100000"/>
              </a:lnSpc>
              <a:spcBef>
                <a:spcPts val="0"/>
              </a:spcBef>
              <a:spcAft>
                <a:spcPts val="0"/>
              </a:spcAft>
              <a:buClr>
                <a:schemeClr val="lt1"/>
              </a:buClr>
              <a:buSzPct val="100000"/>
              <a:buNone/>
              <a:defRPr sz="4402">
                <a:solidFill>
                  <a:schemeClr val="lt1"/>
                </a:solidFill>
              </a:defRPr>
            </a:lvl8pPr>
            <a:lvl9pPr lvl="8" rtl="0">
              <a:lnSpc>
                <a:spcPct val="100000"/>
              </a:lnSpc>
              <a:spcBef>
                <a:spcPts val="0"/>
              </a:spcBef>
              <a:spcAft>
                <a:spcPts val="0"/>
              </a:spcAft>
              <a:buClr>
                <a:schemeClr val="lt1"/>
              </a:buClr>
              <a:buSzPct val="100000"/>
              <a:buNone/>
              <a:defRPr sz="4402">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1312197"/>
            <a:ext cx="18288000" cy="8970046"/>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34" name="Shape 34"/>
          <p:cNvSpPr/>
          <p:nvPr/>
        </p:nvSpPr>
        <p:spPr>
          <a:xfrm>
            <a:off x="0" y="1312097"/>
            <a:ext cx="18288000" cy="217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35" name="Shape 35"/>
          <p:cNvSpPr txBox="1">
            <a:spLocks noGrp="1"/>
          </p:cNvSpPr>
          <p:nvPr>
            <p:ph type="title"/>
          </p:nvPr>
        </p:nvSpPr>
        <p:spPr>
          <a:xfrm>
            <a:off x="196500" y="32685"/>
            <a:ext cx="17653200" cy="1204842"/>
          </a:xfrm>
          <a:prstGeom prst="rect">
            <a:avLst/>
          </a:prstGeom>
        </p:spPr>
        <p:txBody>
          <a:bodyPr lIns="137092" tIns="137092" rIns="137092" bIns="137092" anchor="ctr" anchorCtr="0"/>
          <a:lstStyle>
            <a:lvl1pPr lvl="0" rtl="0">
              <a:spcBef>
                <a:spcPts val="0"/>
              </a:spcBef>
              <a:buSzPct val="100000"/>
              <a:defRPr sz="4002"/>
            </a:lvl1pPr>
            <a:lvl2pPr lvl="1" rtl="0">
              <a:spcBef>
                <a:spcPts val="0"/>
              </a:spcBef>
              <a:buSzPct val="100000"/>
              <a:defRPr sz="3602"/>
            </a:lvl2pPr>
            <a:lvl3pPr lvl="2" rtl="0">
              <a:spcBef>
                <a:spcPts val="0"/>
              </a:spcBef>
              <a:buSzPct val="100000"/>
              <a:defRPr sz="3602"/>
            </a:lvl3pPr>
            <a:lvl4pPr lvl="3" rtl="0">
              <a:spcBef>
                <a:spcPts val="0"/>
              </a:spcBef>
              <a:buSzPct val="100000"/>
              <a:defRPr sz="3602"/>
            </a:lvl4pPr>
            <a:lvl5pPr lvl="4" rtl="0">
              <a:spcBef>
                <a:spcPts val="0"/>
              </a:spcBef>
              <a:buSzPct val="100000"/>
              <a:defRPr sz="3602"/>
            </a:lvl5pPr>
            <a:lvl6pPr lvl="5" rtl="0">
              <a:spcBef>
                <a:spcPts val="0"/>
              </a:spcBef>
              <a:buSzPct val="100000"/>
              <a:defRPr sz="3602"/>
            </a:lvl6pPr>
            <a:lvl7pPr lvl="6" rtl="0">
              <a:spcBef>
                <a:spcPts val="0"/>
              </a:spcBef>
              <a:buSzPct val="100000"/>
              <a:defRPr sz="3602"/>
            </a:lvl7pPr>
            <a:lvl8pPr lvl="7" rtl="0">
              <a:spcBef>
                <a:spcPts val="0"/>
              </a:spcBef>
              <a:buSzPct val="100000"/>
              <a:defRPr sz="3602"/>
            </a:lvl8pPr>
            <a:lvl9pPr lvl="8" rtl="0">
              <a:spcBef>
                <a:spcPts val="0"/>
              </a:spcBef>
              <a:buSzPct val="100000"/>
              <a:defRPr sz="3602"/>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80501" y="976048"/>
            <a:ext cx="16068000" cy="8177812"/>
          </a:xfrm>
          <a:prstGeom prst="rect">
            <a:avLst/>
          </a:prstGeom>
        </p:spPr>
        <p:txBody>
          <a:bodyPr lIns="137092" tIns="137092" rIns="137092" bIns="137092" anchor="ctr" anchorCtr="0"/>
          <a:lstStyle>
            <a:lvl1pPr lvl="0" rtl="0">
              <a:spcBef>
                <a:spcPts val="0"/>
              </a:spcBef>
              <a:buSzPct val="100000"/>
              <a:defRPr sz="12006"/>
            </a:lvl1pPr>
            <a:lvl2pPr lvl="1" rtl="0">
              <a:spcBef>
                <a:spcPts val="0"/>
              </a:spcBef>
              <a:buSzPct val="100000"/>
              <a:defRPr sz="12006"/>
            </a:lvl2pPr>
            <a:lvl3pPr lvl="2" rtl="0">
              <a:spcBef>
                <a:spcPts val="0"/>
              </a:spcBef>
              <a:buSzPct val="100000"/>
              <a:defRPr sz="12006"/>
            </a:lvl3pPr>
            <a:lvl4pPr lvl="3" rtl="0">
              <a:spcBef>
                <a:spcPts val="0"/>
              </a:spcBef>
              <a:buSzPct val="100000"/>
              <a:defRPr sz="12006"/>
            </a:lvl4pPr>
            <a:lvl5pPr lvl="4" rtl="0">
              <a:spcBef>
                <a:spcPts val="0"/>
              </a:spcBef>
              <a:buSzPct val="100000"/>
              <a:defRPr sz="12006"/>
            </a:lvl5pPr>
            <a:lvl6pPr lvl="5" rtl="0">
              <a:spcBef>
                <a:spcPts val="0"/>
              </a:spcBef>
              <a:buSzPct val="100000"/>
              <a:defRPr sz="12006"/>
            </a:lvl6pPr>
            <a:lvl7pPr lvl="6" rtl="0">
              <a:spcBef>
                <a:spcPts val="0"/>
              </a:spcBef>
              <a:buSzPct val="100000"/>
              <a:defRPr sz="12006"/>
            </a:lvl7pPr>
            <a:lvl8pPr lvl="7" rtl="0">
              <a:spcBef>
                <a:spcPts val="0"/>
              </a:spcBef>
              <a:buSzPct val="100000"/>
              <a:defRPr sz="12006"/>
            </a:lvl8pPr>
            <a:lvl9pPr lvl="8" rtl="0">
              <a:spcBef>
                <a:spcPts val="0"/>
              </a:spcBef>
              <a:buSzPct val="100000"/>
              <a:defRPr sz="1200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18288000" cy="9387453"/>
          </a:xfrm>
          <a:prstGeom prst="rect">
            <a:avLst/>
          </a:prstGeom>
          <a:solidFill>
            <a:schemeClr val="accent4"/>
          </a:solidFill>
          <a:ln>
            <a:noFill/>
          </a:ln>
        </p:spPr>
        <p:txBody>
          <a:bodyPr lIns="182874" tIns="182874" rIns="182874" bIns="182874" anchor="ctr" anchorCtr="0">
            <a:noAutofit/>
          </a:bodyPr>
          <a:lstStyle/>
          <a:p>
            <a:pPr lvl="0">
              <a:spcBef>
                <a:spcPts val="0"/>
              </a:spcBef>
              <a:buNone/>
            </a:pPr>
            <a:endParaRPr sz="3702"/>
          </a:p>
        </p:txBody>
      </p:sp>
      <p:sp>
        <p:nvSpPr>
          <p:cNvPr id="62" name="Shape 62"/>
          <p:cNvSpPr/>
          <p:nvPr/>
        </p:nvSpPr>
        <p:spPr>
          <a:xfrm rot="10800000" flipH="1">
            <a:off x="0" y="9241175"/>
            <a:ext cx="18288000" cy="148132"/>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182874" tIns="182874" rIns="182874" bIns="182874" anchor="ctr" anchorCtr="0">
            <a:noAutofit/>
          </a:bodyPr>
          <a:lstStyle/>
          <a:p>
            <a:pPr lvl="0">
              <a:spcBef>
                <a:spcPts val="0"/>
              </a:spcBef>
              <a:buNone/>
            </a:pPr>
            <a:endParaRPr sz="3702"/>
          </a:p>
        </p:txBody>
      </p:sp>
      <p:sp>
        <p:nvSpPr>
          <p:cNvPr id="63" name="Shape 63"/>
          <p:cNvSpPr txBox="1">
            <a:spLocks noGrp="1"/>
          </p:cNvSpPr>
          <p:nvPr>
            <p:ph type="body" idx="1"/>
          </p:nvPr>
        </p:nvSpPr>
        <p:spPr>
          <a:xfrm>
            <a:off x="114301" y="9389307"/>
            <a:ext cx="16764000" cy="892987"/>
          </a:xfrm>
          <a:prstGeom prst="rect">
            <a:avLst/>
          </a:prstGeom>
        </p:spPr>
        <p:txBody>
          <a:bodyPr lIns="137092" tIns="137092" rIns="137092" bIns="137092"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943804" y="1476767"/>
            <a:ext cx="16444200" cy="1534689"/>
          </a:xfrm>
          <a:prstGeom prst="rect">
            <a:avLst/>
          </a:prstGeom>
          <a:noFill/>
          <a:ln>
            <a:noFill/>
          </a:ln>
        </p:spPr>
        <p:txBody>
          <a:bodyPr lIns="137092" tIns="137092" rIns="137092" bIns="137092"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943804" y="3836379"/>
            <a:ext cx="16444200" cy="5417891"/>
          </a:xfrm>
          <a:prstGeom prst="rect">
            <a:avLst/>
          </a:prstGeom>
          <a:noFill/>
          <a:ln>
            <a:noFill/>
          </a:ln>
        </p:spPr>
        <p:txBody>
          <a:bodyPr lIns="137092" tIns="137092" rIns="137092" bIns="137092"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17047082" y="9386905"/>
            <a:ext cx="1097400" cy="786835"/>
          </a:xfrm>
          <a:prstGeom prst="rect">
            <a:avLst/>
          </a:prstGeom>
          <a:noFill/>
          <a:ln>
            <a:noFill/>
          </a:ln>
        </p:spPr>
        <p:txBody>
          <a:bodyPr lIns="137092" tIns="137092" rIns="137092" bIns="137092" anchor="ctr" anchorCtr="0">
            <a:noAutofit/>
          </a:bodyPr>
          <a:lstStyle/>
          <a:p>
            <a:pPr algn="r"/>
            <a:fld id="{00000000-1234-1234-1234-123412341234}" type="slidenum">
              <a:rPr lang="en" sz="2001" smtClean="0">
                <a:solidFill>
                  <a:schemeClr val="lt2"/>
                </a:solidFill>
                <a:latin typeface="Roboto"/>
                <a:ea typeface="Roboto"/>
                <a:cs typeface="Roboto"/>
                <a:sym typeface="Roboto"/>
              </a:rPr>
              <a:pPr algn="r"/>
              <a:t>‹#›</a:t>
            </a:fld>
            <a:endParaRPr lang="en" sz="2001">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5" r:id="rId3"/>
    <p:sldLayoutId id="2147483658" r:id="rId4"/>
    <p:sldLayoutId id="2147483660" r:id="rId5"/>
    <p:sldLayoutId id="2147483662" r:id="rId6"/>
    <p:sldLayoutId id="2147483663" r:id="rId7"/>
    <p:sldLayoutId id="2147483664" r:id="rId8"/>
    <p:sldLayoutId id="2147483665" r:id="rId9"/>
    <p:sldLayoutId id="2147483666"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801"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 Id="rId9"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eras.io/getting-started/faq/#why-is-the-training-loss-much-higher-than-the-testing-los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Self Driving Car Technology</a:t>
            </a:r>
            <a:br>
              <a:rPr lang="en" dirty="0"/>
            </a:br>
            <a:r>
              <a:rPr lang="en" sz="6000" dirty="0"/>
              <a:t>Predicting Steering Angles</a:t>
            </a:r>
            <a:endParaRPr lang="en" dirty="0"/>
          </a:p>
        </p:txBody>
      </p:sp>
    </p:spTree>
    <p:extLst>
      <p:ext uri="{BB962C8B-B14F-4D97-AF65-F5344CB8AC3E}">
        <p14:creationId xmlns:p14="http://schemas.microsoft.com/office/powerpoint/2010/main" val="7637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Environment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This model can be trained on a laptop or PC without a GPU</a:t>
            </a:r>
          </a:p>
          <a:p>
            <a:pPr marL="914507" indent="-711281">
              <a:buClr>
                <a:srgbClr val="434343"/>
              </a:buClr>
              <a:buChar char="●"/>
            </a:pPr>
            <a:r>
              <a:rPr lang="en-US" sz="4002" dirty="0">
                <a:solidFill>
                  <a:srgbClr val="434343"/>
                </a:solidFill>
              </a:rPr>
              <a:t>It took many hours to train to a level where the predicted angles were accurate enough for demo purposes</a:t>
            </a:r>
          </a:p>
          <a:p>
            <a:pPr marL="914507" indent="-711281">
              <a:buClr>
                <a:srgbClr val="434343"/>
              </a:buClr>
              <a:buChar char="●"/>
            </a:pPr>
            <a:r>
              <a:rPr lang="en-US" sz="4002" dirty="0">
                <a:solidFill>
                  <a:srgbClr val="434343"/>
                </a:solidFill>
              </a:rPr>
              <a:t>Use of a more powerful laptop, or a server with a GPU will decrease training times (often significantly!!)</a:t>
            </a:r>
          </a:p>
          <a:p>
            <a:pPr marL="914507" indent="-711281">
              <a:buClr>
                <a:srgbClr val="434343"/>
              </a:buClr>
              <a:buChar char="●"/>
            </a:pPr>
            <a:r>
              <a:rPr lang="en-US" sz="4002" dirty="0">
                <a:solidFill>
                  <a:srgbClr val="434343"/>
                </a:solidFill>
              </a:rPr>
              <a:t>Please check Python version compatibility with </a:t>
            </a:r>
            <a:r>
              <a:rPr lang="en-US" sz="4002" dirty="0" err="1">
                <a:solidFill>
                  <a:srgbClr val="434343"/>
                </a:solidFill>
              </a:rPr>
              <a:t>Tensorflow</a:t>
            </a:r>
            <a:r>
              <a:rPr lang="en-US" sz="4002" dirty="0">
                <a:solidFill>
                  <a:srgbClr val="434343"/>
                </a:solidFill>
              </a:rPr>
              <a:t>!</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54032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Dataset</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The dataset is available here: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r>
              <a:rPr lang="en-US" sz="4002" dirty="0">
                <a:solidFill>
                  <a:srgbClr val="434343"/>
                </a:solidFill>
              </a:rPr>
              <a:t>You can download it with the following script:</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278846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Let’s explore the dataset…</a:t>
            </a:r>
          </a:p>
        </p:txBody>
      </p:sp>
    </p:spTree>
    <p:extLst>
      <p:ext uri="{BB962C8B-B14F-4D97-AF65-F5344CB8AC3E}">
        <p14:creationId xmlns:p14="http://schemas.microsoft.com/office/powerpoint/2010/main" val="208763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4.3 Training Our Model</a:t>
            </a:r>
          </a:p>
        </p:txBody>
      </p:sp>
    </p:spTree>
    <p:extLst>
      <p:ext uri="{BB962C8B-B14F-4D97-AF65-F5344CB8AC3E}">
        <p14:creationId xmlns:p14="http://schemas.microsoft.com/office/powerpoint/2010/main" val="1246701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Training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Creating training, validation and test datasets</a:t>
            </a:r>
          </a:p>
          <a:p>
            <a:pPr marL="914507" indent="-711281">
              <a:buClr>
                <a:srgbClr val="434343"/>
              </a:buClr>
              <a:buFont typeface="Calibri"/>
              <a:buChar char="●"/>
            </a:pPr>
            <a:r>
              <a:rPr lang="en-US" sz="4002" dirty="0">
                <a:solidFill>
                  <a:srgbClr val="434343"/>
                </a:solidFill>
              </a:rPr>
              <a:t>Generators</a:t>
            </a:r>
          </a:p>
          <a:p>
            <a:pPr marL="914507" indent="-711281">
              <a:buClr>
                <a:srgbClr val="434343"/>
              </a:buClr>
              <a:buChar char="●"/>
            </a:pPr>
            <a:r>
              <a:rPr lang="en-US" sz="4002" dirty="0" err="1">
                <a:solidFill>
                  <a:srgbClr val="434343"/>
                </a:solidFill>
              </a:rPr>
              <a:t>Keras</a:t>
            </a:r>
            <a:r>
              <a:rPr lang="en-US" sz="4002" dirty="0">
                <a:solidFill>
                  <a:srgbClr val="434343"/>
                </a:solidFill>
              </a:rPr>
              <a:t> CNN definition</a:t>
            </a:r>
          </a:p>
          <a:p>
            <a:pPr marL="914507" indent="-711281">
              <a:buClr>
                <a:srgbClr val="434343"/>
              </a:buClr>
              <a:buChar char="●"/>
            </a:pPr>
            <a:r>
              <a:rPr lang="en-US" sz="4002" dirty="0">
                <a:solidFill>
                  <a:srgbClr val="434343"/>
                </a:solidFill>
              </a:rPr>
              <a:t>Loss functions</a:t>
            </a:r>
          </a:p>
          <a:p>
            <a:pPr marL="914507" indent="-711281">
              <a:buClr>
                <a:srgbClr val="434343"/>
              </a:buClr>
              <a:buChar char="●"/>
            </a:pPr>
            <a:r>
              <a:rPr lang="en-US" sz="4002" dirty="0">
                <a:solidFill>
                  <a:srgbClr val="434343"/>
                </a:solidFill>
              </a:rPr>
              <a:t>Debugging hints and tips</a:t>
            </a:r>
          </a:p>
          <a:p>
            <a:pPr marL="914507" indent="-711281">
              <a:buClr>
                <a:srgbClr val="434343"/>
              </a:buClr>
              <a:buChar char="●"/>
            </a:pPr>
            <a:r>
              <a:rPr lang="en-US" sz="4002" dirty="0" err="1">
                <a:solidFill>
                  <a:srgbClr val="434343"/>
                </a:solidFill>
              </a:rPr>
              <a:t>Analysing</a:t>
            </a:r>
            <a:r>
              <a:rPr lang="en-US" sz="4002" dirty="0">
                <a:solidFill>
                  <a:srgbClr val="434343"/>
                </a:solidFill>
              </a:rPr>
              <a:t> training performance</a:t>
            </a: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08787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Splitting our data into train, validate and test datasets</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2"/>
          <a:stretch>
            <a:fillRect/>
          </a:stretch>
        </p:blipFill>
        <p:spPr>
          <a:xfrm>
            <a:off x="807951" y="3264572"/>
            <a:ext cx="2882900" cy="1625600"/>
          </a:xfrm>
          <a:prstGeom prst="rect">
            <a:avLst/>
          </a:prstGeom>
        </p:spPr>
      </p:pic>
      <p:pic>
        <p:nvPicPr>
          <p:cNvPr id="6" name="Picture 5">
            <a:extLst>
              <a:ext uri="{FF2B5EF4-FFF2-40B4-BE49-F238E27FC236}">
                <a16:creationId xmlns:a16="http://schemas.microsoft.com/office/drawing/2014/main" id="{4E8B3B65-5FC9-A14F-AD0C-BF93DED3617D}"/>
              </a:ext>
            </a:extLst>
          </p:cNvPr>
          <p:cNvPicPr>
            <a:picLocks noChangeAspect="1"/>
          </p:cNvPicPr>
          <p:nvPr/>
        </p:nvPicPr>
        <p:blipFill>
          <a:blip r:embed="rId3"/>
          <a:stretch>
            <a:fillRect/>
          </a:stretch>
        </p:blipFill>
        <p:spPr>
          <a:xfrm>
            <a:off x="1148574" y="3608601"/>
            <a:ext cx="2882900" cy="1625600"/>
          </a:xfrm>
          <a:prstGeom prst="rect">
            <a:avLst/>
          </a:prstGeom>
        </p:spPr>
      </p:pic>
      <p:pic>
        <p:nvPicPr>
          <p:cNvPr id="8" name="Picture 7">
            <a:extLst>
              <a:ext uri="{FF2B5EF4-FFF2-40B4-BE49-F238E27FC236}">
                <a16:creationId xmlns:a16="http://schemas.microsoft.com/office/drawing/2014/main" id="{621CD730-1E9E-CC4A-BC03-9E6854187172}"/>
              </a:ext>
            </a:extLst>
          </p:cNvPr>
          <p:cNvPicPr>
            <a:picLocks noChangeAspect="1"/>
          </p:cNvPicPr>
          <p:nvPr/>
        </p:nvPicPr>
        <p:blipFill>
          <a:blip r:embed="rId4"/>
          <a:stretch>
            <a:fillRect/>
          </a:stretch>
        </p:blipFill>
        <p:spPr>
          <a:xfrm>
            <a:off x="1489197" y="3952630"/>
            <a:ext cx="2882900" cy="1625600"/>
          </a:xfrm>
          <a:prstGeom prst="rect">
            <a:avLst/>
          </a:prstGeom>
        </p:spPr>
      </p:pic>
      <p:pic>
        <p:nvPicPr>
          <p:cNvPr id="22" name="Picture 21">
            <a:extLst>
              <a:ext uri="{FF2B5EF4-FFF2-40B4-BE49-F238E27FC236}">
                <a16:creationId xmlns:a16="http://schemas.microsoft.com/office/drawing/2014/main" id="{A6D9FECD-07E9-CD49-803A-FCE4DBDFF879}"/>
              </a:ext>
            </a:extLst>
          </p:cNvPr>
          <p:cNvPicPr>
            <a:picLocks noChangeAspect="1"/>
          </p:cNvPicPr>
          <p:nvPr/>
        </p:nvPicPr>
        <p:blipFill>
          <a:blip r:embed="rId5"/>
          <a:stretch>
            <a:fillRect/>
          </a:stretch>
        </p:blipFill>
        <p:spPr>
          <a:xfrm>
            <a:off x="1829820" y="4296659"/>
            <a:ext cx="2882900" cy="1625600"/>
          </a:xfrm>
          <a:prstGeom prst="rect">
            <a:avLst/>
          </a:prstGeom>
        </p:spPr>
      </p:pic>
      <p:pic>
        <p:nvPicPr>
          <p:cNvPr id="24" name="Picture 23">
            <a:extLst>
              <a:ext uri="{FF2B5EF4-FFF2-40B4-BE49-F238E27FC236}">
                <a16:creationId xmlns:a16="http://schemas.microsoft.com/office/drawing/2014/main" id="{1ECDDD4F-9C47-E845-98D5-267B0E53B75F}"/>
              </a:ext>
            </a:extLst>
          </p:cNvPr>
          <p:cNvPicPr>
            <a:picLocks noChangeAspect="1"/>
          </p:cNvPicPr>
          <p:nvPr/>
        </p:nvPicPr>
        <p:blipFill>
          <a:blip r:embed="rId6"/>
          <a:stretch>
            <a:fillRect/>
          </a:stretch>
        </p:blipFill>
        <p:spPr>
          <a:xfrm>
            <a:off x="2170443" y="4640688"/>
            <a:ext cx="2882900" cy="1625600"/>
          </a:xfrm>
          <a:prstGeom prst="rect">
            <a:avLst/>
          </a:prstGeom>
        </p:spPr>
      </p:pic>
      <p:pic>
        <p:nvPicPr>
          <p:cNvPr id="26" name="Picture 25">
            <a:extLst>
              <a:ext uri="{FF2B5EF4-FFF2-40B4-BE49-F238E27FC236}">
                <a16:creationId xmlns:a16="http://schemas.microsoft.com/office/drawing/2014/main" id="{132164A8-BFD9-7346-B7CD-51007DC27EE3}"/>
              </a:ext>
            </a:extLst>
          </p:cNvPr>
          <p:cNvPicPr>
            <a:picLocks noChangeAspect="1"/>
          </p:cNvPicPr>
          <p:nvPr/>
        </p:nvPicPr>
        <p:blipFill>
          <a:blip r:embed="rId7"/>
          <a:stretch>
            <a:fillRect/>
          </a:stretch>
        </p:blipFill>
        <p:spPr>
          <a:xfrm>
            <a:off x="2511066" y="4984717"/>
            <a:ext cx="2882900" cy="1625600"/>
          </a:xfrm>
          <a:prstGeom prst="rect">
            <a:avLst/>
          </a:prstGeom>
        </p:spPr>
      </p:pic>
      <p:pic>
        <p:nvPicPr>
          <p:cNvPr id="28" name="Picture 27">
            <a:extLst>
              <a:ext uri="{FF2B5EF4-FFF2-40B4-BE49-F238E27FC236}">
                <a16:creationId xmlns:a16="http://schemas.microsoft.com/office/drawing/2014/main" id="{58952160-B73E-0A4F-95F1-FC58D1941127}"/>
              </a:ext>
            </a:extLst>
          </p:cNvPr>
          <p:cNvPicPr>
            <a:picLocks noChangeAspect="1"/>
          </p:cNvPicPr>
          <p:nvPr/>
        </p:nvPicPr>
        <p:blipFill>
          <a:blip r:embed="rId8"/>
          <a:stretch>
            <a:fillRect/>
          </a:stretch>
        </p:blipFill>
        <p:spPr>
          <a:xfrm>
            <a:off x="2851689" y="5328746"/>
            <a:ext cx="2882900" cy="1625600"/>
          </a:xfrm>
          <a:prstGeom prst="rect">
            <a:avLst/>
          </a:prstGeom>
        </p:spPr>
      </p:pic>
      <p:pic>
        <p:nvPicPr>
          <p:cNvPr id="30" name="Picture 29">
            <a:extLst>
              <a:ext uri="{FF2B5EF4-FFF2-40B4-BE49-F238E27FC236}">
                <a16:creationId xmlns:a16="http://schemas.microsoft.com/office/drawing/2014/main" id="{9D2E6F53-45CA-4244-957A-EB8BB64D59A9}"/>
              </a:ext>
            </a:extLst>
          </p:cNvPr>
          <p:cNvPicPr>
            <a:picLocks noChangeAspect="1"/>
          </p:cNvPicPr>
          <p:nvPr/>
        </p:nvPicPr>
        <p:blipFill>
          <a:blip r:embed="rId9"/>
          <a:stretch>
            <a:fillRect/>
          </a:stretch>
        </p:blipFill>
        <p:spPr>
          <a:xfrm>
            <a:off x="3192309" y="5672773"/>
            <a:ext cx="2882900" cy="1625600"/>
          </a:xfrm>
          <a:prstGeom prst="rect">
            <a:avLst/>
          </a:prstGeom>
        </p:spPr>
      </p:pic>
      <p:sp>
        <p:nvSpPr>
          <p:cNvPr id="40" name="Right Brace 39">
            <a:extLst>
              <a:ext uri="{FF2B5EF4-FFF2-40B4-BE49-F238E27FC236}">
                <a16:creationId xmlns:a16="http://schemas.microsoft.com/office/drawing/2014/main" id="{8742FADD-58A5-064B-B926-1FE411127255}"/>
              </a:ext>
            </a:extLst>
          </p:cNvPr>
          <p:cNvSpPr/>
          <p:nvPr/>
        </p:nvSpPr>
        <p:spPr>
          <a:xfrm>
            <a:off x="7132320" y="3264572"/>
            <a:ext cx="1113905" cy="40338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2" name="Table 41">
            <a:extLst>
              <a:ext uri="{FF2B5EF4-FFF2-40B4-BE49-F238E27FC236}">
                <a16:creationId xmlns:a16="http://schemas.microsoft.com/office/drawing/2014/main" id="{7E351F5C-33AA-AF46-8F84-01F5B8973E54}"/>
              </a:ext>
            </a:extLst>
          </p:cNvPr>
          <p:cNvGraphicFramePr>
            <a:graphicFrameLocks noGrp="1"/>
          </p:cNvGraphicFramePr>
          <p:nvPr>
            <p:extLst>
              <p:ext uri="{D42A27DB-BD31-4B8C-83A1-F6EECF244321}">
                <p14:modId xmlns:p14="http://schemas.microsoft.com/office/powerpoint/2010/main" val="2836301824"/>
              </p:ext>
            </p:extLst>
          </p:nvPr>
        </p:nvGraphicFramePr>
        <p:xfrm>
          <a:off x="8835431" y="4360665"/>
          <a:ext cx="8750532" cy="2073148"/>
        </p:xfrm>
        <a:graphic>
          <a:graphicData uri="http://schemas.openxmlformats.org/drawingml/2006/table">
            <a:tbl>
              <a:tblPr firstRow="1" bandRow="1">
                <a:tableStyleId>{ACB5B818-5B4B-48B1-9B93-774CE235BC5F}</a:tableStyleId>
              </a:tblPr>
              <a:tblGrid>
                <a:gridCol w="4375266">
                  <a:extLst>
                    <a:ext uri="{9D8B030D-6E8A-4147-A177-3AD203B41FA5}">
                      <a16:colId xmlns:a16="http://schemas.microsoft.com/office/drawing/2014/main" val="1159529564"/>
                    </a:ext>
                  </a:extLst>
                </a:gridCol>
                <a:gridCol w="4375266">
                  <a:extLst>
                    <a:ext uri="{9D8B030D-6E8A-4147-A177-3AD203B41FA5}">
                      <a16:colId xmlns:a16="http://schemas.microsoft.com/office/drawing/2014/main" val="3337251573"/>
                    </a:ext>
                  </a:extLst>
                </a:gridCol>
              </a:tblGrid>
              <a:tr h="370840">
                <a:tc>
                  <a:txBody>
                    <a:bodyPr/>
                    <a:lstStyle/>
                    <a:p>
                      <a:r>
                        <a:rPr lang="en-US" dirty="0"/>
                        <a:t>Data set</a:t>
                      </a:r>
                    </a:p>
                  </a:txBody>
                  <a:tcPr>
                    <a:solidFill>
                      <a:schemeClr val="tx2">
                        <a:lumMod val="20000"/>
                        <a:lumOff val="80000"/>
                      </a:schemeClr>
                    </a:solidFill>
                  </a:tcPr>
                </a:tc>
                <a:tc>
                  <a:txBody>
                    <a:bodyPr/>
                    <a:lstStyle/>
                    <a:p>
                      <a:r>
                        <a:rPr lang="en-US" dirty="0"/>
                        <a:t>Frames</a:t>
                      </a:r>
                    </a:p>
                  </a:txBody>
                  <a:tcPr>
                    <a:solidFill>
                      <a:schemeClr val="tx2">
                        <a:lumMod val="20000"/>
                        <a:lumOff val="80000"/>
                      </a:schemeClr>
                    </a:solidFill>
                  </a:tcPr>
                </a:tc>
                <a:extLst>
                  <a:ext uri="{0D108BD9-81ED-4DB2-BD59-A6C34878D82A}">
                    <a16:rowId xmlns:a16="http://schemas.microsoft.com/office/drawing/2014/main" val="1453353438"/>
                  </a:ext>
                </a:extLst>
              </a:tr>
              <a:tr h="370840">
                <a:tc>
                  <a:txBody>
                    <a:bodyPr/>
                    <a:lstStyle/>
                    <a:p>
                      <a:r>
                        <a:rPr lang="en-US" dirty="0"/>
                        <a:t>Training </a:t>
                      </a:r>
                    </a:p>
                  </a:txBody>
                  <a:tcPr/>
                </a:tc>
                <a:tc>
                  <a:txBody>
                    <a:bodyPr/>
                    <a:lstStyle/>
                    <a:p>
                      <a:r>
                        <a:rPr lang="en-US" dirty="0"/>
                        <a:t>0, 2, 4, 6, 8, 10, 12, …</a:t>
                      </a:r>
                    </a:p>
                  </a:txBody>
                  <a:tcPr/>
                </a:tc>
                <a:extLst>
                  <a:ext uri="{0D108BD9-81ED-4DB2-BD59-A6C34878D82A}">
                    <a16:rowId xmlns:a16="http://schemas.microsoft.com/office/drawing/2014/main" val="632805181"/>
                  </a:ext>
                </a:extLst>
              </a:tr>
              <a:tr h="370840">
                <a:tc>
                  <a:txBody>
                    <a:bodyPr/>
                    <a:lstStyle/>
                    <a:p>
                      <a:r>
                        <a:rPr lang="en-US" dirty="0"/>
                        <a:t>Validation</a:t>
                      </a:r>
                    </a:p>
                  </a:txBody>
                  <a:tcPr/>
                </a:tc>
                <a:tc>
                  <a:txBody>
                    <a:bodyPr/>
                    <a:lstStyle/>
                    <a:p>
                      <a:r>
                        <a:rPr lang="en-US" dirty="0"/>
                        <a:t>1, 5, 9, …</a:t>
                      </a:r>
                    </a:p>
                  </a:txBody>
                  <a:tcPr/>
                </a:tc>
                <a:extLst>
                  <a:ext uri="{0D108BD9-81ED-4DB2-BD59-A6C34878D82A}">
                    <a16:rowId xmlns:a16="http://schemas.microsoft.com/office/drawing/2014/main" val="1094018077"/>
                  </a:ext>
                </a:extLst>
              </a:tr>
              <a:tr h="370840">
                <a:tc>
                  <a:txBody>
                    <a:bodyPr/>
                    <a:lstStyle/>
                    <a:p>
                      <a:r>
                        <a:rPr lang="en-US" dirty="0"/>
                        <a:t>Test</a:t>
                      </a:r>
                    </a:p>
                  </a:txBody>
                  <a:tcPr/>
                </a:tc>
                <a:tc>
                  <a:txBody>
                    <a:bodyPr/>
                    <a:lstStyle/>
                    <a:p>
                      <a:r>
                        <a:rPr lang="en-US" dirty="0"/>
                        <a:t>3, 7, 11, …</a:t>
                      </a:r>
                    </a:p>
                  </a:txBody>
                  <a:tcPr/>
                </a:tc>
                <a:extLst>
                  <a:ext uri="{0D108BD9-81ED-4DB2-BD59-A6C34878D82A}">
                    <a16:rowId xmlns:a16="http://schemas.microsoft.com/office/drawing/2014/main" val="3144125474"/>
                  </a:ext>
                </a:extLst>
              </a:tr>
            </a:tbl>
          </a:graphicData>
        </a:graphic>
      </p:graphicFrame>
    </p:spTree>
    <p:extLst>
      <p:ext uri="{BB962C8B-B14F-4D97-AF65-F5344CB8AC3E}">
        <p14:creationId xmlns:p14="http://schemas.microsoft.com/office/powerpoint/2010/main" val="1732188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41F2-396A-D24E-AB66-1C0509B1988F}"/>
              </a:ext>
            </a:extLst>
          </p:cNvPr>
          <p:cNvSpPr>
            <a:spLocks noGrp="1"/>
          </p:cNvSpPr>
          <p:nvPr>
            <p:ph type="title"/>
          </p:nvPr>
        </p:nvSpPr>
        <p:spPr/>
        <p:txBody>
          <a:bodyPr/>
          <a:lstStyle/>
          <a:p>
            <a:r>
              <a:rPr lang="en-US" dirty="0"/>
              <a:t>Pre-processing the image</a:t>
            </a:r>
          </a:p>
        </p:txBody>
      </p:sp>
      <p:pic>
        <p:nvPicPr>
          <p:cNvPr id="4" name="Picture 3">
            <a:extLst>
              <a:ext uri="{FF2B5EF4-FFF2-40B4-BE49-F238E27FC236}">
                <a16:creationId xmlns:a16="http://schemas.microsoft.com/office/drawing/2014/main" id="{FB31FC68-B9AB-554A-8434-92BA54A927D2}"/>
              </a:ext>
            </a:extLst>
          </p:cNvPr>
          <p:cNvPicPr>
            <a:picLocks noChangeAspect="1"/>
          </p:cNvPicPr>
          <p:nvPr/>
        </p:nvPicPr>
        <p:blipFill>
          <a:blip r:embed="rId2"/>
          <a:stretch>
            <a:fillRect/>
          </a:stretch>
        </p:blipFill>
        <p:spPr>
          <a:xfrm>
            <a:off x="2187386" y="5006660"/>
            <a:ext cx="6154421" cy="3470334"/>
          </a:xfrm>
          <a:prstGeom prst="rect">
            <a:avLst/>
          </a:prstGeom>
        </p:spPr>
      </p:pic>
      <p:pic>
        <p:nvPicPr>
          <p:cNvPr id="5" name="Picture 4" descr="A sign on the side of a road&#13;&#10;&#13;&#10;Description automatically generated">
            <a:extLst>
              <a:ext uri="{FF2B5EF4-FFF2-40B4-BE49-F238E27FC236}">
                <a16:creationId xmlns:a16="http://schemas.microsoft.com/office/drawing/2014/main" id="{FB8F78D3-6469-354C-8CF8-790AF468DA4A}"/>
              </a:ext>
            </a:extLst>
          </p:cNvPr>
          <p:cNvPicPr>
            <a:picLocks noChangeAspect="1"/>
          </p:cNvPicPr>
          <p:nvPr/>
        </p:nvPicPr>
        <p:blipFill>
          <a:blip r:embed="rId3"/>
          <a:stretch>
            <a:fillRect/>
          </a:stretch>
        </p:blipFill>
        <p:spPr>
          <a:xfrm>
            <a:off x="11578892" y="6073084"/>
            <a:ext cx="3894190" cy="1344012"/>
          </a:xfrm>
          <a:prstGeom prst="rect">
            <a:avLst/>
          </a:prstGeom>
        </p:spPr>
      </p:pic>
      <p:sp>
        <p:nvSpPr>
          <p:cNvPr id="16" name="Shape 149">
            <a:extLst>
              <a:ext uri="{FF2B5EF4-FFF2-40B4-BE49-F238E27FC236}">
                <a16:creationId xmlns:a16="http://schemas.microsoft.com/office/drawing/2014/main" id="{81983761-C905-3A4C-946F-8D17A76BF177}"/>
              </a:ext>
            </a:extLst>
          </p:cNvPr>
          <p:cNvSpPr txBox="1">
            <a:spLocks/>
          </p:cNvSpPr>
          <p:nvPr/>
        </p:nvSpPr>
        <p:spPr>
          <a:xfrm>
            <a:off x="413459" y="1776132"/>
            <a:ext cx="17440478" cy="2508998"/>
          </a:xfrm>
          <a:prstGeom prst="rect">
            <a:avLst/>
          </a:prstGeom>
          <a:noFill/>
          <a:ln>
            <a:noFill/>
          </a:ln>
        </p:spPr>
        <p:txBody>
          <a:bodyPr lIns="182874" tIns="182874" rIns="182874" bIns="18287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801" b="0" i="0" u="none" strike="noStrike" cap="none">
                <a:solidFill>
                  <a:schemeClr val="lt2"/>
                </a:solidFill>
                <a:latin typeface="Calibri"/>
                <a:ea typeface="Calibri"/>
                <a:cs typeface="Calibri"/>
                <a:sym typeface="Calibri"/>
              </a:defRPr>
            </a:lvl9pPr>
          </a:lstStyle>
          <a:p>
            <a:pPr marL="914507" indent="-711281">
              <a:buClr>
                <a:srgbClr val="434343"/>
              </a:buClr>
              <a:buFont typeface="Calibri"/>
              <a:buChar char="●"/>
            </a:pPr>
            <a:r>
              <a:rPr lang="en-US" sz="4002" dirty="0">
                <a:solidFill>
                  <a:srgbClr val="434343"/>
                </a:solidFill>
              </a:rPr>
              <a:t>We resize and crop the image, focusing on the road as this is the region of interest for predicting steering angles.</a:t>
            </a:r>
          </a:p>
          <a:p>
            <a:pPr marL="914507" indent="-711281">
              <a:buClr>
                <a:srgbClr val="434343"/>
              </a:buClr>
              <a:buFont typeface="Calibri"/>
              <a:buChar char="●"/>
            </a:pPr>
            <a:r>
              <a:rPr lang="en-US" sz="4002" dirty="0">
                <a:solidFill>
                  <a:srgbClr val="434343"/>
                </a:solidFill>
              </a:rPr>
              <a:t>Resizing reduces the amount of processing for each image</a:t>
            </a:r>
          </a:p>
          <a:p>
            <a:pPr marL="914507" indent="-711281">
              <a:buClr>
                <a:srgbClr val="434343"/>
              </a:buClr>
              <a:buFont typeface="Calibri"/>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p:txBody>
      </p:sp>
      <p:sp>
        <p:nvSpPr>
          <p:cNvPr id="9" name="Right Arrow 8">
            <a:extLst>
              <a:ext uri="{FF2B5EF4-FFF2-40B4-BE49-F238E27FC236}">
                <a16:creationId xmlns:a16="http://schemas.microsoft.com/office/drawing/2014/main" id="{9B3D739C-B0F4-C943-881E-2704EB70424D}"/>
              </a:ext>
            </a:extLst>
          </p:cNvPr>
          <p:cNvSpPr/>
          <p:nvPr/>
        </p:nvSpPr>
        <p:spPr>
          <a:xfrm>
            <a:off x="8866655" y="6314784"/>
            <a:ext cx="1954306" cy="8606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25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Generators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As our dataset is large, we don’t want to load it all into memory</a:t>
            </a:r>
          </a:p>
          <a:p>
            <a:pPr marL="914507" indent="-711281">
              <a:buClr>
                <a:srgbClr val="434343"/>
              </a:buClr>
              <a:buFont typeface="Calibri"/>
              <a:buChar char="●"/>
            </a:pPr>
            <a:r>
              <a:rPr lang="en-US" sz="4002" dirty="0">
                <a:solidFill>
                  <a:srgbClr val="434343"/>
                </a:solidFill>
              </a:rPr>
              <a:t>Generators give us the ability to iterate through our dataset and train on batches</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37047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Our CNN</a:t>
            </a:r>
          </a:p>
        </p:txBody>
      </p:sp>
    </p:spTree>
    <p:extLst>
      <p:ext uri="{BB962C8B-B14F-4D97-AF65-F5344CB8AC3E}">
        <p14:creationId xmlns:p14="http://schemas.microsoft.com/office/powerpoint/2010/main" val="251888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Debugging Neural Networks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Training neural networks can be more trial-and-error than science</a:t>
            </a:r>
          </a:p>
          <a:p>
            <a:pPr marL="914507" indent="-711281">
              <a:buClr>
                <a:srgbClr val="434343"/>
              </a:buClr>
              <a:buFont typeface="Calibri"/>
              <a:buChar char="●"/>
            </a:pPr>
            <a:r>
              <a:rPr lang="en-US" sz="4002" dirty="0">
                <a:solidFill>
                  <a:srgbClr val="434343"/>
                </a:solidFill>
              </a:rPr>
              <a:t>Prove the code works by running a small number of samples and a single batch</a:t>
            </a:r>
          </a:p>
          <a:p>
            <a:pPr marL="914507" indent="-711281">
              <a:buClr>
                <a:srgbClr val="434343"/>
              </a:buClr>
              <a:buFont typeface="Calibri"/>
              <a:buChar char="●"/>
            </a:pPr>
            <a:r>
              <a:rPr lang="en-US" sz="4002" dirty="0">
                <a:solidFill>
                  <a:srgbClr val="434343"/>
                </a:solidFill>
              </a:rPr>
              <a:t>Train using a small number of samples to check that the model converges and you see overfitting</a:t>
            </a:r>
          </a:p>
          <a:p>
            <a:pPr marL="914507" indent="-711281">
              <a:buClr>
                <a:srgbClr val="434343"/>
              </a:buClr>
              <a:buFont typeface="Calibri"/>
              <a:buChar char="●"/>
            </a:pPr>
            <a:r>
              <a:rPr lang="en-US" sz="4002" dirty="0">
                <a:solidFill>
                  <a:srgbClr val="434343"/>
                </a:solidFill>
              </a:rPr>
              <a:t>Increase the number of samples over time</a:t>
            </a:r>
          </a:p>
          <a:p>
            <a:pPr marL="914507" indent="-711281">
              <a:buClr>
                <a:srgbClr val="434343"/>
              </a:buClr>
              <a:buFont typeface="Calibri"/>
              <a:buChar char="●"/>
            </a:pPr>
            <a:r>
              <a:rPr lang="en-US" sz="4002" dirty="0">
                <a:solidFill>
                  <a:srgbClr val="434343"/>
                </a:solidFill>
              </a:rPr>
              <a:t>Make changes to the network architecture, hyper-parameters, etc. to find an optimal solution</a:t>
            </a:r>
          </a:p>
          <a:p>
            <a:pPr marL="914507" indent="-711281">
              <a:buClr>
                <a:srgbClr val="434343"/>
              </a:buClr>
              <a:buFont typeface="Calibri"/>
              <a:buChar char="●"/>
            </a:pPr>
            <a:r>
              <a:rPr lang="en-US" sz="4002" dirty="0">
                <a:solidFill>
                  <a:srgbClr val="434343"/>
                </a:solidFill>
              </a:rPr>
              <a:t>Then scale to the full dataset</a:t>
            </a:r>
          </a:p>
          <a:p>
            <a:pPr marL="914507" indent="-711281">
              <a:buClr>
                <a:srgbClr val="434343"/>
              </a:buClr>
              <a:buFont typeface="Calibri"/>
              <a:buChar char="●"/>
            </a:pPr>
            <a:r>
              <a:rPr lang="en-US" sz="2400" dirty="0">
                <a:solidFill>
                  <a:srgbClr val="434343"/>
                </a:solidFill>
              </a:rPr>
              <a:t>See </a:t>
            </a:r>
            <a:r>
              <a:rPr lang="en-US" sz="2400" dirty="0">
                <a:solidFill>
                  <a:srgbClr val="434343"/>
                </a:solidFill>
                <a:hlinkClick r:id="rId3"/>
              </a:rPr>
              <a:t>https://keras.io/getting-started/faq/#why-is-the-training-loss-much-higher-than-the-testing-loss</a:t>
            </a:r>
            <a:r>
              <a:rPr lang="en-US" sz="2400" dirty="0">
                <a:solidFill>
                  <a:srgbClr val="434343"/>
                </a:solidFill>
              </a:rPr>
              <a:t> </a:t>
            </a: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367407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999200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err="1"/>
              <a:t>Analysing</a:t>
            </a:r>
            <a:r>
              <a:rPr lang="en" sz="4402" dirty="0"/>
              <a:t> Training Performance</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We are looking for the [training] loss and validation loss to decrease over time</a:t>
            </a: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Font typeface="Calibri"/>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83994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4.4 Inferring Steering Angles</a:t>
            </a:r>
          </a:p>
        </p:txBody>
      </p:sp>
    </p:spTree>
    <p:extLst>
      <p:ext uri="{BB962C8B-B14F-4D97-AF65-F5344CB8AC3E}">
        <p14:creationId xmlns:p14="http://schemas.microsoft.com/office/powerpoint/2010/main" val="592704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Testing Our Model</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Testing model accuracy</a:t>
            </a:r>
          </a:p>
          <a:p>
            <a:pPr marL="914507" indent="-711281">
              <a:buClr>
                <a:srgbClr val="434343"/>
              </a:buClr>
              <a:buChar char="●"/>
            </a:pPr>
            <a:r>
              <a:rPr lang="en-US" sz="4002" dirty="0">
                <a:solidFill>
                  <a:srgbClr val="434343"/>
                </a:solidFill>
              </a:rPr>
              <a:t>Displaying the steering wheel</a:t>
            </a:r>
          </a:p>
          <a:p>
            <a:pPr marL="914507" indent="-711281">
              <a:buClr>
                <a:srgbClr val="434343"/>
              </a:buClr>
              <a:buChar char="●"/>
            </a:pPr>
            <a:r>
              <a:rPr lang="en-US" sz="4002" dirty="0">
                <a:solidFill>
                  <a:srgbClr val="434343"/>
                </a:solidFill>
              </a:rPr>
              <a:t>Smoothing out the movement</a:t>
            </a:r>
          </a:p>
          <a:p>
            <a:pPr marL="914507" indent="-711281">
              <a:buClr>
                <a:srgbClr val="434343"/>
              </a:buClr>
              <a:buChar char="●"/>
            </a:pPr>
            <a:r>
              <a:rPr lang="en-US" sz="4002" dirty="0">
                <a:solidFill>
                  <a:srgbClr val="434343"/>
                </a:solidFill>
              </a:rPr>
              <a:t>Creating a video of this in action</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3783544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to make it better?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Use a larger dataset</a:t>
            </a:r>
          </a:p>
          <a:p>
            <a:pPr marL="914507" indent="-711281">
              <a:buClr>
                <a:srgbClr val="434343"/>
              </a:buClr>
              <a:buChar char="●"/>
            </a:pPr>
            <a:r>
              <a:rPr lang="en-US" sz="4002" dirty="0">
                <a:solidFill>
                  <a:srgbClr val="434343"/>
                </a:solidFill>
              </a:rPr>
              <a:t>Augment the data</a:t>
            </a:r>
          </a:p>
          <a:p>
            <a:pPr marL="914507" indent="-711281">
              <a:buClr>
                <a:srgbClr val="434343"/>
              </a:buClr>
              <a:buChar char="●"/>
            </a:pPr>
            <a:r>
              <a:rPr lang="en-US" sz="4002" dirty="0">
                <a:solidFill>
                  <a:srgbClr val="434343"/>
                </a:solidFill>
              </a:rPr>
              <a:t>Skew the image for the next frame to reflect what would happen with the predicted steering angle</a:t>
            </a:r>
          </a:p>
          <a:p>
            <a:pPr marL="914507" indent="-711281">
              <a:buClr>
                <a:srgbClr val="434343"/>
              </a:buClr>
              <a:buChar char="●"/>
            </a:pPr>
            <a:endParaRPr lang="en-US" sz="4002" dirty="0">
              <a:solidFill>
                <a:srgbClr val="434343"/>
              </a:solidFill>
            </a:endParaRP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2612864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r>
              <a:rPr lang="en" dirty="0"/>
              <a:t>That’s the end of this course…!</a:t>
            </a:r>
          </a:p>
        </p:txBody>
      </p:sp>
    </p:spTree>
    <p:extLst>
      <p:ext uri="{BB962C8B-B14F-4D97-AF65-F5344CB8AC3E}">
        <p14:creationId xmlns:p14="http://schemas.microsoft.com/office/powerpoint/2010/main" val="369372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 in this section</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Font typeface="Calibri"/>
              <a:buChar char="●"/>
            </a:pPr>
            <a:r>
              <a:rPr lang="en-US" sz="4002" dirty="0">
                <a:solidFill>
                  <a:srgbClr val="434343"/>
                </a:solidFill>
              </a:rPr>
              <a:t>IMPORTANT REMINDER!!</a:t>
            </a:r>
          </a:p>
          <a:p>
            <a:pPr marL="914507" indent="-711281">
              <a:buClr>
                <a:srgbClr val="434343"/>
              </a:buClr>
              <a:buChar char="●"/>
            </a:pPr>
            <a:r>
              <a:rPr lang="en-US" sz="4002" dirty="0">
                <a:solidFill>
                  <a:srgbClr val="434343"/>
                </a:solidFill>
              </a:rPr>
              <a:t>How can we predict steering angles for a car</a:t>
            </a:r>
          </a:p>
          <a:p>
            <a:pPr marL="914507" indent="-711281">
              <a:buClr>
                <a:srgbClr val="434343"/>
              </a:buClr>
              <a:buChar char="●"/>
            </a:pPr>
            <a:r>
              <a:rPr lang="en-US" sz="4002" dirty="0">
                <a:solidFill>
                  <a:srgbClr val="434343"/>
                </a:solidFill>
              </a:rPr>
              <a:t>What are convolutional neural networks (CNNs)</a:t>
            </a:r>
          </a:p>
          <a:p>
            <a:pPr marL="914507" indent="-711281">
              <a:buClr>
                <a:srgbClr val="434343"/>
              </a:buClr>
              <a:buFont typeface="Calibri"/>
              <a:buChar char="●"/>
            </a:pPr>
            <a:r>
              <a:rPr lang="en-US" sz="4002" dirty="0">
                <a:solidFill>
                  <a:srgbClr val="434343"/>
                </a:solidFill>
              </a:rPr>
              <a:t>Environment and dataset</a:t>
            </a:r>
          </a:p>
          <a:p>
            <a:pPr marL="914507" indent="-711281">
              <a:buClr>
                <a:srgbClr val="434343"/>
              </a:buClr>
              <a:buChar char="●"/>
            </a:pPr>
            <a:r>
              <a:rPr lang="en-US" sz="4002" dirty="0">
                <a:solidFill>
                  <a:srgbClr val="434343"/>
                </a:solidFill>
              </a:rPr>
              <a:t>Exploring our data</a:t>
            </a:r>
          </a:p>
          <a:p>
            <a:pPr marL="914507" indent="-711281">
              <a:buClr>
                <a:srgbClr val="434343"/>
              </a:buClr>
              <a:buChar char="●"/>
            </a:pPr>
            <a:r>
              <a:rPr lang="en-US" sz="4002" dirty="0">
                <a:solidFill>
                  <a:srgbClr val="434343"/>
                </a:solidFill>
              </a:rPr>
              <a:t>Training our model</a:t>
            </a:r>
          </a:p>
          <a:p>
            <a:pPr marL="914507" indent="-711281">
              <a:buClr>
                <a:srgbClr val="434343"/>
              </a:buClr>
              <a:buChar char="●"/>
            </a:pPr>
            <a:r>
              <a:rPr lang="en-US" sz="4002" dirty="0">
                <a:solidFill>
                  <a:srgbClr val="434343"/>
                </a:solidFill>
              </a:rPr>
              <a:t>Testing our model</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5345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4.1 Intro to CNNs</a:t>
            </a:r>
          </a:p>
        </p:txBody>
      </p:sp>
    </p:spTree>
    <p:extLst>
      <p:ext uri="{BB962C8B-B14F-4D97-AF65-F5344CB8AC3E}">
        <p14:creationId xmlns:p14="http://schemas.microsoft.com/office/powerpoint/2010/main" val="1063112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976721" y="976049"/>
            <a:ext cx="16075446" cy="8177813"/>
          </a:xfrm>
          <a:prstGeom prst="rect">
            <a:avLst/>
          </a:prstGeom>
        </p:spPr>
        <p:txBody>
          <a:bodyPr lIns="182874" tIns="182874" rIns="182874" bIns="182874" anchor="ctr" anchorCtr="0">
            <a:noAutofit/>
          </a:bodyPr>
          <a:lstStyle/>
          <a:p>
            <a:r>
              <a:rPr lang="en" dirty="0">
                <a:latin typeface="Consolas" panose="020B0609020204030204" pitchFamily="49" charset="0"/>
                <a:cs typeface="Consolas" panose="020B0609020204030204" pitchFamily="49" charset="0"/>
              </a:rPr>
              <a:t>THIS CODE IS NOT DESIGNED FOR REAL LIFE USAGE!</a:t>
            </a:r>
          </a:p>
        </p:txBody>
      </p:sp>
    </p:spTree>
    <p:extLst>
      <p:ext uri="{BB962C8B-B14F-4D97-AF65-F5344CB8AC3E}">
        <p14:creationId xmlns:p14="http://schemas.microsoft.com/office/powerpoint/2010/main" val="172662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How can we predict the steering angle of a car?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How… </a:t>
            </a:r>
          </a:p>
          <a:p>
            <a:pPr marL="914507" indent="-711281">
              <a:buClr>
                <a:srgbClr val="434343"/>
              </a:buClr>
              <a:buChar char="●"/>
            </a:pPr>
            <a:endParaRPr lang="en" sz="4002" dirty="0">
              <a:solidFill>
                <a:srgbClr val="434343"/>
              </a:solidFill>
            </a:endParaRPr>
          </a:p>
        </p:txBody>
      </p:sp>
    </p:spTree>
    <p:extLst>
      <p:ext uri="{BB962C8B-B14F-4D97-AF65-F5344CB8AC3E}">
        <p14:creationId xmlns:p14="http://schemas.microsoft.com/office/powerpoint/2010/main" val="118109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are Convolutional Neural Networks (CNNs)</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CNNs are…</a:t>
            </a:r>
          </a:p>
        </p:txBody>
      </p:sp>
    </p:spTree>
    <p:extLst>
      <p:ext uri="{BB962C8B-B14F-4D97-AF65-F5344CB8AC3E}">
        <p14:creationId xmlns:p14="http://schemas.microsoft.com/office/powerpoint/2010/main" val="179223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ctrTitle"/>
          </p:nvPr>
        </p:nvSpPr>
        <p:spPr>
          <a:xfrm>
            <a:off x="777178" y="4207953"/>
            <a:ext cx="16451820" cy="1866335"/>
          </a:xfrm>
          <a:prstGeom prst="rect">
            <a:avLst/>
          </a:prstGeom>
        </p:spPr>
        <p:txBody>
          <a:bodyPr lIns="182874" tIns="182874" rIns="182874" bIns="182874" anchor="b" anchorCtr="0">
            <a:noAutofit/>
          </a:bodyPr>
          <a:lstStyle/>
          <a:p>
            <a:pPr algn="ctr"/>
            <a:r>
              <a:rPr lang="en" dirty="0"/>
              <a:t>4.2 Environment and Data</a:t>
            </a:r>
          </a:p>
        </p:txBody>
      </p:sp>
    </p:spTree>
    <p:extLst>
      <p:ext uri="{BB962C8B-B14F-4D97-AF65-F5344CB8AC3E}">
        <p14:creationId xmlns:p14="http://schemas.microsoft.com/office/powerpoint/2010/main" val="21409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192358" y="32689"/>
            <a:ext cx="17661379" cy="1204842"/>
          </a:xfrm>
          <a:prstGeom prst="rect">
            <a:avLst/>
          </a:prstGeom>
        </p:spPr>
        <p:txBody>
          <a:bodyPr lIns="182874" tIns="182874" rIns="182874" bIns="182874" anchor="ctr" anchorCtr="0">
            <a:noAutofit/>
          </a:bodyPr>
          <a:lstStyle/>
          <a:p>
            <a:pPr algn="ctr"/>
            <a:r>
              <a:rPr lang="en" sz="4402" dirty="0"/>
              <a:t>What we will cover</a:t>
            </a:r>
          </a:p>
        </p:txBody>
      </p:sp>
      <p:sp>
        <p:nvSpPr>
          <p:cNvPr id="149" name="Shape 149"/>
          <p:cNvSpPr txBox="1">
            <a:spLocks noGrp="1"/>
          </p:cNvSpPr>
          <p:nvPr>
            <p:ph type="body" idx="4294967295"/>
          </p:nvPr>
        </p:nvSpPr>
        <p:spPr>
          <a:xfrm>
            <a:off x="413459" y="1776131"/>
            <a:ext cx="17440478" cy="8042873"/>
          </a:xfrm>
          <a:prstGeom prst="rect">
            <a:avLst/>
          </a:prstGeom>
        </p:spPr>
        <p:txBody>
          <a:bodyPr lIns="182874" tIns="182874" rIns="182874" bIns="182874" anchor="t" anchorCtr="0">
            <a:noAutofit/>
          </a:bodyPr>
          <a:lstStyle/>
          <a:p>
            <a:pPr marL="914507" indent="-711281">
              <a:buClr>
                <a:srgbClr val="434343"/>
              </a:buClr>
              <a:buChar char="●"/>
            </a:pPr>
            <a:r>
              <a:rPr lang="en-US" sz="4002" dirty="0">
                <a:solidFill>
                  <a:srgbClr val="434343"/>
                </a:solidFill>
              </a:rPr>
              <a:t>Environment</a:t>
            </a:r>
          </a:p>
          <a:p>
            <a:pPr marL="914507" indent="-711281">
              <a:buClr>
                <a:srgbClr val="434343"/>
              </a:buClr>
              <a:buChar char="●"/>
            </a:pPr>
            <a:r>
              <a:rPr lang="en-US" sz="4002" dirty="0">
                <a:solidFill>
                  <a:srgbClr val="434343"/>
                </a:solidFill>
              </a:rPr>
              <a:t>Where to get the dataset</a:t>
            </a:r>
          </a:p>
          <a:p>
            <a:pPr marL="914507" indent="-711281">
              <a:buClr>
                <a:srgbClr val="434343"/>
              </a:buClr>
              <a:buChar char="●"/>
            </a:pPr>
            <a:r>
              <a:rPr lang="en-US" sz="4002" dirty="0">
                <a:solidFill>
                  <a:srgbClr val="434343"/>
                </a:solidFill>
              </a:rPr>
              <a:t>Size of the dataset</a:t>
            </a:r>
          </a:p>
          <a:p>
            <a:pPr marL="914507" indent="-711281">
              <a:buClr>
                <a:srgbClr val="434343"/>
              </a:buClr>
              <a:buChar char="●"/>
            </a:pPr>
            <a:r>
              <a:rPr lang="en-US" sz="4002" dirty="0">
                <a:solidFill>
                  <a:srgbClr val="434343"/>
                </a:solidFill>
              </a:rPr>
              <a:t>Viewing the datasets steering angles</a:t>
            </a:r>
          </a:p>
          <a:p>
            <a:pPr marL="914507" indent="-711281">
              <a:buClr>
                <a:srgbClr val="434343"/>
              </a:buClr>
              <a:buChar char="●"/>
            </a:pPr>
            <a:r>
              <a:rPr lang="en-US" sz="4002" dirty="0">
                <a:solidFill>
                  <a:srgbClr val="434343"/>
                </a:solidFill>
              </a:rPr>
              <a:t>What observations can be made?</a:t>
            </a:r>
          </a:p>
          <a:p>
            <a:pPr marL="203226" lvl="1">
              <a:buClr>
                <a:srgbClr val="434343"/>
              </a:buClr>
            </a:pPr>
            <a:r>
              <a:rPr lang="en-GB" sz="3200" dirty="0">
                <a:solidFill>
                  <a:srgbClr val="434343"/>
                </a:solidFill>
                <a:latin typeface="Consolas" panose="020B0609020204030204" pitchFamily="49" charset="0"/>
                <a:cs typeface="Consolas" panose="020B0609020204030204" pitchFamily="49" charset="0"/>
              </a:rPr>
              <a:t>		</a:t>
            </a:r>
            <a:endParaRPr lang="en-US" sz="4002" dirty="0">
              <a:solidFill>
                <a:srgbClr val="434343"/>
              </a:solidFill>
            </a:endParaRPr>
          </a:p>
          <a:p>
            <a:pPr marL="774726" indent="-571500">
              <a:buClr>
                <a:srgbClr val="434343"/>
              </a:buClr>
              <a:buFont typeface="Arial" panose="020B0604020202020204" pitchFamily="34" charset="0"/>
              <a:buChar char="•"/>
            </a:pPr>
            <a:endParaRPr lang="en" sz="4002" dirty="0">
              <a:solidFill>
                <a:srgbClr val="434343"/>
              </a:solidFill>
            </a:endParaRPr>
          </a:p>
        </p:txBody>
      </p:sp>
    </p:spTree>
    <p:extLst>
      <p:ext uri="{BB962C8B-B14F-4D97-AF65-F5344CB8AC3E}">
        <p14:creationId xmlns:p14="http://schemas.microsoft.com/office/powerpoint/2010/main" val="496600239"/>
      </p:ext>
    </p:extLst>
  </p:cSld>
  <p:clrMapOvr>
    <a:masterClrMapping/>
  </p:clrMapOvr>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13012</TotalTime>
  <Words>1627</Words>
  <Application>Microsoft Macintosh PowerPoint</Application>
  <PresentationFormat>Custom</PresentationFormat>
  <Paragraphs>151</Paragraphs>
  <Slides>24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Arial</vt:lpstr>
      <vt:lpstr>Consolas</vt:lpstr>
      <vt:lpstr>Roboto</vt:lpstr>
      <vt:lpstr>Packt</vt:lpstr>
      <vt:lpstr>Self Driving Car Technology Predicting Steering Angles</vt:lpstr>
      <vt:lpstr>THIS CODE IS NOT DESIGNED FOR REAL LIFE USAGE!</vt:lpstr>
      <vt:lpstr>What we will cover in this section</vt:lpstr>
      <vt:lpstr>4.1 Intro to CNNs</vt:lpstr>
      <vt:lpstr>THIS CODE IS NOT DESIGNED FOR REAL LIFE USAGE!</vt:lpstr>
      <vt:lpstr>How can we predict the steering angle of a car?</vt:lpstr>
      <vt:lpstr>What are Convolutional Neural Networks (CNNs)</vt:lpstr>
      <vt:lpstr>4.2 Environment and Data</vt:lpstr>
      <vt:lpstr>What we will cover</vt:lpstr>
      <vt:lpstr>Environment</vt:lpstr>
      <vt:lpstr>Dataset</vt:lpstr>
      <vt:lpstr>Let’s explore the dataset…</vt:lpstr>
      <vt:lpstr>4.3 Training Our Model</vt:lpstr>
      <vt:lpstr>Training our model</vt:lpstr>
      <vt:lpstr>Splitting our data into train, validate and test datasets</vt:lpstr>
      <vt:lpstr>Pre-processing the image</vt:lpstr>
      <vt:lpstr>Generators</vt:lpstr>
      <vt:lpstr>Our CNN</vt:lpstr>
      <vt:lpstr>Debugging Neural Networks</vt:lpstr>
      <vt:lpstr>Analysing Training Performance</vt:lpstr>
      <vt:lpstr>4.4 Inferring Steering Angles</vt:lpstr>
      <vt:lpstr>Testing Our Model</vt:lpstr>
      <vt:lpstr>How to make it better?</vt:lpstr>
      <vt:lpstr>That’s the end of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Goes Here</dc:title>
  <cp:lastModifiedBy>Strefford, Mark Charles</cp:lastModifiedBy>
  <cp:revision>53</cp:revision>
  <dcterms:modified xsi:type="dcterms:W3CDTF">2018-11-07T12:26:23Z</dcterms:modified>
</cp:coreProperties>
</file>