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3" r:id="rId4"/>
    <p:sldId id="272" r:id="rId5"/>
    <p:sldId id="273" r:id="rId6"/>
    <p:sldId id="259" r:id="rId7"/>
    <p:sldId id="271" r:id="rId8"/>
    <p:sldId id="275" r:id="rId9"/>
    <p:sldId id="265" r:id="rId10"/>
    <p:sldId id="266" r:id="rId11"/>
    <p:sldId id="261" r:id="rId12"/>
    <p:sldId id="262" r:id="rId13"/>
    <p:sldId id="278" r:id="rId14"/>
    <p:sldId id="279" r:id="rId15"/>
    <p:sldId id="276" r:id="rId16"/>
    <p:sldId id="277" r:id="rId17"/>
    <p:sldId id="264" r:id="rId18"/>
    <p:sldId id="267" r:id="rId19"/>
    <p:sldId id="26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80623"/>
  </p:normalViewPr>
  <p:slideViewPr>
    <p:cSldViewPr snapToGrid="0" snapToObjects="1">
      <p:cViewPr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279D-9A73-1E4E-A558-30F0C5C934A2}" type="datetimeFigureOut">
              <a:rPr kumimoji="1" lang="zh-TW" altLang="en-US" smtClean="0"/>
              <a:t>2020/12/13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EA81C-B5DA-1545-AFC9-933774AC32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016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967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we get the variant position from the VCF file and find the same position on BAM, then we can get some reads which are covered in the position.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HTSlib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8525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 indexed text is the read sequences </a:t>
            </a:r>
          </a:p>
          <a:p>
            <a:r>
              <a:rPr lang="en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Formally, a maximal exact match (MEM) is an exact match that cannot be extended in either direction of the match. An SMEM is a MEM that is not considered in other MEMs on the query sequence</a:t>
            </a:r>
          </a:p>
          <a:p>
            <a:endParaRPr lang="en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super-maximal exact matches are defined as MEMs that are not contained in another MEM in the read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335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86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1.1 usually done using Illumina sequencers produce read sequences for 150bp-250bp in length</a:t>
            </a:r>
          </a:p>
          <a:p>
            <a:r>
              <a:rPr kumimoji="1" lang="en-US" altLang="zh-TW" dirty="0"/>
              <a:t>1.1 </a:t>
            </a:r>
            <a:r>
              <a:rPr kumimoji="1" lang="en-US" altLang="zh-TW" dirty="0" err="1"/>
              <a:t>fastq</a:t>
            </a:r>
            <a:r>
              <a:rPr kumimoji="1" lang="en-US" altLang="zh-TW" dirty="0"/>
              <a:t> has quality score as ASCII characters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2.2 1bp&lt; X &lt;50bp,frequendce is markedly lower than SNP frequency(</a:t>
            </a:r>
            <a:r>
              <a:rPr kumimoji="1" lang="en-US" altLang="zh-TW" b="1" dirty="0">
                <a:solidFill>
                  <a:srgbClr val="FF0000"/>
                </a:solidFill>
              </a:rPr>
              <a:t>expect some repetitive region</a:t>
            </a:r>
            <a:r>
              <a:rPr kumimoji="1" lang="en-US" altLang="zh-TW" b="1" dirty="0"/>
              <a:t>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966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Why so many ?</a:t>
            </a:r>
          </a:p>
          <a:p>
            <a:r>
              <a:rPr lang="en" altLang="zh-TW" dirty="0"/>
              <a:t> 1. We have a lot of different analyzes to carry out. Therefore different assumptions and pathways are taken to perform these tasks. </a:t>
            </a:r>
          </a:p>
          <a:p>
            <a:r>
              <a:rPr lang="en" altLang="zh-TW" dirty="0"/>
              <a:t>2. One shoe might fit all, if you cut bits of your feet. </a:t>
            </a:r>
          </a:p>
          <a:p>
            <a:endParaRPr lang="en" altLang="zh-TW" dirty="0"/>
          </a:p>
          <a:p>
            <a:endParaRPr lang="en" altLang="zh-TW" dirty="0"/>
          </a:p>
          <a:p>
            <a:r>
              <a:rPr lang="en" altLang="zh-TW" dirty="0"/>
              <a:t>Take home messages</a:t>
            </a:r>
          </a:p>
          <a:p>
            <a:r>
              <a:rPr lang="en" altLang="zh-TW" dirty="0"/>
              <a:t> 1. Every method has its own assumptions. </a:t>
            </a:r>
          </a:p>
          <a:p>
            <a:r>
              <a:rPr lang="en" altLang="zh-TW" dirty="0"/>
              <a:t>2. When you choose a method, you better be sure that your data and hypothesis fits within these assumptions.</a:t>
            </a:r>
          </a:p>
          <a:p>
            <a:r>
              <a:rPr lang="en" altLang="zh-TW" dirty="0"/>
              <a:t> 3. Most methods have a big variety of settings, which lets you fine tune it to improve predictions or make better use of the computational resources. </a:t>
            </a:r>
          </a:p>
          <a:p>
            <a:r>
              <a:rPr lang="en" altLang="zh-TW" dirty="0"/>
              <a:t>4. Read the documentation of your method of choice in order to fulfill #1, #2 and #3.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394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lang="en" altLang="zh-TW" dirty="0"/>
              <a:t>Incorrect read mapping in turn leads to false negative or false positive variant calls.</a:t>
            </a:r>
            <a:endParaRPr kumimoji="1" lang="en" altLang="zh-TW" dirty="0"/>
          </a:p>
          <a:p>
            <a:endParaRPr kumimoji="1" lang="en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Most region suffer little </a:t>
            </a:r>
            <a:r>
              <a:rPr kumimoji="1" lang="en-US" altLang="zh-TW" dirty="0" err="1"/>
              <a:t>bias,reference</a:t>
            </a:r>
            <a:r>
              <a:rPr kumimoji="1" lang="en-US" altLang="zh-TW" dirty="0"/>
              <a:t> bias does have the potential affect downstream analysis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596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perform read mapping for all sequencing reads against the reference genome.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stack those mapped reads on top of each other in a special kind of multiple alignment often called the “pile-up” with the bottom sequence being the reference genome 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 way to do variant calling is to simply scan this pile-up multiple alignment looking for columns in which read sequences consistently differ from the reference genome.</a:t>
            </a:r>
            <a:r>
              <a:rPr lang="zh-TW" altLang="zh-TW" dirty="0">
                <a:effectLst/>
              </a:rPr>
              <a:t> </a:t>
            </a:r>
            <a:endParaRPr lang="en-US" altLang="zh-TW" dirty="0">
              <a:effectLst/>
            </a:endParaRPr>
          </a:p>
          <a:p>
            <a:endParaRPr kumimoji="1" lang="en-US" altLang="zh-TW" dirty="0">
              <a:effectLst/>
            </a:endParaRPr>
          </a:p>
          <a:p>
            <a:r>
              <a:rPr kumimoji="1" lang="en-US" altLang="zh-TW" dirty="0">
                <a:effectLst/>
              </a:rPr>
              <a:t>Many  reads may </a:t>
            </a:r>
            <a:r>
              <a:rPr kumimoji="1" lang="en-US" altLang="zh-TW" dirty="0" err="1">
                <a:effectLst/>
              </a:rPr>
              <a:t>overlop</a:t>
            </a:r>
            <a:r>
              <a:rPr kumimoji="1" lang="en-US" altLang="zh-TW" dirty="0">
                <a:effectLst/>
              </a:rPr>
              <a:t> at the same </a:t>
            </a:r>
            <a:r>
              <a:rPr kumimoji="1" lang="en-US" altLang="zh-TW" dirty="0" err="1">
                <a:effectLst/>
              </a:rPr>
              <a:t>position,whuch</a:t>
            </a:r>
            <a:r>
              <a:rPr kumimoji="1" lang="en-US" altLang="zh-TW" dirty="0">
                <a:effectLst/>
              </a:rPr>
              <a:t> called  the pileup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080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bias. When aligned to a linear reference genome, only a small proportion of sample reads containing an insertion (dark blue) are mapped to the correct position.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" altLang="zh-TW" dirty="0"/>
            </a:b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32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168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BWA is a software to align the reads on reference sequences based on Burrows–Wheeler Transform (BWT). 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FM-index [14] which combines the BWT and suffix array enables the backward search, making querying more efficient</a:t>
            </a:r>
            <a:r>
              <a:rPr lang="zh-TW" altLang="zh-TW" dirty="0">
                <a:effectLst/>
              </a:rPr>
              <a:t>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427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Core of algorithms are data structures called indexes which contain information about set of sequences(called the text) </a:t>
            </a:r>
          </a:p>
          <a:p>
            <a:r>
              <a:rPr kumimoji="1" lang="en-US" altLang="zh-TW" dirty="0" err="1"/>
              <a:t>Hssh</a:t>
            </a:r>
            <a:r>
              <a:rPr kumimoji="1" lang="en-US" altLang="zh-TW" dirty="0"/>
              <a:t> tables </a:t>
            </a:r>
          </a:p>
          <a:p>
            <a:r>
              <a:rPr kumimoji="1" lang="en-US" altLang="zh-TW" dirty="0"/>
              <a:t>Suffix array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A81C-B5DA-1545-AFC9-933774AC32E2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58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BBC6E-EB3F-A94E-9EFE-3152EC43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A4B994-BAAA-314A-A796-53A462661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BF8BDF-35D8-464B-AA05-B0CBBC52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2020/12/13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B47F0F-F074-894A-A1D7-36FF6F12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94D14-2F0F-DB46-8C32-549A015A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668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C525E-AC44-9341-8956-1FEEC0C7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112BE-A9B3-0F44-ADA5-A09952F5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C231CE-FEF2-9942-9A3B-2AB37FF7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2020/12/13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60AA35-9B55-DC47-AA19-16EBC026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F474B7-00C5-9340-AC3A-0D6F987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7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D45363-2C8B-864D-B754-4851099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71BC1-603F-5D40-B322-52AC9856D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5F7DB0-BDFC-B643-81C7-7B31E4FC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2020/12/13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19817D-CC75-DE45-9253-E832D1E6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AFD710-4A8C-4840-80E7-C9E9F51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89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9B16A-A2DB-9D40-B132-BEF59DB6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8BB1B-CC57-AC41-BFA7-58251CED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39231D-C733-D249-AE24-66EE6FD8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2020/12/13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CAD238-7FB4-6445-AE34-A5007D3A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FCE72-6EF5-DA4E-AD6C-4E54D438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399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0D498-FFAD-3948-A6D7-74D09E11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57B1A0-71BA-6940-9B48-D6AD2957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423784-0D86-A749-B663-5155ED30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2020/12/13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7F9545-E975-3547-A0F6-4BBBA40F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B37F8-388C-3641-BBB9-5F398192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621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2A481-9CB1-4240-BDD3-85E1E77F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F59E31-699E-354F-BC5F-4C6F7872E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369D44-095E-DF47-8CE4-76E411221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344C17-DD63-9641-A753-9EBBB715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2020/12/13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144D69-0A40-3E4B-92BD-AC82FBF3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463521-97D3-A04C-8807-7B7125DB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897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C71B7-B2EB-7C4B-8EC3-59B449C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32EB7-5FDA-DA41-80BD-6B2B0655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DE4F51-EAE7-E54F-B180-D6E3D7C8F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258E00-D884-CD46-A782-A7E0CD420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02B892-B7CD-284B-BD49-3E8EDEE6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0B3DD0-0F03-F947-A654-D5D037A8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2020/12/13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323849-4858-D34C-99EC-F153D3C6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A295D0-BCFD-F34D-96B8-97D6320E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53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C8406-D376-954C-AE5A-7970E8C0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393415-745E-604A-842C-4728EFD9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2020/12/13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B60EA8-B604-8142-96A3-7F4C7297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2C79A7-050E-CF49-A6F1-5D5871E8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821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74D4A4-4733-E542-BD33-F98444C4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2020/12/13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D85751-0822-734E-8588-6AEA0461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03C67C-E34B-F34A-8544-67D11A31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199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A0C8F-9DC6-5D47-B6EF-6C34DE0F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9C40F-659B-AB4D-BD89-EB548B88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6E1C83-8C44-BC4F-99C6-CC0982446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7F27BD-2AEB-C749-8BE1-E8E98855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2020/12/13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0ABAA4-630C-BD41-9C0E-6778DA2E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E67B8C-D54A-064E-91C7-E331328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590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3C99D-F490-A84C-90EC-438D47D6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1F1453-327F-5E47-A671-C36D3676C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7227FC-CE0F-6B49-82F5-50E51872F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F131A0-7488-8743-AB0E-DC02920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A5D-4B0B-174D-80B8-8F6A6E5426C8}" type="datetimeFigureOut">
              <a:rPr kumimoji="1" lang="zh-TW" altLang="en-US" smtClean="0"/>
              <a:t>2020/12/13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58AA6F-5638-6F47-AB68-0988D61F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6D32CF-511B-D147-B168-6E4333A9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448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79335F-7F84-714D-BAFC-11BD4C10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4786D1-9EEC-124F-A43C-8B170E059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CCA72F-9859-4C40-A643-92C3F4BD1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62A5D-4B0B-174D-80B8-8F6A6E5426C8}" type="datetimeFigureOut">
              <a:rPr kumimoji="1" lang="zh-TW" altLang="en-US" smtClean="0"/>
              <a:t>2020/12/13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D45491-85AC-C946-8699-505F97C6E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FABDC-780D-7644-8CE8-B3C2F76A0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42D1-AB88-8B41-8C66-642C04148A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690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samtools.github.io/hts-specs/VCFv4.2.pdf" TargetMode="External"/><Relationship Id="rId4" Type="http://schemas.openxmlformats.org/officeDocument/2006/relationships/hyperlink" Target="https://samtools.github.io/hts-specs/SAMv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8B561-E3B6-A746-B369-EE9C2883D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8510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Investigating the Feasibility of Indexing Read Sequences and its Potential to Reduce Reference Bias in Variant Calling</a:t>
            </a:r>
            <a:br>
              <a:rPr lang="zh-TW" altLang="zh-TW" dirty="0"/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A59EB3-73B5-6F4E-8365-AB4AFF426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0676"/>
            <a:ext cx="9144000" cy="1655762"/>
          </a:xfrm>
        </p:spPr>
        <p:txBody>
          <a:bodyPr/>
          <a:lstStyle/>
          <a:p>
            <a:r>
              <a:rPr lang="zh-TW" altLang="zh-TW" dirty="0"/>
              <a:t>研 究 生：周東誼</a:t>
            </a:r>
          </a:p>
          <a:p>
            <a:r>
              <a:rPr lang="en-US" altLang="zh-TW" b="1" dirty="0"/>
              <a:t> </a:t>
            </a:r>
            <a:endParaRPr lang="zh-TW" altLang="zh-TW" dirty="0"/>
          </a:p>
          <a:p>
            <a:r>
              <a:rPr lang="zh-TW" altLang="zh-TW" dirty="0"/>
              <a:t>指 導 教 授：賀保羅 教授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58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60A21-FBC7-6C4D-B866-313A4100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Reduce Reference Bias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7DC3E3A-A717-0D46-993D-0BB5FDF3B2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6211"/>
            <a:ext cx="5474758" cy="68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3ABB5-7B17-DA43-BE9B-480AD55F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350837"/>
            <a:ext cx="10948988" cy="1325563"/>
          </a:xfrm>
        </p:spPr>
        <p:txBody>
          <a:bodyPr/>
          <a:lstStyle/>
          <a:p>
            <a:r>
              <a:rPr kumimoji="1" lang="en-US" altLang="zh-TW" dirty="0"/>
              <a:t>Step 1 .</a:t>
            </a:r>
            <a:r>
              <a:rPr lang="en-US" altLang="zh-TW" dirty="0"/>
              <a:t> map the read on the reference genome</a:t>
            </a:r>
            <a:r>
              <a:rPr lang="zh-TW" altLang="zh-TW" dirty="0">
                <a:effectLst/>
              </a:rPr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7D4C8A-AAEF-A444-92F2-30179989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Use BWA-MEM</a:t>
            </a:r>
          </a:p>
          <a:p>
            <a:r>
              <a:rPr lang="en" altLang="zh-TW" dirty="0"/>
              <a:t>bwa index </a:t>
            </a:r>
            <a:r>
              <a:rPr lang="en" altLang="zh-TW" dirty="0" err="1"/>
              <a:t>ref.fa</a:t>
            </a:r>
            <a:endParaRPr lang="en" altLang="zh-TW" dirty="0"/>
          </a:p>
          <a:p>
            <a:r>
              <a:rPr lang="en" altLang="zh-TW" dirty="0"/>
              <a:t>bwa mem </a:t>
            </a:r>
            <a:r>
              <a:rPr lang="en" altLang="zh-TW" dirty="0" err="1"/>
              <a:t>ref.fa</a:t>
            </a:r>
            <a:r>
              <a:rPr lang="en" altLang="zh-TW" dirty="0"/>
              <a:t> </a:t>
            </a:r>
            <a:r>
              <a:rPr lang="en" altLang="zh-TW" dirty="0" err="1"/>
              <a:t>reads.fq</a:t>
            </a:r>
            <a:r>
              <a:rPr lang="en" altLang="zh-TW" dirty="0"/>
              <a:t> &gt; </a:t>
            </a:r>
            <a:r>
              <a:rPr lang="en" altLang="zh-TW" dirty="0" err="1"/>
              <a:t>aln-se.sam</a:t>
            </a:r>
            <a:endParaRPr lang="en" altLang="zh-TW" dirty="0"/>
          </a:p>
          <a:p>
            <a:r>
              <a:rPr lang="en" altLang="zh-TW" dirty="0" err="1"/>
              <a:t>samtools</a:t>
            </a:r>
            <a:r>
              <a:rPr lang="en" altLang="zh-TW" dirty="0"/>
              <a:t> view -S -b </a:t>
            </a:r>
            <a:r>
              <a:rPr lang="en" altLang="zh-TW" dirty="0" err="1"/>
              <a:t>sample.sam</a:t>
            </a:r>
            <a:r>
              <a:rPr lang="en" altLang="zh-TW" dirty="0"/>
              <a:t> &gt; </a:t>
            </a:r>
            <a:r>
              <a:rPr lang="en" altLang="zh-TW" dirty="0" err="1"/>
              <a:t>sample.bam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2664C-1A02-394D-9BE3-3EF7B0B8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BWA- </a:t>
            </a:r>
            <a:r>
              <a:rPr lang="en" altLang="zh-TW" dirty="0"/>
              <a:t>FM-index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C731D-E8FF-4845-B6CA-7F136F8A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" altLang="zh-TW" dirty="0"/>
              <a:t>Burrows-Wheeler Matrices(BWT)</a:t>
            </a:r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pPr lvl="1"/>
            <a:endParaRPr lang="en" altLang="zh-TW" dirty="0"/>
          </a:p>
          <a:p>
            <a:pPr lvl="1"/>
            <a:endParaRPr kumimoji="1" lang="en-US" altLang="zh-TW" b="1" dirty="0"/>
          </a:p>
          <a:p>
            <a:pPr lvl="1"/>
            <a:endParaRPr kumimoji="1" lang="en-US" altLang="zh-TW" b="1" dirty="0"/>
          </a:p>
          <a:p>
            <a:pPr lvl="1"/>
            <a:endParaRPr kumimoji="1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0C66EB-CF44-4945-9EA3-D984922D2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438" y="2116137"/>
            <a:ext cx="52705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0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EF8E1-FC73-1040-A43D-AA437EB3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80B0A-A820-544E-AAD2-5F417E5B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846CF9-0CE4-8E4C-AF8A-8BCAAC27A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6" y="196850"/>
            <a:ext cx="6297613" cy="64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5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00DB3-54D3-ED43-B88E-9695B0AC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DEBC65-6908-2140-B721-160BBDDE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68380E-613C-8043-91C5-80389EE77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87" y="681037"/>
            <a:ext cx="7562224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4B086-DCDC-AD42-BAE2-0CBDBAD9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Step2. </a:t>
            </a:r>
            <a:r>
              <a:rPr lang="en-US" altLang="zh-TW" dirty="0"/>
              <a:t>find the pileup</a:t>
            </a:r>
            <a:r>
              <a:rPr lang="zh-TW" altLang="zh-TW" dirty="0">
                <a:effectLst/>
              </a:rPr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A2267-6205-3845-AAEF-23B6CB1C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In the BAM file, we can observe that the reads are mapped to a position of a chromosome. Many reads may overlap at the same position, which is called the pileup.</a:t>
            </a:r>
            <a:endParaRPr kumimoji="1" lang="zh-TW" altLang="en-US" dirty="0"/>
          </a:p>
        </p:txBody>
      </p:sp>
      <p:pic>
        <p:nvPicPr>
          <p:cNvPr id="4" name="圖片 3" descr="一張含有 儀錶 的圖片&#10;&#10;自動產生的描述">
            <a:extLst>
              <a:ext uri="{FF2B5EF4-FFF2-40B4-BE49-F238E27FC236}">
                <a16:creationId xmlns:a16="http://schemas.microsoft.com/office/drawing/2014/main" id="{31BA47FF-BA9C-0D47-8F61-ED46C7F52AED}"/>
              </a:ext>
            </a:extLst>
          </p:cNvPr>
          <p:cNvPicPr/>
          <p:nvPr/>
        </p:nvPicPr>
        <p:blipFill rotWithShape="1">
          <a:blip r:embed="rId3"/>
          <a:srcRect l="6260" b="13707"/>
          <a:stretch/>
        </p:blipFill>
        <p:spPr bwMode="auto">
          <a:xfrm>
            <a:off x="1236662" y="3152774"/>
            <a:ext cx="8250237" cy="28290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034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A5333-6375-A14E-8635-308690B0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Step3. </a:t>
            </a:r>
            <a:r>
              <a:rPr lang="en-US" altLang="zh-TW" dirty="0"/>
              <a:t>Read index</a:t>
            </a:r>
            <a:r>
              <a:rPr lang="zh-TW" altLang="zh-TW" dirty="0">
                <a:effectLst/>
              </a:rPr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C3927-FDA9-7746-A155-298AF843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101C93-DD3D-904F-AD7E-4CF933EAAD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2737" y="1997075"/>
            <a:ext cx="6176963" cy="31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7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18BB-E70A-FF49-9E27-32D4BA71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 Step4.Hypothetical sequence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50B4BF-D7F3-3E48-8BC8-D1B580F1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858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1. produce the sequence by editing a region of the reference sequence to include a variant of interest</a:t>
            </a:r>
          </a:p>
          <a:p>
            <a:endParaRPr kumimoji="1" lang="en-US" altLang="zh-TW" dirty="0"/>
          </a:p>
        </p:txBody>
      </p:sp>
      <p:pic>
        <p:nvPicPr>
          <p:cNvPr id="4" name="圖片 3" descr="一張含有 時鐘 的圖片&#10;&#10;自動產生的描述">
            <a:extLst>
              <a:ext uri="{FF2B5EF4-FFF2-40B4-BE49-F238E27FC236}">
                <a16:creationId xmlns:a16="http://schemas.microsoft.com/office/drawing/2014/main" id="{12852AC8-12AD-5D4B-A1D3-4798A85062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4038" y="2388080"/>
            <a:ext cx="8162925" cy="20818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F436F29-CCFD-A448-80C3-D7F05B61DB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4038" y="4713596"/>
            <a:ext cx="8162925" cy="20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85070-B8AF-7647-8DA6-C938B109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Step4.Hypothetical sequence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D52384-B7C9-6C40-BB21-ED706CCCA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2.called BWA function to obtain the position in the indexed text of super-maximal exact matches (SMEMs) to a query. </a:t>
            </a:r>
            <a:endParaRPr kumimoji="1" lang="zh-TW" altLang="en-US" dirty="0"/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D8FB2B66-90B8-E541-8133-410E1F314A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3114" y="2787649"/>
            <a:ext cx="7409498" cy="38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2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11609-AA34-B24A-8858-6865B236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A75FC-6600-AA4E-8AE2-0DB91452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 descr="一張含有 煙火 的圖片&#10;&#10;自動產生的描述">
            <a:extLst>
              <a:ext uri="{FF2B5EF4-FFF2-40B4-BE49-F238E27FC236}">
                <a16:creationId xmlns:a16="http://schemas.microsoft.com/office/drawing/2014/main" id="{C3E7FE9A-BC04-3940-A55F-788AF2238B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0239" y="2397125"/>
            <a:ext cx="7652386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7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D846D-4FAD-F442-85AC-F58053DB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Varaint</a:t>
            </a:r>
            <a:r>
              <a:rPr kumimoji="1" lang="en-US" altLang="zh-TW" dirty="0"/>
              <a:t> calling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FE6BB9-A3A2-4640-829E-664106E6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Variant calling is the process by which we identify variants from sequence data</a:t>
            </a:r>
          </a:p>
          <a:p>
            <a:pPr lvl="1"/>
            <a:r>
              <a:rPr lang="en" altLang="zh-TW" dirty="0"/>
              <a:t>Carry out whole genome (exome) sequencing to create </a:t>
            </a:r>
            <a:r>
              <a:rPr lang="en" altLang="zh-TW" b="1" u="sng" dirty="0">
                <a:solidFill>
                  <a:srgbClr val="0662C2"/>
                </a:solidFill>
              </a:rPr>
              <a:t>FASTA/</a:t>
            </a:r>
            <a:r>
              <a:rPr lang="en" altLang="zh-TW" b="1" u="sng" dirty="0">
                <a:hlinkClick r:id="rId3"/>
              </a:rPr>
              <a:t>FASTQ</a:t>
            </a:r>
            <a:r>
              <a:rPr lang="en" altLang="zh-TW" dirty="0"/>
              <a:t> files.</a:t>
            </a:r>
          </a:p>
          <a:p>
            <a:pPr lvl="1"/>
            <a:r>
              <a:rPr lang="en" altLang="zh-TW" dirty="0"/>
              <a:t>Align the sequences to a reference genome, creating </a:t>
            </a:r>
            <a:r>
              <a:rPr lang="en" altLang="zh-TW" b="1" u="sng" dirty="0">
                <a:hlinkClick r:id="rId4"/>
              </a:rPr>
              <a:t>BAM</a:t>
            </a:r>
            <a:r>
              <a:rPr lang="en" altLang="zh-TW" dirty="0"/>
              <a:t> files.</a:t>
            </a:r>
          </a:p>
          <a:p>
            <a:pPr lvl="1"/>
            <a:r>
              <a:rPr lang="en" altLang="zh-TW" dirty="0"/>
              <a:t>Identify where the aligned reads differ from the reference genome and write to a </a:t>
            </a:r>
            <a:r>
              <a:rPr lang="en" altLang="zh-TW" b="1" u="sng" dirty="0">
                <a:hlinkClick r:id="rId5"/>
              </a:rPr>
              <a:t>VCF</a:t>
            </a:r>
            <a:r>
              <a:rPr lang="en" altLang="zh-TW" dirty="0"/>
              <a:t> file.</a:t>
            </a:r>
          </a:p>
          <a:p>
            <a:r>
              <a:rPr lang="en" altLang="zh-TW" dirty="0"/>
              <a:t>Variant classification</a:t>
            </a:r>
          </a:p>
          <a:p>
            <a:pPr lvl="1"/>
            <a:r>
              <a:rPr kumimoji="1" lang="en" altLang="zh-TW" dirty="0"/>
              <a:t>SNP(Single Nucleotide Polymorphism)</a:t>
            </a:r>
          </a:p>
          <a:p>
            <a:pPr lvl="1"/>
            <a:r>
              <a:rPr kumimoji="1" lang="en" altLang="zh-TW" dirty="0"/>
              <a:t>Indel(Insertion and Deletion)</a:t>
            </a:r>
          </a:p>
          <a:p>
            <a:pPr lvl="1"/>
            <a:r>
              <a:rPr kumimoji="1" lang="en" altLang="zh-TW" dirty="0"/>
              <a:t>SV(</a:t>
            </a:r>
            <a:r>
              <a:rPr lang="en" altLang="zh-TW" dirty="0"/>
              <a:t>Structured Variants</a:t>
            </a:r>
            <a:r>
              <a:rPr kumimoji="1" lang="en" altLang="zh-TW" dirty="0"/>
              <a:t>)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9DD928-A3E2-2B43-A528-E33FCCE1F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726" y="1550987"/>
            <a:ext cx="7467601" cy="17543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02250C-961A-8847-BC64-88B57F96D7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4625" y="3695700"/>
            <a:ext cx="3937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E4F3E-257D-894F-819B-35199A12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317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Sequence Alignment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C27F35-1948-5C45-B0E6-D8F0C5B1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Difference: Alignment vs. Mapping </a:t>
            </a:r>
          </a:p>
          <a:p>
            <a:pPr lvl="1"/>
            <a:r>
              <a:rPr lang="en" altLang="zh-TW" dirty="0"/>
              <a:t>Mapping: Find the approximate origin of a sequence.</a:t>
            </a:r>
          </a:p>
          <a:p>
            <a:pPr lvl="1"/>
            <a:r>
              <a:rPr lang="en" altLang="zh-TW" dirty="0"/>
              <a:t>Alignment: Find the exact difference between two sequences</a:t>
            </a:r>
          </a:p>
          <a:p>
            <a:pPr lvl="1"/>
            <a:r>
              <a:rPr lang="en" altLang="zh-TW" dirty="0"/>
              <a:t>Mapping is part of alignment</a:t>
            </a:r>
          </a:p>
          <a:p>
            <a:r>
              <a:rPr lang="en" altLang="zh-TW" dirty="0"/>
              <a:t>Mapping</a:t>
            </a:r>
          </a:p>
          <a:p>
            <a:pPr lvl="1"/>
            <a:r>
              <a:rPr lang="en" altLang="zh-TW" dirty="0"/>
              <a:t>GTGGTGCATCTGTTCTCCCCCGGCGGGAAGTA oqxB_EU370913</a:t>
            </a:r>
          </a:p>
          <a:p>
            <a:r>
              <a:rPr lang="en" altLang="zh-TW" dirty="0"/>
              <a:t>Alignment</a:t>
            </a:r>
          </a:p>
          <a:p>
            <a:pPr lvl="1"/>
            <a:r>
              <a:rPr lang="en" altLang="zh-TW" dirty="0"/>
              <a:t>GTGGTGCATCTGTTCTCCCCCGGCGGGAAGTACGACTCGCTGTATATG ||||||||||||||_||_||___|||_||||||||||||||||||||| GTGGTGCATCTGTTTTCGCCAAACGGTAAGTACGACTCGCTGTATATG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36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D5747-AFD3-F849-81E3-7265CD3C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</a:t>
            </a:r>
            <a:r>
              <a:rPr lang="en" altLang="zh-TW" dirty="0" err="1"/>
              <a:t>apping</a:t>
            </a:r>
            <a:r>
              <a:rPr lang="en" altLang="zh-TW" dirty="0"/>
              <a:t> methods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DB0BFF-A67C-2842-8528-872FD3C6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1. </a:t>
            </a:r>
            <a:r>
              <a:rPr lang="en" altLang="zh-TW" dirty="0" err="1"/>
              <a:t>KmerFinder</a:t>
            </a:r>
            <a:r>
              <a:rPr lang="en" altLang="zh-TW" dirty="0"/>
              <a:t> </a:t>
            </a:r>
          </a:p>
          <a:p>
            <a:r>
              <a:rPr lang="en" altLang="zh-TW" dirty="0"/>
              <a:t>2. Kraken </a:t>
            </a:r>
          </a:p>
          <a:p>
            <a:r>
              <a:rPr lang="en" altLang="zh-TW" dirty="0"/>
              <a:t>3. </a:t>
            </a:r>
            <a:r>
              <a:rPr lang="en" altLang="zh-TW" dirty="0" err="1"/>
              <a:t>Kallisto</a:t>
            </a:r>
            <a:r>
              <a:rPr lang="en" altLang="zh-TW" dirty="0"/>
              <a:t> (development)</a:t>
            </a:r>
          </a:p>
          <a:p>
            <a:r>
              <a:rPr lang="en" altLang="zh-TW" dirty="0"/>
              <a:t> 4. Salmon (development)</a:t>
            </a:r>
          </a:p>
          <a:p>
            <a:r>
              <a:rPr lang="en" altLang="zh-TW" dirty="0"/>
              <a:t> 5. KMA-Sparse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76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93876-CEC7-FA47-9AC1-E44D93D3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Alignment methods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4555A-CB85-AF41-BD18-6C61D23B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1. BLAST </a:t>
            </a:r>
          </a:p>
          <a:p>
            <a:r>
              <a:rPr lang="en" altLang="zh-TW" dirty="0"/>
              <a:t>2. Bowtie2 </a:t>
            </a:r>
          </a:p>
          <a:p>
            <a:r>
              <a:rPr lang="en" altLang="zh-TW" dirty="0"/>
              <a:t>3. BWA-MEM (development) </a:t>
            </a:r>
          </a:p>
          <a:p>
            <a:r>
              <a:rPr lang="en" altLang="zh-TW" dirty="0"/>
              <a:t>4. </a:t>
            </a:r>
            <a:r>
              <a:rPr lang="en" altLang="zh-TW" dirty="0" err="1"/>
              <a:t>GraphMap</a:t>
            </a:r>
            <a:r>
              <a:rPr lang="en" altLang="zh-TW" dirty="0"/>
              <a:t> (development) </a:t>
            </a:r>
          </a:p>
          <a:p>
            <a:r>
              <a:rPr lang="en" altLang="zh-TW" dirty="0"/>
              <a:t>5. MiniMap2</a:t>
            </a:r>
          </a:p>
          <a:p>
            <a:r>
              <a:rPr lang="en" altLang="zh-TW" dirty="0"/>
              <a:t>6. KMA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8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EEE84-2015-894B-B002-B64FBC90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Reference bias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EF44D8-235A-F346-9749-4C3651CE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419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TW" dirty="0"/>
          </a:p>
          <a:p>
            <a:r>
              <a:rPr lang="en" altLang="zh-TW" dirty="0"/>
              <a:t>DNA is fragmented and sequenced. </a:t>
            </a:r>
          </a:p>
          <a:p>
            <a:pPr lvl="1"/>
            <a:r>
              <a:rPr lang="en" altLang="zh-TW" dirty="0"/>
              <a:t>The sequenced reads are then aligned to a reference genome for the species. </a:t>
            </a:r>
          </a:p>
          <a:p>
            <a:pPr marL="457200" lvl="1" indent="0">
              <a:buNone/>
            </a:pPr>
            <a:endParaRPr lang="en" altLang="zh-TW" dirty="0"/>
          </a:p>
          <a:p>
            <a:r>
              <a:rPr lang="en" altLang="zh-TW" dirty="0"/>
              <a:t>read alignment is performed using a linear reference genome</a:t>
            </a:r>
          </a:p>
          <a:p>
            <a:pPr lvl="1"/>
            <a:r>
              <a:rPr lang="en" altLang="zh-TW" dirty="0">
                <a:solidFill>
                  <a:srgbClr val="FF0000"/>
                </a:solidFill>
              </a:rPr>
              <a:t>does not capture the genomic diversity of a population</a:t>
            </a:r>
          </a:p>
          <a:p>
            <a:pPr marL="457200" lvl="1" indent="0">
              <a:buNone/>
            </a:pPr>
            <a:endParaRPr lang="en" altLang="zh-TW" dirty="0"/>
          </a:p>
          <a:p>
            <a:r>
              <a:rPr lang="en" altLang="zh-TW" dirty="0"/>
              <a:t>reads that highly differ from the reference do not map correctly, and are either mapped to the wrong position in the genome or remain unmapped altogether. </a:t>
            </a:r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862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AB96C-6F1C-CC47-B0DB-93238F4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Pile-up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20CCE0-06DA-D149-880F-8BA89553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FE0441-ABF3-6B40-88F0-23ED82498C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706" y="2155825"/>
            <a:ext cx="11228094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4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B2BA8-B57F-9042-96F8-3868F535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AE108B-53EF-9F4F-BF08-0D7960D841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06" y="1160558"/>
            <a:ext cx="9196387" cy="453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49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62496-7A68-1E47-B203-D8EF58F5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Variant calling tools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AACB8-4B1C-1C40-8C47-A2336938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GATK</a:t>
            </a:r>
          </a:p>
          <a:p>
            <a:r>
              <a:rPr kumimoji="1" lang="en-US" altLang="zh-TW" dirty="0"/>
              <a:t>Platypus</a:t>
            </a:r>
          </a:p>
          <a:p>
            <a:r>
              <a:rPr kumimoji="1" lang="en-US" altLang="zh-TW" dirty="0" err="1"/>
              <a:t>FreeBayes</a:t>
            </a:r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These method are “heavy” reliance on the pile-up can leads to mistake in repetitive region </a:t>
            </a:r>
          </a:p>
        </p:txBody>
      </p:sp>
    </p:spTree>
    <p:extLst>
      <p:ext uri="{BB962C8B-B14F-4D97-AF65-F5344CB8AC3E}">
        <p14:creationId xmlns:p14="http://schemas.microsoft.com/office/powerpoint/2010/main" val="27962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</TotalTime>
  <Words>945</Words>
  <Application>Microsoft Macintosh PowerPoint</Application>
  <PresentationFormat>寬螢幕</PresentationFormat>
  <Paragraphs>126</Paragraphs>
  <Slides>19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Investigating the Feasibility of Indexing Read Sequences and its Potential to Reduce Reference Bias in Variant Calling </vt:lpstr>
      <vt:lpstr>Varaint calling </vt:lpstr>
      <vt:lpstr>Sequence Alignment</vt:lpstr>
      <vt:lpstr>Mapping methods</vt:lpstr>
      <vt:lpstr>Alignment methods</vt:lpstr>
      <vt:lpstr>Reference bias</vt:lpstr>
      <vt:lpstr>Pile-up</vt:lpstr>
      <vt:lpstr>PowerPoint 簡報</vt:lpstr>
      <vt:lpstr>Variant calling tools</vt:lpstr>
      <vt:lpstr>Reduce Reference Bias</vt:lpstr>
      <vt:lpstr>Step 1 . map the read on the reference genome </vt:lpstr>
      <vt:lpstr>BWA- FM-index</vt:lpstr>
      <vt:lpstr>PowerPoint 簡報</vt:lpstr>
      <vt:lpstr>PowerPoint 簡報</vt:lpstr>
      <vt:lpstr>Step2. find the pileup </vt:lpstr>
      <vt:lpstr>Step3. Read index </vt:lpstr>
      <vt:lpstr> Step4.Hypothetical sequence</vt:lpstr>
      <vt:lpstr>Step4.Hypothetical sequence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文弘 蘇</dc:creator>
  <cp:lastModifiedBy>文弘 蘇</cp:lastModifiedBy>
  <cp:revision>43</cp:revision>
  <dcterms:created xsi:type="dcterms:W3CDTF">2020-12-13T09:00:15Z</dcterms:created>
  <dcterms:modified xsi:type="dcterms:W3CDTF">2020-12-17T08:46:23Z</dcterms:modified>
</cp:coreProperties>
</file>