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4"/>
  </p:notesMasterIdLst>
  <p:sldIdLst>
    <p:sldId id="256" r:id="rId2"/>
    <p:sldId id="277" r:id="rId3"/>
    <p:sldId id="261" r:id="rId4"/>
    <p:sldId id="279" r:id="rId5"/>
    <p:sldId id="258" r:id="rId6"/>
    <p:sldId id="259" r:id="rId7"/>
    <p:sldId id="281" r:id="rId8"/>
    <p:sldId id="272" r:id="rId9"/>
    <p:sldId id="273" r:id="rId10"/>
    <p:sldId id="274" r:id="rId11"/>
    <p:sldId id="275" r:id="rId12"/>
    <p:sldId id="282" r:id="rId13"/>
    <p:sldId id="262" r:id="rId14"/>
    <p:sldId id="284" r:id="rId15"/>
    <p:sldId id="286" r:id="rId16"/>
    <p:sldId id="285" r:id="rId17"/>
    <p:sldId id="266" r:id="rId18"/>
    <p:sldId id="268" r:id="rId19"/>
    <p:sldId id="269" r:id="rId20"/>
    <p:sldId id="270" r:id="rId21"/>
    <p:sldId id="271" r:id="rId22"/>
    <p:sldId id="288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4" r:id="rId41"/>
    <p:sldId id="306" r:id="rId42"/>
    <p:sldId id="30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096B0F-BCCB-4FF7-8F59-7C5D22FD1D45}">
          <p14:sldIdLst>
            <p14:sldId id="256"/>
            <p14:sldId id="277"/>
            <p14:sldId id="261"/>
            <p14:sldId id="279"/>
            <p14:sldId id="258"/>
            <p14:sldId id="259"/>
            <p14:sldId id="281"/>
            <p14:sldId id="272"/>
            <p14:sldId id="273"/>
            <p14:sldId id="274"/>
            <p14:sldId id="275"/>
            <p14:sldId id="282"/>
            <p14:sldId id="262"/>
            <p14:sldId id="284"/>
            <p14:sldId id="286"/>
            <p14:sldId id="285"/>
          </p14:sldIdLst>
        </p14:section>
        <p14:section name="Python interpreter" id="{6A8CCD54-012D-4A25-A5A1-AED45A728EC5}">
          <p14:sldIdLst>
            <p14:sldId id="266"/>
            <p14:sldId id="268"/>
            <p14:sldId id="269"/>
            <p14:sldId id="270"/>
            <p14:sldId id="271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2E5C8-20F0-4A7A-ACC0-14B412837B66}" v="6" dt="2019-08-24T12:52:02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2285-636E-42BA-BA8C-C89C90E8E38E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8C47-1184-43EF-AA45-B444C382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C8C47-1184-43EF-AA45-B444C3827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C8C47-1184-43EF-AA45-B444C3827D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Lever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oblig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normert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leverer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September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kastet</a:t>
            </a:r>
            <a:r>
              <a:rPr lang="en-US" dirty="0"/>
              <a:t> av </a:t>
            </a:r>
            <a:r>
              <a:rPr lang="en-US" dirty="0" err="1"/>
              <a:t>kurset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C8C47-1184-43EF-AA45-B444C3827D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noen</a:t>
            </a:r>
            <a:r>
              <a:rPr lang="en-US" dirty="0"/>
              <a:t> her </a:t>
            </a:r>
            <a:r>
              <a:rPr lang="en-US" dirty="0" err="1"/>
              <a:t>som</a:t>
            </a:r>
            <a:r>
              <a:rPr lang="en-US" dirty="0"/>
              <a:t> har </a:t>
            </a:r>
            <a:r>
              <a:rPr lang="en-US" dirty="0" err="1"/>
              <a:t>programmeringserfaring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du </a:t>
            </a:r>
            <a:r>
              <a:rPr lang="en-US" dirty="0" err="1"/>
              <a:t>begynte</a:t>
            </a:r>
            <a:r>
              <a:rPr lang="en-US" dirty="0"/>
              <a:t>? </a:t>
            </a:r>
            <a:r>
              <a:rPr lang="en-US" dirty="0" err="1"/>
              <a:t>Rekk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hånda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C8C47-1184-43EF-AA45-B444C3827D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754E-8ABE-4BFB-B00D-822A90848CB8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0EF1-6AAA-4F36-A32B-E4F3DF09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kuhei@ifi.uio.n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AED4-B117-4E70-8539-78D01B01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754"/>
            <a:ext cx="9144000" cy="2387600"/>
          </a:xfrm>
        </p:spPr>
        <p:txBody>
          <a:bodyPr/>
          <a:lstStyle/>
          <a:p>
            <a:r>
              <a:rPr lang="en-US" dirty="0" err="1"/>
              <a:t>Velkommen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seminartime</a:t>
            </a:r>
            <a:r>
              <a:rPr lang="en-US" dirty="0"/>
              <a:t> I IN1000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CCE5E-AC0E-4941-9E1F-3FAA697FD4E2}"/>
              </a:ext>
            </a:extLst>
          </p:cNvPr>
          <p:cNvSpPr txBox="1"/>
          <p:nvPr/>
        </p:nvSpPr>
        <p:spPr>
          <a:xfrm>
            <a:off x="3982065" y="4347689"/>
            <a:ext cx="687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Gruppe 16: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Språkteknologi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B6EE-8AD9-49F2-A03B-17AF41D4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BDADE-2A18-45C0-8BBE-9B387E77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5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404-B079-48DF-B3DF-A943D0AC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Linux/mac</a:t>
            </a:r>
          </a:p>
        </p:txBody>
      </p:sp>
      <p:pic>
        <p:nvPicPr>
          <p:cNvPr id="4" name="Picture 2" descr="https://scontent-arn2-1.xx.fbcdn.net/v/t1.15752-9/69375434_2346882892230820_1587623889188421632_n.png?_nc_cat=101&amp;_nc_oc=AQlqjwKpZcsHFPLO7Fug6bKAGoRmWqVyDZFBHqQLdDfmiQ3DBocsFQYkbXpN5d5DnJw&amp;_nc_ht=scontent-arn2-1.xx&amp;oh=a4507e3a6271e10e3c4f276750cec24d&amp;oe=5DDEFFAF">
            <a:extLst>
              <a:ext uri="{FF2B5EF4-FFF2-40B4-BE49-F238E27FC236}">
                <a16:creationId xmlns:a16="http://schemas.microsoft.com/office/drawing/2014/main" id="{29B5C37C-916F-42F9-BE93-36B4A320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68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4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85AE3-2911-4AEC-B52F-099884D2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4395F0-E624-4530-A8BA-061185AD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85" y="2245056"/>
            <a:ext cx="5685430" cy="174936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589D4AB-4D3E-4BC6-B070-BBCB7690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terminalen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4B9EA-5FE2-4C63-A3DA-20244C2D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77" y="1438275"/>
            <a:ext cx="386715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6DE26-BD81-46DA-99FF-75C85F41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115136"/>
            <a:ext cx="4276725" cy="409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C01A7-2279-4637-A8F7-0D21FAC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Utskrift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terminal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1E1AC-DE25-44C5-9C65-4675EFA7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5749"/>
            <a:ext cx="14859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029FA-D78E-48C1-91DC-B379152D0E0D}"/>
              </a:ext>
            </a:extLst>
          </p:cNvPr>
          <p:cNvSpPr txBox="1"/>
          <p:nvPr/>
        </p:nvSpPr>
        <p:spPr>
          <a:xfrm>
            <a:off x="2324100" y="1981284"/>
            <a:ext cx="234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står</a:t>
            </a:r>
            <a:r>
              <a:rPr lang="en-US" sz="2000" dirty="0"/>
              <a:t> </a:t>
            </a:r>
            <a:r>
              <a:rPr lang="en-US" sz="2000" dirty="0" err="1"/>
              <a:t>inne</a:t>
            </a:r>
            <a:r>
              <a:rPr lang="en-US" sz="2000" dirty="0"/>
              <a:t> I </a:t>
            </a:r>
            <a:r>
              <a:rPr lang="en-US" sz="2000" dirty="0" err="1"/>
              <a:t>parantesen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det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skrives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566AE-BEAB-4096-A5B1-11D1AADB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75" y="1241093"/>
            <a:ext cx="42291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6B9F3-12D0-49E4-8D8E-CD863D885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716" y="3104027"/>
            <a:ext cx="2276234" cy="504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9BFC18-51AB-4015-965A-94D0B09D7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688" y="2003591"/>
            <a:ext cx="6667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26A-369B-4F48-8D39-AE7665AA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8DD7-9A13-4403-9F25-87D69E24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6A869-C0D6-427D-B017-8E0D0CCD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69" y="3646120"/>
            <a:ext cx="4397062" cy="921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8655A-2777-407F-92CA-BC4A28C9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61" y="2037000"/>
            <a:ext cx="3719803" cy="9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4B9EA-5FE2-4C63-A3DA-20244C2D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77" y="1438275"/>
            <a:ext cx="386715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6DE26-BD81-46DA-99FF-75C85F41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115136"/>
            <a:ext cx="4276725" cy="409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C01A7-2279-4637-A8F7-0D21FAC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Utskrift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terminal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1E1AC-DE25-44C5-9C65-4675EFA7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5749"/>
            <a:ext cx="14859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029FA-D78E-48C1-91DC-B379152D0E0D}"/>
              </a:ext>
            </a:extLst>
          </p:cNvPr>
          <p:cNvSpPr txBox="1"/>
          <p:nvPr/>
        </p:nvSpPr>
        <p:spPr>
          <a:xfrm>
            <a:off x="2324100" y="1981284"/>
            <a:ext cx="234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står</a:t>
            </a:r>
            <a:r>
              <a:rPr lang="en-US" sz="2000" dirty="0"/>
              <a:t> </a:t>
            </a:r>
            <a:r>
              <a:rPr lang="en-US" sz="2000" dirty="0" err="1"/>
              <a:t>inne</a:t>
            </a:r>
            <a:r>
              <a:rPr lang="en-US" sz="2000" dirty="0"/>
              <a:t> I </a:t>
            </a:r>
            <a:r>
              <a:rPr lang="en-US" sz="2000" dirty="0" err="1"/>
              <a:t>parantesen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det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skrives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566AE-BEAB-4096-A5B1-11D1AADB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75" y="1241093"/>
            <a:ext cx="42291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6B9F3-12D0-49E4-8D8E-CD863D885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389" y="3131671"/>
            <a:ext cx="2242886" cy="497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9BFC18-51AB-4015-965A-94D0B09D7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688" y="2003591"/>
            <a:ext cx="666750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156685-988B-4ECB-B030-DE3EB4E3D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629240"/>
            <a:ext cx="1266825" cy="5238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F92001B-2814-4A76-ADF2-18F20982A12E}"/>
              </a:ext>
            </a:extLst>
          </p:cNvPr>
          <p:cNvGrpSpPr/>
          <p:nvPr/>
        </p:nvGrpSpPr>
        <p:grpSpPr>
          <a:xfrm>
            <a:off x="84660" y="4153115"/>
            <a:ext cx="1266825" cy="1170206"/>
            <a:chOff x="84660" y="4153115"/>
            <a:chExt cx="1266825" cy="11702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6CA73D-A953-48F0-BCA4-B011FAF0C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684" y="4153115"/>
              <a:ext cx="286604" cy="541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DB3AA8-98D3-4F89-AD06-6925EA2165BF}"/>
                </a:ext>
              </a:extLst>
            </p:cNvPr>
            <p:cNvSpPr txBox="1"/>
            <p:nvPr/>
          </p:nvSpPr>
          <p:spPr>
            <a:xfrm>
              <a:off x="84660" y="4676990"/>
              <a:ext cx="1266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navn</a:t>
              </a:r>
              <a:r>
                <a:rPr lang="en-US" dirty="0"/>
                <a:t> </a:t>
              </a:r>
              <a:r>
                <a:rPr lang="en-US" dirty="0" err="1"/>
                <a:t>på</a:t>
              </a:r>
              <a:r>
                <a:rPr lang="en-US" dirty="0"/>
                <a:t> </a:t>
              </a:r>
              <a:r>
                <a:rPr lang="en-US" dirty="0" err="1"/>
                <a:t>variabelen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928FC2-F6E1-49F3-B29B-4A3A878ED323}"/>
              </a:ext>
            </a:extLst>
          </p:cNvPr>
          <p:cNvGrpSpPr/>
          <p:nvPr/>
        </p:nvGrpSpPr>
        <p:grpSpPr>
          <a:xfrm>
            <a:off x="1995346" y="3891177"/>
            <a:ext cx="2676169" cy="1286211"/>
            <a:chOff x="1995346" y="3891177"/>
            <a:chExt cx="2676169" cy="128621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9B3260-3839-4A32-B9F5-F3242DF0E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46" y="3891177"/>
              <a:ext cx="925275" cy="532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2E0BE1-0E7C-407E-9824-705D1C2E918F}"/>
                </a:ext>
              </a:extLst>
            </p:cNvPr>
            <p:cNvSpPr txBox="1"/>
            <p:nvPr/>
          </p:nvSpPr>
          <p:spPr>
            <a:xfrm>
              <a:off x="3066624" y="4531057"/>
              <a:ext cx="1604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Verdien</a:t>
              </a:r>
              <a:r>
                <a:rPr lang="en-US" dirty="0"/>
                <a:t> </a:t>
              </a:r>
              <a:r>
                <a:rPr lang="en-US" dirty="0" err="1"/>
                <a:t>variabelen</a:t>
              </a:r>
              <a:r>
                <a:rPr lang="en-US" dirty="0"/>
                <a:t> </a:t>
              </a:r>
              <a:r>
                <a:rPr lang="en-US" dirty="0" err="1"/>
                <a:t>får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12977A-8ECA-47C5-B15F-799BAFB8DBBE}"/>
              </a:ext>
            </a:extLst>
          </p:cNvPr>
          <p:cNvGrpSpPr/>
          <p:nvPr/>
        </p:nvGrpSpPr>
        <p:grpSpPr>
          <a:xfrm>
            <a:off x="1307519" y="4153115"/>
            <a:ext cx="1595011" cy="2560369"/>
            <a:chOff x="1307519" y="4153115"/>
            <a:chExt cx="1595011" cy="25603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ACD7A0-AD7D-4B4D-BD97-09A9E5B42C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471613" y="4153115"/>
              <a:ext cx="377516" cy="1088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11A1AB-40B6-41CD-A6D0-C434FDD7638E}"/>
                </a:ext>
              </a:extLst>
            </p:cNvPr>
            <p:cNvSpPr txBox="1"/>
            <p:nvPr/>
          </p:nvSpPr>
          <p:spPr>
            <a:xfrm>
              <a:off x="1307519" y="5236156"/>
              <a:ext cx="15950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Likhetstegnet</a:t>
              </a:r>
              <a:r>
                <a:rPr lang="en-US" dirty="0"/>
                <a:t> </a:t>
              </a:r>
              <a:r>
                <a:rPr lang="en-US" dirty="0" err="1"/>
                <a:t>viser</a:t>
              </a:r>
              <a:r>
                <a:rPr lang="en-US" dirty="0"/>
                <a:t> at det </a:t>
              </a:r>
              <a:r>
                <a:rPr lang="en-US" dirty="0" err="1"/>
                <a:t>er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variabel</a:t>
              </a:r>
              <a:r>
                <a:rPr lang="en-US" dirty="0"/>
                <a:t> </a:t>
              </a:r>
              <a:r>
                <a:rPr lang="en-US" dirty="0" err="1"/>
                <a:t>som</a:t>
              </a:r>
              <a:r>
                <a:rPr lang="en-US" dirty="0"/>
                <a:t> </a:t>
              </a:r>
              <a:r>
                <a:rPr lang="en-US" dirty="0" err="1"/>
                <a:t>skal</a:t>
              </a:r>
              <a:r>
                <a:rPr lang="en-US" dirty="0"/>
                <a:t> </a:t>
              </a:r>
              <a:r>
                <a:rPr lang="en-US" dirty="0" err="1"/>
                <a:t>få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verdi</a:t>
              </a:r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A2C9F88-2FC3-4734-A580-5190F9B02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262" y="4033488"/>
            <a:ext cx="1639875" cy="497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AFE6C5-5322-4CEC-A959-FF7AA25F49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6462" y="4460152"/>
            <a:ext cx="2028186" cy="5287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878287-010B-4504-BBB8-4C06F01164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3688" y="2302207"/>
            <a:ext cx="419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obot emoji">
            <a:extLst>
              <a:ext uri="{FF2B5EF4-FFF2-40B4-BE49-F238E27FC236}">
                <a16:creationId xmlns:a16="http://schemas.microsoft.com/office/drawing/2014/main" id="{A10D80DB-9F87-4833-9835-665C4838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83" y="19129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200879-2998-4E78-AB5C-20EA7C94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 err="1"/>
              <a:t>tolken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FFB1A-2BFF-49D0-AEC2-1BFAC1E11B24}"/>
              </a:ext>
            </a:extLst>
          </p:cNvPr>
          <p:cNvSpPr txBox="1"/>
          <p:nvPr/>
        </p:nvSpPr>
        <p:spPr>
          <a:xfrm>
            <a:off x="6950122" y="222867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Leser</a:t>
            </a:r>
            <a:r>
              <a:rPr lang="en-US" sz="2400" dirty="0"/>
              <a:t> all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ovenfra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ned</a:t>
            </a:r>
            <a:r>
              <a:rPr lang="en-US" sz="2400" dirty="0"/>
              <a:t>,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utfører</a:t>
            </a:r>
            <a:r>
              <a:rPr lang="en-US" sz="2400" dirty="0"/>
              <a:t> 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97844-A962-4D41-B6EE-D8DA68AC385B}"/>
              </a:ext>
            </a:extLst>
          </p:cNvPr>
          <p:cNvSpPr txBox="1"/>
          <p:nvPr/>
        </p:nvSpPr>
        <p:spPr>
          <a:xfrm>
            <a:off x="762000" y="1912925"/>
            <a:ext cx="2413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Hører</a:t>
            </a:r>
            <a:r>
              <a:rPr lang="en-US" sz="2400" dirty="0"/>
              <a:t> bare </a:t>
            </a:r>
            <a:r>
              <a:rPr lang="en-US" sz="2400" dirty="0" err="1"/>
              <a:t>på</a:t>
            </a:r>
            <a:r>
              <a:rPr lang="en-US" sz="2400" dirty="0"/>
              <a:t> det du </a:t>
            </a:r>
            <a:r>
              <a:rPr lang="en-US" sz="2400" dirty="0" err="1"/>
              <a:t>sier</a:t>
            </a:r>
            <a:r>
              <a:rPr lang="en-US" sz="2400" dirty="0"/>
              <a:t>,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det du </a:t>
            </a:r>
            <a:r>
              <a:rPr lang="en-US" sz="2400" dirty="0" err="1"/>
              <a:t>mener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7F450-32ED-444E-A865-5CCEB49C1DEB}"/>
              </a:ext>
            </a:extLst>
          </p:cNvPr>
          <p:cNvSpPr txBox="1"/>
          <p:nvPr/>
        </p:nvSpPr>
        <p:spPr>
          <a:xfrm>
            <a:off x="367669" y="4489021"/>
            <a:ext cx="2170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Melder </a:t>
            </a:r>
            <a:r>
              <a:rPr lang="en-US" sz="2400" dirty="0" err="1"/>
              <a:t>tydelig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hvis</a:t>
            </a:r>
            <a:r>
              <a:rPr lang="en-US" sz="2400" dirty="0"/>
              <a:t> du har </a:t>
            </a:r>
            <a:r>
              <a:rPr lang="en-US" sz="2400" dirty="0" err="1"/>
              <a:t>gjort</a:t>
            </a:r>
            <a:r>
              <a:rPr lang="en-US" sz="2400" dirty="0"/>
              <a:t> </a:t>
            </a:r>
            <a:r>
              <a:rPr lang="en-US" sz="2400" dirty="0" err="1"/>
              <a:t>noe</a:t>
            </a:r>
            <a:r>
              <a:rPr lang="en-US" sz="2400" dirty="0"/>
              <a:t> </a:t>
            </a:r>
            <a:r>
              <a:rPr lang="en-US" sz="2400" dirty="0" err="1"/>
              <a:t>feil</a:t>
            </a:r>
            <a:r>
              <a:rPr lang="en-US" sz="2400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BF2A5-BD0D-4618-8EC4-BB3102CD9CDE}"/>
              </a:ext>
            </a:extLst>
          </p:cNvPr>
          <p:cNvSpPr txBox="1"/>
          <p:nvPr/>
        </p:nvSpPr>
        <p:spPr>
          <a:xfrm>
            <a:off x="7712242" y="4584032"/>
            <a:ext cx="194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litt</a:t>
            </a:r>
            <a:r>
              <a:rPr lang="en-US" sz="2400" dirty="0"/>
              <a:t> av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flisespikker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738-8C11-4C78-BF91-9910B46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45" y="92075"/>
            <a:ext cx="10515600" cy="1325563"/>
          </a:xfrm>
        </p:spPr>
        <p:txBody>
          <a:bodyPr/>
          <a:lstStyle/>
          <a:p>
            <a:r>
              <a:rPr lang="en-US" dirty="0" err="1"/>
              <a:t>Kodeflyt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10DD29-3A79-45F5-9D91-487A7B4AD751}"/>
              </a:ext>
            </a:extLst>
          </p:cNvPr>
          <p:cNvGrpSpPr/>
          <p:nvPr/>
        </p:nvGrpSpPr>
        <p:grpSpPr>
          <a:xfrm>
            <a:off x="4026296" y="728663"/>
            <a:ext cx="2088754" cy="1390650"/>
            <a:chOff x="4007246" y="719138"/>
            <a:chExt cx="2088754" cy="1390650"/>
          </a:xfrm>
        </p:grpSpPr>
        <p:pic>
          <p:nvPicPr>
            <p:cNvPr id="2050" name="Picture 2" descr="Image result for robot emoji">
              <a:extLst>
                <a:ext uri="{FF2B5EF4-FFF2-40B4-BE49-F238E27FC236}">
                  <a16:creationId xmlns:a16="http://schemas.microsoft.com/office/drawing/2014/main" id="{FC1218CB-CD16-4301-80EA-9892CF1E5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DEE285C-A5A0-4389-99CD-61AF3D6B7106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66202649-EE41-4320-A282-67A9CE04DAE7}"/>
              </a:ext>
            </a:extLst>
          </p:cNvPr>
          <p:cNvSpPr/>
          <p:nvPr/>
        </p:nvSpPr>
        <p:spPr>
          <a:xfrm>
            <a:off x="400050" y="2465387"/>
            <a:ext cx="2705099" cy="1325563"/>
          </a:xfrm>
          <a:prstGeom prst="cloudCallout">
            <a:avLst>
              <a:gd name="adj1" fmla="val 77697"/>
              <a:gd name="adj2" fmla="val -109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betyr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på</a:t>
            </a:r>
            <a:r>
              <a:rPr lang="en-US" dirty="0">
                <a:solidFill>
                  <a:schemeClr val="tx1"/>
                </a:solidFill>
              </a:rPr>
              <a:t> deg!”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29101-3890-4AA1-83A8-6E49A70D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9" y="1079369"/>
            <a:ext cx="6039641" cy="38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6 L 0.00078 0.064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738-8C11-4C78-BF91-9910B46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45" y="92075"/>
            <a:ext cx="10515600" cy="1325563"/>
          </a:xfrm>
        </p:spPr>
        <p:txBody>
          <a:bodyPr/>
          <a:lstStyle/>
          <a:p>
            <a:r>
              <a:rPr lang="en-US" dirty="0" err="1"/>
              <a:t>Kodeflyt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10DD29-3A79-45F5-9D91-487A7B4AD751}"/>
              </a:ext>
            </a:extLst>
          </p:cNvPr>
          <p:cNvGrpSpPr/>
          <p:nvPr/>
        </p:nvGrpSpPr>
        <p:grpSpPr>
          <a:xfrm>
            <a:off x="4007246" y="1190784"/>
            <a:ext cx="2088754" cy="1390650"/>
            <a:chOff x="4007246" y="719138"/>
            <a:chExt cx="2088754" cy="1390650"/>
          </a:xfrm>
        </p:grpSpPr>
        <p:pic>
          <p:nvPicPr>
            <p:cNvPr id="2050" name="Picture 2" descr="Image result for robot emoji">
              <a:extLst>
                <a:ext uri="{FF2B5EF4-FFF2-40B4-BE49-F238E27FC236}">
                  <a16:creationId xmlns:a16="http://schemas.microsoft.com/office/drawing/2014/main" id="{FC1218CB-CD16-4301-80EA-9892CF1E5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DEE285C-A5A0-4389-99CD-61AF3D6B7106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8AB95AD-45A2-4020-90E4-57E6E2BDB845}"/>
              </a:ext>
            </a:extLst>
          </p:cNvPr>
          <p:cNvSpPr/>
          <p:nvPr/>
        </p:nvSpPr>
        <p:spPr>
          <a:xfrm>
            <a:off x="602855" y="2238138"/>
            <a:ext cx="2352675" cy="1066800"/>
          </a:xfrm>
          <a:prstGeom prst="wedgeRoundRectCallout">
            <a:avLst>
              <a:gd name="adj1" fmla="val 89693"/>
              <a:gd name="adj2" fmla="val -589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på</a:t>
            </a:r>
            <a:r>
              <a:rPr lang="en-US" dirty="0">
                <a:solidFill>
                  <a:schemeClr val="tx1"/>
                </a:solidFill>
              </a:rPr>
              <a:t> deg!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71813-315C-4770-A6A8-2F49187D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9" y="1079369"/>
            <a:ext cx="6039641" cy="38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46 L 0.00443 0.143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7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C2E5-2B06-4470-B3DB-43AF2859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Litt</a:t>
            </a:r>
            <a:r>
              <a:rPr lang="en-US" dirty="0"/>
              <a:t> om meg!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5A06-D686-4030-9770-9D3F8551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Markus S. </a:t>
            </a:r>
            <a:r>
              <a:rPr lang="en-US" dirty="0" err="1"/>
              <a:t>Heiervang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Året</a:t>
            </a:r>
            <a:r>
              <a:rPr lang="en-US" dirty="0"/>
              <a:t> </a:t>
            </a:r>
            <a:r>
              <a:rPr lang="en-US" dirty="0" err="1"/>
              <a:t>språkteknologi</a:t>
            </a:r>
            <a:endParaRPr lang="en-US" dirty="0"/>
          </a:p>
          <a:p>
            <a:r>
              <a:rPr lang="en-US" dirty="0" err="1"/>
              <a:t>Lidenskapelig</a:t>
            </a:r>
            <a:r>
              <a:rPr lang="en-US" dirty="0"/>
              <a:t> </a:t>
            </a:r>
            <a:r>
              <a:rPr lang="en-US" dirty="0" err="1"/>
              <a:t>programmerer</a:t>
            </a:r>
            <a:r>
              <a:rPr lang="en-US" dirty="0"/>
              <a:t> – digger IFI </a:t>
            </a:r>
            <a:r>
              <a:rPr lang="en-US" dirty="0" err="1"/>
              <a:t>og</a:t>
            </a:r>
            <a:r>
              <a:rPr lang="en-US" dirty="0"/>
              <a:t> IN1000</a:t>
            </a:r>
          </a:p>
          <a:p>
            <a:endParaRPr lang="en-US" dirty="0"/>
          </a:p>
          <a:p>
            <a:r>
              <a:rPr lang="en-US" dirty="0" err="1"/>
              <a:t>Kontaktinfo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Tlf</a:t>
            </a:r>
            <a:r>
              <a:rPr lang="en-US" dirty="0"/>
              <a:t>: 47454997</a:t>
            </a:r>
          </a:p>
          <a:p>
            <a:pPr marL="0" indent="0">
              <a:buNone/>
            </a:pPr>
            <a:r>
              <a:rPr lang="en-US" dirty="0"/>
              <a:t>	E-post: </a:t>
            </a:r>
            <a:r>
              <a:rPr lang="en-US" dirty="0">
                <a:hlinkClick r:id="rId2"/>
              </a:rPr>
              <a:t>markuhei@ifi.uio.no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pleier</a:t>
            </a:r>
            <a:r>
              <a:rPr lang="en-US" dirty="0"/>
              <a:t> for det </a:t>
            </a:r>
            <a:r>
              <a:rPr lang="en-US" dirty="0" err="1"/>
              <a:t>meste</a:t>
            </a:r>
            <a:r>
              <a:rPr lang="en-US" dirty="0"/>
              <a:t> å </a:t>
            </a:r>
            <a:r>
              <a:rPr lang="en-US" dirty="0" err="1"/>
              <a:t>sitte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Fortran,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nå</a:t>
            </a:r>
            <a:r>
              <a:rPr lang="en-US" dirty="0"/>
              <a:t> meg der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lurer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738-8C11-4C78-BF91-9910B46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45" y="92075"/>
            <a:ext cx="10515600" cy="1325563"/>
          </a:xfrm>
        </p:spPr>
        <p:txBody>
          <a:bodyPr/>
          <a:lstStyle/>
          <a:p>
            <a:r>
              <a:rPr lang="en-US" dirty="0" err="1"/>
              <a:t>Kodeflyt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10DD29-3A79-45F5-9D91-487A7B4AD751}"/>
              </a:ext>
            </a:extLst>
          </p:cNvPr>
          <p:cNvGrpSpPr/>
          <p:nvPr/>
        </p:nvGrpSpPr>
        <p:grpSpPr>
          <a:xfrm>
            <a:off x="4007246" y="2151777"/>
            <a:ext cx="2088754" cy="1390650"/>
            <a:chOff x="4007246" y="719138"/>
            <a:chExt cx="2088754" cy="1390650"/>
          </a:xfrm>
        </p:grpSpPr>
        <p:pic>
          <p:nvPicPr>
            <p:cNvPr id="2050" name="Picture 2" descr="Image result for robot emoji">
              <a:extLst>
                <a:ext uri="{FF2B5EF4-FFF2-40B4-BE49-F238E27FC236}">
                  <a16:creationId xmlns:a16="http://schemas.microsoft.com/office/drawing/2014/main" id="{FC1218CB-CD16-4301-80EA-9892CF1E5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DEE285C-A5A0-4389-99CD-61AF3D6B7106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6F29279-0C9A-4000-8282-AC42F8ECF779}"/>
              </a:ext>
            </a:extLst>
          </p:cNvPr>
          <p:cNvSpPr/>
          <p:nvPr/>
        </p:nvSpPr>
        <p:spPr>
          <a:xfrm>
            <a:off x="400050" y="2465387"/>
            <a:ext cx="2705099" cy="1325563"/>
          </a:xfrm>
          <a:prstGeom prst="cloudCallout">
            <a:avLst>
              <a:gd name="adj1" fmla="val 80866"/>
              <a:gd name="adj2" fmla="val 10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betyr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876D5C-1D07-4074-8CF6-31935D06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9" y="1079369"/>
            <a:ext cx="6039641" cy="38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46 L 0.00287 0.07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738-8C11-4C78-BF91-9910B46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45" y="92075"/>
            <a:ext cx="10515600" cy="1325563"/>
          </a:xfrm>
        </p:spPr>
        <p:txBody>
          <a:bodyPr/>
          <a:lstStyle/>
          <a:p>
            <a:r>
              <a:rPr lang="en-US" dirty="0" err="1"/>
              <a:t>Kodeflyt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10DD29-3A79-45F5-9D91-487A7B4AD751}"/>
              </a:ext>
            </a:extLst>
          </p:cNvPr>
          <p:cNvGrpSpPr/>
          <p:nvPr/>
        </p:nvGrpSpPr>
        <p:grpSpPr>
          <a:xfrm>
            <a:off x="4073921" y="2652236"/>
            <a:ext cx="2088754" cy="1390650"/>
            <a:chOff x="4007246" y="719138"/>
            <a:chExt cx="2088754" cy="1390650"/>
          </a:xfrm>
        </p:grpSpPr>
        <p:pic>
          <p:nvPicPr>
            <p:cNvPr id="2050" name="Picture 2" descr="Image result for robot emoji">
              <a:extLst>
                <a:ext uri="{FF2B5EF4-FFF2-40B4-BE49-F238E27FC236}">
                  <a16:creationId xmlns:a16="http://schemas.microsoft.com/office/drawing/2014/main" id="{FC1218CB-CD16-4301-80EA-9892CF1E5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DEE285C-A5A0-4389-99CD-61AF3D6B7106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BD4E770-020E-4F97-B4E7-FBC2BDDAF249}"/>
              </a:ext>
            </a:extLst>
          </p:cNvPr>
          <p:cNvSpPr/>
          <p:nvPr/>
        </p:nvSpPr>
        <p:spPr>
          <a:xfrm>
            <a:off x="276225" y="2981325"/>
            <a:ext cx="2114550" cy="1390650"/>
          </a:xfrm>
          <a:prstGeom prst="wedgeRoundRectCallout">
            <a:avLst>
              <a:gd name="adj1" fmla="val 119257"/>
              <a:gd name="adj2" fmla="val -59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35624-1957-4F98-BBD3-6E33EE52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9" y="1079369"/>
            <a:ext cx="6039641" cy="38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10AB-D751-48AC-B0F8-2138183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B745-9BC2-4744-B295-C8BEA9A4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CA86980-9CF6-4513-BE4D-FA30F832EB8C}"/>
              </a:ext>
            </a:extLst>
          </p:cNvPr>
          <p:cNvSpPr/>
          <p:nvPr/>
        </p:nvSpPr>
        <p:spPr>
          <a:xfrm>
            <a:off x="689811" y="2800414"/>
            <a:ext cx="2342147" cy="1498870"/>
          </a:xfrm>
          <a:prstGeom prst="wedgeRectCallout">
            <a:avLst>
              <a:gd name="adj1" fmla="val 103140"/>
              <a:gd name="adj2" fmla="val -6379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‘Print’ is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defined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417574" y="1567720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CA86980-9CF6-4513-BE4D-FA30F832EB8C}"/>
              </a:ext>
            </a:extLst>
          </p:cNvPr>
          <p:cNvSpPr/>
          <p:nvPr/>
        </p:nvSpPr>
        <p:spPr>
          <a:xfrm>
            <a:off x="689811" y="2800414"/>
            <a:ext cx="2342147" cy="1498870"/>
          </a:xfrm>
          <a:prstGeom prst="wedgeRectCallout">
            <a:avLst>
              <a:gd name="adj1" fmla="val 103140"/>
              <a:gd name="adj2" fmla="val -6379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‘Print’ is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defined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06A6FB5-997C-4BC9-97AC-C20D8AAD74E0}"/>
              </a:ext>
            </a:extLst>
          </p:cNvPr>
          <p:cNvSpPr/>
          <p:nvPr/>
        </p:nvSpPr>
        <p:spPr>
          <a:xfrm>
            <a:off x="986132" y="2800412"/>
            <a:ext cx="2342147" cy="1498871"/>
          </a:xfrm>
          <a:prstGeom prst="wedgeRoundRectCallout">
            <a:avLst>
              <a:gd name="adj1" fmla="val 88416"/>
              <a:gd name="adj2" fmla="val -608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417574" y="1567720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404811" y="1588713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50A29D-298D-452F-8A14-FEA3D91E0911}"/>
              </a:ext>
            </a:extLst>
          </p:cNvPr>
          <p:cNvSpPr/>
          <p:nvPr/>
        </p:nvSpPr>
        <p:spPr>
          <a:xfrm>
            <a:off x="577516" y="3429000"/>
            <a:ext cx="2658979" cy="1325563"/>
          </a:xfrm>
          <a:prstGeom prst="wedgeRectCallout">
            <a:avLst>
              <a:gd name="adj1" fmla="val 89574"/>
              <a:gd name="adj2" fmla="val -318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Can’t assign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literal</a:t>
            </a:r>
          </a:p>
        </p:txBody>
      </p:sp>
    </p:spTree>
    <p:extLst>
      <p:ext uri="{BB962C8B-B14F-4D97-AF65-F5344CB8AC3E}">
        <p14:creationId xmlns:p14="http://schemas.microsoft.com/office/powerpoint/2010/main" val="7145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46 L -0.00169 0.156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358805" y="2701131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50A29D-298D-452F-8A14-FEA3D91E0911}"/>
              </a:ext>
            </a:extLst>
          </p:cNvPr>
          <p:cNvSpPr/>
          <p:nvPr/>
        </p:nvSpPr>
        <p:spPr>
          <a:xfrm>
            <a:off x="577516" y="3429000"/>
            <a:ext cx="2658979" cy="1325563"/>
          </a:xfrm>
          <a:prstGeom prst="wedgeRectCallout">
            <a:avLst>
              <a:gd name="adj1" fmla="val 93194"/>
              <a:gd name="adj2" fmla="val -318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Can’t assign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literal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94D4-9FA2-48B9-B4C9-1006AE55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236" y="3429000"/>
            <a:ext cx="1666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358805" y="2701131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50A29D-298D-452F-8A14-FEA3D91E0911}"/>
              </a:ext>
            </a:extLst>
          </p:cNvPr>
          <p:cNvSpPr/>
          <p:nvPr/>
        </p:nvSpPr>
        <p:spPr>
          <a:xfrm>
            <a:off x="469231" y="4365625"/>
            <a:ext cx="2658979" cy="1325563"/>
          </a:xfrm>
          <a:prstGeom prst="wedgeRectCallout">
            <a:avLst>
              <a:gd name="adj1" fmla="val 92741"/>
              <a:gd name="adj2" fmla="val -15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only concatenate str (not “int”) to str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94D4-9FA2-48B9-B4C9-1006AE55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236" y="3429000"/>
            <a:ext cx="1666875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EBDCA-E227-4C79-81D6-3DCD826DA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880" y="4506513"/>
            <a:ext cx="4762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46 L -0.00169 0.156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C5E-E0C0-4700-8791-BC276F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Vanlige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2FE6-15C4-47CB-8829-3262EED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62138"/>
            <a:ext cx="5419725" cy="3829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15DBAB-3A89-46C6-BCFA-BFE1EC28EAD5}"/>
              </a:ext>
            </a:extLst>
          </p:cNvPr>
          <p:cNvGrpSpPr/>
          <p:nvPr/>
        </p:nvGrpSpPr>
        <p:grpSpPr>
          <a:xfrm>
            <a:off x="4310721" y="3776663"/>
            <a:ext cx="2088754" cy="1390650"/>
            <a:chOff x="4007246" y="719138"/>
            <a:chExt cx="2088754" cy="1390650"/>
          </a:xfrm>
        </p:grpSpPr>
        <p:pic>
          <p:nvPicPr>
            <p:cNvPr id="5" name="Picture 2" descr="Image result for robot emoji">
              <a:extLst>
                <a:ext uri="{FF2B5EF4-FFF2-40B4-BE49-F238E27FC236}">
                  <a16:creationId xmlns:a16="http://schemas.microsoft.com/office/drawing/2014/main" id="{468ED0A9-4893-4C65-8997-67292D38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46" y="719138"/>
              <a:ext cx="13906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erge 5">
              <a:extLst>
                <a:ext uri="{FF2B5EF4-FFF2-40B4-BE49-F238E27FC236}">
                  <a16:creationId xmlns:a16="http://schemas.microsoft.com/office/drawing/2014/main" id="{CE82B0E5-F6B7-4C8E-8750-234CB5369FFE}"/>
                </a:ext>
              </a:extLst>
            </p:cNvPr>
            <p:cNvSpPr/>
            <p:nvPr/>
          </p:nvSpPr>
          <p:spPr>
            <a:xfrm rot="16200000">
              <a:off x="5574506" y="1430338"/>
              <a:ext cx="370679" cy="672309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CB60E-1262-4CF5-BC5B-0230830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80" y="2199087"/>
            <a:ext cx="2533650" cy="7239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50A29D-298D-452F-8A14-FEA3D91E0911}"/>
              </a:ext>
            </a:extLst>
          </p:cNvPr>
          <p:cNvSpPr/>
          <p:nvPr/>
        </p:nvSpPr>
        <p:spPr>
          <a:xfrm>
            <a:off x="469231" y="4365625"/>
            <a:ext cx="2658979" cy="1325563"/>
          </a:xfrm>
          <a:prstGeom prst="wedgeRectCallout">
            <a:avLst>
              <a:gd name="adj1" fmla="val 92741"/>
              <a:gd name="adj2" fmla="val -15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only concatenate str (not “int”) to str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94D4-9FA2-48B9-B4C9-1006AE55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236" y="3429000"/>
            <a:ext cx="1666875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EBDCA-E227-4C79-81D6-3DCD826DA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880" y="4506513"/>
            <a:ext cx="4762500" cy="647700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E6E1833-882A-4AE8-962E-E9D752A6E7F6}"/>
              </a:ext>
            </a:extLst>
          </p:cNvPr>
          <p:cNvSpPr/>
          <p:nvPr/>
        </p:nvSpPr>
        <p:spPr>
          <a:xfrm>
            <a:off x="469231" y="4091781"/>
            <a:ext cx="2971801" cy="1390650"/>
          </a:xfrm>
          <a:prstGeom prst="wedgeRoundRectCallout">
            <a:avLst>
              <a:gd name="adj1" fmla="val 77548"/>
              <a:gd name="adj2" fmla="val 19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Tall = 10</a:t>
            </a:r>
          </a:p>
        </p:txBody>
      </p:sp>
    </p:spTree>
    <p:extLst>
      <p:ext uri="{BB962C8B-B14F-4D97-AF65-F5344CB8AC3E}">
        <p14:creationId xmlns:p14="http://schemas.microsoft.com/office/powerpoint/2010/main" val="12420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6CB8-50FD-4EDB-B01B-77EBF55B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Feil:                                  </a:t>
            </a:r>
            <a:r>
              <a:rPr lang="en-US" dirty="0" err="1"/>
              <a:t>Riktig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62381-6569-429F-8C46-BF1B62D8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" y="1595437"/>
            <a:ext cx="5553075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DC631-E29F-429E-B846-D2E3D44E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11" y="1690688"/>
            <a:ext cx="6013501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3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B81A-757A-4285-95B1-1799F58E9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kjent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0EE2-486A-4B42-9ECB-2C0E1ECEA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68C7-48B6-48AA-BA5E-CF0BBB6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7202-0DF4-44EF-ADB0-FE522A9B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int</a:t>
            </a:r>
          </a:p>
          <a:p>
            <a:pPr>
              <a:spcBef>
                <a:spcPts val="2400"/>
              </a:spcBef>
            </a:pPr>
            <a:r>
              <a:rPr lang="en-US" dirty="0"/>
              <a:t>float</a:t>
            </a:r>
          </a:p>
          <a:p>
            <a:pPr>
              <a:spcBef>
                <a:spcPts val="2400"/>
              </a:spcBef>
            </a:pPr>
            <a:r>
              <a:rPr lang="en-US" dirty="0"/>
              <a:t>string</a:t>
            </a:r>
          </a:p>
          <a:p>
            <a:pPr>
              <a:spcBef>
                <a:spcPts val="2400"/>
              </a:spcBef>
            </a:pP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8D144-9CCB-4784-8993-6A5ACFC0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16" y="1825625"/>
            <a:ext cx="8785471" cy="3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1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0D9B-846A-4749-A4DD-B15A967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9ACD-D397-4AD4-9359-8CEDD974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ADFBC-6D24-482A-BFB5-5724271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8" y="1769127"/>
            <a:ext cx="5118434" cy="3450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A43B-0EE1-4473-8E0C-1DB2D2F9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90" y="1781159"/>
            <a:ext cx="5118434" cy="34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9F39-FD59-41F0-A08D-CC51092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9451-C716-48DA-80EA-0DDF882E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2765-B49F-4B3D-AFC1-3B04FBBB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6" y="1825625"/>
            <a:ext cx="6721905" cy="40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0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6DA7-D2F7-418A-867E-1179D94F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Kommentarer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A8B0-056D-4407-A608-6E058262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8A56A-5254-4CC7-A973-F6A1F045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0" y="2084472"/>
            <a:ext cx="9077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A202D-6EA4-46C8-87D9-0C721A7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73" y="1165308"/>
            <a:ext cx="6734927" cy="2037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9FFE21-37F8-4876-87B3-590F3A8D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73" y="3429000"/>
            <a:ext cx="457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5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D4F31-3DA5-4D7C-85D1-7F6CCDB2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362918"/>
            <a:ext cx="5830553" cy="54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03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F5D87-7937-4EE8-89B8-15578E92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3" y="399845"/>
            <a:ext cx="6038599" cy="53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3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D692-A31E-44F5-8276-B2F35239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0F76-D679-49F0-9F43-614ACF84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4D83-19C2-44B3-B8DE-25D2897D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62" y="2081463"/>
            <a:ext cx="6366210" cy="24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07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3F15F-9322-43B2-BF16-F1C4F2A0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85" y="1720516"/>
            <a:ext cx="7597308" cy="27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ECA374-DEB5-4689-B4BF-060ABA98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1518234"/>
            <a:ext cx="8067675" cy="408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1C8EB-50B2-4ED1-875D-092DE316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" y="583280"/>
            <a:ext cx="67056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7137D-FB2C-4EC9-93A7-F0C81998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09" y="4537158"/>
            <a:ext cx="7753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B81A-757A-4285-95B1-1799F58E9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fag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0EE2-486A-4B42-9ECB-2C0E1ECEA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9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8D17-E286-4CBD-8D61-797A808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466E-0273-4887-8B48-1E12BF0B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4D592-7816-4541-9D49-7AF99F0D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48" y="1503947"/>
            <a:ext cx="8561047" cy="29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2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EDB3-6EE9-454D-9657-51798E46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0448-A494-4490-A3E7-CBB5BCD1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1AB9F-DE8D-4846-B85E-EA21E64B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01"/>
            <a:ext cx="12002415" cy="3314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FCEFC-1ED0-486E-9973-788A4770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5" y="3461530"/>
            <a:ext cx="5105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4A2A-0C04-4167-AED3-E5E3C6DD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0647-1E07-4D30-8F9E-7325D1AA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83E6-BB91-4A8C-8611-C95375D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Praktisk</a:t>
            </a:r>
            <a:r>
              <a:rPr lang="en-US" dirty="0"/>
              <a:t>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0DDC-E4DA-4F72-BF6F-F11AC80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Krever</a:t>
            </a:r>
            <a:r>
              <a:rPr lang="en-US" dirty="0"/>
              <a:t> </a:t>
            </a:r>
            <a:r>
              <a:rPr lang="en-US" dirty="0" err="1"/>
              <a:t>jevnt</a:t>
            </a:r>
            <a:r>
              <a:rPr lang="en-US" dirty="0"/>
              <a:t> </a:t>
            </a:r>
            <a:r>
              <a:rPr lang="en-US" dirty="0" err="1"/>
              <a:t>arbeid</a:t>
            </a:r>
            <a:endParaRPr lang="en-US" dirty="0"/>
          </a:p>
          <a:p>
            <a:r>
              <a:rPr lang="en-US" dirty="0" err="1"/>
              <a:t>Hver</a:t>
            </a:r>
            <a:r>
              <a:rPr lang="en-US" dirty="0"/>
              <a:t> uke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 </a:t>
            </a:r>
            <a:r>
              <a:rPr lang="en-US" dirty="0" err="1"/>
              <a:t>foregående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Devilry - </a:t>
            </a:r>
            <a:r>
              <a:rPr lang="en-US" dirty="0" err="1"/>
              <a:t>Innleveringsplatform</a:t>
            </a:r>
            <a:endParaRPr lang="en-US" dirty="0"/>
          </a:p>
          <a:p>
            <a:r>
              <a:rPr lang="en-US" dirty="0"/>
              <a:t>Piazza – Platform for </a:t>
            </a:r>
            <a:r>
              <a:rPr lang="en-US" dirty="0" err="1"/>
              <a:t>spørsmål</a:t>
            </a:r>
            <a:r>
              <a:rPr lang="en-US" dirty="0"/>
              <a:t> </a:t>
            </a:r>
          </a:p>
          <a:p>
            <a:r>
              <a:rPr lang="en-US" dirty="0" err="1"/>
              <a:t>Trix</a:t>
            </a:r>
            <a:r>
              <a:rPr lang="en-US" dirty="0"/>
              <a:t> – Platform for </a:t>
            </a:r>
            <a:r>
              <a:rPr lang="en-US" dirty="0" err="1"/>
              <a:t>ekstraoppgaver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Skriftlig</a:t>
            </a:r>
            <a:r>
              <a:rPr lang="en-US" dirty="0"/>
              <a:t> </a:t>
            </a:r>
            <a:r>
              <a:rPr lang="en-US" dirty="0" err="1"/>
              <a:t>eksamen</a:t>
            </a:r>
            <a:r>
              <a:rPr lang="en-US" dirty="0"/>
              <a:t> teller 100% av </a:t>
            </a:r>
            <a:r>
              <a:rPr lang="en-US" dirty="0" err="1"/>
              <a:t>karakter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4 timer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slutten</a:t>
            </a:r>
            <a:r>
              <a:rPr lang="en-US" dirty="0"/>
              <a:t> av </a:t>
            </a:r>
            <a:r>
              <a:rPr lang="en-US" dirty="0" err="1"/>
              <a:t>semesteret</a:t>
            </a:r>
            <a:endParaRPr lang="en-US" dirty="0"/>
          </a:p>
          <a:p>
            <a:r>
              <a:rPr lang="en-US" dirty="0" err="1"/>
              <a:t>Obliger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B07-8CE3-4FAC-B6BC-B9FC4D70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praktisk</a:t>
            </a:r>
            <a:r>
              <a:rPr lang="en-US" dirty="0"/>
              <a:t>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CB02-46A3-4E9A-8E72-2AC3B9ED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 </a:t>
            </a:r>
            <a:r>
              <a:rPr lang="en-US" dirty="0" err="1"/>
              <a:t>obliger</a:t>
            </a:r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ukentlige</a:t>
            </a:r>
            <a:endParaRPr lang="en-US" dirty="0"/>
          </a:p>
          <a:p>
            <a:r>
              <a:rPr lang="en-US" dirty="0"/>
              <a:t>2 store </a:t>
            </a:r>
            <a:r>
              <a:rPr lang="en-US" dirty="0" err="1"/>
              <a:t>obliger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slutt</a:t>
            </a:r>
            <a:endParaRPr lang="en-US" dirty="0"/>
          </a:p>
          <a:p>
            <a:r>
              <a:rPr lang="en-US" dirty="0"/>
              <a:t>Lever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oblig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tidsfrist</a:t>
            </a:r>
            <a:endParaRPr lang="en-US" dirty="0"/>
          </a:p>
          <a:p>
            <a:r>
              <a:rPr lang="en-US" dirty="0"/>
              <a:t>Lever </a:t>
            </a:r>
            <a:r>
              <a:rPr lang="en-US" dirty="0" err="1"/>
              <a:t>oblig</a:t>
            </a:r>
            <a:r>
              <a:rPr lang="en-US" dirty="0"/>
              <a:t> FØR 23:59</a:t>
            </a:r>
          </a:p>
          <a:p>
            <a:r>
              <a:rPr lang="en-US" dirty="0" err="1"/>
              <a:t>Utsettelse</a:t>
            </a:r>
            <a:endParaRPr lang="en-US" dirty="0"/>
          </a:p>
          <a:p>
            <a:r>
              <a:rPr lang="en-US" dirty="0" err="1"/>
              <a:t>Plagiat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*NB*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lurt</a:t>
            </a:r>
            <a:r>
              <a:rPr lang="en-US" dirty="0"/>
              <a:t> å </a:t>
            </a:r>
            <a:r>
              <a:rPr lang="en-US" dirty="0" err="1"/>
              <a:t>dobbeltsjekke</a:t>
            </a:r>
            <a:r>
              <a:rPr lang="en-US" dirty="0"/>
              <a:t> at python </a:t>
            </a:r>
            <a:r>
              <a:rPr lang="en-US" dirty="0" err="1"/>
              <a:t>programmene</a:t>
            </a:r>
            <a:r>
              <a:rPr lang="en-US" dirty="0"/>
              <a:t> dine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kjører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terminalene</a:t>
            </a:r>
            <a:r>
              <a:rPr lang="en-US" dirty="0"/>
              <a:t> å </a:t>
            </a:r>
            <a:r>
              <a:rPr lang="en-US" dirty="0" err="1"/>
              <a:t>ifi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B5AD-CBA6-41FF-BE23-4A6E490A4B4D}"/>
              </a:ext>
            </a:extLst>
          </p:cNvPr>
          <p:cNvSpPr txBox="1"/>
          <p:nvPr/>
        </p:nvSpPr>
        <p:spPr>
          <a:xfrm>
            <a:off x="7206018" y="2442949"/>
            <a:ext cx="330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Viktig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Aldri</a:t>
            </a:r>
            <a:r>
              <a:rPr lang="en-US" sz="2400" dirty="0"/>
              <a:t> post </a:t>
            </a:r>
            <a:r>
              <a:rPr lang="en-US" sz="2400" dirty="0" err="1"/>
              <a:t>obligkode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piazza!</a:t>
            </a:r>
          </a:p>
        </p:txBody>
      </p:sp>
    </p:spTree>
    <p:extLst>
      <p:ext uri="{BB962C8B-B14F-4D97-AF65-F5344CB8AC3E}">
        <p14:creationId xmlns:p14="http://schemas.microsoft.com/office/powerpoint/2010/main" val="219567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A19D-BF9E-4F4A-80D6-9AA4C29A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 err="1"/>
              <a:t>Laget</a:t>
            </a:r>
            <a:r>
              <a:rPr lang="en-US" sz="3600" dirty="0"/>
              <a:t> for </a:t>
            </a:r>
            <a:r>
              <a:rPr lang="en-US" sz="3600" dirty="0" err="1"/>
              <a:t>dere</a:t>
            </a:r>
            <a:r>
              <a:rPr lang="en-US" sz="3600" dirty="0"/>
              <a:t>, </a:t>
            </a:r>
            <a:r>
              <a:rPr lang="en-US" sz="3600" dirty="0" err="1"/>
              <a:t>viktig</a:t>
            </a:r>
            <a:r>
              <a:rPr lang="en-US" sz="3600" dirty="0"/>
              <a:t> at </a:t>
            </a:r>
            <a:r>
              <a:rPr lang="en-US" sz="3600" dirty="0" err="1"/>
              <a:t>dere</a:t>
            </a:r>
            <a:r>
              <a:rPr lang="en-US" sz="3600" dirty="0"/>
              <a:t> </a:t>
            </a:r>
            <a:r>
              <a:rPr lang="en-US" sz="3600" dirty="0" err="1"/>
              <a:t>deltar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err="1"/>
              <a:t>Alle</a:t>
            </a:r>
            <a:r>
              <a:rPr lang="en-US" sz="3600" dirty="0"/>
              <a:t> </a:t>
            </a:r>
            <a:r>
              <a:rPr lang="en-US" sz="3600" dirty="0" err="1"/>
              <a:t>spørsmål</a:t>
            </a:r>
            <a:r>
              <a:rPr lang="en-US" sz="3600" dirty="0"/>
              <a:t> </a:t>
            </a:r>
            <a:r>
              <a:rPr lang="en-US" sz="3600" dirty="0" err="1"/>
              <a:t>er</a:t>
            </a:r>
            <a:r>
              <a:rPr lang="en-US" sz="3600" dirty="0"/>
              <a:t> </a:t>
            </a:r>
            <a:r>
              <a:rPr lang="en-US" sz="3600" dirty="0" err="1"/>
              <a:t>lov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062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lang">
            <a:extLst>
              <a:ext uri="{FF2B5EF4-FFF2-40B4-BE49-F238E27FC236}">
                <a16:creationId xmlns:a16="http://schemas.microsoft.com/office/drawing/2014/main" id="{59824301-8BD0-4154-A915-9FC9D22EB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88770"/>
            <a:ext cx="10905066" cy="36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1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2AD2-6C3B-411C-9EA7-3A4B72EB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maskin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FF78-2068-4981-BDA8-A438E85B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Lastes</a:t>
            </a:r>
            <a:r>
              <a:rPr lang="en-US" dirty="0"/>
              <a:t> </a:t>
            </a:r>
            <a:r>
              <a:rPr lang="en-US" dirty="0" err="1"/>
              <a:t>ned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installer</a:t>
            </a:r>
            <a:r>
              <a:rPr lang="nb-NO" dirty="0"/>
              <a:t>es fra pythons hjemmesider</a:t>
            </a:r>
          </a:p>
          <a:p>
            <a:r>
              <a:rPr lang="nb-NO" dirty="0"/>
              <a:t>Bare så enkelt som å google «Python download»</a:t>
            </a:r>
          </a:p>
          <a:p>
            <a:endParaRPr lang="nb-NO" dirty="0"/>
          </a:p>
          <a:p>
            <a:r>
              <a:rPr lang="nb-NO" dirty="0"/>
              <a:t>Kjøring av programmer er litt forskjellig på windows og linux/mac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6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410</Words>
  <Application>Microsoft Office PowerPoint</Application>
  <PresentationFormat>Widescreen</PresentationFormat>
  <Paragraphs>109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Velkommen til første seminartime I IN1000</vt:lpstr>
      <vt:lpstr>Litt om meg!</vt:lpstr>
      <vt:lpstr>La oss bli kjent!</vt:lpstr>
      <vt:lpstr>Tilbake til fag</vt:lpstr>
      <vt:lpstr>Praktisk info</vt:lpstr>
      <vt:lpstr>Litt mer praktisk info</vt:lpstr>
      <vt:lpstr>PowerPoint Presentation</vt:lpstr>
      <vt:lpstr>PowerPoint Presentation</vt:lpstr>
      <vt:lpstr>På egen maskin</vt:lpstr>
      <vt:lpstr>Windows</vt:lpstr>
      <vt:lpstr>Linux/mac</vt:lpstr>
      <vt:lpstr>PowerPoint Presentation</vt:lpstr>
      <vt:lpstr>Skrive ut til terminalen</vt:lpstr>
      <vt:lpstr>Utskrift til terminal</vt:lpstr>
      <vt:lpstr>PowerPoint Presentation</vt:lpstr>
      <vt:lpstr>Utskrift til terminal</vt:lpstr>
      <vt:lpstr>Python tolken</vt:lpstr>
      <vt:lpstr>Kodeflyt</vt:lpstr>
      <vt:lpstr>Kodeflyt</vt:lpstr>
      <vt:lpstr>Kodeflyt</vt:lpstr>
      <vt:lpstr>Kodeflyt</vt:lpstr>
      <vt:lpstr>PowerPoint Presentation</vt:lpstr>
      <vt:lpstr>Vanlige feil</vt:lpstr>
      <vt:lpstr>Vanlige feil</vt:lpstr>
      <vt:lpstr>Vanlige feil</vt:lpstr>
      <vt:lpstr>Vanlige feil</vt:lpstr>
      <vt:lpstr>Vanlige feil</vt:lpstr>
      <vt:lpstr>Vanlige feil</vt:lpstr>
      <vt:lpstr>Feil:                                  Riktig:</vt:lpstr>
      <vt:lpstr>Typer: </vt:lpstr>
      <vt:lpstr>PowerPoint Presentation</vt:lpstr>
      <vt:lpstr>PowerPoint Presentation</vt:lpstr>
      <vt:lpstr>Kommentarer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første seminartime I IN1000</dc:title>
  <dc:creator>Mark Sverd</dc:creator>
  <cp:lastModifiedBy>Mark Sverd</cp:lastModifiedBy>
  <cp:revision>34</cp:revision>
  <dcterms:created xsi:type="dcterms:W3CDTF">2019-08-21T15:10:09Z</dcterms:created>
  <dcterms:modified xsi:type="dcterms:W3CDTF">2019-08-24T13:00:55Z</dcterms:modified>
</cp:coreProperties>
</file>