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2"/>
  </p:sldMasterIdLst>
  <p:notesMasterIdLst>
    <p:notesMasterId r:id="rId33"/>
  </p:notesMasterIdLst>
  <p:handoutMasterIdLst>
    <p:handoutMasterId r:id="rId34"/>
  </p:handoutMasterIdLst>
  <p:sldIdLst>
    <p:sldId id="256" r:id="rId3"/>
    <p:sldId id="293" r:id="rId4"/>
    <p:sldId id="294" r:id="rId5"/>
    <p:sldId id="296" r:id="rId6"/>
    <p:sldId id="282" r:id="rId7"/>
    <p:sldId id="258" r:id="rId8"/>
    <p:sldId id="259" r:id="rId9"/>
    <p:sldId id="257" r:id="rId10"/>
    <p:sldId id="260" r:id="rId11"/>
    <p:sldId id="273" r:id="rId12"/>
    <p:sldId id="295" r:id="rId13"/>
    <p:sldId id="275" r:id="rId14"/>
    <p:sldId id="279" r:id="rId15"/>
    <p:sldId id="283" r:id="rId16"/>
    <p:sldId id="284" r:id="rId17"/>
    <p:sldId id="276" r:id="rId18"/>
    <p:sldId id="277" r:id="rId19"/>
    <p:sldId id="278" r:id="rId20"/>
    <p:sldId id="262" r:id="rId21"/>
    <p:sldId id="263" r:id="rId22"/>
    <p:sldId id="281" r:id="rId23"/>
    <p:sldId id="285" r:id="rId24"/>
    <p:sldId id="286" r:id="rId25"/>
    <p:sldId id="287" r:id="rId26"/>
    <p:sldId id="288" r:id="rId27"/>
    <p:sldId id="289" r:id="rId28"/>
    <p:sldId id="290" r:id="rId29"/>
    <p:sldId id="291" r:id="rId30"/>
    <p:sldId id="292" r:id="rId31"/>
    <p:sldId id="27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5D5D"/>
    <a:srgbClr val="B0413E"/>
    <a:srgbClr val="913533"/>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p:restoredTop sz="74101" autoAdjust="0"/>
  </p:normalViewPr>
  <p:slideViewPr>
    <p:cSldViewPr>
      <p:cViewPr>
        <p:scale>
          <a:sx n="75" d="100"/>
          <a:sy n="75" d="100"/>
        </p:scale>
        <p:origin x="-1608" y="222"/>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en-US" smtClean="0"/>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en-US" smtClean="0"/>
              <a:pPr/>
              <a:t>9/26/2019</a:t>
            </a:fld>
            <a:endParaRPr lang="en-US" smtClean="0"/>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en-US" smtClean="0"/>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en-US" smtClean="0"/>
              <a:pPr/>
              <a:t>‹#›</a:t>
            </a:fld>
            <a:endParaRPr lang="en-US" smtClean="0"/>
          </a:p>
        </p:txBody>
      </p:sp>
    </p:spTree>
    <p:extLst>
      <p:ext uri="{BB962C8B-B14F-4D97-AF65-F5344CB8AC3E}">
        <p14:creationId xmlns:p14="http://schemas.microsoft.com/office/powerpoint/2010/main" val="532200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en-US" smtClean="0"/>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en-US" smtClean="0"/>
              <a:pPr/>
              <a:t>9/26/2019</a:t>
            </a:fld>
            <a:endParaRPr lang="en-US" smtClean="0"/>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en-US" smtClean="0"/>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lang="en-US" smtClean="0"/>
              <a:pPr/>
              <a:t>‹#›</a:t>
            </a:fld>
            <a:endParaRPr lang="en-US" smtClean="0"/>
          </a:p>
        </p:txBody>
      </p:sp>
    </p:spTree>
    <p:extLst>
      <p:ext uri="{BB962C8B-B14F-4D97-AF65-F5344CB8AC3E}">
        <p14:creationId xmlns:p14="http://schemas.microsoft.com/office/powerpoint/2010/main" val="5443119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t>
            </a:r>
            <a:r>
              <a:rPr lang="en-US" baseline="0" dirty="0" err="1" smtClean="0"/>
              <a:t>Munzner’s</a:t>
            </a:r>
            <a:r>
              <a:rPr lang="en-US" baseline="0" dirty="0" smtClean="0"/>
              <a:t> vis definition she included an important element which many definitions failed to consider i.e. an element of “effectiveness” of the vis idiom. This aspect of vis is often neglected due the complexities of the issues surrounding it. How ones validate that a particular vis idiom is effective? i.e. solving the goal of the target users. As it turns out there are many different aspects to validate, each of which are closely related to one another, hence the complexity. </a:t>
            </a:r>
            <a:r>
              <a:rPr lang="en-US" baseline="0" dirty="0" err="1" smtClean="0"/>
              <a:t>Munzner</a:t>
            </a:r>
            <a:r>
              <a:rPr lang="en-US" baseline="0" dirty="0" smtClean="0"/>
              <a:t> approaches this through a four levels of validation – the domain/application, the abstraction level (what-why), the vis idiom (how – encoding &amp; interaction), and the algorithm (instantiation of vis idiom at computational level). The first and last levels are two new “steps” added to her vis analysis framework.</a:t>
            </a:r>
          </a:p>
        </p:txBody>
      </p:sp>
      <p:sp>
        <p:nvSpPr>
          <p:cNvPr id="4" name="Slide Number Placeholder 3"/>
          <p:cNvSpPr>
            <a:spLocks noGrp="1"/>
          </p:cNvSpPr>
          <p:nvPr>
            <p:ph type="sldNum" sz="quarter" idx="10"/>
          </p:nvPr>
        </p:nvSpPr>
        <p:spPr/>
        <p:txBody>
          <a:bodyPr/>
          <a:lstStyle/>
          <a:p>
            <a:fld id="{CA077768-21C8-4125-A345-258E48D2EED0}" type="slidenum">
              <a:rPr lang="en-US" smtClean="0"/>
              <a:pPr/>
              <a:t>1</a:t>
            </a:fld>
            <a:endParaRPr lang="en-US" smtClean="0"/>
          </a:p>
        </p:txBody>
      </p:sp>
    </p:spTree>
    <p:extLst>
      <p:ext uri="{BB962C8B-B14F-4D97-AF65-F5344CB8AC3E}">
        <p14:creationId xmlns:p14="http://schemas.microsoft.com/office/powerpoint/2010/main" val="815750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Abstraction (as discussed in last lecture) allows us to generalize</a:t>
            </a:r>
            <a:r>
              <a:rPr lang="en-US" baseline="0" dirty="0" smtClean="0"/>
              <a:t> a problem and </a:t>
            </a:r>
            <a:r>
              <a:rPr lang="en-US" dirty="0" smtClean="0"/>
              <a:t>helps us to see/find similarities (in/of data &amp; tasks) across domains</a:t>
            </a:r>
            <a:r>
              <a:rPr lang="en-US" baseline="0" dirty="0" smtClean="0"/>
              <a:t> – by hiding details; and thus we can learn or borrow good effective data &amp; tasks from other highly successful domains (or conversely avoid pitfalls) in our design choices of why vis tool is needed or what data is suitable/shown.</a:t>
            </a:r>
          </a:p>
          <a:p>
            <a:endParaRPr lang="en-US" baseline="0" dirty="0" smtClean="0"/>
          </a:p>
          <a:p>
            <a:r>
              <a:rPr lang="en-US" baseline="0" dirty="0" smtClean="0"/>
              <a:t>Transforming given data/dataset is crucial element in design choice in the process to get better vis idiom that support user’s goals – and this process is made explicit. That is every design choice is to be justified rather than implicitly assumed (by-passed/shortcut).</a:t>
            </a:r>
          </a:p>
          <a:p>
            <a:endParaRPr lang="en-US" baseline="0" dirty="0" smtClean="0"/>
          </a:p>
          <a:p>
            <a:r>
              <a:rPr lang="en-US" baseline="0" dirty="0" smtClean="0"/>
              <a:t>Classic example is addressing the problem of “lost in hyperspace” in early web vis idiom; most implicitly assume (lacking evidence to justify their choices) that “showing a visual representation of the topological structure of web’s hyperlink connectivity graph” would address this problem – it turns out the graph incurred additional cognitive load for the user rather than reducing it.</a:t>
            </a:r>
          </a:p>
          <a:p>
            <a:endParaRPr lang="en-US" baseline="0" dirty="0" smtClean="0"/>
          </a:p>
          <a:p>
            <a:r>
              <a:rPr lang="en-MY" dirty="0" smtClean="0"/>
              <a:t>After domain situation you need to understand </a:t>
            </a:r>
            <a:r>
              <a:rPr lang="en-MY" u="sng" dirty="0" smtClean="0"/>
              <a:t>what</a:t>
            </a:r>
            <a:r>
              <a:rPr lang="en-MY" dirty="0" smtClean="0"/>
              <a:t> needs to be visualized for what </a:t>
            </a:r>
            <a:r>
              <a:rPr lang="en-MY" u="sng" dirty="0" smtClean="0"/>
              <a:t>tasks</a:t>
            </a:r>
            <a:r>
              <a:rPr lang="en-MY" dirty="0" smtClean="0"/>
              <a:t>.</a:t>
            </a:r>
          </a:p>
          <a:p>
            <a:endParaRPr lang="en-MY" dirty="0" smtClean="0"/>
          </a:p>
          <a:p>
            <a:r>
              <a:rPr lang="en-MY" dirty="0" smtClean="0"/>
              <a:t>If you fail here it means you are not showing the right things and/or supporting the right operations.</a:t>
            </a:r>
          </a:p>
          <a:p>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10</a:t>
            </a:fld>
            <a:endParaRPr lang="en-US" smtClean="0"/>
          </a:p>
        </p:txBody>
      </p:sp>
    </p:spTree>
    <p:extLst>
      <p:ext uri="{BB962C8B-B14F-4D97-AF65-F5344CB8AC3E}">
        <p14:creationId xmlns:p14="http://schemas.microsoft.com/office/powerpoint/2010/main" val="2230842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s-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11</a:t>
            </a:fld>
            <a:endParaRPr lang="en-US" smtClean="0"/>
          </a:p>
        </p:txBody>
      </p:sp>
    </p:spTree>
    <p:extLst>
      <p:ext uri="{BB962C8B-B14F-4D97-AF65-F5344CB8AC3E}">
        <p14:creationId xmlns:p14="http://schemas.microsoft.com/office/powerpoint/2010/main" val="364512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Idiom is</a:t>
            </a:r>
            <a:r>
              <a:rPr lang="en-US" baseline="0" dirty="0" smtClean="0"/>
              <a:t> distinct possible approach for visual encoding &amp; interaction. Due to the nested nature of design model, design decisions made here are heavily influenced by abstraction blocks choices. Which also means that “errors” in design choices are inherited &amp; accumulated – this can only lead to difficulty in pinpointing the “source” of design error (if such “error” make sense).</a:t>
            </a:r>
          </a:p>
          <a:p>
            <a:endParaRPr lang="en-US" baseline="0" dirty="0" smtClean="0"/>
          </a:p>
          <a:p>
            <a:r>
              <a:rPr lang="en-US" baseline="0" dirty="0" smtClean="0"/>
              <a:t>Though design choices for visual encoding and interaction could be independent from one another; in practice often they are closely intertwined to one another.</a:t>
            </a:r>
          </a:p>
          <a:p>
            <a:endParaRPr lang="en-US" baseline="0" dirty="0" smtClean="0"/>
          </a:p>
          <a:p>
            <a:r>
              <a:rPr lang="en-US" baseline="0" dirty="0" smtClean="0"/>
              <a:t>The design here could mean you’re coming up with new/novel vis idioms – new idea of visual encoding and interaction (which has the implication that you have to design the algorithm as well) or you came up with new design by combining, integrating, mixing/hybridizing existing vis idioms to match the users’ goals – another word for this is adoption.</a:t>
            </a:r>
          </a:p>
          <a:p>
            <a:endParaRPr lang="en-US" baseline="0" dirty="0" smtClean="0"/>
          </a:p>
          <a:p>
            <a:r>
              <a:rPr lang="en-MY" dirty="0" smtClean="0"/>
              <a:t>You need to design </a:t>
            </a:r>
            <a:r>
              <a:rPr lang="en-MY" u="sng" dirty="0" smtClean="0"/>
              <a:t>effective</a:t>
            </a:r>
            <a:r>
              <a:rPr lang="en-MY" dirty="0" smtClean="0"/>
              <a:t> visual representations and interactions for the data and tasks identified.</a:t>
            </a:r>
          </a:p>
          <a:p>
            <a:endParaRPr lang="en-MY" dirty="0" smtClean="0"/>
          </a:p>
          <a:p>
            <a:r>
              <a:rPr lang="en-MY" dirty="0" smtClean="0"/>
              <a:t>This is where you need to know </a:t>
            </a:r>
            <a:r>
              <a:rPr lang="en-MY" u="sng" dirty="0" smtClean="0">
                <a:solidFill>
                  <a:srgbClr val="FF0000"/>
                </a:solidFill>
              </a:rPr>
              <a:t>how</a:t>
            </a:r>
            <a:r>
              <a:rPr lang="en-MY" dirty="0" smtClean="0"/>
              <a:t> to get rid of poor matches and ideate good designs.</a:t>
            </a:r>
          </a:p>
          <a:p>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12</a:t>
            </a:fld>
            <a:endParaRPr lang="en-US" smtClean="0"/>
          </a:p>
        </p:txBody>
      </p:sp>
    </p:spTree>
    <p:extLst>
      <p:ext uri="{BB962C8B-B14F-4D97-AF65-F5344CB8AC3E}">
        <p14:creationId xmlns:p14="http://schemas.microsoft.com/office/powerpoint/2010/main" val="2230842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Algorithm – a detailed procedure that allows a computer to automatically carry out a desired goal (classic CS definition). In the context</a:t>
            </a:r>
            <a:r>
              <a:rPr lang="en-US" baseline="0" dirty="0" smtClean="0"/>
              <a:t> of nested model, algorithm blocks are instantiation of vis idiom into computational form (implementation). Therefore, the main issues of concern are computational rather than human visual perception – how fast is the image generated, sharp/clear visual depictions, support many </a:t>
            </a:r>
            <a:r>
              <a:rPr lang="en-US" baseline="0" dirty="0" err="1" smtClean="0"/>
              <a:t>colour</a:t>
            </a:r>
            <a:r>
              <a:rPr lang="en-US" baseline="0" dirty="0" smtClean="0"/>
              <a:t>, high-resolution etc.</a:t>
            </a:r>
          </a:p>
          <a:p>
            <a:endParaRPr lang="en-US" baseline="0" dirty="0" smtClean="0"/>
          </a:p>
          <a:p>
            <a:r>
              <a:rPr lang="en-US" baseline="0" dirty="0" smtClean="0"/>
              <a:t>Implementation level details can complicate the selection process e.g. programming language, graphics library, OS, hardware, etc.</a:t>
            </a:r>
          </a:p>
          <a:p>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13</a:t>
            </a:fld>
            <a:endParaRPr lang="en-US" smtClean="0"/>
          </a:p>
        </p:txBody>
      </p:sp>
    </p:spTree>
    <p:extLst>
      <p:ext uri="{BB962C8B-B14F-4D97-AF65-F5344CB8AC3E}">
        <p14:creationId xmlns:p14="http://schemas.microsoft.com/office/powerpoint/2010/main" val="428939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example show outputs from two types of direct volume rendering (DVR) algorithms – ray casting &amp; texture mapping; from 4 different implementations (open source – VTK &amp; VLIB, commercial – OGLE &amp; Amira). Notice differences in term of output’s quality; ray casting tend to produce shaper results, more realistic (with depth cueing information – shading &amp; highlight), whereas texture-based is less realistic. In contrast, ray-tracing is time consuming whereas texture-based is relatively fast (especially with hardware support texture mapping).</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14</a:t>
            </a:fld>
            <a:endParaRPr lang="en-US" smtClean="0"/>
          </a:p>
        </p:txBody>
      </p:sp>
    </p:spTree>
    <p:extLst>
      <p:ext uri="{BB962C8B-B14F-4D97-AF65-F5344CB8AC3E}">
        <p14:creationId xmlns:p14="http://schemas.microsoft.com/office/powerpoint/2010/main" val="3772324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Close</a:t>
            </a:r>
            <a:r>
              <a:rPr lang="en-US" baseline="0" dirty="0" smtClean="0"/>
              <a:t> up views show clear differences between ray-casting and texture-based. As noted earlier, texture-based output appears “blocky” (due to the texture’s image projection on either 2D or 3D polygons), lacking in depth cues (not bad for 3D texture). Contrast this with ray-casting, output looks realistic with good depth cues support</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15</a:t>
            </a:fld>
            <a:endParaRPr lang="en-US" smtClean="0"/>
          </a:p>
        </p:txBody>
      </p:sp>
    </p:spTree>
    <p:extLst>
      <p:ext uri="{BB962C8B-B14F-4D97-AF65-F5344CB8AC3E}">
        <p14:creationId xmlns:p14="http://schemas.microsoft.com/office/powerpoint/2010/main" val="2877141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top-down approach, the main issues are (</a:t>
            </a:r>
            <a:r>
              <a:rPr lang="en-US" baseline="0" dirty="0" err="1" smtClean="0"/>
              <a:t>i</a:t>
            </a:r>
            <a:r>
              <a:rPr lang="en-US" baseline="0" dirty="0" smtClean="0"/>
              <a:t>) understanding user’s needs</a:t>
            </a:r>
            <a:r>
              <a:rPr lang="en-US" dirty="0" smtClean="0"/>
              <a:t> (identify the right problems</a:t>
            </a:r>
            <a:r>
              <a:rPr lang="en-US" baseline="0" dirty="0" smtClean="0"/>
              <a:t> – data &amp; task used) and (ii) translating that domain-specific needs to an abstraction of data &amp; task. Hence, it is logical the downstream design activities (level 3 – 4) are mainly revolving around </a:t>
            </a:r>
            <a:r>
              <a:rPr lang="en-US" u="sng" baseline="0" dirty="0" smtClean="0"/>
              <a:t>selecting/choosing</a:t>
            </a:r>
            <a:r>
              <a:rPr lang="en-US" baseline="0" dirty="0" smtClean="0"/>
              <a:t> suitable vis idioms (encoding + interaction) &amp; algorithms to effectively solve user’s goals. This is not to entirely disqualify the possibility in bottom-up approach where a new design of vis idioms &amp; algorithms are needed, especially in cases where </a:t>
            </a:r>
            <a:r>
              <a:rPr lang="en-US" u="sng" baseline="0" dirty="0" smtClean="0"/>
              <a:t>existing idioms are not suitable/efficient to address the user’s goals.</a:t>
            </a:r>
            <a:r>
              <a:rPr lang="en-US" baseline="0" dirty="0" smtClean="0"/>
              <a:t> In terms of skill set (knowledge of expertise), top down approach stresses more on design ability or design expertise, not so much on the technical abilities which are crucial for new vis idiom &amp; algorithm’s design.</a:t>
            </a:r>
          </a:p>
          <a:p>
            <a:endParaRPr lang="en-US" baseline="0" dirty="0" smtClean="0"/>
          </a:p>
          <a:p>
            <a:r>
              <a:rPr lang="en-US" baseline="0" dirty="0" smtClean="0"/>
              <a:t>Bottom-up approach is typical for improving existing vis idiom either its computational efficiency (speed, time, memory) or alternative encoding &amp; interaction that provide better cognitive visual perception supports. Often, it ignores the target user’s goals for addressing specific problem (at domain level) BUT it addresses the user’s computational efficiency concerns.</a:t>
            </a:r>
          </a:p>
          <a:p>
            <a:endParaRPr lang="en-US" baseline="0" dirty="0" smtClean="0"/>
          </a:p>
          <a:p>
            <a:r>
              <a:rPr lang="en-US" baseline="0" dirty="0" smtClean="0"/>
              <a:t>Irrespective where we start the design process, the 4 levels design model allows visiting to other’s levels, refining the design choices in those levels and this can be done in iterative fashion.</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16</a:t>
            </a:fld>
            <a:endParaRPr lang="en-US" smtClean="0"/>
          </a:p>
        </p:txBody>
      </p:sp>
    </p:spTree>
    <p:extLst>
      <p:ext uri="{BB962C8B-B14F-4D97-AF65-F5344CB8AC3E}">
        <p14:creationId xmlns:p14="http://schemas.microsoft.com/office/powerpoint/2010/main" val="2230842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the side note (in a box) on pg. 75 in the textbook, </a:t>
            </a:r>
            <a:r>
              <a:rPr lang="en-US" baseline="0" dirty="0" err="1" smtClean="0"/>
              <a:t>Munzner</a:t>
            </a:r>
            <a:r>
              <a:rPr lang="en-US" baseline="0" dirty="0" smtClean="0"/>
              <a:t> justified her choices of the terms ‘threat’ (which sound scary &amp; intimidating) and ‘validation’.</a:t>
            </a:r>
          </a:p>
          <a:p>
            <a:endParaRPr lang="en-US" baseline="0" dirty="0" smtClean="0"/>
          </a:p>
          <a:p>
            <a:r>
              <a:rPr lang="en-US" baseline="0" dirty="0" smtClean="0"/>
              <a:t>So there are many ways to get your design decisions wrong, and at each level your errors exhibit different set of fundamental design requirement. The 4-level model, helps us to “systematically” consider all of these errors at each of the step through a set of well established validation approaches ranging from cognitive psychology, HCI, User’s studies to technical quantitative validation as in computational aspect.</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17</a:t>
            </a:fld>
            <a:endParaRPr lang="en-US" smtClean="0"/>
          </a:p>
        </p:txBody>
      </p:sp>
    </p:spTree>
    <p:extLst>
      <p:ext uri="{BB962C8B-B14F-4D97-AF65-F5344CB8AC3E}">
        <p14:creationId xmlns:p14="http://schemas.microsoft.com/office/powerpoint/2010/main" val="2230842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notice the validation is </a:t>
            </a:r>
            <a:r>
              <a:rPr lang="en-US" u="sng" dirty="0" smtClean="0"/>
              <a:t>nested</a:t>
            </a:r>
            <a:r>
              <a:rPr lang="en-US" dirty="0" smtClean="0"/>
              <a:t> !! Which could only add to</a:t>
            </a:r>
            <a:r>
              <a:rPr lang="en-US" baseline="0" dirty="0" smtClean="0"/>
              <a:t> the complexity of the validation process. An immediate validation approach is only possible in a few cases such as at algorithm’s level – when all the upstream design choices are made, hence a “complete” solution description are available for algorithm design (and implementation). At best, immediate validation approach only offer </a:t>
            </a:r>
            <a:r>
              <a:rPr lang="en-US" u="sng" baseline="0" dirty="0" smtClean="0"/>
              <a:t>localize feedback</a:t>
            </a:r>
            <a:r>
              <a:rPr lang="en-US" baseline="0" dirty="0" smtClean="0"/>
              <a:t> (incomplete). In most cases, down-stream validation is the only viable validation approaches. The problems with down-stream approach are many and of variety in nature; in fact it is next to impossible to characterize these problems. Since there are many levels involved, ones face with a problem on exactly </a:t>
            </a:r>
            <a:r>
              <a:rPr lang="en-US" u="sng" baseline="0" dirty="0" smtClean="0"/>
              <a:t>pinpointing where is the source of the errors</a:t>
            </a:r>
            <a:r>
              <a:rPr lang="en-US" baseline="0" dirty="0" smtClean="0"/>
              <a:t> – as noted earlier, the nested nature of the model allows inherited errors to be accumulated which often exposed as symptoms in the final instantiation while hiding the real/core errors. What choice do we have?</a:t>
            </a:r>
          </a:p>
          <a:p>
            <a:endParaRPr lang="en-US" baseline="0" dirty="0" smtClean="0"/>
          </a:p>
          <a:p>
            <a:r>
              <a:rPr lang="en-US" baseline="0" dirty="0" smtClean="0"/>
              <a:t>Rapid prototyping models such as Agile or Lean development approaches may help alleviate or reduce some of the problems.</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18</a:t>
            </a:fld>
            <a:endParaRPr lang="en-US" smtClean="0"/>
          </a:p>
        </p:txBody>
      </p:sp>
    </p:spTree>
    <p:extLst>
      <p:ext uri="{BB962C8B-B14F-4D97-AF65-F5344CB8AC3E}">
        <p14:creationId xmlns:p14="http://schemas.microsoft.com/office/powerpoint/2010/main" val="2230842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19</a:t>
            </a:fld>
            <a:endParaRPr lang="en-US" smtClean="0"/>
          </a:p>
        </p:txBody>
      </p:sp>
    </p:spTree>
    <p:extLst>
      <p:ext uri="{BB962C8B-B14F-4D97-AF65-F5344CB8AC3E}">
        <p14:creationId xmlns:p14="http://schemas.microsoft.com/office/powerpoint/2010/main" val="295670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Explaining step-by-step the “process” of visualization</a:t>
            </a:r>
            <a:r>
              <a:rPr lang="en-US" baseline="0" dirty="0" smtClean="0"/>
              <a:t> – emphasizing on these three keywords; Revisiting </a:t>
            </a:r>
            <a:r>
              <a:rPr lang="en-US" baseline="0" dirty="0" err="1" smtClean="0"/>
              <a:t>Viz’s</a:t>
            </a:r>
            <a:r>
              <a:rPr lang="en-US" baseline="0" dirty="0" smtClean="0"/>
              <a:t> </a:t>
            </a:r>
            <a:r>
              <a:rPr lang="en-US" baseline="0" dirty="0" err="1" smtClean="0"/>
              <a:t>def</a:t>
            </a:r>
            <a:r>
              <a:rPr lang="en-US" baseline="0" dirty="0" smtClean="0"/>
              <a:t> and relating the main keywords – Data (What to visualize), Visual Encoding (the How part) and Interaction (the Why – manipulation tasks to help users slice-&amp;-dice either interacting with visual idiom or with the data to understand or get insight from).</a:t>
            </a:r>
          </a:p>
          <a:p>
            <a:endParaRPr lang="en-US" baseline="0" dirty="0" smtClean="0"/>
          </a:p>
          <a:p>
            <a:r>
              <a:rPr lang="en-US" baseline="0" dirty="0" smtClean="0"/>
              <a:t>More crucially in this case is the “effectiveness” keyword (the perception part in the above diagram) – which raise a question of “how do we assess this?”</a:t>
            </a:r>
            <a:endParaRPr lang="ms-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2</a:t>
            </a:fld>
            <a:endParaRPr lang="en-US" smtClean="0"/>
          </a:p>
        </p:txBody>
      </p:sp>
    </p:spTree>
    <p:extLst>
      <p:ext uri="{BB962C8B-B14F-4D97-AF65-F5344CB8AC3E}">
        <p14:creationId xmlns:p14="http://schemas.microsoft.com/office/powerpoint/2010/main" val="726905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seems, this is the hardest level to validate (bearing in mind that it is also the hardest part to design), due to its ‘abstract’ nature. Unlike, physical models which abstracting some physical underlying phenomena e.g. weather forecasting models where we could refer to well established scientific theories in the field, and then we can formalize the model with mathematical or logic formulation, which we can then theoretically validate such model. Is there equivalent of this validation approach for our data &amp; task abstraction blocks?</a:t>
            </a:r>
          </a:p>
          <a:p>
            <a:endParaRPr lang="en-US" baseline="0" dirty="0" smtClean="0"/>
          </a:p>
          <a:p>
            <a:r>
              <a:rPr lang="en-US" baseline="0" dirty="0" smtClean="0"/>
              <a:t>The fundamental issue is the central role played by the target’s user i.e. human in the loop (refer to </a:t>
            </a:r>
            <a:r>
              <a:rPr lang="en-US" baseline="0" dirty="0" err="1" smtClean="0"/>
              <a:t>Munzner’s</a:t>
            </a:r>
            <a:r>
              <a:rPr lang="en-US" baseline="0" dirty="0" smtClean="0"/>
              <a:t> vis definition); which requires validation to focus on the part of user’s qualitative (or quantitative) satisfaction levels. That is we’re validating indirect qualities (or otherwise errors) exhibited by our choices of data &amp; task abstraction. For instance, in the lab test, we could have measure the time user took to work with our network dataset and/or later interact with the data to accomplish certain tasks – longer time, not effective??</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20</a:t>
            </a:fld>
            <a:endParaRPr lang="en-US" smtClean="0"/>
          </a:p>
        </p:txBody>
      </p:sp>
    </p:spTree>
    <p:extLst>
      <p:ext uri="{BB962C8B-B14F-4D97-AF65-F5344CB8AC3E}">
        <p14:creationId xmlns:p14="http://schemas.microsoft.com/office/powerpoint/2010/main" val="2468561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it become measure for effectiveness in two forms – qualitative and quantitative; immediate approaches seemed to focus on qualitative measure relying on past findings of good design criteria prepared by the experts. The degree on which these qualitative effect, effectiveness measures are addressed is not clear, so it become as a checklist exercises to fulfill good practices discovered in the past, which may not be relevant in today’s effectiveness requirements. Says for instance, the dynamic nature of data or streaming in today’s scenario may require a different set of checklist to be considered.</a:t>
            </a:r>
          </a:p>
          <a:p>
            <a:endParaRPr lang="en-US" baseline="0" dirty="0" smtClean="0"/>
          </a:p>
          <a:p>
            <a:r>
              <a:rPr lang="en-US" baseline="0" dirty="0" smtClean="0"/>
              <a:t>A more objective validation measures are those from down-stream validation approaches where quantitative metrics can show some interesting feedback on the effectiveness of vis idiom designs.</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21</a:t>
            </a:fld>
            <a:endParaRPr lang="en-US" smtClean="0"/>
          </a:p>
        </p:txBody>
      </p:sp>
    </p:spTree>
    <p:extLst>
      <p:ext uri="{BB962C8B-B14F-4D97-AF65-F5344CB8AC3E}">
        <p14:creationId xmlns:p14="http://schemas.microsoft.com/office/powerpoint/2010/main" val="423866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Validation</a:t>
            </a:r>
            <a:r>
              <a:rPr lang="en-US" baseline="0" dirty="0" smtClean="0"/>
              <a:t> at this level is common for CS field – complexity analysis via Big-Oh notation (theoretical analysis &amp; validation), other down-stream approaches validate real algorithm performance (its implementation) such as wall-clock time &amp; memory performance; scalability – size of dataset used which relates to some benchmark/standard reference dataset</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22</a:t>
            </a:fld>
            <a:endParaRPr lang="en-US" smtClean="0"/>
          </a:p>
        </p:txBody>
      </p:sp>
    </p:spTree>
    <p:extLst>
      <p:ext uri="{BB962C8B-B14F-4D97-AF65-F5344CB8AC3E}">
        <p14:creationId xmlns:p14="http://schemas.microsoft.com/office/powerpoint/2010/main" val="4238666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hypothetical case to prompt students understanding on</a:t>
            </a:r>
            <a:r>
              <a:rPr lang="en-US" baseline="0" dirty="0" smtClean="0"/>
              <a:t> the </a:t>
            </a:r>
            <a:r>
              <a:rPr lang="en-US" baseline="0" smtClean="0"/>
              <a:t>algorithm incorrectness</a:t>
            </a:r>
            <a:endParaRPr lang="en-MY"/>
          </a:p>
        </p:txBody>
      </p:sp>
      <p:sp>
        <p:nvSpPr>
          <p:cNvPr id="4" name="Slide Number Placeholder 3"/>
          <p:cNvSpPr>
            <a:spLocks noGrp="1"/>
          </p:cNvSpPr>
          <p:nvPr>
            <p:ph type="sldNum" sz="quarter" idx="10"/>
          </p:nvPr>
        </p:nvSpPr>
        <p:spPr/>
        <p:txBody>
          <a:bodyPr/>
          <a:lstStyle/>
          <a:p>
            <a:fld id="{CA077768-21C8-4125-A345-258E48D2EED0}" type="slidenum">
              <a:rPr lang="en-US" smtClean="0"/>
              <a:pPr/>
              <a:t>23</a:t>
            </a:fld>
            <a:endParaRPr lang="en-US" smtClean="0"/>
          </a:p>
        </p:txBody>
      </p:sp>
    </p:spTree>
    <p:extLst>
      <p:ext uri="{BB962C8B-B14F-4D97-AF65-F5344CB8AC3E}">
        <p14:creationId xmlns:p14="http://schemas.microsoft.com/office/powerpoint/2010/main" val="3333877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discussion in each example, relates how the various</a:t>
            </a:r>
            <a:r>
              <a:rPr lang="en-US" baseline="0" dirty="0" smtClean="0"/>
              <a:t> validation methods (at several levels) are addressed in the paper. This is really good exercise for you to get good idea on how to evaluate visualization’s paper. Note that the discussion reframe the paper’s contents in term of the 4 Analysis levels.</a:t>
            </a:r>
          </a:p>
          <a:p>
            <a:endParaRPr lang="en-US" baseline="0" dirty="0" smtClean="0"/>
          </a:p>
          <a:p>
            <a:r>
              <a:rPr lang="en-US" baseline="0" dirty="0" smtClean="0"/>
              <a:t>These examples and their discussions provide good reference for your Assignment 1 – which you’ve to analyze a visualization system.</a:t>
            </a:r>
            <a:endParaRPr lang="ms-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29</a:t>
            </a:fld>
            <a:endParaRPr lang="en-US" smtClean="0"/>
          </a:p>
        </p:txBody>
      </p:sp>
    </p:spTree>
    <p:extLst>
      <p:ext uri="{BB962C8B-B14F-4D97-AF65-F5344CB8AC3E}">
        <p14:creationId xmlns:p14="http://schemas.microsoft.com/office/powerpoint/2010/main" val="814848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30</a:t>
            </a:fld>
            <a:endParaRPr lang="en-US" smtClean="0"/>
          </a:p>
        </p:txBody>
      </p:sp>
    </p:spTree>
    <p:extLst>
      <p:ext uri="{BB962C8B-B14F-4D97-AF65-F5344CB8AC3E}">
        <p14:creationId xmlns:p14="http://schemas.microsoft.com/office/powerpoint/2010/main" val="2956706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Evaluation</a:t>
            </a:r>
            <a:r>
              <a:rPr lang="en-US" baseline="0" dirty="0" smtClean="0"/>
              <a:t> of vis idiom effectiveness is a big issue &amp; difficult to address (hence most shy away from addressing it). It is challenging due to many reasons, some of them are highlighted below :</a:t>
            </a:r>
          </a:p>
          <a:p>
            <a:pPr marL="228600" indent="-228600">
              <a:buFont typeface="+mj-lt"/>
              <a:buAutoNum type="arabicPeriod"/>
            </a:pPr>
            <a:r>
              <a:rPr lang="en-US" baseline="0" dirty="0" smtClean="0"/>
              <a:t>The users (or more generally human) – our perception of “effectiveness” varies based on our experience, knowledge (what we know/don’t know), etc.; hence it is very subjective; it is also relates to our physiological differences – some can perceived </a:t>
            </a:r>
            <a:r>
              <a:rPr lang="en-US" baseline="0" dirty="0" err="1" smtClean="0"/>
              <a:t>colours</a:t>
            </a:r>
            <a:r>
              <a:rPr lang="en-US" baseline="0" dirty="0" smtClean="0"/>
              <a:t> better than other (</a:t>
            </a:r>
            <a:r>
              <a:rPr lang="en-US" baseline="0" dirty="0" err="1" smtClean="0"/>
              <a:t>cf</a:t>
            </a:r>
            <a:r>
              <a:rPr lang="en-US" baseline="0" dirty="0" smtClean="0"/>
              <a:t> </a:t>
            </a:r>
            <a:r>
              <a:rPr lang="en-US" baseline="0" dirty="0" err="1" smtClean="0"/>
              <a:t>colour</a:t>
            </a:r>
            <a:r>
              <a:rPr lang="en-US" baseline="0" dirty="0" smtClean="0"/>
              <a:t> blind), etc.</a:t>
            </a:r>
          </a:p>
          <a:p>
            <a:pPr marL="228600" indent="-228600">
              <a:buFont typeface="+mj-lt"/>
              <a:buAutoNum type="arabicPeriod"/>
            </a:pPr>
            <a:r>
              <a:rPr lang="en-US" baseline="0" dirty="0" smtClean="0"/>
              <a:t>Various factors in the visual artefacts itself – the domain it is designed for, the data &amp; interaction it supported, the visual encoding (</a:t>
            </a:r>
            <a:r>
              <a:rPr lang="en-US" baseline="0" dirty="0" err="1" smtClean="0"/>
              <a:t>colour</a:t>
            </a:r>
            <a:r>
              <a:rPr lang="en-US" baseline="0" dirty="0" smtClean="0"/>
              <a:t>, shape, texture, lines, </a:t>
            </a:r>
            <a:r>
              <a:rPr lang="en-US" baseline="0" dirty="0" err="1" smtClean="0"/>
              <a:t>etc</a:t>
            </a:r>
            <a:r>
              <a:rPr lang="en-US" baseline="0" dirty="0" smtClean="0"/>
              <a:t>) or finally  the algorithm/implementation of the specific </a:t>
            </a:r>
            <a:r>
              <a:rPr lang="en-US" baseline="0" dirty="0" err="1" smtClean="0"/>
              <a:t>vis’s</a:t>
            </a:r>
            <a:r>
              <a:rPr lang="en-US" baseline="0" dirty="0" smtClean="0"/>
              <a:t> idiom</a:t>
            </a:r>
          </a:p>
          <a:p>
            <a:pPr marL="0" indent="0">
              <a:buFont typeface="+mj-lt"/>
              <a:buNone/>
            </a:pPr>
            <a:endParaRPr lang="en-US" baseline="0" dirty="0" smtClean="0"/>
          </a:p>
          <a:p>
            <a:pPr marL="0" indent="0">
              <a:buFont typeface="+mj-lt"/>
              <a:buNone/>
            </a:pPr>
            <a:r>
              <a:rPr lang="en-US" baseline="0" dirty="0" err="1" smtClean="0"/>
              <a:t>Munzner’s</a:t>
            </a:r>
            <a:r>
              <a:rPr lang="en-US" baseline="0" dirty="0" smtClean="0"/>
              <a:t> tried to address this issue by systematically “breaking-up” the effectiveness issues in hierarchical layers (inter-dependence).</a:t>
            </a:r>
          </a:p>
        </p:txBody>
      </p:sp>
      <p:sp>
        <p:nvSpPr>
          <p:cNvPr id="4" name="Slide Number Placeholder 3"/>
          <p:cNvSpPr>
            <a:spLocks noGrp="1"/>
          </p:cNvSpPr>
          <p:nvPr>
            <p:ph type="sldNum" sz="quarter" idx="10"/>
          </p:nvPr>
        </p:nvSpPr>
        <p:spPr/>
        <p:txBody>
          <a:bodyPr/>
          <a:lstStyle/>
          <a:p>
            <a:fld id="{CA077768-21C8-4125-A345-258E48D2EED0}" type="slidenum">
              <a:rPr lang="en-US" smtClean="0"/>
              <a:pPr/>
              <a:t>3</a:t>
            </a:fld>
            <a:endParaRPr lang="en-US" smtClean="0"/>
          </a:p>
        </p:txBody>
      </p:sp>
    </p:spTree>
    <p:extLst>
      <p:ext uri="{BB962C8B-B14F-4D97-AF65-F5344CB8AC3E}">
        <p14:creationId xmlns:p14="http://schemas.microsoft.com/office/powerpoint/2010/main" val="358866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s-MY" sz="1200" kern="1200" dirty="0" smtClean="0">
                <a:solidFill>
                  <a:schemeClr val="tx1"/>
                </a:solidFill>
                <a:effectLst/>
                <a:latin typeface="+mn-lt"/>
                <a:ea typeface="+mn-ea"/>
                <a:cs typeface="+mn-cs"/>
              </a:rPr>
              <a:t>How do you assess the quality of a visualization? How do you know that one visualization is better than another? That's a very important question. So, isn't that subjective? I show visualization to some people and some people like A, whereas some other people like B. Isn't that just about what people like? People have different tastes. Some visual representations are actually much better than others at communicating some information.</a:t>
            </a:r>
            <a:r>
              <a:rPr lang="ms-MY" sz="1200" kern="1200" baseline="0" dirty="0" smtClean="0">
                <a:solidFill>
                  <a:schemeClr val="tx1"/>
                </a:solidFill>
                <a:effectLst/>
                <a:latin typeface="+mn-lt"/>
                <a:ea typeface="+mn-ea"/>
                <a:cs typeface="+mn-cs"/>
              </a:rPr>
              <a:t> </a:t>
            </a:r>
            <a:r>
              <a:rPr lang="ms-MY" sz="1200" kern="1200" dirty="0" smtClean="0">
                <a:solidFill>
                  <a:schemeClr val="tx1"/>
                </a:solidFill>
                <a:effectLst/>
                <a:latin typeface="+mn-lt"/>
                <a:ea typeface="+mn-ea"/>
                <a:cs typeface="+mn-cs"/>
              </a:rPr>
              <a:t>So, if your goal is to communicate information to somebody else effectively, some visual representations are clearly better because they are easier to interpret, and easier and faster, and more accurate to read.</a:t>
            </a:r>
          </a:p>
          <a:p>
            <a:endParaRPr lang="en-US" sz="1200" kern="1200" dirty="0" smtClean="0">
              <a:solidFill>
                <a:schemeClr val="tx1"/>
              </a:solidFill>
              <a:effectLst/>
              <a:latin typeface="+mn-lt"/>
              <a:ea typeface="+mn-ea"/>
              <a:cs typeface="+mn-cs"/>
            </a:endParaRPr>
          </a:p>
          <a:p>
            <a:r>
              <a:rPr lang="ms-MY" sz="1200" kern="1200" dirty="0" smtClean="0">
                <a:solidFill>
                  <a:schemeClr val="tx1"/>
                </a:solidFill>
                <a:effectLst/>
                <a:latin typeface="+mn-lt"/>
                <a:ea typeface="+mn-ea"/>
                <a:cs typeface="+mn-cs"/>
              </a:rPr>
              <a:t>This is a visual representation that comes from a magazine, and it's titled "A World of Drugs". And here, it's very small dataset, shows how the proportion of different markets in a global spending in drugs changes over time. Going from 2006, and 2011, and 2016, and these are presented by three pie charts, but these pie charts also have different sizes that are meant to represent the growing spending over time, but also how the proportions change over time. </a:t>
            </a:r>
          </a:p>
          <a:p>
            <a:endParaRPr lang="en-US" sz="1200" kern="1200" dirty="0" smtClean="0">
              <a:solidFill>
                <a:schemeClr val="tx1"/>
              </a:solidFill>
              <a:effectLst/>
              <a:latin typeface="+mn-lt"/>
              <a:ea typeface="+mn-ea"/>
              <a:cs typeface="+mn-cs"/>
            </a:endParaRPr>
          </a:p>
          <a:p>
            <a:r>
              <a:rPr lang="ms-MY" sz="1200" kern="1200" dirty="0" smtClean="0">
                <a:solidFill>
                  <a:schemeClr val="tx1"/>
                </a:solidFill>
                <a:effectLst/>
                <a:latin typeface="+mn-lt"/>
                <a:ea typeface="+mn-ea"/>
                <a:cs typeface="+mn-cs"/>
              </a:rPr>
              <a:t>So now, if your goal is to show how the proportions change over time across these markets, that's not a particularly good representation. So, there are a number of issues here. Well, </a:t>
            </a:r>
            <a:r>
              <a:rPr lang="ms-MY" sz="1200" b="0" i="1" kern="1200" dirty="0" smtClean="0">
                <a:solidFill>
                  <a:srgbClr val="FF0000"/>
                </a:solidFill>
                <a:effectLst/>
                <a:latin typeface="+mn-lt"/>
                <a:ea typeface="+mn-ea"/>
                <a:cs typeface="+mn-cs"/>
              </a:rPr>
              <a:t>visually, we tend to perceive quantity with the area of the segments</a:t>
            </a:r>
            <a:r>
              <a:rPr lang="ms-MY" sz="1200" kern="1200" dirty="0" smtClean="0">
                <a:solidFill>
                  <a:schemeClr val="tx1"/>
                </a:solidFill>
                <a:effectLst/>
                <a:latin typeface="+mn-lt"/>
                <a:ea typeface="+mn-ea"/>
                <a:cs typeface="+mn-cs"/>
              </a:rPr>
              <a:t>. But the quantity that the designer here wants to convey is actually represented </a:t>
            </a:r>
            <a:r>
              <a:rPr lang="ms-MY" sz="1200" i="1" kern="1200" dirty="0" smtClean="0">
                <a:solidFill>
                  <a:schemeClr val="tx1"/>
                </a:solidFill>
                <a:effectLst/>
                <a:latin typeface="+mn-lt"/>
                <a:ea typeface="+mn-ea"/>
                <a:cs typeface="+mn-cs"/>
              </a:rPr>
              <a:t>with the angle</a:t>
            </a:r>
            <a:r>
              <a:rPr lang="ms-MY" sz="1200" kern="1200" dirty="0" smtClean="0">
                <a:solidFill>
                  <a:schemeClr val="tx1"/>
                </a:solidFill>
                <a:effectLst/>
                <a:latin typeface="+mn-lt"/>
                <a:ea typeface="+mn-ea"/>
                <a:cs typeface="+mn-cs"/>
              </a:rPr>
              <a:t> of the pies. So that's one problem. So, we see something that is growing because </a:t>
            </a:r>
            <a:r>
              <a:rPr lang="ms-MY" sz="1200" i="1" kern="1200" dirty="0" smtClean="0">
                <a:solidFill>
                  <a:schemeClr val="tx1"/>
                </a:solidFill>
                <a:effectLst/>
                <a:latin typeface="+mn-lt"/>
                <a:ea typeface="+mn-ea"/>
                <a:cs typeface="+mn-cs"/>
              </a:rPr>
              <a:t>the area is growing</a:t>
            </a:r>
            <a:r>
              <a:rPr lang="ms-MY" sz="1200" kern="1200" dirty="0" smtClean="0">
                <a:solidFill>
                  <a:schemeClr val="tx1"/>
                </a:solidFill>
                <a:effectLst/>
                <a:latin typeface="+mn-lt"/>
                <a:ea typeface="+mn-ea"/>
                <a:cs typeface="+mn-cs"/>
              </a:rPr>
              <a:t>, but the intent is to communicate the information that is actually </a:t>
            </a:r>
            <a:r>
              <a:rPr lang="ms-MY" sz="1200" i="1" kern="1200" dirty="0" smtClean="0">
                <a:solidFill>
                  <a:schemeClr val="tx1"/>
                </a:solidFill>
                <a:effectLst/>
                <a:latin typeface="+mn-lt"/>
                <a:ea typeface="+mn-ea"/>
                <a:cs typeface="+mn-cs"/>
              </a:rPr>
              <a:t>mapped to the angles of the pies</a:t>
            </a:r>
            <a:r>
              <a:rPr lang="ms-MY" sz="1200" kern="1200" dirty="0" smtClean="0">
                <a:solidFill>
                  <a:schemeClr val="tx1"/>
                </a:solidFill>
                <a:effectLst/>
                <a:latin typeface="+mn-lt"/>
                <a:ea typeface="+mn-ea"/>
                <a:cs typeface="+mn-cs"/>
              </a:rPr>
              <a:t>. Another problem is that the angle and the size interfere. So it's very hard to disentangle these two pieces of information. Another problem is that if we want to see how proportions change over time, we have to mentally link these areas across the segments, which are also not aligned, which makes these comparison even harder. </a:t>
            </a:r>
            <a:endParaRPr lang="ms-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4</a:t>
            </a:fld>
            <a:endParaRPr lang="en-US" smtClean="0"/>
          </a:p>
        </p:txBody>
      </p:sp>
    </p:spTree>
    <p:extLst>
      <p:ext uri="{BB962C8B-B14F-4D97-AF65-F5344CB8AC3E}">
        <p14:creationId xmlns:p14="http://schemas.microsoft.com/office/powerpoint/2010/main" val="82380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Validation</a:t>
            </a:r>
            <a:r>
              <a:rPr lang="en-US" baseline="0" dirty="0" smtClean="0"/>
              <a:t> is essential to deliver “effectively” vis idiom that fulfil target users goals; it is achieved through a series of feedback gathering at various levels of design framework, through which your vis idiom design is being refined/fine-tuned, hence specialized enough to address “narrower/well-defined” user’s goals. Feedback is gathered through different types of approaches e.g. user’s study to capture essential data/tasks at domain level, interview &amp; survey to get user inputs (domain level), field study observing target users after vis idiom deployment (abstraction level), checklist of “good design criteria” (visual encoding &amp; interaction level) or quantitative measures – system performance, user productivity, </a:t>
            </a:r>
            <a:r>
              <a:rPr lang="en-US" baseline="0" dirty="0" err="1" smtClean="0"/>
              <a:t>etc</a:t>
            </a:r>
            <a:r>
              <a:rPr lang="en-US" baseline="0" dirty="0" smtClean="0"/>
              <a:t> (at algorithm level). Note that practical validation for all levels is next to impossible due to different types of approaches needed, time consuming and costly.</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5</a:t>
            </a:fld>
            <a:endParaRPr lang="en-US" smtClean="0"/>
          </a:p>
        </p:txBody>
      </p:sp>
    </p:spTree>
    <p:extLst>
      <p:ext uri="{BB962C8B-B14F-4D97-AF65-F5344CB8AC3E}">
        <p14:creationId xmlns:p14="http://schemas.microsoft.com/office/powerpoint/2010/main" val="16811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borrowed from the book. A complete nested model of vis design and validation – it highlighted that validation followed different approaches for each level – coming from different area of studies or field e.g. anthropology/ethnography, design (creative arts/media), CS, HCI, cognitive psychology; play crucial roles in creating “an effective” vis. </a:t>
            </a:r>
          </a:p>
          <a:p>
            <a:endParaRPr lang="en-US" baseline="0" dirty="0" smtClean="0"/>
          </a:p>
          <a:p>
            <a:r>
              <a:rPr lang="en-US" baseline="0" dirty="0" smtClean="0"/>
              <a:t>The strategy to approach design and/or validation is either problem-driven (top-down) or technique-driven (bottom-up) or a mixture of both. Which one is more “natural”?; if you’re tasked to address users problem, naturally you would approach it from the top through the implementation stage, which is logical, meaningful to update progress &amp; also to do validation at each stage. But if you aim is says to “improve” existing (specific </a:t>
            </a:r>
            <a:r>
              <a:rPr lang="en-US" baseline="0" dirty="0" err="1" smtClean="0"/>
              <a:t>viz’s</a:t>
            </a:r>
            <a:r>
              <a:rPr lang="en-US" baseline="0" dirty="0" smtClean="0"/>
              <a:t> idiom), perhaps it is too slow or users want to enhance current </a:t>
            </a:r>
            <a:r>
              <a:rPr lang="en-US" baseline="0" dirty="0" err="1" smtClean="0"/>
              <a:t>viz’s</a:t>
            </a:r>
            <a:r>
              <a:rPr lang="en-US" baseline="0" dirty="0" smtClean="0"/>
              <a:t> idiom, it is than natural to start with the current artefact.</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6</a:t>
            </a:fld>
            <a:endParaRPr lang="en-US" smtClean="0"/>
          </a:p>
        </p:txBody>
      </p:sp>
    </p:spTree>
    <p:extLst>
      <p:ext uri="{BB962C8B-B14F-4D97-AF65-F5344CB8AC3E}">
        <p14:creationId xmlns:p14="http://schemas.microsoft.com/office/powerpoint/2010/main" val="2956706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7</a:t>
            </a:fld>
            <a:endParaRPr lang="en-US" smtClean="0"/>
          </a:p>
        </p:txBody>
      </p:sp>
    </p:spTree>
    <p:extLst>
      <p:ext uri="{BB962C8B-B14F-4D97-AF65-F5344CB8AC3E}">
        <p14:creationId xmlns:p14="http://schemas.microsoft.com/office/powerpoint/2010/main" val="361363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Revisiting</a:t>
            </a:r>
            <a:r>
              <a:rPr lang="en-US" baseline="0" dirty="0" smtClean="0"/>
              <a:t> the analysis framework (what-why-how), but now with the additional two more layers to complete the framework. The outer layer (new - domain or application level) “encloses” the entire problem domain and thus dictates the overall vis design choices; Abstraction layers (what-why) mapped domain specifics “terms/vocab” to domain independent vocab; vis idiom (how level) specify approach to visual encoding &amp; interaction; finally the lowest most level (new), algorithm instantiates idioms into its computational form.</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8</a:t>
            </a:fld>
            <a:endParaRPr lang="en-US" smtClean="0"/>
          </a:p>
        </p:txBody>
      </p:sp>
    </p:spTree>
    <p:extLst>
      <p:ext uri="{BB962C8B-B14F-4D97-AF65-F5344CB8AC3E}">
        <p14:creationId xmlns:p14="http://schemas.microsoft.com/office/powerpoint/2010/main" val="2468561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here is to identify user’s requirements – understanding what they do (tasks) with the data; often explained</a:t>
            </a:r>
            <a:r>
              <a:rPr lang="en-US" baseline="0" dirty="0" smtClean="0"/>
              <a:t> in the terminology specific to the domain (hence very constrained point-of-view). </a:t>
            </a:r>
          </a:p>
          <a:p>
            <a:endParaRPr lang="en-US" baseline="0" dirty="0" smtClean="0"/>
          </a:p>
          <a:p>
            <a:r>
              <a:rPr lang="en-MY" baseline="0" dirty="0" smtClean="0"/>
              <a:t>Understanding who are your target users and what problems they need to solve with (their) data.</a:t>
            </a:r>
          </a:p>
          <a:p>
            <a:r>
              <a:rPr lang="en-MY" u="sng" baseline="0" dirty="0" smtClean="0">
                <a:solidFill>
                  <a:srgbClr val="FF0000"/>
                </a:solidFill>
              </a:rPr>
              <a:t>Outcome of this step</a:t>
            </a:r>
            <a:r>
              <a:rPr lang="en-MY" baseline="0" dirty="0" smtClean="0"/>
              <a:t>: a series of questions or actions your users want to carry out with this data.</a:t>
            </a:r>
          </a:p>
          <a:p>
            <a:endParaRPr lang="en-US" baseline="0" dirty="0" smtClean="0"/>
          </a:p>
          <a:p>
            <a:r>
              <a:rPr lang="en-US" baseline="0" dirty="0" smtClean="0"/>
              <a:t>One of the best approach to study what the mind is thinking and what the user’s eventually do (the tasks) is to look for the “errors/flaws” they make.</a:t>
            </a:r>
            <a:endParaRPr lang="en-MY"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9</a:t>
            </a:fld>
            <a:endParaRPr lang="en-US" smtClean="0"/>
          </a:p>
        </p:txBody>
      </p:sp>
    </p:spTree>
    <p:extLst>
      <p:ext uri="{BB962C8B-B14F-4D97-AF65-F5344CB8AC3E}">
        <p14:creationId xmlns:p14="http://schemas.microsoft.com/office/powerpoint/2010/main" val="3418966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image1.jpg"/>
          <p:cNvPicPr>
            <a:picLocks noChangeAspect="1"/>
          </p:cNvPicPr>
          <p:nvPr/>
        </p:nvPicPr>
        <p:blipFill>
          <a:blip r:embed="rId2">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5C14FD69-4A85-4715-A222-ABB225B63BC6}" type="datetimeFigureOut">
              <a:rPr lang="en-US" smtClean="0"/>
              <a:pPr/>
              <a:t>9/26/2019</a:t>
            </a:fld>
            <a:endParaRPr lang="en-US"/>
          </a:p>
        </p:txBody>
      </p:sp>
      <p:sp>
        <p:nvSpPr>
          <p:cNvPr id="11" name="Slide Number Placeholder 10"/>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5C14FD69-4A85-4715-A222-ABB225B63BC6}" type="datetimeFigureOut">
              <a:rPr lang="en-US" smtClean="0"/>
              <a:pPr/>
              <a:t>9/26/2019</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7" name="Date Placeholder 6"/>
          <p:cNvSpPr>
            <a:spLocks noGrp="1"/>
          </p:cNvSpPr>
          <p:nvPr>
            <p:ph type="dt" sz="half" idx="10"/>
          </p:nvPr>
        </p:nvSpPr>
        <p:spPr/>
        <p:txBody>
          <a:bodyPr/>
          <a:lstStyle/>
          <a:p>
            <a:fld id="{5C14FD69-4A85-4715-A222-ABB225B63BC6}" type="datetimeFigureOut">
              <a:rPr lang="en-US" smtClean="0"/>
              <a:pPr/>
              <a:t>9/26/2019</a:t>
            </a:fld>
            <a:endParaRPr lang="en-US"/>
          </a:p>
        </p:txBody>
      </p:sp>
      <p:sp>
        <p:nvSpPr>
          <p:cNvPr id="8" name="Slide Number Placeholder 7"/>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14FD69-4A85-4715-A222-ABB225B63BC6}" type="datetimeFigureOut">
              <a:rPr lang="en-US" smtClean="0"/>
              <a:pPr/>
              <a:t>9/26/2019</a:t>
            </a:fld>
            <a:endParaRPr lang="en-US"/>
          </a:p>
        </p:txBody>
      </p:sp>
      <p:sp>
        <p:nvSpPr>
          <p:cNvPr id="6" name="Slide Number Placeholder 5"/>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8" name="Footer Placeholder 7"/>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1"/>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10" name="Date Placeholder 9"/>
          <p:cNvSpPr>
            <a:spLocks noGrp="1"/>
          </p:cNvSpPr>
          <p:nvPr>
            <p:ph type="dt" sz="half" idx="10"/>
          </p:nvPr>
        </p:nvSpPr>
        <p:spPr/>
        <p:txBody>
          <a:bodyPr/>
          <a:lstStyle/>
          <a:p>
            <a:fld id="{5C14FD69-4A85-4715-A222-ABB225B63BC6}" type="datetimeFigureOut">
              <a:rPr lang="en-US" smtClean="0"/>
              <a:pPr/>
              <a:t>9/26/2019</a:t>
            </a:fld>
            <a:endParaRPr lang="en-US"/>
          </a:p>
        </p:txBody>
      </p:sp>
      <p:sp>
        <p:nvSpPr>
          <p:cNvPr id="12" name="Slide Number Placeholder 11"/>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5C14FD69-4A85-4715-A222-ABB225B63BC6}" type="datetimeFigureOut">
              <a:rPr lang="en-US" smtClean="0"/>
              <a:pPr/>
              <a:t>9/26/2019</a:t>
            </a:fld>
            <a:endParaRPr lang="en-US"/>
          </a:p>
        </p:txBody>
      </p:sp>
      <p:sp>
        <p:nvSpPr>
          <p:cNvPr id="9" name="Slide Number Placeholder 8"/>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Rectangle 17"/>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9" name="Date Placeholder 8"/>
          <p:cNvSpPr>
            <a:spLocks noGrp="1"/>
          </p:cNvSpPr>
          <p:nvPr>
            <p:ph type="dt" sz="half" idx="10"/>
          </p:nvPr>
        </p:nvSpPr>
        <p:spPr/>
        <p:txBody>
          <a:bodyPr/>
          <a:lstStyle/>
          <a:p>
            <a:fld id="{5C14FD69-4A85-4715-A222-ABB225B63BC6}" type="datetimeFigureOut">
              <a:rPr lang="en-US" smtClean="0"/>
              <a:pPr/>
              <a:t>9/26/2019</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685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a:p>
            <a:r>
              <a:rPr lang="en-GB" altLang="en-US"/>
              <a:t>ENV 2006</a:t>
            </a:r>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a:p>
            <a:r>
              <a:rPr lang="en-US" altLang="en-US"/>
              <a:t>14.</a:t>
            </a:r>
            <a:fld id="{899030D3-C64E-468C-B6F7-C0E7CD817A2F}" type="slidenum">
              <a:rPr lang="en-US" altLang="en-US"/>
              <a:pPr/>
              <a:t>‹#›</a:t>
            </a:fld>
            <a:endParaRPr lang="en-US" altLang="en-US"/>
          </a:p>
        </p:txBody>
      </p:sp>
    </p:spTree>
    <p:extLst>
      <p:ext uri="{BB962C8B-B14F-4D97-AF65-F5344CB8AC3E}">
        <p14:creationId xmlns:p14="http://schemas.microsoft.com/office/powerpoint/2010/main" val="426990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10">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1"/>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5C14FD69-4A85-4715-A222-ABB225B63BC6}" type="datetimeFigureOut">
              <a:rPr lang="en-US" smtClean="0"/>
              <a:pPr/>
              <a:t>9/26/2019</a:t>
            </a:fld>
            <a:endParaRPr lang="en-US" sz="1000" dirty="0" smtClean="0"/>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pPr algn="ctr"/>
            <a:endParaRPr lang="en-US" sz="1000" smtClean="0"/>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defRPr sz="1000">
                <a:latin typeface="+mn-lt"/>
              </a:defRPr>
            </a:lvl1pPr>
          </a:lstStyle>
          <a:p>
            <a:pPr algn="r"/>
            <a:fld id="{D4C49B74-5DB2-4B03-B1D2-7F6A3C51C318}" type="slidenum">
              <a:rPr lang="en-US" smtClean="0"/>
              <a:pPr algn="r"/>
              <a:t>‹#›</a:t>
            </a:fld>
            <a:endParaRPr lang="en-US" sz="10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plustrafik?lang=e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21.png"/><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junkcharts.typepad.com/junk_charts/2012/10/expanding-circles-of-error.html"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2.png"/><Relationship Id="rId4" Type="http://schemas.microsoft.com/office/2007/relationships/hdphoto" Target="../media/hdphoto2.wdp"/><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979712" y="5094577"/>
            <a:ext cx="6707088" cy="925223"/>
          </a:xfrm>
        </p:spPr>
        <p:txBody>
          <a:bodyPr>
            <a:normAutofit/>
          </a:bodyPr>
          <a:lstStyle/>
          <a:p>
            <a:r>
              <a:rPr lang="en-US" dirty="0" smtClean="0"/>
              <a:t>CDS505/CCS514-Data Viz. &amp; Viz. Analytics</a:t>
            </a:r>
            <a:endParaRPr lang="en-MY" dirty="0"/>
          </a:p>
        </p:txBody>
      </p:sp>
      <p:sp>
        <p:nvSpPr>
          <p:cNvPr id="3" name="Title 2"/>
          <p:cNvSpPr>
            <a:spLocks noGrp="1"/>
          </p:cNvSpPr>
          <p:nvPr>
            <p:ph type="ctrTitle"/>
          </p:nvPr>
        </p:nvSpPr>
        <p:spPr>
          <a:xfrm>
            <a:off x="251520" y="3606800"/>
            <a:ext cx="8435280" cy="1470025"/>
          </a:xfrm>
        </p:spPr>
        <p:txBody>
          <a:bodyPr/>
          <a:lstStyle/>
          <a:p>
            <a:r>
              <a:rPr lang="en-US" dirty="0" smtClean="0"/>
              <a:t>Analysis : Four Levels of Validation</a:t>
            </a:r>
            <a:endParaRPr lang="en-MY" dirty="0"/>
          </a:p>
        </p:txBody>
      </p:sp>
    </p:spTree>
    <p:extLst>
      <p:ext uri="{BB962C8B-B14F-4D97-AF65-F5344CB8AC3E}">
        <p14:creationId xmlns:p14="http://schemas.microsoft.com/office/powerpoint/2010/main" val="726345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9271" y="116632"/>
            <a:ext cx="8327529" cy="1143000"/>
          </a:xfrm>
        </p:spPr>
        <p:txBody>
          <a:bodyPr>
            <a:normAutofit/>
          </a:bodyPr>
          <a:lstStyle/>
          <a:p>
            <a:r>
              <a:rPr lang="en-US" dirty="0" smtClean="0"/>
              <a:t>Task and Data Abstraction (Design Level 2)</a:t>
            </a:r>
            <a:endParaRPr lang="en-MY" dirty="0"/>
          </a:p>
        </p:txBody>
      </p:sp>
      <p:sp>
        <p:nvSpPr>
          <p:cNvPr id="17" name="Text Placeholder 1"/>
          <p:cNvSpPr>
            <a:spLocks noGrp="1"/>
          </p:cNvSpPr>
          <p:nvPr>
            <p:ph type="body" idx="1"/>
          </p:nvPr>
        </p:nvSpPr>
        <p:spPr>
          <a:xfrm>
            <a:off x="179512" y="1628800"/>
            <a:ext cx="8496944" cy="4968552"/>
          </a:xfrm>
        </p:spPr>
        <p:txBody>
          <a:bodyPr>
            <a:noAutofit/>
          </a:bodyPr>
          <a:lstStyle/>
          <a:p>
            <a:r>
              <a:rPr lang="en-US" sz="2400" dirty="0" smtClean="0"/>
              <a:t>The goal here is to map domain-specific task &amp; data description (from level 1) to a generic representation. Why?</a:t>
            </a:r>
          </a:p>
          <a:p>
            <a:r>
              <a:rPr lang="en-US" sz="2400" dirty="0" smtClean="0"/>
              <a:t>Abstract data blocks are </a:t>
            </a:r>
            <a:r>
              <a:rPr lang="en-US" sz="2400" i="1" dirty="0" smtClean="0">
                <a:solidFill>
                  <a:srgbClr val="FF0000"/>
                </a:solidFill>
              </a:rPr>
              <a:t>designed</a:t>
            </a:r>
            <a:r>
              <a:rPr lang="en-US" sz="2400" dirty="0" smtClean="0"/>
              <a:t> (contrast to identified as in domain situation) – so it is an active creative design process.</a:t>
            </a:r>
          </a:p>
          <a:p>
            <a:pPr lvl="1"/>
            <a:r>
              <a:rPr lang="en-US" sz="2000" dirty="0" smtClean="0"/>
              <a:t>Crucial issue to consider is whether to derive new data type that would support vis idiom that address user’s goals (effective solution)</a:t>
            </a:r>
          </a:p>
          <a:p>
            <a:pPr lvl="1"/>
            <a:r>
              <a:rPr lang="en-US" sz="2000" dirty="0" smtClean="0"/>
              <a:t>E.g. transforming quantitative temperature data (given) into categorical (derived) type (freezing </a:t>
            </a:r>
            <a:r>
              <a:rPr lang="en-US" sz="2000" dirty="0" err="1" smtClean="0"/>
              <a:t>cold,cool,mild,warm,hot,boiling</a:t>
            </a:r>
            <a:r>
              <a:rPr lang="en-US" sz="2000" dirty="0" smtClean="0"/>
              <a:t> hot) which later mapped into </a:t>
            </a:r>
            <a:r>
              <a:rPr lang="en-US" sz="2000" dirty="0" err="1" smtClean="0"/>
              <a:t>colour</a:t>
            </a:r>
            <a:r>
              <a:rPr lang="en-US" sz="2000" dirty="0" smtClean="0"/>
              <a:t> visual representation (dark blue, blue, light blue, …)</a:t>
            </a:r>
          </a:p>
          <a:p>
            <a:r>
              <a:rPr lang="en-US" sz="2400" dirty="0" smtClean="0"/>
              <a:t>The nested model </a:t>
            </a:r>
            <a:r>
              <a:rPr lang="en-US" sz="2400" i="1" dirty="0" smtClean="0"/>
              <a:t>explicitly</a:t>
            </a:r>
            <a:r>
              <a:rPr lang="en-US" sz="2400" dirty="0" smtClean="0"/>
              <a:t> exposing this abstraction stage, hence forces an informed justifications to be made in design choices for data &amp; tasks</a:t>
            </a:r>
          </a:p>
          <a:p>
            <a:r>
              <a:rPr lang="en-US" sz="2400" dirty="0" smtClean="0"/>
              <a:t>Outcomes of Task-Data Abstraction block : identified tasks block and designed data abstraction block</a:t>
            </a:r>
          </a:p>
        </p:txBody>
      </p:sp>
    </p:spTree>
    <p:extLst>
      <p:ext uri="{BB962C8B-B14F-4D97-AF65-F5344CB8AC3E}">
        <p14:creationId xmlns:p14="http://schemas.microsoft.com/office/powerpoint/2010/main" val="899067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40768"/>
            <a:ext cx="8229600" cy="5069160"/>
          </a:xfrm>
        </p:spPr>
        <p:txBody>
          <a:bodyPr>
            <a:normAutofit fontScale="92500" lnSpcReduction="10000"/>
          </a:bodyPr>
          <a:lstStyle/>
          <a:p>
            <a:r>
              <a:rPr lang="en-US" dirty="0" smtClean="0"/>
              <a:t>PLUS provides tweet updates about traffic conditions on their North-South Expressways (NSE)</a:t>
            </a:r>
          </a:p>
          <a:p>
            <a:r>
              <a:rPr lang="en-US" dirty="0" smtClean="0"/>
              <a:t>Visit this site to see the tweets : </a:t>
            </a:r>
            <a:r>
              <a:rPr lang="ms-MY" dirty="0">
                <a:hlinkClick r:id="rId3"/>
              </a:rPr>
              <a:t>https://</a:t>
            </a:r>
            <a:r>
              <a:rPr lang="ms-MY" dirty="0" smtClean="0">
                <a:hlinkClick r:id="rId3"/>
              </a:rPr>
              <a:t>twitter.com/plustrafik?lang=en</a:t>
            </a:r>
            <a:endParaRPr lang="ms-MY" dirty="0" smtClean="0"/>
          </a:p>
          <a:p>
            <a:r>
              <a:rPr lang="ms-MY" dirty="0" smtClean="0"/>
              <a:t>You have been approached by PLUS to design visualization idioms to improve its tweets displays which need improvement ...</a:t>
            </a:r>
          </a:p>
          <a:p>
            <a:pPr lvl="1"/>
            <a:r>
              <a:rPr lang="en-US" dirty="0" smtClean="0"/>
              <a:t>Identify the common language/vocabs use in their tweets</a:t>
            </a:r>
          </a:p>
          <a:p>
            <a:pPr lvl="1"/>
            <a:r>
              <a:rPr lang="en-US" dirty="0" smtClean="0"/>
              <a:t>Extract the data, possible tasks (if any), workflow or anything from twitter’s site that will help you in your understanding of PLUS’s Domain</a:t>
            </a:r>
          </a:p>
          <a:p>
            <a:pPr lvl="1"/>
            <a:r>
              <a:rPr lang="en-US" dirty="0"/>
              <a:t>As the users of NSE &amp; PLUS’s traffic tweets, list down “things/issues/functions” that you’ve with the current “displays/interface” … the opposite of this is what would you like PLUS to provide </a:t>
            </a:r>
            <a:r>
              <a:rPr lang="en-US" dirty="0" smtClean="0"/>
              <a:t>for </a:t>
            </a:r>
            <a:r>
              <a:rPr lang="en-US" dirty="0"/>
              <a:t>YOU as </a:t>
            </a:r>
            <a:r>
              <a:rPr lang="en-US" dirty="0" smtClean="0"/>
              <a:t>their customer</a:t>
            </a:r>
            <a:endParaRPr lang="en-US" dirty="0"/>
          </a:p>
          <a:p>
            <a:pPr lvl="1"/>
            <a:endParaRPr lang="ms-MY" dirty="0"/>
          </a:p>
        </p:txBody>
      </p:sp>
      <p:sp>
        <p:nvSpPr>
          <p:cNvPr id="3" name="Title 2"/>
          <p:cNvSpPr>
            <a:spLocks noGrp="1"/>
          </p:cNvSpPr>
          <p:nvPr>
            <p:ph type="title"/>
          </p:nvPr>
        </p:nvSpPr>
        <p:spPr>
          <a:xfrm>
            <a:off x="457200" y="116632"/>
            <a:ext cx="8229600" cy="936104"/>
          </a:xfrm>
        </p:spPr>
        <p:txBody>
          <a:bodyPr/>
          <a:lstStyle/>
          <a:p>
            <a:r>
              <a:rPr lang="en-US" dirty="0" smtClean="0"/>
              <a:t>Case Study : PLUS Traffic Tweeters</a:t>
            </a:r>
            <a:endParaRPr lang="ms-MY" dirty="0"/>
          </a:p>
        </p:txBody>
      </p:sp>
    </p:spTree>
    <p:extLst>
      <p:ext uri="{BB962C8B-B14F-4D97-AF65-F5344CB8AC3E}">
        <p14:creationId xmlns:p14="http://schemas.microsoft.com/office/powerpoint/2010/main" val="3924299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1143000"/>
          </a:xfrm>
        </p:spPr>
        <p:txBody>
          <a:bodyPr>
            <a:normAutofit/>
          </a:bodyPr>
          <a:lstStyle/>
          <a:p>
            <a:r>
              <a:rPr lang="en-US" dirty="0" smtClean="0"/>
              <a:t>Visual Encoding &amp; Interaction (Level 3)</a:t>
            </a:r>
            <a:endParaRPr lang="en-MY" dirty="0"/>
          </a:p>
        </p:txBody>
      </p:sp>
      <p:sp>
        <p:nvSpPr>
          <p:cNvPr id="8" name="Text Placeholder 1"/>
          <p:cNvSpPr>
            <a:spLocks noGrp="1"/>
          </p:cNvSpPr>
          <p:nvPr>
            <p:ph type="body" idx="1"/>
          </p:nvPr>
        </p:nvSpPr>
        <p:spPr>
          <a:xfrm>
            <a:off x="107504" y="1628800"/>
            <a:ext cx="8856984" cy="4896544"/>
          </a:xfrm>
        </p:spPr>
        <p:txBody>
          <a:bodyPr>
            <a:normAutofit fontScale="92500" lnSpcReduction="10000"/>
          </a:bodyPr>
          <a:lstStyle/>
          <a:p>
            <a:r>
              <a:rPr lang="en-US" dirty="0" smtClean="0"/>
              <a:t>The goal is to </a:t>
            </a:r>
            <a:r>
              <a:rPr lang="en-US" i="1" dirty="0" smtClean="0">
                <a:solidFill>
                  <a:srgbClr val="FF0000"/>
                </a:solidFill>
              </a:rPr>
              <a:t>design</a:t>
            </a:r>
            <a:r>
              <a:rPr lang="en-US" dirty="0" smtClean="0"/>
              <a:t> vis idiom from abstract data block guided by abstract tasks (output of level 2)</a:t>
            </a:r>
          </a:p>
          <a:p>
            <a:r>
              <a:rPr lang="en-US" dirty="0" smtClean="0"/>
              <a:t>Two main concerns :</a:t>
            </a:r>
          </a:p>
          <a:p>
            <a:pPr lvl="1"/>
            <a:r>
              <a:rPr lang="en-US" dirty="0" smtClean="0">
                <a:solidFill>
                  <a:srgbClr val="FF0000"/>
                </a:solidFill>
              </a:rPr>
              <a:t>Visual encoding</a:t>
            </a:r>
            <a:r>
              <a:rPr lang="en-US" dirty="0" smtClean="0"/>
              <a:t> : how to draw</a:t>
            </a:r>
          </a:p>
          <a:p>
            <a:pPr lvl="1"/>
            <a:r>
              <a:rPr lang="en-US" dirty="0" smtClean="0">
                <a:solidFill>
                  <a:srgbClr val="FF0000"/>
                </a:solidFill>
              </a:rPr>
              <a:t>Interaction</a:t>
            </a:r>
            <a:r>
              <a:rPr lang="en-US" dirty="0" smtClean="0"/>
              <a:t> : how to manipulate</a:t>
            </a:r>
          </a:p>
          <a:p>
            <a:r>
              <a:rPr lang="en-US" dirty="0" smtClean="0"/>
              <a:t>Idiom blocks are </a:t>
            </a:r>
            <a:r>
              <a:rPr lang="en-US" i="1" dirty="0" smtClean="0"/>
              <a:t>designed</a:t>
            </a:r>
            <a:r>
              <a:rPr lang="en-US" dirty="0" smtClean="0"/>
              <a:t> – active creative decision making</a:t>
            </a:r>
          </a:p>
          <a:p>
            <a:r>
              <a:rPr lang="en-US" dirty="0" smtClean="0"/>
              <a:t>Quite challenging tasks as there are many design options even for static; enormously huge for dynamic manipulation scenarios</a:t>
            </a:r>
          </a:p>
          <a:p>
            <a:r>
              <a:rPr lang="en-US" dirty="0" smtClean="0"/>
              <a:t>Luckily, design choices are heavily constrained by data &amp; task blocks abstraction :</a:t>
            </a:r>
          </a:p>
          <a:p>
            <a:pPr lvl="1"/>
            <a:r>
              <a:rPr lang="en-US" dirty="0" smtClean="0"/>
              <a:t>Checklist of good/bad design options (if it exist – experts opinions)</a:t>
            </a:r>
          </a:p>
          <a:p>
            <a:pPr lvl="1"/>
            <a:r>
              <a:rPr lang="en-US" dirty="0" smtClean="0"/>
              <a:t>Effectiveness are mainly judged against human visual perception &amp; memory</a:t>
            </a:r>
          </a:p>
        </p:txBody>
      </p:sp>
    </p:spTree>
    <p:extLst>
      <p:ext uri="{BB962C8B-B14F-4D97-AF65-F5344CB8AC3E}">
        <p14:creationId xmlns:p14="http://schemas.microsoft.com/office/powerpoint/2010/main" val="1502005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188640"/>
            <a:ext cx="8229600" cy="798878"/>
          </a:xfrm>
        </p:spPr>
        <p:txBody>
          <a:bodyPr/>
          <a:lstStyle/>
          <a:p>
            <a:r>
              <a:rPr lang="en-US" dirty="0" smtClean="0"/>
              <a:t>Algorithm (Level 4)</a:t>
            </a:r>
            <a:endParaRPr lang="en-MY" dirty="0"/>
          </a:p>
        </p:txBody>
      </p:sp>
      <p:sp>
        <p:nvSpPr>
          <p:cNvPr id="4" name="Text Placeholder 1"/>
          <p:cNvSpPr>
            <a:spLocks noGrp="1"/>
          </p:cNvSpPr>
          <p:nvPr>
            <p:ph type="body" idx="1"/>
          </p:nvPr>
        </p:nvSpPr>
        <p:spPr>
          <a:xfrm>
            <a:off x="107504" y="1628800"/>
            <a:ext cx="8856984" cy="4896544"/>
          </a:xfrm>
        </p:spPr>
        <p:txBody>
          <a:bodyPr>
            <a:normAutofit/>
          </a:bodyPr>
          <a:lstStyle/>
          <a:p>
            <a:r>
              <a:rPr lang="en-US" dirty="0" smtClean="0"/>
              <a:t>The goal is to </a:t>
            </a:r>
            <a:r>
              <a:rPr lang="en-US" i="1" dirty="0" smtClean="0">
                <a:solidFill>
                  <a:srgbClr val="FF0000"/>
                </a:solidFill>
              </a:rPr>
              <a:t>design</a:t>
            </a:r>
            <a:r>
              <a:rPr lang="en-US" dirty="0" smtClean="0"/>
              <a:t> (or choose) algorithm that efficiently handle visual encoding &amp; interaction idioms i.e. computational issues</a:t>
            </a:r>
          </a:p>
          <a:p>
            <a:r>
              <a:rPr lang="en-US" dirty="0" smtClean="0"/>
              <a:t>Many alternatives which differs in term of visual quality, execution speed, memory requirement, accuracy (approximation or exact match) – issue to consider how well it instantiated the visual encoding &amp; interaction idioms</a:t>
            </a:r>
          </a:p>
          <a:p>
            <a:r>
              <a:rPr lang="en-US" dirty="0" smtClean="0"/>
              <a:t>Example : three types of direct volume rendering algorithms to choose from visualizing 3D CT-scan or MRI data.</a:t>
            </a:r>
          </a:p>
        </p:txBody>
      </p:sp>
    </p:spTree>
    <p:extLst>
      <p:ext uri="{BB962C8B-B14F-4D97-AF65-F5344CB8AC3E}">
        <p14:creationId xmlns:p14="http://schemas.microsoft.com/office/powerpoint/2010/main" val="3103697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xfrm>
            <a:off x="323528" y="188640"/>
            <a:ext cx="8604572" cy="1143000"/>
          </a:xfrm>
        </p:spPr>
        <p:txBody>
          <a:bodyPr>
            <a:normAutofit/>
          </a:bodyPr>
          <a:lstStyle/>
          <a:p>
            <a:r>
              <a:rPr lang="en-GB" altLang="en-US" sz="2800" dirty="0">
                <a:latin typeface="Trebuchet MS" panose="020B0603020202020204" pitchFamily="34" charset="0"/>
              </a:rPr>
              <a:t>Comparison of Ray Casting and Texture Approaches</a:t>
            </a:r>
            <a:endParaRPr lang="en-US" altLang="en-US" sz="2800" dirty="0">
              <a:latin typeface="Trebuchet MS" panose="020B0603020202020204" pitchFamily="34" charset="0"/>
            </a:endParaRPr>
          </a:p>
        </p:txBody>
      </p:sp>
      <p:pic>
        <p:nvPicPr>
          <p:cNvPr id="947203" name="Picture 3" descr="vol_render_ex_marcelo"/>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07950" y="2060575"/>
            <a:ext cx="8820150" cy="2619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7204" name="Text Box 4"/>
          <p:cNvSpPr txBox="1">
            <a:spLocks noChangeArrowheads="1"/>
          </p:cNvSpPr>
          <p:nvPr/>
        </p:nvSpPr>
        <p:spPr bwMode="auto">
          <a:xfrm>
            <a:off x="447675" y="4789488"/>
            <a:ext cx="1617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000000"/>
                </a:solidFill>
                <a:latin typeface="Century Gothic" pitchFamily="34" charset="0"/>
              </a:rPr>
              <a:t>Ray casting</a:t>
            </a:r>
            <a:endParaRPr lang="en-US" altLang="en-US" sz="2000">
              <a:solidFill>
                <a:srgbClr val="000000"/>
              </a:solidFill>
              <a:latin typeface="Century Gothic" pitchFamily="34" charset="0"/>
            </a:endParaRPr>
          </a:p>
        </p:txBody>
      </p:sp>
      <p:sp>
        <p:nvSpPr>
          <p:cNvPr id="947205" name="Text Box 5"/>
          <p:cNvSpPr txBox="1">
            <a:spLocks noChangeArrowheads="1"/>
          </p:cNvSpPr>
          <p:nvPr/>
        </p:nvSpPr>
        <p:spPr bwMode="auto">
          <a:xfrm>
            <a:off x="7092950" y="4797425"/>
            <a:ext cx="1617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000000"/>
                </a:solidFill>
                <a:latin typeface="Century Gothic" pitchFamily="34" charset="0"/>
              </a:rPr>
              <a:t>Ray casting</a:t>
            </a:r>
            <a:endParaRPr lang="en-US" altLang="en-US" sz="2000">
              <a:solidFill>
                <a:srgbClr val="000000"/>
              </a:solidFill>
              <a:latin typeface="Century Gothic" pitchFamily="34" charset="0"/>
            </a:endParaRPr>
          </a:p>
        </p:txBody>
      </p:sp>
      <p:sp>
        <p:nvSpPr>
          <p:cNvPr id="947206" name="Text Box 6"/>
          <p:cNvSpPr txBox="1">
            <a:spLocks noChangeArrowheads="1"/>
          </p:cNvSpPr>
          <p:nvPr/>
        </p:nvSpPr>
        <p:spPr bwMode="auto">
          <a:xfrm>
            <a:off x="2627313" y="4797425"/>
            <a:ext cx="1928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000000"/>
                </a:solidFill>
                <a:latin typeface="Century Gothic" pitchFamily="34" charset="0"/>
              </a:rPr>
              <a:t>Texture-based</a:t>
            </a:r>
            <a:endParaRPr lang="en-US" altLang="en-US" sz="2000">
              <a:solidFill>
                <a:srgbClr val="000000"/>
              </a:solidFill>
              <a:latin typeface="Century Gothic" pitchFamily="34" charset="0"/>
            </a:endParaRPr>
          </a:p>
        </p:txBody>
      </p:sp>
      <p:sp>
        <p:nvSpPr>
          <p:cNvPr id="947207" name="Text Box 7"/>
          <p:cNvSpPr txBox="1">
            <a:spLocks noChangeArrowheads="1"/>
          </p:cNvSpPr>
          <p:nvPr/>
        </p:nvSpPr>
        <p:spPr bwMode="auto">
          <a:xfrm>
            <a:off x="4787900" y="4797425"/>
            <a:ext cx="1928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000000"/>
                </a:solidFill>
                <a:latin typeface="Century Gothic" pitchFamily="34" charset="0"/>
              </a:rPr>
              <a:t>Texture-based</a:t>
            </a:r>
            <a:endParaRPr lang="en-US" altLang="en-US" sz="2000">
              <a:solidFill>
                <a:srgbClr val="000000"/>
              </a:solidFill>
              <a:latin typeface="Century Gothic" pitchFamily="34" charset="0"/>
            </a:endParaRPr>
          </a:p>
        </p:txBody>
      </p:sp>
      <p:sp>
        <p:nvSpPr>
          <p:cNvPr id="947208" name="Text Box 8"/>
          <p:cNvSpPr txBox="1">
            <a:spLocks noChangeArrowheads="1"/>
          </p:cNvSpPr>
          <p:nvPr/>
        </p:nvSpPr>
        <p:spPr bwMode="auto">
          <a:xfrm>
            <a:off x="2070100" y="5294313"/>
            <a:ext cx="277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rPr>
              <a:t>http://www.cora.nwra.com/Ogle/</a:t>
            </a:r>
          </a:p>
        </p:txBody>
      </p:sp>
      <p:sp>
        <p:nvSpPr>
          <p:cNvPr id="947209" name="Text Box 9"/>
          <p:cNvSpPr txBox="1">
            <a:spLocks noChangeArrowheads="1"/>
          </p:cNvSpPr>
          <p:nvPr/>
        </p:nvSpPr>
        <p:spPr bwMode="auto">
          <a:xfrm>
            <a:off x="6804025" y="5294313"/>
            <a:ext cx="212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400">
                <a:solidFill>
                  <a:srgbClr val="000000"/>
                </a:solidFill>
              </a:rPr>
              <a:t>http://vg.swan.ac.uk/vlib</a:t>
            </a:r>
            <a:endParaRPr lang="en-US" altLang="en-US" sz="1400">
              <a:solidFill>
                <a:srgbClr val="000000"/>
              </a:solidFill>
            </a:endParaRPr>
          </a:p>
        </p:txBody>
      </p:sp>
      <p:sp>
        <p:nvSpPr>
          <p:cNvPr id="947210" name="Text Box 10"/>
          <p:cNvSpPr txBox="1">
            <a:spLocks noChangeArrowheads="1"/>
          </p:cNvSpPr>
          <p:nvPr/>
        </p:nvSpPr>
        <p:spPr bwMode="auto">
          <a:xfrm>
            <a:off x="4681538" y="5299075"/>
            <a:ext cx="2232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400">
                <a:solidFill>
                  <a:srgbClr val="000000"/>
                </a:solidFill>
              </a:rPr>
              <a:t>http://www.amiravis.com</a:t>
            </a:r>
            <a:endParaRPr lang="en-US" altLang="en-US" sz="1400">
              <a:solidFill>
                <a:srgbClr val="000000"/>
              </a:solidFill>
            </a:endParaRPr>
          </a:p>
        </p:txBody>
      </p:sp>
    </p:spTree>
    <p:extLst>
      <p:ext uri="{BB962C8B-B14F-4D97-AF65-F5344CB8AC3E}">
        <p14:creationId xmlns:p14="http://schemas.microsoft.com/office/powerpoint/2010/main" val="151476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xfrm>
            <a:off x="457200" y="188640"/>
            <a:ext cx="8229600" cy="1143000"/>
          </a:xfrm>
        </p:spPr>
        <p:txBody>
          <a:bodyPr/>
          <a:lstStyle/>
          <a:p>
            <a:r>
              <a:rPr lang="en-GB" altLang="en-US" dirty="0">
                <a:latin typeface="Trebuchet MS" panose="020B0603020202020204" pitchFamily="34" charset="0"/>
              </a:rPr>
              <a:t>Close Up</a:t>
            </a:r>
            <a:endParaRPr lang="en-US" altLang="en-US" dirty="0">
              <a:latin typeface="Trebuchet MS" panose="020B0603020202020204" pitchFamily="34" charset="0"/>
            </a:endParaRPr>
          </a:p>
        </p:txBody>
      </p:sp>
      <p:pic>
        <p:nvPicPr>
          <p:cNvPr id="948227" name="Picture 3" descr="ogle"/>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82600" y="1773238"/>
            <a:ext cx="3887788" cy="3895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48228" name="Picture 4" descr="vlib"/>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773613" y="1773238"/>
            <a:ext cx="3881437" cy="3898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8229" name="Text Box 5"/>
          <p:cNvSpPr txBox="1">
            <a:spLocks noChangeArrowheads="1"/>
          </p:cNvSpPr>
          <p:nvPr/>
        </p:nvSpPr>
        <p:spPr bwMode="auto">
          <a:xfrm>
            <a:off x="1023938" y="5824538"/>
            <a:ext cx="219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rgbClr val="000000"/>
                </a:solidFill>
              </a:rPr>
              <a:t>Ogle: texture-based</a:t>
            </a:r>
            <a:endParaRPr lang="en-US" altLang="en-US">
              <a:solidFill>
                <a:srgbClr val="000000"/>
              </a:solidFill>
            </a:endParaRPr>
          </a:p>
        </p:txBody>
      </p:sp>
      <p:sp>
        <p:nvSpPr>
          <p:cNvPr id="948230" name="Text Box 6"/>
          <p:cNvSpPr txBox="1">
            <a:spLocks noChangeArrowheads="1"/>
          </p:cNvSpPr>
          <p:nvPr/>
        </p:nvSpPr>
        <p:spPr bwMode="auto">
          <a:xfrm>
            <a:off x="5364163" y="5832475"/>
            <a:ext cx="179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rgbClr val="000000"/>
                </a:solidFill>
              </a:rPr>
              <a:t>Vlib: ray casting</a:t>
            </a:r>
            <a:endParaRPr lang="en-US" altLang="en-US">
              <a:solidFill>
                <a:srgbClr val="000000"/>
              </a:solidFill>
            </a:endParaRPr>
          </a:p>
        </p:txBody>
      </p:sp>
    </p:spTree>
    <p:extLst>
      <p:ext uri="{BB962C8B-B14F-4D97-AF65-F5344CB8AC3E}">
        <p14:creationId xmlns:p14="http://schemas.microsoft.com/office/powerpoint/2010/main" val="4007389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1143000"/>
          </a:xfrm>
        </p:spPr>
        <p:txBody>
          <a:bodyPr>
            <a:normAutofit/>
          </a:bodyPr>
          <a:lstStyle/>
          <a:p>
            <a:r>
              <a:rPr lang="en-US" dirty="0" smtClean="0"/>
              <a:t>Approaches to Design</a:t>
            </a:r>
            <a:endParaRPr lang="en-MY" dirty="0"/>
          </a:p>
        </p:txBody>
      </p:sp>
      <p:sp>
        <p:nvSpPr>
          <p:cNvPr id="9" name="Text Placeholder 1"/>
          <p:cNvSpPr>
            <a:spLocks noGrp="1"/>
          </p:cNvSpPr>
          <p:nvPr>
            <p:ph type="body" idx="1"/>
          </p:nvPr>
        </p:nvSpPr>
        <p:spPr>
          <a:xfrm>
            <a:off x="179512" y="4221088"/>
            <a:ext cx="8496944" cy="2376264"/>
          </a:xfrm>
        </p:spPr>
        <p:txBody>
          <a:bodyPr>
            <a:noAutofit/>
          </a:bodyPr>
          <a:lstStyle/>
          <a:p>
            <a:r>
              <a:rPr lang="en-US" sz="2200" dirty="0" smtClean="0"/>
              <a:t>Top-Down : starts with user’s goals and work through 4 design levels to create a solution that addresses user’s goals effectively</a:t>
            </a:r>
          </a:p>
          <a:p>
            <a:pPr lvl="1"/>
            <a:r>
              <a:rPr lang="en-US" sz="1800" dirty="0"/>
              <a:t>S</a:t>
            </a:r>
            <a:r>
              <a:rPr lang="en-US" sz="1800" dirty="0" smtClean="0"/>
              <a:t>electing existing vis idioms (</a:t>
            </a:r>
            <a:r>
              <a:rPr lang="en-US" sz="1800" dirty="0" err="1" smtClean="0"/>
              <a:t>cf</a:t>
            </a:r>
            <a:r>
              <a:rPr lang="en-US" sz="1800" dirty="0" smtClean="0"/>
              <a:t> designing new ones)</a:t>
            </a:r>
          </a:p>
          <a:p>
            <a:pPr lvl="1"/>
            <a:r>
              <a:rPr lang="en-US" sz="1800" dirty="0" smtClean="0"/>
              <a:t>Challenges lies in abstraction level (mapping domain-specific to generic reps)</a:t>
            </a:r>
          </a:p>
          <a:p>
            <a:r>
              <a:rPr lang="en-US" sz="2200" dirty="0" smtClean="0"/>
              <a:t>Bottom-Up : start with ideas on NEW vis idioms &amp; algorithm; </a:t>
            </a:r>
            <a:r>
              <a:rPr lang="en-US" sz="2200" dirty="0" err="1" smtClean="0"/>
              <a:t>analyse</a:t>
            </a:r>
            <a:r>
              <a:rPr lang="en-US" sz="2200" dirty="0" smtClean="0"/>
              <a:t> existing idioms to improve computational efficiency (algorithm), coming up with new vis idiom design addressing specific gaps, etc.</a:t>
            </a: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834790" y="1467396"/>
            <a:ext cx="1897450" cy="2627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23528" y="1484784"/>
            <a:ext cx="4391025" cy="2609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876256" y="1772816"/>
            <a:ext cx="1189878" cy="369332"/>
          </a:xfrm>
          <a:prstGeom prst="rect">
            <a:avLst/>
          </a:prstGeom>
          <a:noFill/>
        </p:spPr>
        <p:txBody>
          <a:bodyPr wrap="none" rtlCol="0">
            <a:spAutoFit/>
          </a:bodyPr>
          <a:lstStyle/>
          <a:p>
            <a:r>
              <a:rPr lang="en-US" dirty="0" smtClean="0">
                <a:latin typeface="Trebuchet MS" panose="020B0603020202020204" pitchFamily="34" charset="0"/>
              </a:rPr>
              <a:t>Top-Down</a:t>
            </a:r>
            <a:endParaRPr lang="en-MY" dirty="0">
              <a:latin typeface="Trebuchet MS" panose="020B0603020202020204" pitchFamily="34" charset="0"/>
            </a:endParaRPr>
          </a:p>
        </p:txBody>
      </p:sp>
      <p:sp>
        <p:nvSpPr>
          <p:cNvPr id="8" name="TextBox 7"/>
          <p:cNvSpPr txBox="1"/>
          <p:nvPr/>
        </p:nvSpPr>
        <p:spPr>
          <a:xfrm>
            <a:off x="7028656" y="3635732"/>
            <a:ext cx="1298753" cy="369332"/>
          </a:xfrm>
          <a:prstGeom prst="rect">
            <a:avLst/>
          </a:prstGeom>
          <a:noFill/>
        </p:spPr>
        <p:txBody>
          <a:bodyPr wrap="none" rtlCol="0">
            <a:spAutoFit/>
          </a:bodyPr>
          <a:lstStyle/>
          <a:p>
            <a:r>
              <a:rPr lang="en-US" dirty="0" smtClean="0">
                <a:latin typeface="Trebuchet MS" panose="020B0603020202020204" pitchFamily="34" charset="0"/>
              </a:rPr>
              <a:t>Bottom-Up</a:t>
            </a:r>
            <a:endParaRPr lang="en-MY" dirty="0">
              <a:latin typeface="Trebuchet MS" panose="020B0603020202020204" pitchFamily="34" charset="0"/>
            </a:endParaRPr>
          </a:p>
        </p:txBody>
      </p:sp>
    </p:spTree>
    <p:extLst>
      <p:ext uri="{BB962C8B-B14F-4D97-AF65-F5344CB8AC3E}">
        <p14:creationId xmlns:p14="http://schemas.microsoft.com/office/powerpoint/2010/main" val="3866838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1143000"/>
          </a:xfrm>
        </p:spPr>
        <p:txBody>
          <a:bodyPr>
            <a:normAutofit/>
          </a:bodyPr>
          <a:lstStyle/>
          <a:p>
            <a:r>
              <a:rPr lang="en-US" dirty="0" smtClean="0"/>
              <a:t>Revisiting Validation – its Pitfalls/Threats</a:t>
            </a:r>
            <a:endParaRPr lang="en-MY" dirty="0"/>
          </a:p>
        </p:txBody>
      </p:sp>
      <p:sp>
        <p:nvSpPr>
          <p:cNvPr id="9" name="Text Placeholder 1"/>
          <p:cNvSpPr>
            <a:spLocks noGrp="1"/>
          </p:cNvSpPr>
          <p:nvPr>
            <p:ph type="body" idx="1"/>
          </p:nvPr>
        </p:nvSpPr>
        <p:spPr>
          <a:xfrm>
            <a:off x="179512" y="4293096"/>
            <a:ext cx="8496944" cy="2088232"/>
          </a:xfrm>
        </p:spPr>
        <p:txBody>
          <a:bodyPr>
            <a:noAutofit/>
          </a:bodyPr>
          <a:lstStyle/>
          <a:p>
            <a:r>
              <a:rPr lang="en-US" sz="2400" dirty="0" smtClean="0"/>
              <a:t>Checking your design decision using the same 4 levels model</a:t>
            </a:r>
          </a:p>
          <a:p>
            <a:r>
              <a:rPr lang="en-US" sz="2400" dirty="0" smtClean="0"/>
              <a:t>Distinct fundamental design decision errors at each level :</a:t>
            </a:r>
          </a:p>
          <a:p>
            <a:pPr lvl="1"/>
            <a:r>
              <a:rPr lang="en-US" sz="1800" dirty="0" smtClean="0"/>
              <a:t>Wrong Problem : Vis Designer misunderstood target’s user needs</a:t>
            </a:r>
          </a:p>
          <a:p>
            <a:pPr lvl="1"/>
            <a:r>
              <a:rPr lang="en-US" sz="1800" dirty="0" smtClean="0"/>
              <a:t>Wrong Abstraction : Vis Designer showing target’s user the wrong thing.</a:t>
            </a:r>
          </a:p>
          <a:p>
            <a:pPr lvl="1"/>
            <a:r>
              <a:rPr lang="en-US" sz="1800" dirty="0" smtClean="0"/>
              <a:t>Wrong Idiom : The way Vis Designer show the thing that does not work</a:t>
            </a:r>
          </a:p>
          <a:p>
            <a:pPr lvl="1"/>
            <a:r>
              <a:rPr lang="en-US" sz="1800" dirty="0" smtClean="0"/>
              <a:t>Wrong Algorithm : Vis Designer code is too slow</a:t>
            </a:r>
          </a:p>
        </p:txBody>
      </p:sp>
      <p:pic>
        <p:nvPicPr>
          <p:cNvPr id="5"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1520" y="1412776"/>
            <a:ext cx="4464496" cy="27717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004048" y="1772816"/>
            <a:ext cx="3906839" cy="646331"/>
          </a:xfrm>
          <a:prstGeom prst="rect">
            <a:avLst/>
          </a:prstGeom>
          <a:noFill/>
        </p:spPr>
        <p:txBody>
          <a:bodyPr wrap="square" rtlCol="0">
            <a:spAutoFit/>
          </a:bodyPr>
          <a:lstStyle/>
          <a:p>
            <a:r>
              <a:rPr lang="en-US" dirty="0" smtClean="0"/>
              <a:t>Validation – test if you’ve designed the </a:t>
            </a:r>
          </a:p>
          <a:p>
            <a:r>
              <a:rPr lang="en-US" dirty="0" smtClean="0"/>
              <a:t>right solution (at every design level)</a:t>
            </a:r>
            <a:endParaRPr lang="en-MY" dirty="0"/>
          </a:p>
        </p:txBody>
      </p:sp>
    </p:spTree>
    <p:extLst>
      <p:ext uri="{BB962C8B-B14F-4D97-AF65-F5344CB8AC3E}">
        <p14:creationId xmlns:p14="http://schemas.microsoft.com/office/powerpoint/2010/main" val="2164746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864096"/>
          </a:xfrm>
        </p:spPr>
        <p:txBody>
          <a:bodyPr>
            <a:normAutofit/>
          </a:bodyPr>
          <a:lstStyle/>
          <a:p>
            <a:r>
              <a:rPr lang="en-US" dirty="0" smtClean="0"/>
              <a:t>Validation Approaches - Overview</a:t>
            </a:r>
            <a:endParaRPr lang="en-MY"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5496" y="1484784"/>
            <a:ext cx="5364014" cy="44502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1"/>
          <p:cNvSpPr>
            <a:spLocks noGrp="1"/>
          </p:cNvSpPr>
          <p:nvPr>
            <p:ph type="body" idx="1"/>
          </p:nvPr>
        </p:nvSpPr>
        <p:spPr>
          <a:xfrm>
            <a:off x="5627712" y="1556792"/>
            <a:ext cx="3538736" cy="1713929"/>
          </a:xfrm>
        </p:spPr>
        <p:txBody>
          <a:bodyPr>
            <a:normAutofit/>
          </a:bodyPr>
          <a:lstStyle/>
          <a:p>
            <a:pPr marL="0" indent="0">
              <a:buNone/>
            </a:pPr>
            <a:r>
              <a:rPr lang="en-US" sz="2400" dirty="0" smtClean="0">
                <a:solidFill>
                  <a:srgbClr val="FF0000"/>
                </a:solidFill>
              </a:rPr>
              <a:t>Immediate Approach </a:t>
            </a:r>
            <a:r>
              <a:rPr lang="en-US" sz="2400" dirty="0" smtClean="0"/>
              <a:t>:</a:t>
            </a:r>
          </a:p>
          <a:p>
            <a:pPr marL="0" indent="0">
              <a:buNone/>
            </a:pPr>
            <a:r>
              <a:rPr lang="en-US" sz="2400" dirty="0" smtClean="0"/>
              <a:t>Validation done at a level independent from other levels (no dependency)</a:t>
            </a:r>
            <a:endParaRPr lang="en-MY" sz="2400" dirty="0"/>
          </a:p>
        </p:txBody>
      </p:sp>
      <p:sp>
        <p:nvSpPr>
          <p:cNvPr id="7" name="Text Placeholder 1"/>
          <p:cNvSpPr txBox="1">
            <a:spLocks/>
          </p:cNvSpPr>
          <p:nvPr/>
        </p:nvSpPr>
        <p:spPr>
          <a:xfrm>
            <a:off x="5580112" y="3709900"/>
            <a:ext cx="3538736" cy="2383396"/>
          </a:xfrm>
          <a:prstGeom prst="rect">
            <a:avLst/>
          </a:prstGeom>
        </p:spPr>
        <p:txBody>
          <a:bodyPr>
            <a:normAutofit/>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marL="0" indent="0">
              <a:buFontTx/>
              <a:buNone/>
            </a:pPr>
            <a:r>
              <a:rPr lang="en-US" sz="2400" kern="0" dirty="0" smtClean="0">
                <a:solidFill>
                  <a:srgbClr val="FF0000"/>
                </a:solidFill>
              </a:rPr>
              <a:t>Down-Stream Approach </a:t>
            </a:r>
            <a:r>
              <a:rPr lang="en-US" sz="2400" kern="0" dirty="0" smtClean="0">
                <a:solidFill>
                  <a:sysClr val="windowText" lastClr="000000"/>
                </a:solidFill>
              </a:rPr>
              <a:t>:</a:t>
            </a:r>
          </a:p>
          <a:p>
            <a:pPr marL="0" indent="0">
              <a:buFontTx/>
              <a:buNone/>
            </a:pPr>
            <a:r>
              <a:rPr lang="en-US" sz="2400" kern="0" dirty="0" smtClean="0">
                <a:solidFill>
                  <a:sysClr val="windowText" lastClr="000000"/>
                </a:solidFill>
              </a:rPr>
              <a:t>Validation at a level only possible when a complete instantiation of vis idiom is available i.e. need results from upper levels</a:t>
            </a:r>
            <a:endParaRPr lang="en-MY" sz="2400" kern="0" dirty="0">
              <a:solidFill>
                <a:sysClr val="windowText" lastClr="000000"/>
              </a:solidFill>
            </a:endParaRPr>
          </a:p>
        </p:txBody>
      </p:sp>
      <p:sp>
        <p:nvSpPr>
          <p:cNvPr id="2" name="Rectangle 1"/>
          <p:cNvSpPr/>
          <p:nvPr/>
        </p:nvSpPr>
        <p:spPr>
          <a:xfrm>
            <a:off x="107504" y="2060848"/>
            <a:ext cx="5184576" cy="3528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p:cNvSpPr/>
          <p:nvPr/>
        </p:nvSpPr>
        <p:spPr>
          <a:xfrm>
            <a:off x="259904" y="2492896"/>
            <a:ext cx="4888160" cy="24482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p:cNvSpPr/>
          <p:nvPr/>
        </p:nvSpPr>
        <p:spPr>
          <a:xfrm>
            <a:off x="331912" y="2996952"/>
            <a:ext cx="4744144" cy="115212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08683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4624"/>
            <a:ext cx="8229600" cy="1143000"/>
          </a:xfrm>
        </p:spPr>
        <p:txBody>
          <a:bodyPr/>
          <a:lstStyle/>
          <a:p>
            <a:r>
              <a:rPr lang="en-US" dirty="0" smtClean="0"/>
              <a:t>Domain Validation Approaches</a:t>
            </a:r>
            <a:endParaRPr lang="en-MY" dirty="0"/>
          </a:p>
        </p:txBody>
      </p:sp>
      <p:sp>
        <p:nvSpPr>
          <p:cNvPr id="4" name="Text Placeholder 1"/>
          <p:cNvSpPr>
            <a:spLocks noGrp="1"/>
          </p:cNvSpPr>
          <p:nvPr>
            <p:ph type="body" idx="1"/>
          </p:nvPr>
        </p:nvSpPr>
        <p:spPr>
          <a:xfrm>
            <a:off x="323528" y="3573016"/>
            <a:ext cx="8496944" cy="2808312"/>
          </a:xfrm>
        </p:spPr>
        <p:txBody>
          <a:bodyPr>
            <a:noAutofit/>
          </a:bodyPr>
          <a:lstStyle/>
          <a:p>
            <a:r>
              <a:rPr lang="en-US" sz="2200" dirty="0" smtClean="0"/>
              <a:t>Field study – observe &amp; interview user’s in their work environment; or contextualize inquiry (interrupt to probe more details about the nature of the work). </a:t>
            </a:r>
            <a:endParaRPr lang="en-US" sz="2200" dirty="0"/>
          </a:p>
          <a:p>
            <a:r>
              <a:rPr lang="en-US" sz="2200" dirty="0" smtClean="0"/>
              <a:t>Is this immediate or down-stream validation approach?</a:t>
            </a:r>
          </a:p>
          <a:p>
            <a:r>
              <a:rPr lang="en-US" sz="2200" dirty="0" smtClean="0"/>
              <a:t>Adoption rate study – observe/report the rate at which the solution has been adopted by the target user in their working environment.</a:t>
            </a:r>
          </a:p>
          <a:p>
            <a:r>
              <a:rPr lang="en-US" sz="2200" dirty="0" smtClean="0"/>
              <a:t>What are the merits and/or the possible flaws of these validation approaches?</a:t>
            </a:r>
          </a:p>
        </p:txBody>
      </p:sp>
      <p:sp>
        <p:nvSpPr>
          <p:cNvPr id="2" name="AutoShape 2" descr="Image result for &quot;wrong problem&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3075"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575" y="1484784"/>
            <a:ext cx="331470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563888" y="1772815"/>
            <a:ext cx="3906839" cy="646331"/>
          </a:xfrm>
          <a:prstGeom prst="rect">
            <a:avLst/>
          </a:prstGeom>
          <a:noFill/>
        </p:spPr>
        <p:txBody>
          <a:bodyPr wrap="square" rtlCol="0">
            <a:spAutoFit/>
          </a:bodyPr>
          <a:lstStyle/>
          <a:p>
            <a:r>
              <a:rPr lang="en-US" dirty="0" smtClean="0"/>
              <a:t>Mischaracterized target’s user problems (incorrect problem)</a:t>
            </a:r>
          </a:p>
        </p:txBody>
      </p:sp>
    </p:spTree>
    <p:extLst>
      <p:ext uri="{BB962C8B-B14F-4D97-AF65-F5344CB8AC3E}">
        <p14:creationId xmlns:p14="http://schemas.microsoft.com/office/powerpoint/2010/main" val="729244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88640"/>
            <a:ext cx="8568952" cy="936104"/>
          </a:xfrm>
        </p:spPr>
        <p:txBody>
          <a:bodyPr>
            <a:normAutofit/>
          </a:bodyPr>
          <a:lstStyle/>
          <a:p>
            <a:r>
              <a:rPr lang="en-US" dirty="0" smtClean="0"/>
              <a:t>Visualization Definition : Revisit &amp; Keywords</a:t>
            </a:r>
            <a:endParaRPr lang="ms-MY" dirty="0"/>
          </a:p>
        </p:txBody>
      </p:sp>
      <p:sp>
        <p:nvSpPr>
          <p:cNvPr id="5" name="Rounded Rectangle 4"/>
          <p:cNvSpPr/>
          <p:nvPr/>
        </p:nvSpPr>
        <p:spPr>
          <a:xfrm>
            <a:off x="827584" y="3965030"/>
            <a:ext cx="1296144" cy="7200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Data</a:t>
            </a:r>
            <a:endParaRPr lang="ms-MY" sz="2000" dirty="0"/>
          </a:p>
        </p:txBody>
      </p:sp>
      <p:sp>
        <p:nvSpPr>
          <p:cNvPr id="6" name="Rounded Rectangle 5"/>
          <p:cNvSpPr/>
          <p:nvPr/>
        </p:nvSpPr>
        <p:spPr>
          <a:xfrm>
            <a:off x="3707904" y="3965030"/>
            <a:ext cx="1728192" cy="7200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Visualization</a:t>
            </a:r>
            <a:endParaRPr lang="ms-MY" sz="2000" dirty="0"/>
          </a:p>
        </p:txBody>
      </p:sp>
      <p:pic>
        <p:nvPicPr>
          <p:cNvPr id="14340" name="Picture 4" descr="C:\Users\bahari\AppData\Local\Microsoft\Windows\Temporary Internet Files\Content.IE5\BAEQ9YKH\nicubunu_Stickman_1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9788" y="3861048"/>
            <a:ext cx="576548" cy="92804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stCxn id="5" idx="3"/>
            <a:endCxn id="6" idx="1"/>
          </p:cNvCxnSpPr>
          <p:nvPr/>
        </p:nvCxnSpPr>
        <p:spPr>
          <a:xfrm>
            <a:off x="2123728" y="4325070"/>
            <a:ext cx="158417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5508104" y="4325070"/>
            <a:ext cx="158417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123728" y="3965030"/>
            <a:ext cx="1535998" cy="338554"/>
          </a:xfrm>
          <a:prstGeom prst="rect">
            <a:avLst/>
          </a:prstGeom>
          <a:noFill/>
        </p:spPr>
        <p:txBody>
          <a:bodyPr wrap="none" rtlCol="0">
            <a:spAutoFit/>
          </a:bodyPr>
          <a:lstStyle/>
          <a:p>
            <a:r>
              <a:rPr lang="en-US" sz="1600" dirty="0" smtClean="0"/>
              <a:t>Visual Encoding</a:t>
            </a:r>
            <a:endParaRPr lang="ms-MY" sz="1600" dirty="0"/>
          </a:p>
        </p:txBody>
      </p:sp>
      <p:sp>
        <p:nvSpPr>
          <p:cNvPr id="15" name="TextBox 14"/>
          <p:cNvSpPr txBox="1"/>
          <p:nvPr/>
        </p:nvSpPr>
        <p:spPr>
          <a:xfrm>
            <a:off x="5702087" y="3944045"/>
            <a:ext cx="1102161" cy="338554"/>
          </a:xfrm>
          <a:prstGeom prst="rect">
            <a:avLst/>
          </a:prstGeom>
          <a:noFill/>
        </p:spPr>
        <p:txBody>
          <a:bodyPr wrap="none" rtlCol="0">
            <a:spAutoFit/>
          </a:bodyPr>
          <a:lstStyle/>
          <a:p>
            <a:r>
              <a:rPr lang="en-US" sz="1600" dirty="0" smtClean="0"/>
              <a:t>Perception</a:t>
            </a:r>
            <a:endParaRPr lang="ms-MY" sz="1600" dirty="0"/>
          </a:p>
        </p:txBody>
      </p:sp>
      <p:grpSp>
        <p:nvGrpSpPr>
          <p:cNvPr id="14346" name="Group 14345"/>
          <p:cNvGrpSpPr/>
          <p:nvPr/>
        </p:nvGrpSpPr>
        <p:grpSpPr>
          <a:xfrm>
            <a:off x="1465412" y="4685110"/>
            <a:ext cx="5923044" cy="792089"/>
            <a:chOff x="1465412" y="3645024"/>
            <a:chExt cx="5923044" cy="792089"/>
          </a:xfrm>
        </p:grpSpPr>
        <p:cxnSp>
          <p:nvCxnSpPr>
            <p:cNvPr id="30" name="Elbow Connector 29"/>
            <p:cNvCxnSpPr/>
            <p:nvPr/>
          </p:nvCxnSpPr>
          <p:spPr>
            <a:xfrm rot="10800000" flipV="1">
              <a:off x="1475657" y="3821012"/>
              <a:ext cx="5912799" cy="616100"/>
            </a:xfrm>
            <a:prstGeom prst="bentConnector3">
              <a:avLst>
                <a:gd name="adj1" fmla="val -127"/>
              </a:avLst>
            </a:prstGeom>
          </p:spPr>
          <p:style>
            <a:lnRef idx="2">
              <a:schemeClr val="dk1"/>
            </a:lnRef>
            <a:fillRef idx="0">
              <a:schemeClr val="dk1"/>
            </a:fillRef>
            <a:effectRef idx="1">
              <a:schemeClr val="dk1"/>
            </a:effectRef>
            <a:fontRef idx="minor">
              <a:schemeClr val="tx1"/>
            </a:fontRef>
          </p:style>
        </p:cxnSp>
        <p:cxnSp>
          <p:nvCxnSpPr>
            <p:cNvPr id="14337" name="Straight Arrow Connector 14336"/>
            <p:cNvCxnSpPr/>
            <p:nvPr/>
          </p:nvCxnSpPr>
          <p:spPr>
            <a:xfrm flipV="1">
              <a:off x="1465412" y="3645024"/>
              <a:ext cx="0" cy="7920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4345" name="Group 14344"/>
          <p:cNvGrpSpPr/>
          <p:nvPr/>
        </p:nvGrpSpPr>
        <p:grpSpPr>
          <a:xfrm>
            <a:off x="4572000" y="4685110"/>
            <a:ext cx="2664056" cy="504056"/>
            <a:chOff x="4572000" y="3645024"/>
            <a:chExt cx="2664056" cy="504056"/>
          </a:xfrm>
        </p:grpSpPr>
        <p:cxnSp>
          <p:nvCxnSpPr>
            <p:cNvPr id="20" name="Elbow Connector 19"/>
            <p:cNvCxnSpPr/>
            <p:nvPr/>
          </p:nvCxnSpPr>
          <p:spPr>
            <a:xfrm rot="10800000" flipV="1">
              <a:off x="4572001" y="3821014"/>
              <a:ext cx="2664055" cy="308048"/>
            </a:xfrm>
            <a:prstGeom prst="bentConnector3">
              <a:avLst>
                <a:gd name="adj1" fmla="val -302"/>
              </a:avLst>
            </a:prstGeom>
          </p:spPr>
          <p:style>
            <a:lnRef idx="2">
              <a:schemeClr val="dk1"/>
            </a:lnRef>
            <a:fillRef idx="0">
              <a:schemeClr val="dk1"/>
            </a:fillRef>
            <a:effectRef idx="1">
              <a:schemeClr val="dk1"/>
            </a:effectRef>
            <a:fontRef idx="minor">
              <a:schemeClr val="tx1"/>
            </a:fontRef>
          </p:style>
        </p:cxnSp>
        <p:cxnSp>
          <p:nvCxnSpPr>
            <p:cNvPr id="14341" name="Straight Arrow Connector 14340"/>
            <p:cNvCxnSpPr/>
            <p:nvPr/>
          </p:nvCxnSpPr>
          <p:spPr>
            <a:xfrm flipV="1">
              <a:off x="4572000" y="3645024"/>
              <a:ext cx="0" cy="5040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43" name="TextBox 42"/>
          <p:cNvSpPr txBox="1"/>
          <p:nvPr/>
        </p:nvSpPr>
        <p:spPr>
          <a:xfrm>
            <a:off x="3612066" y="5570692"/>
            <a:ext cx="1112805" cy="338554"/>
          </a:xfrm>
          <a:prstGeom prst="rect">
            <a:avLst/>
          </a:prstGeom>
          <a:noFill/>
        </p:spPr>
        <p:txBody>
          <a:bodyPr wrap="none" rtlCol="0">
            <a:spAutoFit/>
          </a:bodyPr>
          <a:lstStyle/>
          <a:p>
            <a:r>
              <a:rPr lang="en-US" sz="1600" dirty="0" smtClean="0"/>
              <a:t>Interaction</a:t>
            </a:r>
            <a:endParaRPr lang="ms-MY" sz="1600" dirty="0"/>
          </a:p>
        </p:txBody>
      </p:sp>
      <p:sp>
        <p:nvSpPr>
          <p:cNvPr id="17" name="Rectangle 16"/>
          <p:cNvSpPr/>
          <p:nvPr/>
        </p:nvSpPr>
        <p:spPr>
          <a:xfrm>
            <a:off x="395536" y="1628800"/>
            <a:ext cx="8424936" cy="1200329"/>
          </a:xfrm>
          <a:prstGeom prst="rect">
            <a:avLst/>
          </a:prstGeom>
        </p:spPr>
        <p:txBody>
          <a:bodyPr wrap="square">
            <a:spAutoFit/>
          </a:bodyPr>
          <a:lstStyle/>
          <a:p>
            <a:pPr algn="ctr"/>
            <a:r>
              <a:rPr lang="en-MY" sz="2400" dirty="0" smtClean="0"/>
              <a:t>“Computer-based </a:t>
            </a:r>
            <a:r>
              <a:rPr lang="en-MY" sz="2400" dirty="0"/>
              <a:t>visualization systems provide </a:t>
            </a:r>
            <a:r>
              <a:rPr lang="en-MY" sz="2400" dirty="0">
                <a:solidFill>
                  <a:srgbClr val="FF0000"/>
                </a:solidFill>
              </a:rPr>
              <a:t>visual representations</a:t>
            </a:r>
            <a:r>
              <a:rPr lang="en-MY" sz="2400" dirty="0"/>
              <a:t> of </a:t>
            </a:r>
            <a:r>
              <a:rPr lang="en-MY" sz="2400" dirty="0" smtClean="0">
                <a:solidFill>
                  <a:srgbClr val="FF0000"/>
                </a:solidFill>
              </a:rPr>
              <a:t>datasets</a:t>
            </a:r>
            <a:r>
              <a:rPr lang="en-MY" sz="2400" dirty="0" smtClean="0"/>
              <a:t> designed </a:t>
            </a:r>
            <a:r>
              <a:rPr lang="en-MY" sz="2400" dirty="0"/>
              <a:t>to help people carry out </a:t>
            </a:r>
            <a:r>
              <a:rPr lang="en-MY" sz="2400" dirty="0">
                <a:solidFill>
                  <a:srgbClr val="FF0000"/>
                </a:solidFill>
              </a:rPr>
              <a:t>tasks</a:t>
            </a:r>
            <a:r>
              <a:rPr lang="en-MY" sz="2400" dirty="0"/>
              <a:t> more </a:t>
            </a:r>
            <a:r>
              <a:rPr lang="en-MY" sz="2400" dirty="0" smtClean="0">
                <a:solidFill>
                  <a:srgbClr val="FF0000"/>
                </a:solidFill>
              </a:rPr>
              <a:t>effectively</a:t>
            </a:r>
            <a:r>
              <a:rPr lang="en-MY" sz="2400" dirty="0" smtClean="0"/>
              <a:t>” (</a:t>
            </a:r>
            <a:r>
              <a:rPr lang="en-MY" sz="2400" i="1" dirty="0" err="1" smtClean="0"/>
              <a:t>Munzner</a:t>
            </a:r>
            <a:r>
              <a:rPr lang="en-MY" sz="2400" dirty="0" smtClean="0"/>
              <a:t>)</a:t>
            </a:r>
            <a:endParaRPr lang="en-MY" sz="2400" dirty="0"/>
          </a:p>
        </p:txBody>
      </p:sp>
    </p:spTree>
    <p:extLst>
      <p:ext uri="{BB962C8B-B14F-4D97-AF65-F5344CB8AC3E}">
        <p14:creationId xmlns:p14="http://schemas.microsoft.com/office/powerpoint/2010/main" val="77207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par>
                          <p:cTn id="18" fill="hold">
                            <p:stCondLst>
                              <p:cond delay="500"/>
                            </p:stCondLst>
                            <p:childTnLst>
                              <p:par>
                                <p:cTn id="19" presetID="6" presetClass="entr" presetSubtype="16"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14" presetClass="entr" presetSubtype="10" fill="hold" nodeType="withEffect">
                                  <p:stCondLst>
                                    <p:cond delay="0"/>
                                  </p:stCondLst>
                                  <p:childTnLst>
                                    <p:set>
                                      <p:cBhvr>
                                        <p:cTn id="33" dur="1" fill="hold">
                                          <p:stCondLst>
                                            <p:cond delay="0"/>
                                          </p:stCondLst>
                                        </p:cTn>
                                        <p:tgtEl>
                                          <p:spTgt spid="14340"/>
                                        </p:tgtEl>
                                        <p:attrNameLst>
                                          <p:attrName>style.visibility</p:attrName>
                                        </p:attrNameLst>
                                      </p:cBhvr>
                                      <p:to>
                                        <p:strVal val="visible"/>
                                      </p:to>
                                    </p:set>
                                    <p:animEffect transition="in" filter="randombar(horizontal)">
                                      <p:cBhvr>
                                        <p:cTn id="34" dur="500"/>
                                        <p:tgtEl>
                                          <p:spTgt spid="1434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434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43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p:bldP spid="15" grpId="0"/>
      <p:bldP spid="43"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4624"/>
            <a:ext cx="8229600" cy="1143000"/>
          </a:xfrm>
        </p:spPr>
        <p:txBody>
          <a:bodyPr/>
          <a:lstStyle/>
          <a:p>
            <a:r>
              <a:rPr lang="en-US" dirty="0" smtClean="0"/>
              <a:t>Abstraction Validation Approaches</a:t>
            </a:r>
            <a:endParaRPr lang="en-MY" dirty="0"/>
          </a:p>
        </p:txBody>
      </p:sp>
      <p:pic>
        <p:nvPicPr>
          <p:cNvPr id="4098" name="Picture 2" descr="Image result for validating mode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408457"/>
            <a:ext cx="2784309" cy="15661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355975" y="1550402"/>
            <a:ext cx="3906839" cy="707886"/>
          </a:xfrm>
          <a:prstGeom prst="rect">
            <a:avLst/>
          </a:prstGeom>
          <a:noFill/>
        </p:spPr>
        <p:txBody>
          <a:bodyPr wrap="square" rtlCol="0">
            <a:spAutoFit/>
          </a:bodyPr>
          <a:lstStyle/>
          <a:p>
            <a:r>
              <a:rPr lang="en-US" sz="2000" dirty="0" smtClean="0">
                <a:solidFill>
                  <a:srgbClr val="FF0000"/>
                </a:solidFill>
              </a:rPr>
              <a:t>How do you validate abstraction concept?</a:t>
            </a:r>
          </a:p>
        </p:txBody>
      </p:sp>
      <p:sp>
        <p:nvSpPr>
          <p:cNvPr id="8" name="Text Placeholder 1"/>
          <p:cNvSpPr>
            <a:spLocks noGrp="1"/>
          </p:cNvSpPr>
          <p:nvPr>
            <p:ph type="body" idx="1"/>
          </p:nvPr>
        </p:nvSpPr>
        <p:spPr>
          <a:xfrm>
            <a:off x="179512" y="2924944"/>
            <a:ext cx="8496944" cy="1872208"/>
          </a:xfrm>
        </p:spPr>
        <p:txBody>
          <a:bodyPr>
            <a:noAutofit/>
          </a:bodyPr>
          <a:lstStyle/>
          <a:p>
            <a:r>
              <a:rPr lang="en-US" sz="2200" dirty="0" smtClean="0"/>
              <a:t>The challenge is that our designed data &amp; identified task abstraction blocks do not solve the characterized problems of target’s user. </a:t>
            </a:r>
            <a:endParaRPr lang="en-US" sz="2200" dirty="0"/>
          </a:p>
          <a:p>
            <a:r>
              <a:rPr lang="en-US" sz="2200" dirty="0" smtClean="0"/>
              <a:t>E.g. says you’ve decided to use network dataset and the associated network’s data manipulation operations for the task. How do you validate these abstraction design choices?</a:t>
            </a:r>
          </a:p>
          <a:p>
            <a:endParaRPr lang="en-US" sz="2200" dirty="0" smtClean="0"/>
          </a:p>
        </p:txBody>
      </p:sp>
      <p:sp>
        <p:nvSpPr>
          <p:cNvPr id="9" name="Text Placeholder 1"/>
          <p:cNvSpPr txBox="1">
            <a:spLocks/>
          </p:cNvSpPr>
          <p:nvPr/>
        </p:nvSpPr>
        <p:spPr>
          <a:xfrm>
            <a:off x="179512" y="4797152"/>
            <a:ext cx="8496944" cy="1728192"/>
          </a:xfrm>
          <a:prstGeom prst="rect">
            <a:avLst/>
          </a:prstGeom>
        </p:spPr>
        <p:txBody>
          <a:bodyPr>
            <a:noAutofit/>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r>
              <a:rPr lang="en-US" sz="2200" kern="0" dirty="0" smtClean="0">
                <a:solidFill>
                  <a:sysClr val="windowText" lastClr="000000"/>
                </a:solidFill>
              </a:rPr>
              <a:t>Two down-stream approaches :</a:t>
            </a:r>
          </a:p>
          <a:p>
            <a:pPr lvl="1"/>
            <a:r>
              <a:rPr lang="en-US" sz="1800" kern="0" dirty="0" smtClean="0">
                <a:solidFill>
                  <a:sysClr val="windowText" lastClr="000000"/>
                </a:solidFill>
              </a:rPr>
              <a:t>Test on </a:t>
            </a:r>
            <a:r>
              <a:rPr lang="en-US" sz="1800" kern="0" dirty="0" smtClean="0">
                <a:solidFill>
                  <a:srgbClr val="FF0000"/>
                </a:solidFill>
              </a:rPr>
              <a:t>target’s users</a:t>
            </a:r>
            <a:r>
              <a:rPr lang="en-US" sz="1800" kern="0" dirty="0" smtClean="0">
                <a:solidFill>
                  <a:sysClr val="windowText" lastClr="000000"/>
                </a:solidFill>
              </a:rPr>
              <a:t>, collect anecdotal evidence of utility e.g. insight found</a:t>
            </a:r>
          </a:p>
          <a:p>
            <a:pPr lvl="1"/>
            <a:r>
              <a:rPr lang="en-US" sz="1800" kern="0" dirty="0" smtClean="0">
                <a:solidFill>
                  <a:sysClr val="windowText" lastClr="000000"/>
                </a:solidFill>
              </a:rPr>
              <a:t>Field study, observe &amp; document human usage of deployed system look for behavior changes</a:t>
            </a:r>
          </a:p>
          <a:p>
            <a:r>
              <a:rPr lang="en-US" sz="2200" kern="0" dirty="0" smtClean="0">
                <a:solidFill>
                  <a:sysClr val="windowText" lastClr="000000"/>
                </a:solidFill>
              </a:rPr>
              <a:t>Are there more direct </a:t>
            </a:r>
            <a:r>
              <a:rPr lang="en-US" sz="2200" kern="0" dirty="0" smtClean="0">
                <a:solidFill>
                  <a:srgbClr val="FF0000"/>
                </a:solidFill>
              </a:rPr>
              <a:t>immediate validation</a:t>
            </a:r>
            <a:r>
              <a:rPr lang="en-US" sz="2200" kern="0" dirty="0" smtClean="0">
                <a:solidFill>
                  <a:sysClr val="windowText" lastClr="000000"/>
                </a:solidFill>
              </a:rPr>
              <a:t> approach for abstraction blocks?</a:t>
            </a:r>
          </a:p>
        </p:txBody>
      </p:sp>
    </p:spTree>
    <p:extLst>
      <p:ext uri="{BB962C8B-B14F-4D97-AF65-F5344CB8AC3E}">
        <p14:creationId xmlns:p14="http://schemas.microsoft.com/office/powerpoint/2010/main" val="33615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260648"/>
            <a:ext cx="8363272" cy="1143000"/>
          </a:xfrm>
        </p:spPr>
        <p:txBody>
          <a:bodyPr>
            <a:normAutofit/>
          </a:bodyPr>
          <a:lstStyle/>
          <a:p>
            <a:r>
              <a:rPr lang="en-US" dirty="0" smtClean="0"/>
              <a:t>Idiom Validation Approaches</a:t>
            </a:r>
            <a:endParaRPr lang="en-MY" dirty="0"/>
          </a:p>
        </p:txBody>
      </p:sp>
      <p:sp>
        <p:nvSpPr>
          <p:cNvPr id="5" name="Text Placeholder 1"/>
          <p:cNvSpPr>
            <a:spLocks noGrp="1"/>
          </p:cNvSpPr>
          <p:nvPr>
            <p:ph type="body" idx="1"/>
          </p:nvPr>
        </p:nvSpPr>
        <p:spPr>
          <a:xfrm>
            <a:off x="323528" y="3068960"/>
            <a:ext cx="8496944" cy="3240360"/>
          </a:xfrm>
        </p:spPr>
        <p:txBody>
          <a:bodyPr>
            <a:noAutofit/>
          </a:bodyPr>
          <a:lstStyle/>
          <a:p>
            <a:r>
              <a:rPr lang="en-US" sz="2200" dirty="0" smtClean="0"/>
              <a:t>Immediate approach : Justify encoding/interaction design principles</a:t>
            </a:r>
          </a:p>
          <a:p>
            <a:pPr lvl="1"/>
            <a:r>
              <a:rPr lang="en-US" sz="1800" dirty="0" smtClean="0"/>
              <a:t>Checklist , heuristics evaluation and expert review</a:t>
            </a:r>
          </a:p>
          <a:p>
            <a:pPr lvl="1"/>
            <a:r>
              <a:rPr lang="en-US" sz="1800" dirty="0" smtClean="0"/>
              <a:t>Guard against violating well-known guideline for vis idiom design</a:t>
            </a:r>
          </a:p>
          <a:p>
            <a:r>
              <a:rPr lang="en-US" sz="2200" dirty="0" smtClean="0"/>
              <a:t>Down-stream approaches  :</a:t>
            </a:r>
          </a:p>
          <a:p>
            <a:pPr lvl="1"/>
            <a:r>
              <a:rPr lang="en-US" sz="1800" dirty="0" smtClean="0"/>
              <a:t>Lab study : measure human time/errors for task, mouse movements, clicking actions, eye tracking movements</a:t>
            </a:r>
            <a:r>
              <a:rPr lang="en-US" sz="1800" dirty="0"/>
              <a:t> </a:t>
            </a:r>
            <a:r>
              <a:rPr lang="en-US" sz="1800" dirty="0" smtClean="0"/>
              <a:t>(quant); users preferences &amp; reflection (qualitative).</a:t>
            </a:r>
          </a:p>
          <a:p>
            <a:pPr lvl="1"/>
            <a:r>
              <a:rPr lang="en-US" sz="1800" dirty="0" smtClean="0"/>
              <a:t>Presentation &amp; qualitative discussion on results : active focus discussion between designer &amp; users pointing out the desirable properties or flaws in the vis idiom results (typically for specific usage scenario)</a:t>
            </a:r>
          </a:p>
          <a:p>
            <a:pPr lvl="1"/>
            <a:r>
              <a:rPr lang="en-US" sz="1800" dirty="0" smtClean="0"/>
              <a:t>Qualitative/Quantitative results image analysis (quality metrics) : number of edges crossing, edges bends in network node-link visual encoding</a:t>
            </a:r>
          </a:p>
        </p:txBody>
      </p:sp>
      <p:sp>
        <p:nvSpPr>
          <p:cNvPr id="6" name="TextBox 5"/>
          <p:cNvSpPr txBox="1"/>
          <p:nvPr/>
        </p:nvSpPr>
        <p:spPr>
          <a:xfrm>
            <a:off x="755576" y="1628800"/>
            <a:ext cx="6696744" cy="1200329"/>
          </a:xfrm>
          <a:prstGeom prst="rect">
            <a:avLst/>
          </a:prstGeom>
          <a:noFill/>
        </p:spPr>
        <p:txBody>
          <a:bodyPr wrap="square" rtlCol="0">
            <a:spAutoFit/>
          </a:bodyPr>
          <a:lstStyle/>
          <a:p>
            <a:r>
              <a:rPr lang="en-US" sz="2400" dirty="0" smtClean="0"/>
              <a:t>The threat is that the chosen idioms are NOT effective at communicating the desired abstraction to the target’s users</a:t>
            </a:r>
          </a:p>
        </p:txBody>
      </p:sp>
    </p:spTree>
    <p:extLst>
      <p:ext uri="{BB962C8B-B14F-4D97-AF65-F5344CB8AC3E}">
        <p14:creationId xmlns:p14="http://schemas.microsoft.com/office/powerpoint/2010/main" val="946860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260648"/>
            <a:ext cx="8363272" cy="1143000"/>
          </a:xfrm>
        </p:spPr>
        <p:txBody>
          <a:bodyPr>
            <a:normAutofit/>
          </a:bodyPr>
          <a:lstStyle/>
          <a:p>
            <a:r>
              <a:rPr lang="en-US" dirty="0" smtClean="0"/>
              <a:t>Algorithm Validation Approaches</a:t>
            </a:r>
            <a:endParaRPr lang="en-MY" dirty="0"/>
          </a:p>
        </p:txBody>
      </p:sp>
      <p:sp>
        <p:nvSpPr>
          <p:cNvPr id="5" name="Text Placeholder 1"/>
          <p:cNvSpPr>
            <a:spLocks noGrp="1"/>
          </p:cNvSpPr>
          <p:nvPr>
            <p:ph type="body" idx="1"/>
          </p:nvPr>
        </p:nvSpPr>
        <p:spPr>
          <a:xfrm>
            <a:off x="323528" y="3861048"/>
            <a:ext cx="8496944" cy="2376264"/>
          </a:xfrm>
        </p:spPr>
        <p:txBody>
          <a:bodyPr>
            <a:noAutofit/>
          </a:bodyPr>
          <a:lstStyle/>
          <a:p>
            <a:r>
              <a:rPr lang="en-US" sz="2400" dirty="0" smtClean="0"/>
              <a:t>Immediate approach : Theoretical complexity analysis of the algorithm e.g. Big-Oh notation</a:t>
            </a:r>
          </a:p>
          <a:p>
            <a:r>
              <a:rPr lang="en-US" sz="2400" dirty="0" smtClean="0"/>
              <a:t>Down-stream approaches  :</a:t>
            </a:r>
          </a:p>
          <a:p>
            <a:pPr lvl="1"/>
            <a:r>
              <a:rPr lang="en-US" sz="2000" dirty="0" smtClean="0"/>
              <a:t>Experimental : execute the implemented </a:t>
            </a:r>
            <a:r>
              <a:rPr lang="en-US" sz="2000" dirty="0" err="1" smtClean="0"/>
              <a:t>algo</a:t>
            </a:r>
            <a:r>
              <a:rPr lang="en-US" sz="2000" dirty="0" smtClean="0"/>
              <a:t>. </a:t>
            </a:r>
            <a:r>
              <a:rPr lang="en-US" sz="2000" dirty="0"/>
              <a:t>o</a:t>
            </a:r>
            <a:r>
              <a:rPr lang="en-US" sz="2000" dirty="0" smtClean="0"/>
              <a:t>n some benchmark dataset to evaluate its computational performance e.g. time, memory, scalability, etc.</a:t>
            </a:r>
          </a:p>
          <a:p>
            <a:pPr lvl="1"/>
            <a:r>
              <a:rPr lang="en-US" sz="2000" dirty="0" smtClean="0"/>
              <a:t>Implicitly done via peer reviewing the results presented in the papers (for validating </a:t>
            </a:r>
            <a:r>
              <a:rPr lang="en-US" sz="2000" dirty="0" err="1" smtClean="0"/>
              <a:t>algo</a:t>
            </a:r>
            <a:r>
              <a:rPr lang="en-US" sz="2000" dirty="0" smtClean="0"/>
              <a:t>. incorrectness)</a:t>
            </a:r>
          </a:p>
        </p:txBody>
      </p:sp>
      <p:sp>
        <p:nvSpPr>
          <p:cNvPr id="6" name="TextBox 5"/>
          <p:cNvSpPr txBox="1"/>
          <p:nvPr/>
        </p:nvSpPr>
        <p:spPr>
          <a:xfrm>
            <a:off x="755576" y="1628800"/>
            <a:ext cx="6696744" cy="1938992"/>
          </a:xfrm>
          <a:prstGeom prst="rect">
            <a:avLst/>
          </a:prstGeom>
          <a:noFill/>
        </p:spPr>
        <p:txBody>
          <a:bodyPr wrap="square" rtlCol="0">
            <a:spAutoFit/>
          </a:bodyPr>
          <a:lstStyle/>
          <a:p>
            <a:r>
              <a:rPr lang="en-US" sz="2400" dirty="0" smtClean="0"/>
              <a:t>The threats : </a:t>
            </a:r>
          </a:p>
          <a:p>
            <a:pPr marL="457200" indent="-457200">
              <a:buFont typeface="+mj-lt"/>
              <a:buAutoNum type="arabicPeriod"/>
            </a:pPr>
            <a:r>
              <a:rPr lang="en-US" sz="2400" dirty="0"/>
              <a:t>I</a:t>
            </a:r>
            <a:r>
              <a:rPr lang="en-US" sz="2400" dirty="0" smtClean="0"/>
              <a:t>s the designed algorithm suboptimal in terms of time &amp; memory performance</a:t>
            </a:r>
          </a:p>
          <a:p>
            <a:pPr marL="457200" indent="-457200">
              <a:buFont typeface="+mj-lt"/>
              <a:buAutoNum type="arabicPeriod"/>
            </a:pPr>
            <a:r>
              <a:rPr lang="en-US" sz="2400" dirty="0" smtClean="0"/>
              <a:t>Algorithm incorrectness – poor algorithm design or implementation problems (bugs)</a:t>
            </a:r>
          </a:p>
        </p:txBody>
      </p:sp>
    </p:spTree>
    <p:extLst>
      <p:ext uri="{BB962C8B-B14F-4D97-AF65-F5344CB8AC3E}">
        <p14:creationId xmlns:p14="http://schemas.microsoft.com/office/powerpoint/2010/main" val="4114316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3" name="Line 3"/>
          <p:cNvSpPr>
            <a:spLocks noChangeShapeType="1"/>
          </p:cNvSpPr>
          <p:nvPr/>
        </p:nvSpPr>
        <p:spPr bwMode="auto">
          <a:xfrm>
            <a:off x="927100" y="2996952"/>
            <a:ext cx="7289800"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84" name="Line 4"/>
          <p:cNvSpPr>
            <a:spLocks noChangeShapeType="1"/>
          </p:cNvSpPr>
          <p:nvPr/>
        </p:nvSpPr>
        <p:spPr bwMode="auto">
          <a:xfrm>
            <a:off x="927100" y="3758952"/>
            <a:ext cx="7289800"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85" name="Line 5"/>
          <p:cNvSpPr>
            <a:spLocks noChangeShapeType="1"/>
          </p:cNvSpPr>
          <p:nvPr/>
        </p:nvSpPr>
        <p:spPr bwMode="auto">
          <a:xfrm>
            <a:off x="927100" y="4520952"/>
            <a:ext cx="7289800"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86" name="Line 6"/>
          <p:cNvSpPr>
            <a:spLocks noChangeShapeType="1"/>
          </p:cNvSpPr>
          <p:nvPr/>
        </p:nvSpPr>
        <p:spPr bwMode="auto">
          <a:xfrm>
            <a:off x="914400" y="3009652"/>
            <a:ext cx="0" cy="14986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87" name="Line 7"/>
          <p:cNvSpPr>
            <a:spLocks noChangeShapeType="1"/>
          </p:cNvSpPr>
          <p:nvPr/>
        </p:nvSpPr>
        <p:spPr bwMode="auto">
          <a:xfrm>
            <a:off x="8229600" y="3009652"/>
            <a:ext cx="0" cy="14986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88" name="Line 8"/>
          <p:cNvSpPr>
            <a:spLocks noChangeShapeType="1"/>
          </p:cNvSpPr>
          <p:nvPr/>
        </p:nvSpPr>
        <p:spPr bwMode="auto">
          <a:xfrm>
            <a:off x="3352800" y="3009652"/>
            <a:ext cx="0" cy="14986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89" name="Line 9"/>
          <p:cNvSpPr>
            <a:spLocks noChangeShapeType="1"/>
          </p:cNvSpPr>
          <p:nvPr/>
        </p:nvSpPr>
        <p:spPr bwMode="auto">
          <a:xfrm>
            <a:off x="4191000" y="3009652"/>
            <a:ext cx="0" cy="14986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90" name="Line 10"/>
          <p:cNvSpPr>
            <a:spLocks noChangeShapeType="1"/>
          </p:cNvSpPr>
          <p:nvPr/>
        </p:nvSpPr>
        <p:spPr bwMode="auto">
          <a:xfrm>
            <a:off x="4953000" y="3009652"/>
            <a:ext cx="0" cy="14224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91" name="Line 11"/>
          <p:cNvSpPr>
            <a:spLocks noChangeShapeType="1"/>
          </p:cNvSpPr>
          <p:nvPr/>
        </p:nvSpPr>
        <p:spPr bwMode="auto">
          <a:xfrm>
            <a:off x="5715000" y="3009652"/>
            <a:ext cx="0" cy="14986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92" name="Line 12"/>
          <p:cNvSpPr>
            <a:spLocks noChangeShapeType="1"/>
          </p:cNvSpPr>
          <p:nvPr/>
        </p:nvSpPr>
        <p:spPr bwMode="auto">
          <a:xfrm>
            <a:off x="6477000" y="3009652"/>
            <a:ext cx="0" cy="14986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93" name="Line 13"/>
          <p:cNvSpPr>
            <a:spLocks noChangeShapeType="1"/>
          </p:cNvSpPr>
          <p:nvPr/>
        </p:nvSpPr>
        <p:spPr bwMode="auto">
          <a:xfrm>
            <a:off x="7315200" y="3009652"/>
            <a:ext cx="0" cy="14986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94" name="Line 14"/>
          <p:cNvSpPr>
            <a:spLocks noChangeShapeType="1"/>
          </p:cNvSpPr>
          <p:nvPr/>
        </p:nvSpPr>
        <p:spPr bwMode="auto">
          <a:xfrm>
            <a:off x="2514600" y="3009652"/>
            <a:ext cx="0" cy="14986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62895" name="Rectangle 15"/>
          <p:cNvSpPr>
            <a:spLocks noChangeArrowheads="1"/>
          </p:cNvSpPr>
          <p:nvPr/>
        </p:nvSpPr>
        <p:spPr bwMode="auto">
          <a:xfrm>
            <a:off x="969963" y="3174752"/>
            <a:ext cx="15621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000">
                <a:solidFill>
                  <a:srgbClr val="000000"/>
                </a:solidFill>
              </a:rPr>
              <a:t>TIME (mins)</a:t>
            </a:r>
            <a:endParaRPr lang="en-GB" altLang="en-US" sz="2000"/>
          </a:p>
        </p:txBody>
      </p:sp>
      <p:sp>
        <p:nvSpPr>
          <p:cNvPr id="762896" name="Rectangle 16"/>
          <p:cNvSpPr>
            <a:spLocks noChangeArrowheads="1"/>
          </p:cNvSpPr>
          <p:nvPr/>
        </p:nvSpPr>
        <p:spPr bwMode="auto">
          <a:xfrm>
            <a:off x="849313" y="3976440"/>
            <a:ext cx="17319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000">
                <a:solidFill>
                  <a:srgbClr val="000000"/>
                </a:solidFill>
              </a:rPr>
              <a:t>OXYGEN (%)</a:t>
            </a:r>
            <a:endParaRPr lang="en-GB" altLang="en-US" sz="2000"/>
          </a:p>
        </p:txBody>
      </p:sp>
      <p:sp>
        <p:nvSpPr>
          <p:cNvPr id="762897" name="Rectangle 17"/>
          <p:cNvSpPr>
            <a:spLocks noChangeArrowheads="1"/>
          </p:cNvSpPr>
          <p:nvPr/>
        </p:nvSpPr>
        <p:spPr bwMode="auto">
          <a:xfrm>
            <a:off x="3027363" y="3204915"/>
            <a:ext cx="3524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0</a:t>
            </a:r>
            <a:endParaRPr lang="en-GB" altLang="en-US" sz="2400"/>
          </a:p>
        </p:txBody>
      </p:sp>
      <p:sp>
        <p:nvSpPr>
          <p:cNvPr id="762898" name="Rectangle 18"/>
          <p:cNvSpPr>
            <a:spLocks noChangeArrowheads="1"/>
          </p:cNvSpPr>
          <p:nvPr/>
        </p:nvSpPr>
        <p:spPr bwMode="auto">
          <a:xfrm>
            <a:off x="3789363" y="3204915"/>
            <a:ext cx="3524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2</a:t>
            </a:r>
            <a:endParaRPr lang="en-GB" altLang="en-US" sz="2400"/>
          </a:p>
        </p:txBody>
      </p:sp>
      <p:sp>
        <p:nvSpPr>
          <p:cNvPr id="762899" name="Rectangle 19"/>
          <p:cNvSpPr>
            <a:spLocks noChangeArrowheads="1"/>
          </p:cNvSpPr>
          <p:nvPr/>
        </p:nvSpPr>
        <p:spPr bwMode="auto">
          <a:xfrm>
            <a:off x="4551363" y="3204915"/>
            <a:ext cx="3524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4</a:t>
            </a:r>
            <a:endParaRPr lang="en-GB" altLang="en-US" sz="2400"/>
          </a:p>
        </p:txBody>
      </p:sp>
      <p:sp>
        <p:nvSpPr>
          <p:cNvPr id="762900" name="Rectangle 20"/>
          <p:cNvSpPr>
            <a:spLocks noChangeArrowheads="1"/>
          </p:cNvSpPr>
          <p:nvPr/>
        </p:nvSpPr>
        <p:spPr bwMode="auto">
          <a:xfrm>
            <a:off x="5084763" y="3204915"/>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t>10</a:t>
            </a:r>
          </a:p>
        </p:txBody>
      </p:sp>
      <p:sp>
        <p:nvSpPr>
          <p:cNvPr id="762901" name="Rectangle 21"/>
          <p:cNvSpPr>
            <a:spLocks noChangeArrowheads="1"/>
          </p:cNvSpPr>
          <p:nvPr/>
        </p:nvSpPr>
        <p:spPr bwMode="auto">
          <a:xfrm>
            <a:off x="5846763" y="3204915"/>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28</a:t>
            </a:r>
          </a:p>
        </p:txBody>
      </p:sp>
      <p:sp>
        <p:nvSpPr>
          <p:cNvPr id="762902" name="Rectangle 22"/>
          <p:cNvSpPr>
            <a:spLocks noChangeArrowheads="1"/>
          </p:cNvSpPr>
          <p:nvPr/>
        </p:nvSpPr>
        <p:spPr bwMode="auto">
          <a:xfrm>
            <a:off x="6608763" y="3204915"/>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30</a:t>
            </a:r>
          </a:p>
        </p:txBody>
      </p:sp>
      <p:sp>
        <p:nvSpPr>
          <p:cNvPr id="762903" name="Rectangle 23"/>
          <p:cNvSpPr>
            <a:spLocks noChangeArrowheads="1"/>
          </p:cNvSpPr>
          <p:nvPr/>
        </p:nvSpPr>
        <p:spPr bwMode="auto">
          <a:xfrm>
            <a:off x="7523163" y="3204915"/>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32</a:t>
            </a:r>
          </a:p>
        </p:txBody>
      </p:sp>
      <p:sp>
        <p:nvSpPr>
          <p:cNvPr id="762904" name="Rectangle 24"/>
          <p:cNvSpPr>
            <a:spLocks noChangeArrowheads="1"/>
          </p:cNvSpPr>
          <p:nvPr/>
        </p:nvSpPr>
        <p:spPr bwMode="auto">
          <a:xfrm>
            <a:off x="2646363" y="3890715"/>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20.8</a:t>
            </a:r>
          </a:p>
        </p:txBody>
      </p:sp>
      <p:sp>
        <p:nvSpPr>
          <p:cNvPr id="762905" name="Rectangle 25"/>
          <p:cNvSpPr>
            <a:spLocks noChangeArrowheads="1"/>
          </p:cNvSpPr>
          <p:nvPr/>
        </p:nvSpPr>
        <p:spPr bwMode="auto">
          <a:xfrm>
            <a:off x="3560763" y="3890715"/>
            <a:ext cx="60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8.8</a:t>
            </a:r>
          </a:p>
        </p:txBody>
      </p:sp>
      <p:sp>
        <p:nvSpPr>
          <p:cNvPr id="762906" name="Rectangle 26"/>
          <p:cNvSpPr>
            <a:spLocks noChangeArrowheads="1"/>
          </p:cNvSpPr>
          <p:nvPr/>
        </p:nvSpPr>
        <p:spPr bwMode="auto">
          <a:xfrm>
            <a:off x="4322763" y="3890715"/>
            <a:ext cx="60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4.2</a:t>
            </a:r>
          </a:p>
        </p:txBody>
      </p:sp>
      <p:sp>
        <p:nvSpPr>
          <p:cNvPr id="762907" name="Rectangle 27"/>
          <p:cNvSpPr>
            <a:spLocks noChangeArrowheads="1"/>
          </p:cNvSpPr>
          <p:nvPr/>
        </p:nvSpPr>
        <p:spPr bwMode="auto">
          <a:xfrm>
            <a:off x="5084763" y="3890715"/>
            <a:ext cx="60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0.5</a:t>
            </a:r>
          </a:p>
        </p:txBody>
      </p:sp>
      <p:sp>
        <p:nvSpPr>
          <p:cNvPr id="762908" name="Rectangle 28"/>
          <p:cNvSpPr>
            <a:spLocks noChangeArrowheads="1"/>
          </p:cNvSpPr>
          <p:nvPr/>
        </p:nvSpPr>
        <p:spPr bwMode="auto">
          <a:xfrm>
            <a:off x="5770563" y="3890715"/>
            <a:ext cx="60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3.9</a:t>
            </a:r>
          </a:p>
        </p:txBody>
      </p:sp>
      <p:sp>
        <p:nvSpPr>
          <p:cNvPr id="762909" name="Rectangle 29"/>
          <p:cNvSpPr>
            <a:spLocks noChangeArrowheads="1"/>
          </p:cNvSpPr>
          <p:nvPr/>
        </p:nvSpPr>
        <p:spPr bwMode="auto">
          <a:xfrm>
            <a:off x="6608763" y="3890715"/>
            <a:ext cx="60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6.2</a:t>
            </a:r>
          </a:p>
        </p:txBody>
      </p:sp>
      <p:sp>
        <p:nvSpPr>
          <p:cNvPr id="762910" name="Rectangle 30"/>
          <p:cNvSpPr>
            <a:spLocks noChangeArrowheads="1"/>
          </p:cNvSpPr>
          <p:nvPr/>
        </p:nvSpPr>
        <p:spPr bwMode="auto">
          <a:xfrm>
            <a:off x="7446963" y="3890715"/>
            <a:ext cx="60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en-US" sz="2400">
                <a:solidFill>
                  <a:schemeClr val="tx2"/>
                </a:solidFill>
              </a:rPr>
              <a:t>9.6</a:t>
            </a:r>
          </a:p>
        </p:txBody>
      </p:sp>
      <p:sp>
        <p:nvSpPr>
          <p:cNvPr id="762911" name="Rectangle 31"/>
          <p:cNvSpPr>
            <a:spLocks noChangeArrowheads="1"/>
          </p:cNvSpPr>
          <p:nvPr/>
        </p:nvSpPr>
        <p:spPr bwMode="auto">
          <a:xfrm>
            <a:off x="817563" y="1700808"/>
            <a:ext cx="7399337"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GB" altLang="en-US" sz="2400" dirty="0">
                <a:solidFill>
                  <a:srgbClr val="000000"/>
                </a:solidFill>
              </a:rPr>
              <a:t>This table shows the observed oxygen levels </a:t>
            </a:r>
            <a:r>
              <a:rPr lang="en-GB" altLang="en-US" sz="2400" dirty="0" smtClean="0">
                <a:solidFill>
                  <a:srgbClr val="000000"/>
                </a:solidFill>
              </a:rPr>
              <a:t>in the </a:t>
            </a:r>
            <a:r>
              <a:rPr lang="en-GB" altLang="en-US" sz="2400" dirty="0">
                <a:solidFill>
                  <a:srgbClr val="000000"/>
                </a:solidFill>
              </a:rPr>
              <a:t>flue gas, when coal undergoes </a:t>
            </a:r>
            <a:r>
              <a:rPr lang="en-GB" altLang="en-US" sz="2400" dirty="0" smtClean="0">
                <a:solidFill>
                  <a:srgbClr val="000000"/>
                </a:solidFill>
              </a:rPr>
              <a:t>combustion in </a:t>
            </a:r>
            <a:r>
              <a:rPr lang="en-GB" altLang="en-US" sz="2400" dirty="0">
                <a:solidFill>
                  <a:srgbClr val="000000"/>
                </a:solidFill>
              </a:rPr>
              <a:t>a furnace</a:t>
            </a:r>
          </a:p>
        </p:txBody>
      </p:sp>
      <p:sp>
        <p:nvSpPr>
          <p:cNvPr id="762912" name="Rectangle 32"/>
          <p:cNvSpPr>
            <a:spLocks noGrp="1" noChangeArrowheads="1"/>
          </p:cNvSpPr>
          <p:nvPr>
            <p:ph type="title"/>
          </p:nvPr>
        </p:nvSpPr>
        <p:spPr>
          <a:xfrm>
            <a:off x="457200" y="188640"/>
            <a:ext cx="8229600" cy="1143000"/>
          </a:xfrm>
        </p:spPr>
        <p:txBody>
          <a:bodyPr>
            <a:normAutofit fontScale="90000"/>
          </a:bodyPr>
          <a:lstStyle/>
          <a:p>
            <a:r>
              <a:rPr lang="en-GB" altLang="en-US" dirty="0"/>
              <a:t>A Simple </a:t>
            </a:r>
            <a:r>
              <a:rPr lang="en-GB" altLang="en-US" dirty="0" smtClean="0"/>
              <a:t>Example – Algorithm Incorrectness</a:t>
            </a:r>
            <a:endParaRPr lang="en-US" altLang="en-US" dirty="0"/>
          </a:p>
        </p:txBody>
      </p:sp>
      <p:sp>
        <p:nvSpPr>
          <p:cNvPr id="34" name="Rectangle 31"/>
          <p:cNvSpPr>
            <a:spLocks noChangeArrowheads="1"/>
          </p:cNvSpPr>
          <p:nvPr/>
        </p:nvSpPr>
        <p:spPr bwMode="auto">
          <a:xfrm>
            <a:off x="936626" y="4797152"/>
            <a:ext cx="7399337" cy="156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GB" altLang="en-US" sz="2400" dirty="0" smtClean="0">
                <a:solidFill>
                  <a:srgbClr val="000000"/>
                </a:solidFill>
              </a:rPr>
              <a:t>User would like to investigate if there is any correlation between these two variables; what kind of correlation?. Can you design a believable vis idiom to address user’s needs? </a:t>
            </a:r>
            <a:endParaRPr lang="en-GB" altLang="en-US" sz="2400" dirty="0">
              <a:solidFill>
                <a:srgbClr val="000000"/>
              </a:solidFill>
            </a:endParaRPr>
          </a:p>
        </p:txBody>
      </p:sp>
    </p:spTree>
    <p:extLst>
      <p:ext uri="{BB962C8B-B14F-4D97-AF65-F5344CB8AC3E}">
        <p14:creationId xmlns:p14="http://schemas.microsoft.com/office/powerpoint/2010/main" val="278186801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457200" y="116632"/>
            <a:ext cx="8229600" cy="1143000"/>
          </a:xfrm>
        </p:spPr>
        <p:txBody>
          <a:bodyPr>
            <a:normAutofit/>
          </a:bodyPr>
          <a:lstStyle/>
          <a:p>
            <a:r>
              <a:rPr lang="en-GB" altLang="en-US" sz="2800" dirty="0"/>
              <a:t>Visualizing the Data </a:t>
            </a:r>
            <a:r>
              <a:rPr lang="en-GB" altLang="en-US" sz="2800" dirty="0" smtClean="0"/>
              <a:t>– Scattered Plot</a:t>
            </a:r>
            <a:endParaRPr lang="en-GB" altLang="en-US" sz="2800" dirty="0"/>
          </a:p>
        </p:txBody>
      </p:sp>
      <p:pic>
        <p:nvPicPr>
          <p:cNvPr id="763907" name="Picture 3" descr="curve1"/>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52600" y="1196752"/>
            <a:ext cx="6127750" cy="51514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43808" y="6021288"/>
            <a:ext cx="4196983" cy="461665"/>
          </a:xfrm>
          <a:prstGeom prst="rect">
            <a:avLst/>
          </a:prstGeom>
        </p:spPr>
        <p:txBody>
          <a:bodyPr wrap="none">
            <a:spAutoFit/>
          </a:bodyPr>
          <a:lstStyle/>
          <a:p>
            <a:r>
              <a:rPr lang="en-GB" altLang="en-US" sz="2400" dirty="0"/>
              <a:t>but is this what we want to see?</a:t>
            </a:r>
            <a:endParaRPr lang="en-MY" sz="2400" dirty="0"/>
          </a:p>
        </p:txBody>
      </p:sp>
    </p:spTree>
    <p:extLst>
      <p:ext uri="{BB962C8B-B14F-4D97-AF65-F5344CB8AC3E}">
        <p14:creationId xmlns:p14="http://schemas.microsoft.com/office/powerpoint/2010/main" val="1228007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457200" y="5301208"/>
            <a:ext cx="8507288" cy="1143000"/>
          </a:xfrm>
        </p:spPr>
        <p:txBody>
          <a:bodyPr>
            <a:normAutofit/>
          </a:bodyPr>
          <a:lstStyle/>
          <a:p>
            <a:r>
              <a:rPr lang="en-GB" altLang="en-US" sz="2400" dirty="0"/>
              <a:t>Estimating behaviour between the data - but is </a:t>
            </a:r>
            <a:r>
              <a:rPr lang="en-GB" altLang="en-US" sz="2400" dirty="0" smtClean="0"/>
              <a:t>this believable</a:t>
            </a:r>
            <a:r>
              <a:rPr lang="en-GB" altLang="en-US" sz="2400" dirty="0"/>
              <a:t>?</a:t>
            </a:r>
          </a:p>
        </p:txBody>
      </p:sp>
      <p:pic>
        <p:nvPicPr>
          <p:cNvPr id="764931" name="Picture 3" descr="curve2"/>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05000" y="908720"/>
            <a:ext cx="5895975" cy="5211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457200" y="116632"/>
            <a:ext cx="8229600" cy="1143000"/>
          </a:xfrm>
          <a:prstGeom prst="rect">
            <a:avLst/>
          </a:prstGeom>
        </p:spPr>
        <p:txBody>
          <a:bodyPr anchor="b" anchorCtr="0">
            <a:normAutofit/>
          </a:bodyPr>
          <a:lst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a:lstStyle>
          <a:p>
            <a:r>
              <a:rPr lang="en-GB" altLang="en-US" sz="2800" kern="0" dirty="0" smtClean="0"/>
              <a:t>Visualizing the Data – Line Plot</a:t>
            </a:r>
            <a:endParaRPr lang="en-GB" altLang="en-US" sz="2800" kern="0" dirty="0"/>
          </a:p>
        </p:txBody>
      </p:sp>
    </p:spTree>
    <p:extLst>
      <p:ext uri="{BB962C8B-B14F-4D97-AF65-F5344CB8AC3E}">
        <p14:creationId xmlns:p14="http://schemas.microsoft.com/office/powerpoint/2010/main" val="392380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a:xfrm>
            <a:off x="755576" y="5229200"/>
            <a:ext cx="8229600" cy="1143000"/>
          </a:xfrm>
        </p:spPr>
        <p:txBody>
          <a:bodyPr>
            <a:normAutofit/>
          </a:bodyPr>
          <a:lstStyle/>
          <a:p>
            <a:r>
              <a:rPr lang="en-GB" altLang="en-US" sz="2800" dirty="0"/>
              <a:t>Now it looks believable… but something is wrong</a:t>
            </a:r>
          </a:p>
        </p:txBody>
      </p:sp>
      <p:pic>
        <p:nvPicPr>
          <p:cNvPr id="765955" name="Picture 3" descr="curve3"/>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24000" y="1052736"/>
            <a:ext cx="6369050" cy="51609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457200" y="116632"/>
            <a:ext cx="8229600" cy="1143000"/>
          </a:xfrm>
          <a:prstGeom prst="rect">
            <a:avLst/>
          </a:prstGeom>
        </p:spPr>
        <p:txBody>
          <a:bodyPr anchor="b" anchorCtr="0">
            <a:normAutofit/>
          </a:bodyPr>
          <a:lst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a:lstStyle>
          <a:p>
            <a:r>
              <a:rPr lang="en-GB" altLang="en-US" sz="2800" kern="0" dirty="0" smtClean="0"/>
              <a:t>Visualizing the Data – Curve Plot</a:t>
            </a:r>
            <a:endParaRPr lang="en-GB" altLang="en-US" sz="2800" kern="0" dirty="0"/>
          </a:p>
        </p:txBody>
      </p:sp>
    </p:spTree>
    <p:extLst>
      <p:ext uri="{BB962C8B-B14F-4D97-AF65-F5344CB8AC3E}">
        <p14:creationId xmlns:p14="http://schemas.microsoft.com/office/powerpoint/2010/main" val="1370195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2411760" y="5301208"/>
            <a:ext cx="5544616" cy="1143000"/>
          </a:xfrm>
        </p:spPr>
        <p:txBody>
          <a:bodyPr>
            <a:normAutofit/>
          </a:bodyPr>
          <a:lstStyle/>
          <a:p>
            <a:r>
              <a:rPr lang="en-GB" altLang="en-US" sz="3200" dirty="0"/>
              <a:t>At least this is credible..</a:t>
            </a:r>
          </a:p>
        </p:txBody>
      </p:sp>
      <p:pic>
        <p:nvPicPr>
          <p:cNvPr id="766979" name="Picture 3" descr="curve4"/>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75656" y="921221"/>
            <a:ext cx="6230938" cy="5172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457200" y="116632"/>
            <a:ext cx="8229600" cy="1143000"/>
          </a:xfrm>
          <a:prstGeom prst="rect">
            <a:avLst/>
          </a:prstGeom>
        </p:spPr>
        <p:txBody>
          <a:bodyPr anchor="b" anchorCtr="0">
            <a:normAutofit/>
          </a:bodyPr>
          <a:lst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a:lstStyle>
          <a:p>
            <a:r>
              <a:rPr lang="en-GB" altLang="en-US" sz="2800" kern="0" dirty="0" smtClean="0"/>
              <a:t>Visualizing the Data – Constrained Curve Plot</a:t>
            </a:r>
            <a:endParaRPr lang="en-GB" altLang="en-US" sz="2800" kern="0" dirty="0"/>
          </a:p>
        </p:txBody>
      </p:sp>
    </p:spTree>
    <p:extLst>
      <p:ext uri="{BB962C8B-B14F-4D97-AF65-F5344CB8AC3E}">
        <p14:creationId xmlns:p14="http://schemas.microsoft.com/office/powerpoint/2010/main" val="15432577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3"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85000" lnSpcReduction="20000"/>
          </a:bodyPr>
          <a:lstStyle/>
          <a:p>
            <a:r>
              <a:rPr lang="en-GB" altLang="en-US"/>
              <a:t>It is not only the data that we wish to visualize - it is also the bits inbetween!</a:t>
            </a:r>
          </a:p>
          <a:p>
            <a:endParaRPr lang="en-GB" altLang="en-US"/>
          </a:p>
          <a:p>
            <a:r>
              <a:rPr lang="en-GB" altLang="en-US"/>
              <a:t>The data are samples from some underlying ‘field’ which we wish to understand</a:t>
            </a:r>
          </a:p>
          <a:p>
            <a:endParaRPr lang="en-GB" altLang="en-US"/>
          </a:p>
          <a:p>
            <a:r>
              <a:rPr lang="en-GB" altLang="en-US"/>
              <a:t>First step is to create from the data a ‘best’ estimate of the underlying field - we shall call this a </a:t>
            </a:r>
            <a:r>
              <a:rPr lang="en-GB" altLang="en-US">
                <a:solidFill>
                  <a:schemeClr val="tx2"/>
                </a:solidFill>
              </a:rPr>
              <a:t>MODEL</a:t>
            </a:r>
          </a:p>
          <a:p>
            <a:endParaRPr lang="en-GB" altLang="en-US">
              <a:solidFill>
                <a:schemeClr val="tx2"/>
              </a:solidFill>
            </a:endParaRPr>
          </a:p>
          <a:p>
            <a:r>
              <a:rPr lang="en-GB" altLang="en-US"/>
              <a:t>This needs to be done with care and may need guidance from the scientist</a:t>
            </a:r>
          </a:p>
          <a:p>
            <a:endParaRPr lang="en-GB" altLang="en-US"/>
          </a:p>
          <a:p>
            <a:r>
              <a:rPr lang="en-GB" altLang="en-US"/>
              <a:t>The process of fitting a continuous curve (or surface, or volume) through given data is known as </a:t>
            </a:r>
            <a:r>
              <a:rPr lang="en-GB" altLang="en-US">
                <a:solidFill>
                  <a:schemeClr val="tx2"/>
                </a:solidFill>
              </a:rPr>
              <a:t>INTERPOLATION</a:t>
            </a:r>
          </a:p>
        </p:txBody>
      </p:sp>
      <p:sp>
        <p:nvSpPr>
          <p:cNvPr id="768004" name="Rectangle 4"/>
          <p:cNvSpPr>
            <a:spLocks noGrp="1" noChangeArrowheads="1"/>
          </p:cNvSpPr>
          <p:nvPr>
            <p:ph type="title"/>
          </p:nvPr>
        </p:nvSpPr>
        <p:spPr/>
        <p:txBody>
          <a:bodyPr/>
          <a:lstStyle/>
          <a:p>
            <a:r>
              <a:rPr lang="en-GB" altLang="en-US"/>
              <a:t>What Have We Learnt?</a:t>
            </a:r>
            <a:endParaRPr lang="en-US" altLang="en-US"/>
          </a:p>
        </p:txBody>
      </p:sp>
    </p:spTree>
    <p:extLst>
      <p:ext uri="{BB962C8B-B14F-4D97-AF65-F5344CB8AC3E}">
        <p14:creationId xmlns:p14="http://schemas.microsoft.com/office/powerpoint/2010/main" val="376437550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Genealogical Graphs</a:t>
            </a:r>
          </a:p>
          <a:p>
            <a:r>
              <a:rPr lang="en-US" dirty="0" err="1" smtClean="0"/>
              <a:t>MatrixExplorer</a:t>
            </a:r>
            <a:endParaRPr lang="en-US" dirty="0" smtClean="0"/>
          </a:p>
          <a:p>
            <a:r>
              <a:rPr lang="en-US" dirty="0" smtClean="0"/>
              <a:t>Flow Maps</a:t>
            </a:r>
          </a:p>
          <a:p>
            <a:r>
              <a:rPr lang="en-US" dirty="0" err="1" smtClean="0"/>
              <a:t>LiveRAC</a:t>
            </a:r>
            <a:endParaRPr lang="en-US" dirty="0" smtClean="0"/>
          </a:p>
          <a:p>
            <a:r>
              <a:rPr lang="en-US" dirty="0" err="1" smtClean="0"/>
              <a:t>LinLog</a:t>
            </a:r>
            <a:endParaRPr lang="en-US" dirty="0" smtClean="0"/>
          </a:p>
          <a:p>
            <a:r>
              <a:rPr lang="en-US" dirty="0" smtClean="0"/>
              <a:t>Sizing the Horizon</a:t>
            </a:r>
            <a:endParaRPr lang="ms-MY" dirty="0"/>
          </a:p>
        </p:txBody>
      </p:sp>
      <p:sp>
        <p:nvSpPr>
          <p:cNvPr id="3" name="Title 2"/>
          <p:cNvSpPr>
            <a:spLocks noGrp="1"/>
          </p:cNvSpPr>
          <p:nvPr>
            <p:ph type="title"/>
          </p:nvPr>
        </p:nvSpPr>
        <p:spPr/>
        <p:txBody>
          <a:bodyPr/>
          <a:lstStyle/>
          <a:p>
            <a:r>
              <a:rPr lang="en-US" dirty="0" smtClean="0"/>
              <a:t>Validation Examples</a:t>
            </a:r>
            <a:endParaRPr lang="ms-MY" dirty="0"/>
          </a:p>
        </p:txBody>
      </p:sp>
    </p:spTree>
    <p:extLst>
      <p:ext uri="{BB962C8B-B14F-4D97-AF65-F5344CB8AC3E}">
        <p14:creationId xmlns:p14="http://schemas.microsoft.com/office/powerpoint/2010/main" val="1113426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How do we know how effective a visualization idiom is?</a:t>
            </a:r>
          </a:p>
          <a:p>
            <a:r>
              <a:rPr lang="en-US" dirty="0" smtClean="0"/>
              <a:t>Could we address this issue (measurement) in vis idiom’s design?</a:t>
            </a:r>
          </a:p>
          <a:p>
            <a:r>
              <a:rPr lang="en-US" dirty="0" smtClean="0"/>
              <a:t>Why it is such as a challenging issue to address?</a:t>
            </a:r>
          </a:p>
          <a:p>
            <a:r>
              <a:rPr lang="en-US" dirty="0" smtClean="0"/>
              <a:t>What is a unit of measurement for “effectiveness” that we can agree on?</a:t>
            </a:r>
            <a:endParaRPr lang="ms-MY" dirty="0"/>
          </a:p>
        </p:txBody>
      </p:sp>
      <p:sp>
        <p:nvSpPr>
          <p:cNvPr id="3" name="Title 2"/>
          <p:cNvSpPr>
            <a:spLocks noGrp="1"/>
          </p:cNvSpPr>
          <p:nvPr>
            <p:ph type="title"/>
          </p:nvPr>
        </p:nvSpPr>
        <p:spPr>
          <a:xfrm>
            <a:off x="457200" y="53752"/>
            <a:ext cx="8229600" cy="1143000"/>
          </a:xfrm>
        </p:spPr>
        <p:txBody>
          <a:bodyPr/>
          <a:lstStyle/>
          <a:p>
            <a:r>
              <a:rPr lang="en-US" dirty="0" smtClean="0"/>
              <a:t>Evaluation of </a:t>
            </a:r>
            <a:r>
              <a:rPr lang="en-US" dirty="0" err="1" smtClean="0"/>
              <a:t>Viz’s</a:t>
            </a:r>
            <a:r>
              <a:rPr lang="en-US" dirty="0" smtClean="0"/>
              <a:t> Idiom Effectiveness</a:t>
            </a:r>
            <a:endParaRPr lang="ms-MY" dirty="0"/>
          </a:p>
        </p:txBody>
      </p:sp>
    </p:spTree>
    <p:extLst>
      <p:ext uri="{BB962C8B-B14F-4D97-AF65-F5344CB8AC3E}">
        <p14:creationId xmlns:p14="http://schemas.microsoft.com/office/powerpoint/2010/main" val="1279660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4624"/>
            <a:ext cx="8229600" cy="1143000"/>
          </a:xfrm>
        </p:spPr>
        <p:txBody>
          <a:bodyPr>
            <a:normAutofit/>
          </a:bodyPr>
          <a:lstStyle/>
          <a:p>
            <a:r>
              <a:rPr lang="en-US" dirty="0" smtClean="0"/>
              <a:t>Summary</a:t>
            </a:r>
            <a:endParaRPr lang="en-MY" dirty="0"/>
          </a:p>
        </p:txBody>
      </p:sp>
      <p:sp>
        <p:nvSpPr>
          <p:cNvPr id="9" name="Text Placeholder 1"/>
          <p:cNvSpPr>
            <a:spLocks noGrp="1"/>
          </p:cNvSpPr>
          <p:nvPr>
            <p:ph type="body" idx="1"/>
          </p:nvPr>
        </p:nvSpPr>
        <p:spPr>
          <a:xfrm>
            <a:off x="395536" y="1484784"/>
            <a:ext cx="8496944" cy="4896544"/>
          </a:xfrm>
        </p:spPr>
        <p:txBody>
          <a:bodyPr>
            <a:noAutofit/>
          </a:bodyPr>
          <a:lstStyle/>
          <a:p>
            <a:r>
              <a:rPr lang="en-US" sz="2400" dirty="0" smtClean="0"/>
              <a:t>The four nested levels of vis design that also facilitate for addressing validation at each level</a:t>
            </a:r>
          </a:p>
          <a:p>
            <a:r>
              <a:rPr lang="en-US" sz="2400" dirty="0" smtClean="0"/>
              <a:t>Specific design issues to consider at each level, their dependency and iterative nature of design choices between levels</a:t>
            </a:r>
          </a:p>
          <a:p>
            <a:r>
              <a:rPr lang="en-US" sz="2400" dirty="0" smtClean="0"/>
              <a:t>Specific validation threats at each level and the validation approaches should be chosen accordingly</a:t>
            </a:r>
            <a:endParaRPr lang="en-US" sz="2400" dirty="0"/>
          </a:p>
          <a:p>
            <a:r>
              <a:rPr lang="en-MY" sz="2400" dirty="0" smtClean="0"/>
              <a:t>The nested </a:t>
            </a:r>
            <a:r>
              <a:rPr lang="en-MY" sz="2400" dirty="0"/>
              <a:t>model explicitly separates the vis design problem into </a:t>
            </a:r>
            <a:r>
              <a:rPr lang="en-MY" sz="2400" dirty="0" smtClean="0"/>
              <a:t>levels in </a:t>
            </a:r>
            <a:r>
              <a:rPr lang="en-MY" sz="2400" dirty="0"/>
              <a:t>order to guide validation according to the unique threats at </a:t>
            </a:r>
            <a:r>
              <a:rPr lang="en-MY" sz="2400" dirty="0" smtClean="0"/>
              <a:t>each level – to </a:t>
            </a:r>
            <a:r>
              <a:rPr lang="en-MY" sz="2400" smtClean="0"/>
              <a:t>avoid mismatch</a:t>
            </a:r>
            <a:endParaRPr lang="en-US" sz="2400" dirty="0" smtClean="0"/>
          </a:p>
        </p:txBody>
      </p:sp>
    </p:spTree>
    <p:extLst>
      <p:ext uri="{BB962C8B-B14F-4D97-AF65-F5344CB8AC3E}">
        <p14:creationId xmlns:p14="http://schemas.microsoft.com/office/powerpoint/2010/main" val="948426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384"/>
            <a:ext cx="8229600" cy="1143000"/>
          </a:xfrm>
        </p:spPr>
        <p:txBody>
          <a:bodyPr/>
          <a:lstStyle/>
          <a:p>
            <a:r>
              <a:rPr lang="en-US" dirty="0" smtClean="0"/>
              <a:t>Expanding Circle of Errors</a:t>
            </a:r>
            <a:endParaRPr lang="ms-MY" dirty="0"/>
          </a:p>
        </p:txBody>
      </p:sp>
      <p:pic>
        <p:nvPicPr>
          <p:cNvPr id="4" name="Google Shape;423;p75"/>
          <p:cNvPicPr preferRelativeResize="0"/>
          <p:nvPr/>
        </p:nvPicPr>
        <p:blipFill>
          <a:blip r:embed="rId3">
            <a:alphaModFix/>
          </a:blip>
          <a:stretch>
            <a:fillRect/>
          </a:stretch>
        </p:blipFill>
        <p:spPr>
          <a:xfrm>
            <a:off x="467544" y="1884486"/>
            <a:ext cx="3790950" cy="3038475"/>
          </a:xfrm>
          <a:prstGeom prst="rect">
            <a:avLst/>
          </a:prstGeom>
          <a:noFill/>
          <a:ln>
            <a:noFill/>
          </a:ln>
        </p:spPr>
      </p:pic>
      <p:pic>
        <p:nvPicPr>
          <p:cNvPr id="5" name="Google Shape;424;p75"/>
          <p:cNvPicPr preferRelativeResize="0"/>
          <p:nvPr/>
        </p:nvPicPr>
        <p:blipFill>
          <a:blip r:embed="rId4">
            <a:alphaModFix/>
          </a:blip>
          <a:stretch>
            <a:fillRect/>
          </a:stretch>
        </p:blipFill>
        <p:spPr>
          <a:xfrm>
            <a:off x="5004048" y="1412776"/>
            <a:ext cx="3902232" cy="3701538"/>
          </a:xfrm>
          <a:prstGeom prst="rect">
            <a:avLst/>
          </a:prstGeom>
          <a:noFill/>
          <a:ln>
            <a:noFill/>
          </a:ln>
        </p:spPr>
      </p:pic>
      <p:sp>
        <p:nvSpPr>
          <p:cNvPr id="6" name="Google Shape;425;p75"/>
          <p:cNvSpPr txBox="1"/>
          <p:nvPr/>
        </p:nvSpPr>
        <p:spPr>
          <a:xfrm>
            <a:off x="467544" y="6237312"/>
            <a:ext cx="4150500" cy="34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a:t>Example taken from: Junk Charts: </a:t>
            </a:r>
            <a:r>
              <a:rPr lang="en" sz="1100" u="sng">
                <a:solidFill>
                  <a:schemeClr val="hlink"/>
                </a:solidFill>
                <a:hlinkClick r:id="rId5"/>
              </a:rPr>
              <a:t>Expanding circles of error</a:t>
            </a:r>
            <a:endParaRPr sz="1100"/>
          </a:p>
        </p:txBody>
      </p:sp>
    </p:spTree>
    <p:extLst>
      <p:ext uri="{BB962C8B-B14F-4D97-AF65-F5344CB8AC3E}">
        <p14:creationId xmlns:p14="http://schemas.microsoft.com/office/powerpoint/2010/main" val="83688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97760" y="1484785"/>
            <a:ext cx="3538736" cy="2592288"/>
          </a:xfrm>
        </p:spPr>
        <p:txBody>
          <a:bodyPr>
            <a:normAutofit/>
          </a:bodyPr>
          <a:lstStyle/>
          <a:p>
            <a:r>
              <a:rPr lang="en-US" sz="2400" dirty="0" smtClean="0"/>
              <a:t>Too many choices, most of them ineffective</a:t>
            </a:r>
          </a:p>
          <a:p>
            <a:r>
              <a:rPr lang="en-US" sz="2400" dirty="0" smtClean="0"/>
              <a:t>Validation refines design choices based on the feedback</a:t>
            </a:r>
            <a:endParaRPr lang="en-MY" sz="2400" dirty="0"/>
          </a:p>
        </p:txBody>
      </p:sp>
      <p:sp>
        <p:nvSpPr>
          <p:cNvPr id="3" name="Title 2"/>
          <p:cNvSpPr>
            <a:spLocks noGrp="1"/>
          </p:cNvSpPr>
          <p:nvPr>
            <p:ph type="title"/>
          </p:nvPr>
        </p:nvSpPr>
        <p:spPr>
          <a:xfrm>
            <a:off x="527373" y="476672"/>
            <a:ext cx="8229600" cy="837287"/>
          </a:xfrm>
        </p:spPr>
        <p:txBody>
          <a:bodyPr/>
          <a:lstStyle/>
          <a:p>
            <a:r>
              <a:rPr lang="en-US" dirty="0" smtClean="0"/>
              <a:t>Why Validate?</a:t>
            </a:r>
            <a:endParaRPr lang="en-MY" dirty="0"/>
          </a:p>
        </p:txBody>
      </p:sp>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7504" y="1484784"/>
            <a:ext cx="5184576" cy="32187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1"/>
          <p:cNvSpPr txBox="1">
            <a:spLocks/>
          </p:cNvSpPr>
          <p:nvPr/>
        </p:nvSpPr>
        <p:spPr>
          <a:xfrm>
            <a:off x="107504" y="4869159"/>
            <a:ext cx="7920880" cy="1943449"/>
          </a:xfrm>
          <a:prstGeom prst="rect">
            <a:avLst/>
          </a:prstGeom>
        </p:spPr>
        <p:txBody>
          <a:bodyPr>
            <a:normAutofit/>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r>
              <a:rPr lang="en-US" sz="2400" kern="0" dirty="0" smtClean="0">
                <a:solidFill>
                  <a:sysClr val="windowText" lastClr="000000"/>
                </a:solidFill>
              </a:rPr>
              <a:t>Why it is difficult?</a:t>
            </a:r>
          </a:p>
          <a:p>
            <a:pPr lvl="1"/>
            <a:r>
              <a:rPr lang="en-US" sz="2000" kern="0" dirty="0" smtClean="0">
                <a:solidFill>
                  <a:sysClr val="windowText" lastClr="000000"/>
                </a:solidFill>
              </a:rPr>
              <a:t>Different ways to get it wrong at each level (user’s requirements, wrong data &amp; task abstraction, incorrect vis idiom, etc.)</a:t>
            </a:r>
          </a:p>
          <a:p>
            <a:pPr lvl="1"/>
            <a:r>
              <a:rPr lang="en-US" sz="2000" kern="0" dirty="0" smtClean="0">
                <a:solidFill>
                  <a:sysClr val="windowText" lastClr="000000"/>
                </a:solidFill>
              </a:rPr>
              <a:t>Require multi-disciplines validation approaches in different levels</a:t>
            </a:r>
            <a:endParaRPr lang="en-MY" sz="2000" kern="0" dirty="0">
              <a:solidFill>
                <a:sysClr val="windowText" lastClr="000000"/>
              </a:solidFill>
            </a:endParaRPr>
          </a:p>
        </p:txBody>
      </p:sp>
    </p:spTree>
    <p:extLst>
      <p:ext uri="{BB962C8B-B14F-4D97-AF65-F5344CB8AC3E}">
        <p14:creationId xmlns:p14="http://schemas.microsoft.com/office/powerpoint/2010/main" val="2170369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60648"/>
            <a:ext cx="8435280" cy="837287"/>
          </a:xfrm>
        </p:spPr>
        <p:txBody>
          <a:bodyPr>
            <a:noAutofit/>
          </a:bodyPr>
          <a:lstStyle/>
          <a:p>
            <a:r>
              <a:rPr lang="en-US" sz="2600" dirty="0" smtClean="0"/>
              <a:t>The Big Picture – Nested Model of Vis Design and Validation</a:t>
            </a:r>
            <a:endParaRPr lang="en-MY" sz="2600" dirty="0"/>
          </a:p>
        </p:txBody>
      </p:sp>
      <p:pic>
        <p:nvPicPr>
          <p:cNvPr id="2" name="Picture 2"/>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19088" y="1475953"/>
            <a:ext cx="8505825"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71999" y="2060848"/>
            <a:ext cx="15811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932040" y="5618187"/>
            <a:ext cx="15811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5837" y="3284984"/>
            <a:ext cx="7048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5837" y="4077072"/>
            <a:ext cx="11334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5911" y="4869160"/>
            <a:ext cx="12573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966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randombar(horizontal)">
                                      <p:cBhvr>
                                        <p:cTn id="10" dur="500"/>
                                        <p:tgtEl>
                                          <p:spTgt spid="2053"/>
                                        </p:tgtEl>
                                      </p:cBhvr>
                                    </p:animEffect>
                                  </p:childTnLst>
                                </p:cTn>
                              </p:par>
                              <p:par>
                                <p:cTn id="11" presetID="14" presetClass="entr" presetSubtype="1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animEffect transition="in" filter="randombar(horizontal)">
                                      <p:cBhvr>
                                        <p:cTn id="13" dur="500"/>
                                        <p:tgtEl>
                                          <p:spTgt spid="2054"/>
                                        </p:tgtEl>
                                      </p:cBhvr>
                                    </p:animEffect>
                                  </p:childTnLst>
                                </p:cTn>
                              </p:par>
                              <p:par>
                                <p:cTn id="14" presetID="14" presetClass="entr" presetSubtype="10" fill="hold" nodeType="withEffect">
                                  <p:stCondLst>
                                    <p:cond delay="0"/>
                                  </p:stCondLst>
                                  <p:childTnLst>
                                    <p:set>
                                      <p:cBhvr>
                                        <p:cTn id="15" dur="1" fill="hold">
                                          <p:stCondLst>
                                            <p:cond delay="0"/>
                                          </p:stCondLst>
                                        </p:cTn>
                                        <p:tgtEl>
                                          <p:spTgt spid="2055"/>
                                        </p:tgtEl>
                                        <p:attrNameLst>
                                          <p:attrName>style.visibility</p:attrName>
                                        </p:attrNameLst>
                                      </p:cBhvr>
                                      <p:to>
                                        <p:strVal val="visible"/>
                                      </p:to>
                                    </p:set>
                                    <p:animEffect transition="in" filter="randombar(horizontal)">
                                      <p:cBhvr>
                                        <p:cTn id="16" dur="500"/>
                                        <p:tgtEl>
                                          <p:spTgt spid="2055"/>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9776"/>
            <a:ext cx="8229600" cy="1143000"/>
          </a:xfrm>
        </p:spPr>
        <p:txBody>
          <a:bodyPr/>
          <a:lstStyle/>
          <a:p>
            <a:r>
              <a:rPr lang="en-US" dirty="0" smtClean="0"/>
              <a:t>Design Choices Validation</a:t>
            </a:r>
            <a:endParaRPr lang="en-MY" dirty="0"/>
          </a:p>
        </p:txBody>
      </p:sp>
      <p:sp>
        <p:nvSpPr>
          <p:cNvPr id="6" name="Text Placeholder 1"/>
          <p:cNvSpPr>
            <a:spLocks noGrp="1"/>
          </p:cNvSpPr>
          <p:nvPr>
            <p:ph type="body" idx="1"/>
          </p:nvPr>
        </p:nvSpPr>
        <p:spPr>
          <a:xfrm>
            <a:off x="323528" y="1556792"/>
            <a:ext cx="8496944" cy="3960440"/>
          </a:xfrm>
        </p:spPr>
        <p:txBody>
          <a:bodyPr>
            <a:noAutofit/>
          </a:bodyPr>
          <a:lstStyle/>
          <a:p>
            <a:pPr marL="0" indent="0" algn="l">
              <a:buNone/>
            </a:pPr>
            <a:r>
              <a:rPr lang="en-US" sz="2200" dirty="0" smtClean="0"/>
              <a:t>Activity 4.1 : Validating your design</a:t>
            </a:r>
          </a:p>
          <a:p>
            <a:pPr marL="0" indent="0" algn="l">
              <a:buNone/>
            </a:pPr>
            <a:endParaRPr lang="en-US" sz="2200" dirty="0" smtClean="0"/>
          </a:p>
          <a:p>
            <a:pPr marL="0" indent="0" algn="l">
              <a:buNone/>
            </a:pPr>
            <a:r>
              <a:rPr lang="en-US" sz="2200" dirty="0" smtClean="0"/>
              <a:t>Imagine you’re designing a solution to fulfill target’s user goals (in your respective field). </a:t>
            </a:r>
          </a:p>
          <a:p>
            <a:pPr marL="0" indent="0">
              <a:buNone/>
            </a:pPr>
            <a:endParaRPr lang="en-US" sz="2200" dirty="0" smtClean="0"/>
          </a:p>
          <a:p>
            <a:r>
              <a:rPr lang="en-US" sz="2200" dirty="0" smtClean="0"/>
              <a:t>Think individually what would you do/use </a:t>
            </a:r>
            <a:r>
              <a:rPr lang="en-US" sz="2200" dirty="0"/>
              <a:t>to check/validate whether your choices are correct.</a:t>
            </a:r>
            <a:endParaRPr lang="en-US" sz="2200" dirty="0" smtClean="0"/>
          </a:p>
          <a:p>
            <a:r>
              <a:rPr lang="en-US" sz="2200" dirty="0" smtClean="0"/>
              <a:t>Take turn to explain validation approach(</a:t>
            </a:r>
            <a:r>
              <a:rPr lang="en-US" sz="2200" dirty="0" err="1" smtClean="0"/>
              <a:t>es</a:t>
            </a:r>
            <a:r>
              <a:rPr lang="en-US" sz="2200" dirty="0" smtClean="0"/>
              <a:t>) in your field</a:t>
            </a:r>
          </a:p>
          <a:p>
            <a:r>
              <a:rPr lang="en-US" sz="2200" dirty="0" smtClean="0"/>
              <a:t>Explain to the class your points either individually or consensus as a pair</a:t>
            </a:r>
          </a:p>
        </p:txBody>
      </p:sp>
    </p:spTree>
    <p:extLst>
      <p:ext uri="{BB962C8B-B14F-4D97-AF65-F5344CB8AC3E}">
        <p14:creationId xmlns:p14="http://schemas.microsoft.com/office/powerpoint/2010/main" val="515191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347864" y="1556792"/>
            <a:ext cx="5760640" cy="5112568"/>
          </a:xfrm>
        </p:spPr>
        <p:txBody>
          <a:bodyPr>
            <a:normAutofit/>
          </a:bodyPr>
          <a:lstStyle/>
          <a:p>
            <a:r>
              <a:rPr lang="en-US" dirty="0" smtClean="0"/>
              <a:t>Domain situation – who are the target users?</a:t>
            </a:r>
          </a:p>
          <a:p>
            <a:r>
              <a:rPr lang="en-US" dirty="0" smtClean="0"/>
              <a:t>Abstraction – translate from specifics of domain to vocabulary of vis</a:t>
            </a:r>
          </a:p>
          <a:p>
            <a:pPr lvl="1"/>
            <a:r>
              <a:rPr lang="en-US" dirty="0" smtClean="0">
                <a:solidFill>
                  <a:srgbClr val="C00000"/>
                </a:solidFill>
              </a:rPr>
              <a:t>What</a:t>
            </a:r>
            <a:r>
              <a:rPr lang="en-US" dirty="0" smtClean="0"/>
              <a:t> is shown? </a:t>
            </a:r>
            <a:r>
              <a:rPr lang="en-US" dirty="0"/>
              <a:t>d</a:t>
            </a:r>
            <a:r>
              <a:rPr lang="en-US" dirty="0" smtClean="0"/>
              <a:t>ata abstraction</a:t>
            </a:r>
          </a:p>
          <a:p>
            <a:pPr lvl="1"/>
            <a:r>
              <a:rPr lang="en-US" dirty="0" smtClean="0">
                <a:solidFill>
                  <a:srgbClr val="FFC000"/>
                </a:solidFill>
              </a:rPr>
              <a:t>Why</a:t>
            </a:r>
            <a:r>
              <a:rPr lang="en-US" dirty="0" smtClean="0"/>
              <a:t> is the user looking at it? </a:t>
            </a:r>
            <a:r>
              <a:rPr lang="en-US" dirty="0"/>
              <a:t>t</a:t>
            </a:r>
            <a:r>
              <a:rPr lang="en-US" dirty="0" smtClean="0"/>
              <a:t>ask abstraction</a:t>
            </a:r>
          </a:p>
          <a:p>
            <a:r>
              <a:rPr lang="en-US" dirty="0" smtClean="0"/>
              <a:t>Idiom – </a:t>
            </a:r>
            <a:r>
              <a:rPr lang="en-US" dirty="0" smtClean="0">
                <a:solidFill>
                  <a:srgbClr val="339966"/>
                </a:solidFill>
              </a:rPr>
              <a:t>how</a:t>
            </a:r>
            <a:r>
              <a:rPr lang="en-US" dirty="0" smtClean="0"/>
              <a:t> it is shown?</a:t>
            </a:r>
            <a:endParaRPr lang="en-US" dirty="0"/>
          </a:p>
          <a:p>
            <a:pPr lvl="1"/>
            <a:r>
              <a:rPr lang="en-US" dirty="0" smtClean="0"/>
              <a:t>Visual encoding idiom : how to draw?</a:t>
            </a:r>
          </a:p>
          <a:p>
            <a:pPr lvl="1"/>
            <a:r>
              <a:rPr lang="en-US" dirty="0" smtClean="0"/>
              <a:t>Interaction idiom: how to manipulate?</a:t>
            </a:r>
          </a:p>
          <a:p>
            <a:r>
              <a:rPr lang="en-US" dirty="0" smtClean="0"/>
              <a:t>Algorithm – efficient computation</a:t>
            </a:r>
            <a:endParaRPr lang="en-MY" dirty="0"/>
          </a:p>
        </p:txBody>
      </p:sp>
      <p:sp>
        <p:nvSpPr>
          <p:cNvPr id="3" name="Title 2"/>
          <p:cNvSpPr>
            <a:spLocks noGrp="1"/>
          </p:cNvSpPr>
          <p:nvPr>
            <p:ph type="title"/>
          </p:nvPr>
        </p:nvSpPr>
        <p:spPr>
          <a:xfrm>
            <a:off x="457200" y="-27384"/>
            <a:ext cx="8229600" cy="1143000"/>
          </a:xfrm>
        </p:spPr>
        <p:txBody>
          <a:bodyPr>
            <a:normAutofit/>
          </a:bodyPr>
          <a:lstStyle/>
          <a:p>
            <a:r>
              <a:rPr lang="en-US" sz="3000" dirty="0" smtClean="0"/>
              <a:t>Analysis Framework : Four Levels, Three Questions</a:t>
            </a:r>
            <a:endParaRPr lang="en-MY" sz="30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165213"/>
            <a:ext cx="264795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358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981303"/>
          </a:xfrm>
        </p:spPr>
        <p:txBody>
          <a:bodyPr>
            <a:normAutofit/>
          </a:bodyPr>
          <a:lstStyle/>
          <a:p>
            <a:r>
              <a:rPr lang="en-US" dirty="0" smtClean="0"/>
              <a:t>Domain Situation </a:t>
            </a:r>
            <a:r>
              <a:rPr lang="en-US" dirty="0"/>
              <a:t>(</a:t>
            </a:r>
            <a:r>
              <a:rPr lang="en-US" dirty="0" smtClean="0"/>
              <a:t>Design Level </a:t>
            </a:r>
            <a:r>
              <a:rPr lang="en-US" dirty="0"/>
              <a:t>1)</a:t>
            </a:r>
            <a:endParaRPr lang="en-MY" dirty="0"/>
          </a:p>
        </p:txBody>
      </p:sp>
      <p:sp>
        <p:nvSpPr>
          <p:cNvPr id="2" name="Text Placeholder 1"/>
          <p:cNvSpPr>
            <a:spLocks noGrp="1"/>
          </p:cNvSpPr>
          <p:nvPr>
            <p:ph type="body" idx="1"/>
          </p:nvPr>
        </p:nvSpPr>
        <p:spPr>
          <a:xfrm>
            <a:off x="179512" y="1484784"/>
            <a:ext cx="8280920" cy="5112568"/>
          </a:xfrm>
        </p:spPr>
        <p:txBody>
          <a:bodyPr>
            <a:normAutofit fontScale="92500" lnSpcReduction="10000"/>
          </a:bodyPr>
          <a:lstStyle/>
          <a:p>
            <a:r>
              <a:rPr lang="en-US" dirty="0" smtClean="0"/>
              <a:t>All about target user’s requirements (specifics) :</a:t>
            </a:r>
          </a:p>
          <a:p>
            <a:pPr lvl="1"/>
            <a:r>
              <a:rPr lang="en-US" dirty="0" smtClean="0"/>
              <a:t>Explanation in domain vocabs : data, tasks, existing workflow, narrower or broad-based target users</a:t>
            </a:r>
          </a:p>
          <a:p>
            <a:r>
              <a:rPr lang="en-US" dirty="0" smtClean="0"/>
              <a:t>The goal here is to </a:t>
            </a:r>
            <a:r>
              <a:rPr lang="en-US" i="1" dirty="0" smtClean="0">
                <a:solidFill>
                  <a:srgbClr val="FF0000"/>
                </a:solidFill>
              </a:rPr>
              <a:t>identify</a:t>
            </a:r>
            <a:r>
              <a:rPr lang="en-US" dirty="0" smtClean="0"/>
              <a:t> the needs of target users</a:t>
            </a:r>
          </a:p>
          <a:p>
            <a:pPr lvl="1"/>
            <a:r>
              <a:rPr lang="en-US" dirty="0" smtClean="0"/>
              <a:t>Methods used : interview, observations, specific research study of target’s users; explore the data, draw/prototype</a:t>
            </a:r>
          </a:p>
          <a:p>
            <a:r>
              <a:rPr lang="en-US" dirty="0" smtClean="0"/>
              <a:t>Difficulties in identifying user needs :</a:t>
            </a:r>
          </a:p>
          <a:p>
            <a:pPr lvl="1"/>
            <a:r>
              <a:rPr lang="en-US" dirty="0" smtClean="0"/>
              <a:t>Users do not know what their needs (in the context of vis)</a:t>
            </a:r>
          </a:p>
          <a:p>
            <a:pPr lvl="1"/>
            <a:r>
              <a:rPr lang="en-US" dirty="0" smtClean="0"/>
              <a:t>Users unable to articulate their needs for vis</a:t>
            </a:r>
          </a:p>
          <a:p>
            <a:pPr lvl="1"/>
            <a:r>
              <a:rPr lang="en-US" dirty="0" smtClean="0"/>
              <a:t>“what they says is different from what they do” with their data</a:t>
            </a:r>
          </a:p>
          <a:p>
            <a:pPr lvl="1"/>
            <a:r>
              <a:rPr lang="en-US" dirty="0" smtClean="0"/>
              <a:t>Incomplete picture; common tasks dominate rarer ones, where most of the complexities lie (hence the need for vis)</a:t>
            </a:r>
          </a:p>
          <a:p>
            <a:r>
              <a:rPr lang="en-US" dirty="0" smtClean="0"/>
              <a:t>Outcomes of situation block :</a:t>
            </a:r>
          </a:p>
          <a:p>
            <a:pPr lvl="1"/>
            <a:r>
              <a:rPr lang="en-MY" dirty="0"/>
              <a:t>a series of questions or actions your users want to carry out with this data.</a:t>
            </a:r>
            <a:endParaRPr lang="en-US" dirty="0" smtClean="0"/>
          </a:p>
        </p:txBody>
      </p:sp>
    </p:spTree>
    <p:extLst>
      <p:ext uri="{BB962C8B-B14F-4D97-AF65-F5344CB8AC3E}">
        <p14:creationId xmlns:p14="http://schemas.microsoft.com/office/powerpoint/2010/main" val="3619673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0B57212-D278-4F09-9602-9B26806117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DesignTemplate</Template>
  <TotalTime>0</TotalTime>
  <Words>4943</Words>
  <Application>Microsoft Office PowerPoint</Application>
  <PresentationFormat>On-screen Show (4:3)</PresentationFormat>
  <Paragraphs>287</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DesignTemplate</vt:lpstr>
      <vt:lpstr>Analysis : Four Levels of Validation</vt:lpstr>
      <vt:lpstr>Visualization Definition : Revisit &amp; Keywords</vt:lpstr>
      <vt:lpstr>Evaluation of Viz’s Idiom Effectiveness</vt:lpstr>
      <vt:lpstr>Expanding Circle of Errors</vt:lpstr>
      <vt:lpstr>Why Validate?</vt:lpstr>
      <vt:lpstr>The Big Picture – Nested Model of Vis Design and Validation</vt:lpstr>
      <vt:lpstr>Design Choices Validation</vt:lpstr>
      <vt:lpstr>Analysis Framework : Four Levels, Three Questions</vt:lpstr>
      <vt:lpstr>Domain Situation (Design Level 1)</vt:lpstr>
      <vt:lpstr>Task and Data Abstraction (Design Level 2)</vt:lpstr>
      <vt:lpstr>Case Study : PLUS Traffic Tweeters</vt:lpstr>
      <vt:lpstr>Visual Encoding &amp; Interaction (Level 3)</vt:lpstr>
      <vt:lpstr>Algorithm (Level 4)</vt:lpstr>
      <vt:lpstr>Comparison of Ray Casting and Texture Approaches</vt:lpstr>
      <vt:lpstr>Close Up</vt:lpstr>
      <vt:lpstr>Approaches to Design</vt:lpstr>
      <vt:lpstr>Revisiting Validation – its Pitfalls/Threats</vt:lpstr>
      <vt:lpstr>Validation Approaches - Overview</vt:lpstr>
      <vt:lpstr>Domain Validation Approaches</vt:lpstr>
      <vt:lpstr>Abstraction Validation Approaches</vt:lpstr>
      <vt:lpstr>Idiom Validation Approaches</vt:lpstr>
      <vt:lpstr>Algorithm Validation Approaches</vt:lpstr>
      <vt:lpstr>A Simple Example – Algorithm Incorrectness</vt:lpstr>
      <vt:lpstr>Visualizing the Data – Scattered Plot</vt:lpstr>
      <vt:lpstr>Estimating behaviour between the data - but is this believable?</vt:lpstr>
      <vt:lpstr>Now it looks believable… but something is wrong</vt:lpstr>
      <vt:lpstr>At least this is credible..</vt:lpstr>
      <vt:lpstr>What Have We Learnt?</vt:lpstr>
      <vt:lpstr>Validation Examples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2017-09-09T04:48:16Z</dcterms:created>
  <dcterms:modified xsi:type="dcterms:W3CDTF">2019-09-26T12:55:16Z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