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kotlinlang.org" TargetMode="External"/><Relationship Id="rId3" Type="http://schemas.openxmlformats.org/officeDocument/2006/relationships/hyperlink" Target="https://kotlinlang.org/docs/tutorials/koans.html" TargetMode="External"/><Relationship Id="rId4" Type="http://schemas.openxmlformats.org/officeDocument/2006/relationships/hyperlink" Target="https://www.http4k.org" TargetMode="External"/><Relationship Id="rId5" Type="http://schemas.openxmlformats.org/officeDocument/2006/relationships/hyperlink" Target="https://github.com/JetBrains/Expose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Kotli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Kotlin</a:t>
            </a:r>
          </a:p>
        </p:txBody>
      </p:sp>
      <p:pic>
        <p:nvPicPr>
          <p:cNvPr id="120" name="Kotlin.png" descr="Kotl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6150" y="2336800"/>
            <a:ext cx="8572500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319" y="1648946"/>
            <a:ext cx="12052162" cy="6455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–JetBrains, 201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–JetBrains, 2010</a:t>
            </a:r>
          </a:p>
        </p:txBody>
      </p:sp>
      <p:sp>
        <p:nvSpPr>
          <p:cNvPr id="125" name="“We’ve built tools to support so many nice languages, and we’re still using Java”"/>
          <p:cNvSpPr txBox="1"/>
          <p:nvPr>
            <p:ph type="body" idx="14"/>
          </p:nvPr>
        </p:nvSpPr>
        <p:spPr>
          <a:xfrm>
            <a:off x="1270000" y="4006762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“We’ve built tools to support so many nice languages, and we’re still using Java”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673100"/>
            <a:ext cx="13004800" cy="650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JetBrains and Google create a non-profit foundation to continue Kotlin development…"/>
          <p:cNvSpPr txBox="1"/>
          <p:nvPr/>
        </p:nvSpPr>
        <p:spPr>
          <a:xfrm>
            <a:off x="1270000" y="5181512"/>
            <a:ext cx="10464800" cy="269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JetBrains and Google create a non-profit foundation to continue Kotlin development</a:t>
            </a:r>
          </a:p>
          <a:p>
            <a:pPr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t>Google officially support Kotlin development on Android</a:t>
            </a:r>
          </a:p>
        </p:txBody>
      </p:sp>
      <p:sp>
        <p:nvSpPr>
          <p:cNvPr id="129" name="2017"/>
          <p:cNvSpPr txBox="1"/>
          <p:nvPr/>
        </p:nvSpPr>
        <p:spPr>
          <a:xfrm>
            <a:off x="1270000" y="8420100"/>
            <a:ext cx="104648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i="1"/>
            </a:lvl1pPr>
          </a:lstStyle>
          <a:p>
            <a:pPr/>
            <a:r>
              <a:t>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y should you ca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should you care?</a:t>
            </a:r>
          </a:p>
        </p:txBody>
      </p:sp>
      <p:sp>
        <p:nvSpPr>
          <p:cNvPr id="132" name="JetBrains created Kotlin to improve Developer Productivity and Developer Enjoy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2944"/>
            </a:pPr>
            <a:r>
              <a:t>JetBrains created Kotlin to improve </a:t>
            </a:r>
            <a:r>
              <a:rPr b="1"/>
              <a:t>Developer Productivity </a:t>
            </a:r>
            <a:r>
              <a:t>and </a:t>
            </a:r>
            <a:r>
              <a:rPr b="1"/>
              <a:t>Developer Enjoyment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Kotlin comes from industry rather than academia - it’s pragmatic and solves problems faced by working programmers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It costs nothing to adopt, it runs on the JVM* and integrates easily with other Java code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You can use all of the existing libraries that you are familiar with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Backing from JetBrains and Google ensures that it won’t go away and has great tool support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DE Time"/>
          <p:cNvSpPr txBox="1"/>
          <p:nvPr>
            <p:ph type="subTitle" sz="quarter" idx="1"/>
          </p:nvPr>
        </p:nvSpPr>
        <p:spPr>
          <a:xfrm>
            <a:off x="1270000" y="61976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IDE Time </a:t>
            </a:r>
          </a:p>
        </p:txBody>
      </p:sp>
      <p:pic>
        <p:nvPicPr>
          <p:cNvPr id="13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749300"/>
            <a:ext cx="50800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earning M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More</a:t>
            </a:r>
          </a:p>
        </p:txBody>
      </p:sp>
      <p:sp>
        <p:nvSpPr>
          <p:cNvPr id="138" name="Official site: https://kotlinlang.or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Official site: </a:t>
            </a:r>
            <a:r>
              <a:rPr u="sng">
                <a:hlinkClick r:id="rId2" invalidUrl="" action="" tgtFrame="" tooltip="" history="1" highlightClick="0" endSnd="0"/>
              </a:rPr>
              <a:t>https://kotlinlang.org</a:t>
            </a:r>
            <a:r>
              <a:t> </a:t>
            </a:r>
          </a:p>
          <a:p>
            <a:pPr/>
            <a:r>
              <a:t>Kotlin Koans: </a:t>
            </a:r>
            <a:r>
              <a:rPr u="sng">
                <a:hlinkClick r:id="rId3" invalidUrl="" action="" tgtFrame="" tooltip="" history="1" highlightClick="0" endSnd="0"/>
              </a:rPr>
              <a:t>https://kotlinlang.org/docs/tutorials/koans.html</a:t>
            </a:r>
            <a:r>
              <a:t> </a:t>
            </a:r>
          </a:p>
          <a:p>
            <a:pPr/>
            <a:r>
              <a:t>Read open source:</a:t>
            </a:r>
          </a:p>
          <a:p>
            <a:pPr lvl="1"/>
            <a:r>
              <a:t>http4k: </a:t>
            </a:r>
            <a:r>
              <a:rPr u="sng">
                <a:hlinkClick r:id="rId4" invalidUrl="" action="" tgtFrame="" tooltip="" history="1" highlightClick="0" endSnd="0"/>
              </a:rPr>
              <a:t>https://www.http4k.org</a:t>
            </a:r>
            <a:r>
              <a:t> </a:t>
            </a:r>
          </a:p>
          <a:p>
            <a:pPr lvl="1"/>
            <a:r>
              <a:t>Exposed: </a:t>
            </a:r>
            <a:r>
              <a:rPr u="sng">
                <a:hlinkClick r:id="rId5" invalidUrl="" action="" tgtFrame="" tooltip="" history="1" highlightClick="0" endSnd="0"/>
              </a:rPr>
              <a:t>https://github.com/JetBrains/Exposed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