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58" r:id="rId7"/>
    <p:sldId id="259" r:id="rId8"/>
    <p:sldId id="257" r:id="rId9"/>
    <p:sldId id="270" r:id="rId10"/>
    <p:sldId id="260" r:id="rId11"/>
    <p:sldId id="263" r:id="rId12"/>
    <p:sldId id="261" r:id="rId13"/>
    <p:sldId id="264" r:id="rId14"/>
    <p:sldId id="262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D6B1"/>
    <a:srgbClr val="A1E7D1"/>
    <a:srgbClr val="C7F1E4"/>
    <a:srgbClr val="E6F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CAD299-429B-46A0-8BC7-B4DD40E1D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3BAB20C-A075-4060-B7BC-8B81BAB55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0C2BCF-B366-43C1-AE68-AFBA2B01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2C0C-A185-4FAF-AF44-A7F3F9DA6DC4}" type="datetimeFigureOut">
              <a:rPr lang="pl-PL" smtClean="0"/>
              <a:t>31.01.2022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3C31C9-7D0C-4DC3-BA66-2EC37001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B095B00-F3E3-40C6-B1F8-38FC002B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C8D4-83DE-4969-89D6-E9F0BAF7D2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471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C511D2-FD08-41B9-894D-025BC07E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80A452E-658D-4320-9AC1-7F8BBA5DC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2104FE-CC1E-44A0-8C15-EDE6E286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2C0C-A185-4FAF-AF44-A7F3F9DA6DC4}" type="datetimeFigureOut">
              <a:rPr lang="pl-PL" smtClean="0"/>
              <a:t>31.01.2022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5AB080-73C4-4578-80DD-9852D280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D5034C-DEA8-4AA5-BB2C-9E98388C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C8D4-83DE-4969-89D6-E9F0BAF7D2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40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AE469A-E571-473A-BC05-60AD0281E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E8A9138-37D5-409B-BA76-40C6EC605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7A7C4E-431A-455B-A2C8-C4A95FFF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2C0C-A185-4FAF-AF44-A7F3F9DA6DC4}" type="datetimeFigureOut">
              <a:rPr lang="pl-PL" smtClean="0"/>
              <a:t>31.01.2022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A40AD1-C69E-4B62-867F-2BA5EAB2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CF79823-8C84-4DAD-A148-93F7C2DB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C8D4-83DE-4969-89D6-E9F0BAF7D2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63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20F9A8-17CD-4FF2-9965-BCEF762A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5B6A76-BB64-4C3D-A4F6-8C23C5DB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79E95E-02EB-4E73-8CB4-DC815D75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2C0C-A185-4FAF-AF44-A7F3F9DA6DC4}" type="datetimeFigureOut">
              <a:rPr lang="pl-PL" smtClean="0"/>
              <a:t>31.01.2022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C7B4DDC-E438-4DE2-9A82-86360506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121A7A-F595-4B33-BF85-6E068212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C8D4-83DE-4969-89D6-E9F0BAF7D2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389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A4C1C3-98F0-4F0E-B170-B1256B6F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9C45C6C-DB4A-4726-A557-515DD1381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D47A89-9E07-416F-AA2F-82ADC3B3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2C0C-A185-4FAF-AF44-A7F3F9DA6DC4}" type="datetimeFigureOut">
              <a:rPr lang="pl-PL" smtClean="0"/>
              <a:t>31.01.2022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01C79B-2D5B-492C-A242-ECB3D62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7D8FF1-C8CC-46BF-81A6-1C8A9D2F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C8D4-83DE-4969-89D6-E9F0BAF7D2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190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AC8C55-FC98-4D2F-9313-933474A2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99C9ED-FE54-4C93-A25C-453B1EEF6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ED31678-FA40-4242-9BF6-CDFCE9AC5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564492F-61B6-45AA-B042-A3EFF6FD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2C0C-A185-4FAF-AF44-A7F3F9DA6DC4}" type="datetimeFigureOut">
              <a:rPr lang="pl-PL" smtClean="0"/>
              <a:t>31.01.2022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5FF19CB-535D-45AB-B039-45D7B5F4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2882024-B8AE-4874-940C-98FC1E48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C8D4-83DE-4969-89D6-E9F0BAF7D2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509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5866AF-9CE8-4D66-B29C-C434D4F7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F7DA888-F7B3-4C78-A574-10C18CADC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F6DA0E6-5D8C-41A8-900E-5BB0771E1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EA186B2-7D49-4A6F-8847-48CE5DB3C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8028E3C-02E6-4E0A-8403-CE82401D8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9DE55F0-7275-4E3D-A43F-AE19DC1F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2C0C-A185-4FAF-AF44-A7F3F9DA6DC4}" type="datetimeFigureOut">
              <a:rPr lang="pl-PL" smtClean="0"/>
              <a:t>31.01.2022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50D4041-2B04-4644-B009-4F1612A4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CFA5E1C-21CC-4327-A30F-904FDF30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C8D4-83DE-4969-89D6-E9F0BAF7D2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657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F621EC-13E3-405B-B45C-6B7CC7B4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C6A2120-588B-4B78-AAF9-2D8397FA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2C0C-A185-4FAF-AF44-A7F3F9DA6DC4}" type="datetimeFigureOut">
              <a:rPr lang="pl-PL" smtClean="0"/>
              <a:t>31.01.2022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D705633-8C88-4766-ADE0-BF269531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2EE7257-8F62-49F0-A06D-1D2B2347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C8D4-83DE-4969-89D6-E9F0BAF7D2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8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EF2BC52-0F3E-48AC-B9C3-8E156B0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2C0C-A185-4FAF-AF44-A7F3F9DA6DC4}" type="datetimeFigureOut">
              <a:rPr lang="pl-PL" smtClean="0"/>
              <a:t>31.01.2022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9681DD9-709B-4D06-8240-165B8D56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CD9AE49-3BE6-4DED-A3D1-6325ABD5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C8D4-83DE-4969-89D6-E9F0BAF7D2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114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DD946C-F53C-4C5B-9C3C-FDBCE526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573A3C-43F2-4DEA-B73A-625A74A4D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30BCC61-459C-4AB8-BD74-A981F6061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DDD798A-2E1F-4FA0-966B-5F6D3608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2C0C-A185-4FAF-AF44-A7F3F9DA6DC4}" type="datetimeFigureOut">
              <a:rPr lang="pl-PL" smtClean="0"/>
              <a:t>31.01.2022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41496FF-960E-40E1-91E2-A45F1A7A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1B30181-C63A-414D-928B-47C99F37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C8D4-83DE-4969-89D6-E9F0BAF7D2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00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FFB5E0-AD7B-42EC-9E99-0870F5BC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B44224B-F2A0-4C19-91B9-3B2E3686C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089CB6F-D9D4-4DE7-B56D-8A7893C97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F441760-0856-4352-911B-7FF806CA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2C0C-A185-4FAF-AF44-A7F3F9DA6DC4}" type="datetimeFigureOut">
              <a:rPr lang="pl-PL" smtClean="0"/>
              <a:t>31.01.2022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08C28DF-A4D1-4129-893E-E893180D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FEF9DAE-F999-4D64-99FF-AE192E52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C8D4-83DE-4969-89D6-E9F0BAF7D2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154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3DBA272-5513-483E-A040-9BED8948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F18B8DA-7F8E-4AD3-AE6A-295279529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4E1855-3B3A-4C80-8448-D6D27AC9B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2C0C-A185-4FAF-AF44-A7F3F9DA6DC4}" type="datetimeFigureOut">
              <a:rPr lang="pl-PL" smtClean="0"/>
              <a:t>31.01.2022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5AB5434-36AE-431D-AC44-1FE44A26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AE8B569-6E55-4E6F-868F-397511CD3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3C8D4-83DE-4969-89D6-E9F0BAF7D2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36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2431A51-CBA1-45C8-BC6C-AE6303E7CF5E}"/>
              </a:ext>
            </a:extLst>
          </p:cNvPr>
          <p:cNvSpPr txBox="1"/>
          <p:nvPr/>
        </p:nvSpPr>
        <p:spPr>
          <a:xfrm>
            <a:off x="1551389" y="847343"/>
            <a:ext cx="9089219" cy="1323439"/>
          </a:xfrm>
          <a:prstGeom prst="rect">
            <a:avLst/>
          </a:prstGeom>
          <a:solidFill>
            <a:schemeClr val="bg1"/>
          </a:solidFill>
          <a:ln w="57150">
            <a:solidFill>
              <a:srgbClr val="60D6B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l-PL" sz="4000">
                <a:latin typeface="Constantia"/>
                <a:cs typeface="Cavolini"/>
              </a:rPr>
              <a:t>Aplikacja umożliwiająca zapis na wizytę </a:t>
            </a:r>
          </a:p>
          <a:p>
            <a:pPr algn="ctr"/>
            <a:r>
              <a:rPr lang="pl-PL" sz="4000">
                <a:latin typeface="Constantia"/>
                <a:cs typeface="Cavolini"/>
              </a:rPr>
              <a:t>wraz z wstępną diagnostyką medyczną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6D2AAD4-BEFB-480C-A815-F3D1E1AB8DDB}"/>
              </a:ext>
            </a:extLst>
          </p:cNvPr>
          <p:cNvSpPr txBox="1"/>
          <p:nvPr/>
        </p:nvSpPr>
        <p:spPr>
          <a:xfrm>
            <a:off x="3605925" y="2532356"/>
            <a:ext cx="4980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>
                <a:latin typeface="Constantia" panose="02030602050306030303" pitchFamily="18" charset="0"/>
              </a:rPr>
              <a:t>Maria Kujawa, Katarzyna Latos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AE3966F-4EF6-4798-9D5B-DDFE39ED559C}"/>
              </a:ext>
            </a:extLst>
          </p:cNvPr>
          <p:cNvSpPr/>
          <p:nvPr/>
        </p:nvSpPr>
        <p:spPr>
          <a:xfrm>
            <a:off x="3941379" y="3417150"/>
            <a:ext cx="4309241" cy="274904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60D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37166F0-5A1F-41DD-9C93-2A207FD8A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338" y="4009080"/>
            <a:ext cx="1781320" cy="156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5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53013C5A-4811-41E8-AF5A-CE6515C9E522}"/>
              </a:ext>
            </a:extLst>
          </p:cNvPr>
          <p:cNvCxnSpPr>
            <a:cxnSpLocks/>
          </p:cNvCxnSpPr>
          <p:nvPr/>
        </p:nvCxnSpPr>
        <p:spPr>
          <a:xfrm>
            <a:off x="8171551" y="2097103"/>
            <a:ext cx="940905" cy="50358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DD391B7B-D82C-4AD2-9CEB-2FCCE76D2844}"/>
              </a:ext>
            </a:extLst>
          </p:cNvPr>
          <p:cNvCxnSpPr>
            <a:cxnSpLocks/>
          </p:cNvCxnSpPr>
          <p:nvPr/>
        </p:nvCxnSpPr>
        <p:spPr>
          <a:xfrm>
            <a:off x="1485541" y="2752504"/>
            <a:ext cx="0" cy="40419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BBE12F54-8A43-4004-B4C2-FF4262BFAE78}"/>
              </a:ext>
            </a:extLst>
          </p:cNvPr>
          <p:cNvCxnSpPr>
            <a:cxnSpLocks/>
          </p:cNvCxnSpPr>
          <p:nvPr/>
        </p:nvCxnSpPr>
        <p:spPr>
          <a:xfrm>
            <a:off x="2933218" y="3529695"/>
            <a:ext cx="774146" cy="49424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C8AD9F7C-F1EF-416E-9F62-E9B06E64BFD8}"/>
              </a:ext>
            </a:extLst>
          </p:cNvPr>
          <p:cNvCxnSpPr>
            <a:cxnSpLocks/>
          </p:cNvCxnSpPr>
          <p:nvPr/>
        </p:nvCxnSpPr>
        <p:spPr>
          <a:xfrm>
            <a:off x="5309539" y="4887948"/>
            <a:ext cx="774146" cy="49424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BD6F3087-018F-4053-A85B-762E117A44C0}"/>
              </a:ext>
            </a:extLst>
          </p:cNvPr>
          <p:cNvCxnSpPr>
            <a:cxnSpLocks/>
          </p:cNvCxnSpPr>
          <p:nvPr/>
        </p:nvCxnSpPr>
        <p:spPr>
          <a:xfrm flipV="1">
            <a:off x="2752726" y="1808922"/>
            <a:ext cx="427796" cy="19878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Obraz 2">
            <a:extLst>
              <a:ext uri="{FF2B5EF4-FFF2-40B4-BE49-F238E27FC236}">
                <a16:creationId xmlns:a16="http://schemas.microsoft.com/office/drawing/2014/main" id="{637BDC97-F456-460D-9BDC-5A4FE42D7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2" y="306861"/>
            <a:ext cx="4713019" cy="2527200"/>
          </a:xfrm>
          <a:prstGeom prst="rect">
            <a:avLst/>
          </a:prstGeom>
          <a:ln>
            <a:solidFill>
              <a:srgbClr val="60D6B1"/>
            </a:solidFill>
          </a:ln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CF0DF680-04B1-42EF-960E-CBB31470E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485" y="2954600"/>
            <a:ext cx="2843112" cy="2865600"/>
          </a:xfrm>
          <a:prstGeom prst="rect">
            <a:avLst/>
          </a:prstGeom>
          <a:ln>
            <a:solidFill>
              <a:srgbClr val="60D6B1"/>
            </a:solidFill>
          </a:ln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2E285386-3C22-40AB-BF01-EC2120FEF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54" y="354286"/>
            <a:ext cx="2209192" cy="2246400"/>
          </a:xfrm>
          <a:prstGeom prst="rect">
            <a:avLst/>
          </a:prstGeom>
          <a:ln>
            <a:solidFill>
              <a:srgbClr val="60D6B1"/>
            </a:solidFill>
          </a:ln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99E38F35-4969-46CF-B448-715DEF8B6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36" y="3334210"/>
            <a:ext cx="2380810" cy="2397600"/>
          </a:xfrm>
          <a:prstGeom prst="rect">
            <a:avLst/>
          </a:prstGeom>
          <a:ln>
            <a:solidFill>
              <a:srgbClr val="60D6B1"/>
            </a:solidFill>
          </a:ln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8C713489-5B34-47FE-B513-1975E9D0BC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7248" y="4222470"/>
            <a:ext cx="1806266" cy="1825200"/>
          </a:xfrm>
          <a:prstGeom prst="rect">
            <a:avLst/>
          </a:prstGeom>
          <a:ln>
            <a:solidFill>
              <a:srgbClr val="60D6B1"/>
            </a:solidFill>
          </a:ln>
        </p:spPr>
      </p:pic>
      <p:pic>
        <p:nvPicPr>
          <p:cNvPr id="26" name="Obraz 25">
            <a:extLst>
              <a:ext uri="{FF2B5EF4-FFF2-40B4-BE49-F238E27FC236}">
                <a16:creationId xmlns:a16="http://schemas.microsoft.com/office/drawing/2014/main" id="{D9420962-6A20-4ACE-9559-D44B79653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9710" y="4725939"/>
            <a:ext cx="1809958" cy="1825200"/>
          </a:xfrm>
          <a:prstGeom prst="rect">
            <a:avLst/>
          </a:prstGeom>
          <a:ln>
            <a:solidFill>
              <a:srgbClr val="60D6B1"/>
            </a:solidFill>
          </a:ln>
        </p:spPr>
      </p:pic>
    </p:spTree>
    <p:extLst>
      <p:ext uri="{BB962C8B-B14F-4D97-AF65-F5344CB8AC3E}">
        <p14:creationId xmlns:p14="http://schemas.microsoft.com/office/powerpoint/2010/main" val="88145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A57D45-98C1-4FC6-876C-AE708F50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209" y="272764"/>
            <a:ext cx="6421582" cy="1325563"/>
          </a:xfrm>
          <a:solidFill>
            <a:schemeClr val="bg1"/>
          </a:solidFill>
          <a:ln w="38100">
            <a:solidFill>
              <a:srgbClr val="60D6B1"/>
            </a:solidFill>
          </a:ln>
        </p:spPr>
        <p:txBody>
          <a:bodyPr/>
          <a:lstStyle/>
          <a:p>
            <a:pPr algn="ctr"/>
            <a:r>
              <a:rPr lang="pl-PL" b="1">
                <a:latin typeface="Constantia" panose="02030602050306030303" pitchFamily="18" charset="0"/>
              </a:rPr>
              <a:t>OKIENKA BŁĘDÓW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06C731B-E1E2-45D3-B325-8804E0DA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30" y="2725491"/>
            <a:ext cx="3382399" cy="2441492"/>
          </a:xfrm>
          <a:prstGeom prst="rect">
            <a:avLst/>
          </a:prstGeom>
          <a:ln>
            <a:solidFill>
              <a:srgbClr val="60D6B1"/>
            </a:solidFill>
          </a:ln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64D4B01-B3D8-43DD-8FB0-EDAD5B9C8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"/>
          <a:stretch/>
        </p:blipFill>
        <p:spPr>
          <a:xfrm>
            <a:off x="4304883" y="3425828"/>
            <a:ext cx="3582233" cy="2577146"/>
          </a:xfrm>
          <a:prstGeom prst="rect">
            <a:avLst/>
          </a:prstGeom>
          <a:ln>
            <a:solidFill>
              <a:srgbClr val="60D6B1"/>
            </a:solidFill>
          </a:ln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2D59D09-9145-46A6-9B44-D26193251D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2"/>
          <a:stretch/>
        </p:blipFill>
        <p:spPr>
          <a:xfrm>
            <a:off x="8200470" y="2725491"/>
            <a:ext cx="3582233" cy="2570981"/>
          </a:xfrm>
          <a:prstGeom prst="rect">
            <a:avLst/>
          </a:prstGeom>
          <a:ln>
            <a:solidFill>
              <a:srgbClr val="60D6B1"/>
            </a:solidFill>
          </a:ln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48631E96-5B46-46CA-A904-EDAF95D4A135}"/>
              </a:ext>
            </a:extLst>
          </p:cNvPr>
          <p:cNvCxnSpPr/>
          <p:nvPr/>
        </p:nvCxnSpPr>
        <p:spPr>
          <a:xfrm flipH="1">
            <a:off x="3315855" y="1598327"/>
            <a:ext cx="989028" cy="1127164"/>
          </a:xfrm>
          <a:prstGeom prst="straightConnector1">
            <a:avLst/>
          </a:prstGeom>
          <a:ln w="28575">
            <a:solidFill>
              <a:srgbClr val="60D6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B4E43879-72F1-427F-8C0E-499BAFAD38EB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6096000" y="1598327"/>
            <a:ext cx="0" cy="1827501"/>
          </a:xfrm>
          <a:prstGeom prst="straightConnector1">
            <a:avLst/>
          </a:prstGeom>
          <a:ln w="28575">
            <a:solidFill>
              <a:srgbClr val="60D6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F41E8E99-FDBB-4E8A-962D-4A24D3794612}"/>
              </a:ext>
            </a:extLst>
          </p:cNvPr>
          <p:cNvCxnSpPr/>
          <p:nvPr/>
        </p:nvCxnSpPr>
        <p:spPr>
          <a:xfrm>
            <a:off x="7601527" y="1598327"/>
            <a:ext cx="1265382" cy="1127164"/>
          </a:xfrm>
          <a:prstGeom prst="straightConnector1">
            <a:avLst/>
          </a:prstGeom>
          <a:ln w="28575">
            <a:solidFill>
              <a:srgbClr val="60D6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74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A1F673-9309-489D-B32A-6562EC06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803" y="270534"/>
            <a:ext cx="3828393" cy="1284997"/>
          </a:xfrm>
          <a:solidFill>
            <a:schemeClr val="bg1"/>
          </a:solidFill>
          <a:ln w="57150">
            <a:solidFill>
              <a:srgbClr val="60D6B1"/>
            </a:solidFill>
          </a:ln>
        </p:spPr>
        <p:txBody>
          <a:bodyPr/>
          <a:lstStyle/>
          <a:p>
            <a:pPr algn="ctr"/>
            <a:r>
              <a:rPr lang="pl-PL" b="1" dirty="0">
                <a:latin typeface="Constantia" panose="02030602050306030303" pitchFamily="18" charset="0"/>
              </a:rPr>
              <a:t>APLIKACJA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3637A8-1C90-4E36-BE65-52B038DE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>
                <a:latin typeface="Constantia" panose="02030602050306030303" pitchFamily="18" charset="0"/>
              </a:rPr>
              <a:t>Zabezpieczenie wyświetlania hasła przy logowaniu do aplikacji</a:t>
            </a:r>
          </a:p>
          <a:p>
            <a:r>
              <a:rPr lang="pl-PL" dirty="0">
                <a:latin typeface="Constantia" panose="02030602050306030303" pitchFamily="18" charset="0"/>
              </a:rPr>
              <a:t>Baza zawierająca 15 lekarzy (6 specjalizacji)</a:t>
            </a:r>
          </a:p>
          <a:p>
            <a:r>
              <a:rPr lang="pl-PL" dirty="0">
                <a:latin typeface="Constantia" panose="02030602050306030303" pitchFamily="18" charset="0"/>
              </a:rPr>
              <a:t>Wizyty są ograniczone do jednego dnia</a:t>
            </a:r>
          </a:p>
          <a:p>
            <a:r>
              <a:rPr lang="pl-PL" dirty="0">
                <a:latin typeface="Constantia" panose="02030602050306030303" pitchFamily="18" charset="0"/>
              </a:rPr>
              <a:t>Każdy z 15 lekarzy posiada 3 godziny wizyt (45 wizyt do wyboru)</a:t>
            </a:r>
          </a:p>
          <a:p>
            <a:r>
              <a:rPr lang="pl-PL" dirty="0">
                <a:latin typeface="Constantia" panose="02030602050306030303" pitchFamily="18" charset="0"/>
              </a:rPr>
              <a:t>Dodatkowa weryfikacja lekarza poprzez podanie numeru prawa wykonywania zawodu</a:t>
            </a:r>
          </a:p>
          <a:p>
            <a:r>
              <a:rPr lang="pl-PL" dirty="0">
                <a:latin typeface="Constantia" panose="02030602050306030303" pitchFamily="18" charset="0"/>
              </a:rPr>
              <a:t>Raport z wstępnego wywiadu medycznego (dostępny w aplikacji zarówno dla pacjenta, jak i lekarza)</a:t>
            </a:r>
          </a:p>
          <a:p>
            <a:r>
              <a:rPr lang="pl-PL" dirty="0">
                <a:latin typeface="Constantia" panose="02030602050306030303" pitchFamily="18" charset="0"/>
              </a:rPr>
              <a:t>Występujące u pacjenta objawy są w raporcie wyróżnione kolorem czerwonym</a:t>
            </a:r>
          </a:p>
        </p:txBody>
      </p:sp>
    </p:spTree>
    <p:extLst>
      <p:ext uri="{BB962C8B-B14F-4D97-AF65-F5344CB8AC3E}">
        <p14:creationId xmlns:p14="http://schemas.microsoft.com/office/powerpoint/2010/main" val="2963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2FEA6F-9A23-4DEA-A6AC-8FC3CE83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819" y="2432895"/>
            <a:ext cx="6288362" cy="1662450"/>
          </a:xfrm>
          <a:solidFill>
            <a:schemeClr val="bg1"/>
          </a:solidFill>
          <a:ln w="38100">
            <a:solidFill>
              <a:srgbClr val="60D6B1"/>
            </a:solidFill>
          </a:ln>
        </p:spPr>
        <p:txBody>
          <a:bodyPr>
            <a:normAutofit/>
          </a:bodyPr>
          <a:lstStyle/>
          <a:p>
            <a:pPr algn="ctr"/>
            <a:r>
              <a:rPr lang="pl-PL" sz="6000" b="1" dirty="0">
                <a:latin typeface="Constantia" panose="02030602050306030303" pitchFamily="18" charset="0"/>
              </a:rPr>
              <a:t>BAZA DANYCH</a:t>
            </a:r>
          </a:p>
        </p:txBody>
      </p:sp>
    </p:spTree>
    <p:extLst>
      <p:ext uri="{BB962C8B-B14F-4D97-AF65-F5344CB8AC3E}">
        <p14:creationId xmlns:p14="http://schemas.microsoft.com/office/powerpoint/2010/main" val="18619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 descr="Obraz zawierający tekst, wizytówka&#10;&#10;Opis wygenerowany automatycznie">
            <a:extLst>
              <a:ext uri="{FF2B5EF4-FFF2-40B4-BE49-F238E27FC236}">
                <a16:creationId xmlns:a16="http://schemas.microsoft.com/office/drawing/2014/main" id="{0E6396A0-0ECB-4218-891A-6552D85C7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2" y="0"/>
            <a:ext cx="10474036" cy="6858855"/>
          </a:xfrm>
          <a:prstGeom prst="rect">
            <a:avLst/>
          </a:prstGeom>
          <a:ln>
            <a:solidFill>
              <a:srgbClr val="60D6B1"/>
            </a:solidFill>
          </a:ln>
        </p:spPr>
      </p:pic>
    </p:spTree>
    <p:extLst>
      <p:ext uri="{BB962C8B-B14F-4D97-AF65-F5344CB8AC3E}">
        <p14:creationId xmlns:p14="http://schemas.microsoft.com/office/powerpoint/2010/main" val="186677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168FAE-D843-4E59-AFEF-23F047EF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131" y="291237"/>
            <a:ext cx="5279737" cy="1325563"/>
          </a:xfrm>
          <a:solidFill>
            <a:schemeClr val="bg1"/>
          </a:solidFill>
          <a:ln w="38100">
            <a:solidFill>
              <a:srgbClr val="60D6B1"/>
            </a:solidFill>
          </a:ln>
        </p:spPr>
        <p:txBody>
          <a:bodyPr/>
          <a:lstStyle/>
          <a:p>
            <a:pPr algn="ctr"/>
            <a:r>
              <a:rPr lang="pl-PL" b="1" dirty="0">
                <a:latin typeface="Constantia" panose="02030602050306030303" pitchFamily="18" charset="0"/>
              </a:rPr>
              <a:t>NARZĘDZIA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3ED1BB10-C555-4ABD-970D-8A460FCB9ABB}"/>
              </a:ext>
            </a:extLst>
          </p:cNvPr>
          <p:cNvCxnSpPr>
            <a:cxnSpLocks/>
          </p:cNvCxnSpPr>
          <p:nvPr/>
        </p:nvCxnSpPr>
        <p:spPr>
          <a:xfrm flipH="1">
            <a:off x="3009033" y="1616800"/>
            <a:ext cx="1544497" cy="1893018"/>
          </a:xfrm>
          <a:prstGeom prst="straightConnector1">
            <a:avLst/>
          </a:prstGeom>
          <a:ln w="57150">
            <a:solidFill>
              <a:srgbClr val="60D6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2C5EFBE-FB55-45A6-A6ED-DBE58696947B}"/>
              </a:ext>
            </a:extLst>
          </p:cNvPr>
          <p:cNvSpPr txBox="1"/>
          <p:nvPr/>
        </p:nvSpPr>
        <p:spPr>
          <a:xfrm>
            <a:off x="6799695" y="3697021"/>
            <a:ext cx="527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>
                <a:latin typeface="Constantia" panose="02030602050306030303" pitchFamily="18" charset="0"/>
              </a:rPr>
              <a:t>sqlite-jdbc-3.20.1.jar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3E24B653-13C0-4CF5-852B-F387AE4EDEF1}"/>
              </a:ext>
            </a:extLst>
          </p:cNvPr>
          <p:cNvCxnSpPr>
            <a:cxnSpLocks/>
          </p:cNvCxnSpPr>
          <p:nvPr/>
        </p:nvCxnSpPr>
        <p:spPr>
          <a:xfrm>
            <a:off x="7638473" y="1616800"/>
            <a:ext cx="1431636" cy="1893018"/>
          </a:xfrm>
          <a:prstGeom prst="straightConnector1">
            <a:avLst/>
          </a:prstGeom>
          <a:ln w="57150">
            <a:solidFill>
              <a:srgbClr val="60D6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Download SQLiteStudio for Mac | MacUpdate">
            <a:extLst>
              <a:ext uri="{FF2B5EF4-FFF2-40B4-BE49-F238E27FC236}">
                <a16:creationId xmlns:a16="http://schemas.microsoft.com/office/drawing/2014/main" id="{C545840D-953D-4E7F-A3BD-30C9C29E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6" y="318570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2EF275E4-A441-484B-B0A8-9B9F0F3EF139}"/>
              </a:ext>
            </a:extLst>
          </p:cNvPr>
          <p:cNvSpPr txBox="1"/>
          <p:nvPr/>
        </p:nvSpPr>
        <p:spPr>
          <a:xfrm>
            <a:off x="2697365" y="3743188"/>
            <a:ext cx="18151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err="1">
                <a:latin typeface="Constantia" panose="02030602050306030303" pitchFamily="18" charset="0"/>
              </a:rPr>
              <a:t>SQLite</a:t>
            </a:r>
            <a:endParaRPr lang="pl-PL" sz="4000" b="1">
              <a:latin typeface="Constantia" panose="02030602050306030303" pitchFamily="18" charset="0"/>
            </a:endParaRPr>
          </a:p>
          <a:p>
            <a:r>
              <a:rPr lang="pl-PL" sz="4000" b="1">
                <a:latin typeface="Constantia" panose="02030602050306030303" pitchFamily="18" charset="0"/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212924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03A240-BD8A-4244-8A3A-7B97E9FA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68" y="265112"/>
            <a:ext cx="8453582" cy="1027979"/>
          </a:xfrm>
          <a:solidFill>
            <a:schemeClr val="bg1"/>
          </a:solidFill>
          <a:ln w="38100">
            <a:solidFill>
              <a:srgbClr val="60D6B1"/>
            </a:solidFill>
          </a:ln>
        </p:spPr>
        <p:txBody>
          <a:bodyPr/>
          <a:lstStyle/>
          <a:p>
            <a:pPr algn="ctr"/>
            <a:r>
              <a:rPr lang="pl-PL" b="1">
                <a:latin typeface="Constantia" panose="02030602050306030303" pitchFamily="18" charset="0"/>
                <a:cs typeface="Calibri Light"/>
              </a:rPr>
              <a:t>PIERWSZE OKNO APLIKACJI</a:t>
            </a:r>
            <a:endParaRPr lang="pl-PL" b="1">
              <a:latin typeface="Constantia" panose="02030602050306030303" pitchFamily="18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B678163-F06E-46D9-89D0-D0BD34232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430" y="1590675"/>
            <a:ext cx="5080859" cy="5143500"/>
          </a:xfrm>
          <a:prstGeom prst="rect">
            <a:avLst/>
          </a:prstGeom>
          <a:ln>
            <a:solidFill>
              <a:srgbClr val="60D6B1"/>
            </a:solidFill>
          </a:ln>
        </p:spPr>
      </p:pic>
    </p:spTree>
    <p:extLst>
      <p:ext uri="{BB962C8B-B14F-4D97-AF65-F5344CB8AC3E}">
        <p14:creationId xmlns:p14="http://schemas.microsoft.com/office/powerpoint/2010/main" val="54009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81786C-9C9A-4975-A426-05E15317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4245"/>
            <a:ext cx="10515600" cy="1369509"/>
          </a:xfrm>
          <a:solidFill>
            <a:schemeClr val="bg1"/>
          </a:solidFill>
          <a:ln w="38100">
            <a:solidFill>
              <a:srgbClr val="60D6B1"/>
            </a:solidFill>
          </a:ln>
        </p:spPr>
        <p:txBody>
          <a:bodyPr>
            <a:normAutofit/>
          </a:bodyPr>
          <a:lstStyle/>
          <a:p>
            <a:pPr algn="ctr"/>
            <a:r>
              <a:rPr lang="pl-PL" sz="3600" b="1">
                <a:latin typeface="Constantia"/>
              </a:rPr>
              <a:t>APLIKACJA Z PUNKTU WIDZENIA PACJENTA</a:t>
            </a:r>
            <a:endParaRPr lang="pl-PL" sz="3600" b="1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36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794D6FD6-92ED-4EA1-B8D8-9FAA3915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2" y="291868"/>
            <a:ext cx="2237833" cy="2245329"/>
          </a:xfrm>
          <a:prstGeom prst="rect">
            <a:avLst/>
          </a:prstGeom>
          <a:ln>
            <a:solidFill>
              <a:srgbClr val="A1E7D1"/>
            </a:solidFill>
          </a:ln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F1288EA-0F0B-4B5B-BEF8-E9DD1776A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26" y="3101268"/>
            <a:ext cx="2386988" cy="2397765"/>
          </a:xfrm>
          <a:prstGeom prst="rect">
            <a:avLst/>
          </a:prstGeom>
          <a:ln>
            <a:solidFill>
              <a:srgbClr val="A1E7D1"/>
            </a:solidFill>
          </a:ln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CD8AD3A9-6132-44DF-8C03-26D82540B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150" y="4729017"/>
            <a:ext cx="1823185" cy="1826244"/>
          </a:xfrm>
          <a:prstGeom prst="rect">
            <a:avLst/>
          </a:prstGeom>
          <a:ln>
            <a:solidFill>
              <a:srgbClr val="A1E7D1"/>
            </a:solidFill>
          </a:ln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7EB07825-7BD5-4B00-A827-0ECD079A0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906" y="323938"/>
            <a:ext cx="4726005" cy="2528591"/>
          </a:xfrm>
          <a:prstGeom prst="rect">
            <a:avLst/>
          </a:prstGeom>
          <a:ln>
            <a:solidFill>
              <a:srgbClr val="A1E7D1"/>
            </a:solidFill>
          </a:ln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301A780B-C0BD-4AB8-8F21-C19D5B17C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934" y="271143"/>
            <a:ext cx="3028694" cy="3053379"/>
          </a:xfrm>
          <a:prstGeom prst="rect">
            <a:avLst/>
          </a:prstGeom>
          <a:ln>
            <a:solidFill>
              <a:srgbClr val="A1E7D1"/>
            </a:solidFill>
          </a:ln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91DA1A27-5AA1-4423-A43C-4695E2532C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8871" y="3337135"/>
            <a:ext cx="3588997" cy="1926029"/>
          </a:xfrm>
          <a:prstGeom prst="rect">
            <a:avLst/>
          </a:prstGeom>
          <a:ln>
            <a:solidFill>
              <a:srgbClr val="A1E7D1"/>
            </a:solidFill>
          </a:ln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F887DFDA-E565-4C2B-8948-82D128B9E55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11"/>
          <a:stretch/>
        </p:blipFill>
        <p:spPr>
          <a:xfrm>
            <a:off x="7841975" y="4550057"/>
            <a:ext cx="3748938" cy="2005204"/>
          </a:xfrm>
          <a:prstGeom prst="rect">
            <a:avLst/>
          </a:prstGeom>
          <a:ln>
            <a:solidFill>
              <a:srgbClr val="A1E7D1"/>
            </a:solidFill>
          </a:ln>
        </p:spPr>
      </p:pic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FB0F3C95-51FB-4DD3-B414-C385759E4221}"/>
              </a:ext>
            </a:extLst>
          </p:cNvPr>
          <p:cNvCxnSpPr/>
          <p:nvPr/>
        </p:nvCxnSpPr>
        <p:spPr>
          <a:xfrm>
            <a:off x="2792896" y="1441174"/>
            <a:ext cx="39756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79A1641C-EB31-4EB4-B224-DB6E6F9619FD}"/>
              </a:ext>
            </a:extLst>
          </p:cNvPr>
          <p:cNvCxnSpPr>
            <a:cxnSpLocks/>
          </p:cNvCxnSpPr>
          <p:nvPr/>
        </p:nvCxnSpPr>
        <p:spPr>
          <a:xfrm>
            <a:off x="7248939" y="1822174"/>
            <a:ext cx="168633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8B873E3F-E768-4294-B1DE-A3B20BE9672A}"/>
              </a:ext>
            </a:extLst>
          </p:cNvPr>
          <p:cNvCxnSpPr>
            <a:cxnSpLocks/>
          </p:cNvCxnSpPr>
          <p:nvPr/>
        </p:nvCxnSpPr>
        <p:spPr>
          <a:xfrm>
            <a:off x="5897217" y="2676939"/>
            <a:ext cx="940905" cy="50358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379EADB1-1839-4632-AAC7-B4B6CD6CD114}"/>
              </a:ext>
            </a:extLst>
          </p:cNvPr>
          <p:cNvCxnSpPr>
            <a:cxnSpLocks/>
          </p:cNvCxnSpPr>
          <p:nvPr/>
        </p:nvCxnSpPr>
        <p:spPr>
          <a:xfrm>
            <a:off x="1547288" y="2637181"/>
            <a:ext cx="0" cy="40419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C653A423-C846-4849-BF21-9EF43FC0374F}"/>
              </a:ext>
            </a:extLst>
          </p:cNvPr>
          <p:cNvCxnSpPr>
            <a:cxnSpLocks/>
          </p:cNvCxnSpPr>
          <p:nvPr/>
        </p:nvCxnSpPr>
        <p:spPr>
          <a:xfrm>
            <a:off x="8264481" y="3933088"/>
            <a:ext cx="940905" cy="50358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AD8EF078-7303-4E6C-B7FD-9D99D7ACD39E}"/>
              </a:ext>
            </a:extLst>
          </p:cNvPr>
          <p:cNvCxnSpPr>
            <a:cxnSpLocks/>
          </p:cNvCxnSpPr>
          <p:nvPr/>
        </p:nvCxnSpPr>
        <p:spPr>
          <a:xfrm>
            <a:off x="2884447" y="4002204"/>
            <a:ext cx="774146" cy="49424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99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040B8B-3DF4-4479-9ADD-92FAF14C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solidFill>
            <a:schemeClr val="bg1"/>
          </a:solidFill>
          <a:ln w="38100">
            <a:solidFill>
              <a:srgbClr val="60D6B1"/>
            </a:solidFill>
          </a:ln>
        </p:spPr>
        <p:txBody>
          <a:bodyPr>
            <a:normAutofit/>
          </a:bodyPr>
          <a:lstStyle/>
          <a:p>
            <a:pPr algn="ctr"/>
            <a:r>
              <a:rPr lang="pl-PL" sz="3600" b="1">
                <a:latin typeface="Constantia"/>
              </a:rPr>
              <a:t>APLIKACJA Z PUNKTU WIDZENIA LEKARZA</a:t>
            </a:r>
            <a:endParaRPr lang="pl-PL" sz="3600"/>
          </a:p>
        </p:txBody>
      </p:sp>
    </p:spTree>
    <p:extLst>
      <p:ext uri="{BB962C8B-B14F-4D97-AF65-F5344CB8AC3E}">
        <p14:creationId xmlns:p14="http://schemas.microsoft.com/office/powerpoint/2010/main" val="410608461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209FE6509AB4D4E8022F2FCA1552B4F" ma:contentTypeVersion="11" ma:contentTypeDescription="Utwórz nowy dokument." ma:contentTypeScope="" ma:versionID="fd06e6218c87594add425b411dfafc0c">
  <xsd:schema xmlns:xsd="http://www.w3.org/2001/XMLSchema" xmlns:xs="http://www.w3.org/2001/XMLSchema" xmlns:p="http://schemas.microsoft.com/office/2006/metadata/properties" xmlns:ns3="c9f46ce8-920c-4bde-ab4c-a64ac87e189a" xmlns:ns4="4b75de53-e132-4b65-b732-3a5aeca49b7e" targetNamespace="http://schemas.microsoft.com/office/2006/metadata/properties" ma:root="true" ma:fieldsID="dde4ceea8c6f11de40359e112521bdc2" ns3:_="" ns4:_="">
    <xsd:import namespace="c9f46ce8-920c-4bde-ab4c-a64ac87e189a"/>
    <xsd:import namespace="4b75de53-e132-4b65-b732-3a5aeca49b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46ce8-920c-4bde-ab4c-a64ac87e189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5de53-e132-4b65-b732-3a5aeca49b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EFBFFB-7B02-4D69-A388-104830E5A8D1}">
  <ds:schemaRefs>
    <ds:schemaRef ds:uri="http://purl.org/dc/elements/1.1/"/>
    <ds:schemaRef ds:uri="4b75de53-e132-4b65-b732-3a5aeca49b7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c9f46ce8-920c-4bde-ab4c-a64ac87e189a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CB99080-661D-4285-A0BB-C98FADC192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C6CD0-C2EF-443B-B822-11D204E15D85}">
  <ds:schemaRefs>
    <ds:schemaRef ds:uri="4b75de53-e132-4b65-b732-3a5aeca49b7e"/>
    <ds:schemaRef ds:uri="c9f46ce8-920c-4bde-ab4c-a64ac87e18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110</Words>
  <Application>Microsoft Office PowerPoint</Application>
  <PresentationFormat>Panoramiczny</PresentationFormat>
  <Paragraphs>20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Constantia</vt:lpstr>
      <vt:lpstr>Motyw pakietu Office</vt:lpstr>
      <vt:lpstr>Prezentacja programu PowerPoint</vt:lpstr>
      <vt:lpstr>APLIKACJA</vt:lpstr>
      <vt:lpstr>BAZA DANYCH</vt:lpstr>
      <vt:lpstr>Prezentacja programu PowerPoint</vt:lpstr>
      <vt:lpstr>NARZĘDZIA</vt:lpstr>
      <vt:lpstr>PIERWSZE OKNO APLIKACJI</vt:lpstr>
      <vt:lpstr>APLIKACJA Z PUNKTU WIDZENIA PACJENTA</vt:lpstr>
      <vt:lpstr>Prezentacja programu PowerPoint</vt:lpstr>
      <vt:lpstr>APLIKACJA Z PUNKTU WIDZENIA LEKARZA</vt:lpstr>
      <vt:lpstr>Prezentacja programu PowerPoint</vt:lpstr>
      <vt:lpstr>OKIENKA BŁĘDÓW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Latos Katarzyna (STUD)</dc:creator>
  <cp:lastModifiedBy>Marysia Kujawa</cp:lastModifiedBy>
  <cp:revision>14</cp:revision>
  <dcterms:created xsi:type="dcterms:W3CDTF">2022-01-30T18:08:10Z</dcterms:created>
  <dcterms:modified xsi:type="dcterms:W3CDTF">2022-01-31T09:24:58Z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0x010100D209FE6509AB4D4E8022F2FCA1552B4F</vt:lpwstr>
  </property>
</Properties>
</file>