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  <p:sldMasterId id="2147483685" r:id="rId3"/>
  </p:sldMasterIdLst>
  <p:notesMasterIdLst>
    <p:notesMasterId r:id="rId4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4" r:id="rId25"/>
    <p:sldId id="295" r:id="rId26"/>
    <p:sldId id="278" r:id="rId27"/>
    <p:sldId id="280" r:id="rId28"/>
    <p:sldId id="282" r:id="rId29"/>
    <p:sldId id="283" r:id="rId30"/>
    <p:sldId id="284" r:id="rId31"/>
    <p:sldId id="296" r:id="rId32"/>
    <p:sldId id="285" r:id="rId33"/>
    <p:sldId id="286" r:id="rId34"/>
    <p:sldId id="287" r:id="rId35"/>
    <p:sldId id="288" r:id="rId36"/>
    <p:sldId id="297" r:id="rId37"/>
    <p:sldId id="289" r:id="rId38"/>
    <p:sldId id="290" r:id="rId39"/>
    <p:sldId id="298" r:id="rId40"/>
    <p:sldId id="292" r:id="rId41"/>
    <p:sldId id="293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3" autoAdjust="0"/>
    <p:restoredTop sz="94660"/>
  </p:normalViewPr>
  <p:slideViewPr>
    <p:cSldViewPr>
      <p:cViewPr varScale="1">
        <p:scale>
          <a:sx n="69" d="100"/>
          <a:sy n="69" d="100"/>
        </p:scale>
        <p:origin x="56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CFB2FEFC-2E0B-479B-9B82-A896D19F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650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2FEFC-2E0B-479B-9B82-A896D19F9A6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83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B25AAA-B37B-4CE5-AB65-A8B256786A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97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5553E3-4AD1-40A9-A848-FAD40FE651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05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9E4BE-D8D9-4C7A-97CF-B4BF8758C9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98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4343400" y="6305550"/>
            <a:ext cx="4267200" cy="476250"/>
          </a:xfrm>
        </p:spPr>
        <p:txBody>
          <a:bodyPr/>
          <a:lstStyle>
            <a:lvl1pPr>
              <a:defRPr sz="900"/>
            </a:lvl1pPr>
            <a:extLst/>
          </a:lstStyle>
          <a:p>
            <a:pPr>
              <a:defRPr/>
            </a:pPr>
            <a:r>
              <a:rPr lang="en-US" smtClean="0"/>
              <a:t>Discovering Knowledge in Data: An Introduction to Data Mining, Second Edition, by Daniel Larose and Chantal Larose, John Wiley and Sons, Inc., 2014.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F762E-48CA-4CCE-AD4C-B938C2D7A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3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05550"/>
            <a:ext cx="4267200" cy="476250"/>
          </a:xfrm>
        </p:spPr>
        <p:txBody>
          <a:bodyPr/>
          <a:lstStyle>
            <a:lvl1pPr>
              <a:defRPr sz="900"/>
            </a:lvl1pPr>
            <a:extLst/>
          </a:lstStyle>
          <a:p>
            <a:pPr>
              <a:defRPr/>
            </a:pPr>
            <a:r>
              <a:rPr lang="en-US" smtClean="0"/>
              <a:t>Discovering Knowledge in Data: An Introduction to Data Mining, Second Edition, by Daniel Larose and Chantal Larose, John Wiley and Sons, Inc., 2014.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01130-3BA6-4958-BBD3-19AA2B5AD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51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05550"/>
            <a:ext cx="4267200" cy="476250"/>
          </a:xfrm>
        </p:spPr>
        <p:txBody>
          <a:bodyPr/>
          <a:lstStyle>
            <a:lvl1pPr>
              <a:defRPr sz="900"/>
            </a:lvl1pPr>
            <a:extLst/>
          </a:lstStyle>
          <a:p>
            <a:pPr>
              <a:defRPr/>
            </a:pPr>
            <a:r>
              <a:rPr lang="en-US" smtClean="0"/>
              <a:t>Discovering Knowledge in Data: An Introduction to Data Mining, Second Edition, by Daniel Larose and Chantal Larose, John Wiley and Sons, Inc., 2014.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55466-8197-41B4-8076-1C7CE130B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1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3400" y="6305550"/>
            <a:ext cx="4267200" cy="476250"/>
          </a:xfrm>
        </p:spPr>
        <p:txBody>
          <a:bodyPr/>
          <a:lstStyle>
            <a:lvl1pPr>
              <a:defRPr sz="900"/>
            </a:lvl1pPr>
            <a:extLst/>
          </a:lstStyle>
          <a:p>
            <a:pPr>
              <a:defRPr/>
            </a:pPr>
            <a:r>
              <a:rPr lang="en-US" smtClean="0"/>
              <a:t>Discovering Knowledge in Data: An Introduction to Data Mining, Second Edition, by Daniel Larose and Chantal Larose, John Wiley and Sons, Inc., 2014.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39042-C685-4F88-AB36-804A96201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1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38CACDEE-71A8-4963-A3A9-C48E70EB8790}" type="datetime1">
              <a:rPr lang="en-US" smtClean="0"/>
              <a:t>4/29/2014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Discovering Knowledge in Data: An Introduction to Data Mining, Second Edition, by Daniel Larose and Chantal Larose, John Wiley and Sons, Inc., 2014.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9C261-E64E-41BA-AAF6-403CC65E5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82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43400" y="6305550"/>
            <a:ext cx="4267200" cy="476250"/>
          </a:xfrm>
        </p:spPr>
        <p:txBody>
          <a:bodyPr/>
          <a:lstStyle>
            <a:lvl1pPr>
              <a:defRPr sz="900"/>
            </a:lvl1pPr>
            <a:extLst/>
          </a:lstStyle>
          <a:p>
            <a:pPr>
              <a:defRPr/>
            </a:pPr>
            <a:r>
              <a:rPr lang="en-US" smtClean="0"/>
              <a:t>Discovering Knowledge in Data: An Introduction to Data Mining, Second Edition, by Daniel Larose and Chantal Larose, John Wiley and Sons, Inc., 2014.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57A24-0C42-4617-A544-6671305CAE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22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43400" y="6305550"/>
            <a:ext cx="4267200" cy="476250"/>
          </a:xfrm>
        </p:spPr>
        <p:txBody>
          <a:bodyPr/>
          <a:lstStyle>
            <a:lvl1pPr>
              <a:defRPr sz="900"/>
            </a:lvl1pPr>
            <a:extLst/>
          </a:lstStyle>
          <a:p>
            <a:pPr>
              <a:defRPr/>
            </a:pPr>
            <a:r>
              <a:rPr lang="en-US" smtClean="0"/>
              <a:t>Discovering Knowledge in Data: An Introduction to Data Mining, Second Edition, by Daniel Larose and Chantal Larose, John Wiley and Sons, Inc., 2014.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1A8D2-1C36-49DC-B18D-E5F80D904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11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5C729869-08DA-4358-80CA-801F36DF81B7}" type="datetime1">
              <a:rPr lang="en-US" smtClean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Discovering Knowledge in Data: An Introduction to Data Mining, Second Edition, by Daniel Larose and Chantal Larose, John Wiley and Sons, Inc., 2014.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FAFEE-39F2-4CF1-A963-F818E009B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9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F01C3-2929-4457-9481-9E8F4DDB36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88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F8C4AC77-14FE-4A02-ACA2-46F31FA87A9A}" type="datetime1">
              <a:rPr lang="en-US" smtClean="0"/>
              <a:t>4/29/2014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Discovering Knowledge in Data: An Introduction to Data Mining, Second Edition, by Daniel Larose and Chantal Larose, John Wiley and Sons, Inc., 2014.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3416F-A490-425D-9EAC-D15BD5FD6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81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FE8CC738-8499-4DD5-9E1C-2D1637FF830F}" type="datetime1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Discovering Knowledge in Data: An Introduction to Data Mining, Second Edition, by Daniel Larose and Chantal Larose, John Wiley and Sons, Inc., 2014.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DBAF8-EBF9-4293-BFA2-D11D7EBD8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67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6E162382-34AB-4B08-959F-C4093F95D606}" type="datetime1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Discovering Knowledge in Data: An Introduction to Data Mining, Second Edition, by Daniel Larose and Chantal Larose, John Wiley and Sons, Inc., 2014.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0228A-B64E-4842-941F-217296879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44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13746-DA1A-496F-A03E-A99E61330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171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89111-F42A-4281-8E25-D2B9B3C659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489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BD580-E6C8-4A65-84B0-8DC5550CA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4293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3838D-CF8C-4171-987D-7863A673F1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973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A2C75-4948-49E5-AF97-032FA46367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026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F632E-F97F-407A-A057-4BD4397B8C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168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ECBD7-3103-4772-8A4E-233949926F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38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074F1-99CC-4632-9E8E-9D5DD8D0EF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5924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1C725-687E-4D66-9158-A963F2FF3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0522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8769C-B69A-4586-A439-C44096410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937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CE9BF-A4A6-4D70-AE0E-5B1602F5A3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525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8EAC1-7121-49F3-B163-15D0A9D6E0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23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13289-6CD0-4793-BBA9-647125032E6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08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77EFD-7CF4-430A-AF95-6ED469A69F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86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88B85-7243-4ADE-862C-E424F1A34A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10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8AC044-7629-4A95-8367-5AE6BE107A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8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C6B40F-FC85-4514-92FB-08F9CD8868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08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10E68-7B7F-416A-810B-44A2F758E1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06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245225"/>
            <a:ext cx="815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245225"/>
            <a:ext cx="381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BB006279-3F97-44E8-953C-08E270158C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94002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CEF22200-F279-4023-B7B8-7FF9D6D8C870}" type="datetime1">
              <a:rPr lang="en-US" smtClean="0"/>
              <a:t>4/29/2014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smtClean="0"/>
              <a:t>Discovering Knowledge in Data: An Introduction to Data Mining, Second Edition, by Daniel Larose and Chantal Larose, John Wiley and Sons, Inc., 2014.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7DE0D44B-6FA3-42FC-84B5-3F8C68BAA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6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245225"/>
            <a:ext cx="81534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245225"/>
            <a:ext cx="3810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A6A8A8D-D608-489D-8ECC-AEB2605FE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91276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000"/>
              <a:t>Discovering Knowledge in Data</a:t>
            </a:r>
            <a:br>
              <a:rPr lang="en-US" altLang="en-US" sz="4000"/>
            </a:br>
            <a:r>
              <a:rPr lang="en-US" altLang="en-US" sz="2400"/>
              <a:t>Daniel T. Larose, Ph.D.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hlink"/>
                </a:solidFill>
              </a:rPr>
              <a:t>Chapter </a:t>
            </a:r>
            <a:r>
              <a:rPr lang="en-US" altLang="en-US" sz="3200" dirty="0" smtClean="0">
                <a:solidFill>
                  <a:schemeClr val="hlink"/>
                </a:solidFill>
              </a:rPr>
              <a:t>10</a:t>
            </a:r>
            <a:r>
              <a:rPr lang="en-US" altLang="en-US" sz="3200" dirty="0">
                <a:solidFill>
                  <a:schemeClr val="hlink"/>
                </a:solidFill>
              </a:rPr>
              <a:t/>
            </a:r>
            <a:br>
              <a:rPr lang="en-US" altLang="en-US" sz="3200" dirty="0">
                <a:solidFill>
                  <a:schemeClr val="hlink"/>
                </a:solidFill>
              </a:rPr>
            </a:br>
            <a:r>
              <a:rPr lang="en-US" altLang="en-US" sz="3200" dirty="0">
                <a:solidFill>
                  <a:schemeClr val="hlink"/>
                </a:solidFill>
              </a:rPr>
              <a:t>Hierarchical and </a:t>
            </a:r>
            <a:r>
              <a:rPr lang="en-US" altLang="en-US" sz="3200" i="1" dirty="0">
                <a:solidFill>
                  <a:schemeClr val="hlink"/>
                </a:solidFill>
              </a:rPr>
              <a:t>k</a:t>
            </a:r>
            <a:r>
              <a:rPr lang="en-US" altLang="en-US" sz="3200" dirty="0">
                <a:solidFill>
                  <a:schemeClr val="hlink"/>
                </a:solidFill>
              </a:rPr>
              <a:t>-Means Clustering</a:t>
            </a:r>
          </a:p>
          <a:p>
            <a:r>
              <a:rPr lang="en-US" altLang="en-US" sz="2000" dirty="0"/>
              <a:t>Prepared by James </a:t>
            </a:r>
            <a:r>
              <a:rPr lang="en-US" altLang="en-US" sz="2000" dirty="0" err="1" smtClean="0"/>
              <a:t>Steck</a:t>
            </a:r>
            <a:r>
              <a:rPr lang="en-US" altLang="en-US" sz="2000" dirty="0" smtClean="0"/>
              <a:t> and Eric Flores</a:t>
            </a:r>
            <a:endParaRPr lang="en-US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AFDD-2D19-413B-A06E-F5A1EA4EC976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Hierarchical Clustering Methods </a:t>
            </a:r>
            <a:r>
              <a:rPr lang="en-US" altLang="en-US" sz="2800" i="1"/>
              <a:t>(cont’d)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>
                <a:solidFill>
                  <a:schemeClr val="hlink"/>
                </a:solidFill>
              </a:rPr>
              <a:t>Agglomerative Methods</a:t>
            </a:r>
          </a:p>
          <a:p>
            <a:pPr lvl="1"/>
            <a:r>
              <a:rPr lang="en-US" altLang="en-US" sz="2000"/>
              <a:t>Each observation initialized to become own cluster</a:t>
            </a:r>
          </a:p>
          <a:p>
            <a:pPr lvl="1"/>
            <a:r>
              <a:rPr lang="en-US" altLang="en-US" sz="2000"/>
              <a:t>At each iteration two closest clusters aggregated together</a:t>
            </a:r>
          </a:p>
          <a:p>
            <a:pPr lvl="1"/>
            <a:r>
              <a:rPr lang="en-US" altLang="en-US" sz="2000"/>
              <a:t>Number of clusters reduced by one, each step</a:t>
            </a:r>
          </a:p>
          <a:p>
            <a:pPr lvl="1"/>
            <a:r>
              <a:rPr lang="en-US" altLang="en-US" sz="2000"/>
              <a:t>Eventually, all records combined into single cluster</a:t>
            </a:r>
          </a:p>
          <a:p>
            <a:pPr lvl="1"/>
            <a:r>
              <a:rPr lang="en-US" altLang="en-US" sz="2000"/>
              <a:t>Agglomerative more popular hierarchical method</a:t>
            </a:r>
          </a:p>
          <a:p>
            <a:pPr lvl="1"/>
            <a:r>
              <a:rPr lang="en-US" altLang="en-US" sz="2000"/>
              <a:t>Therefore, focus remains on this approach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Measuring distance between records straightforward once recoding and normalization applied</a:t>
            </a:r>
          </a:p>
          <a:p>
            <a:pPr lvl="1"/>
            <a:r>
              <a:rPr lang="en-US" altLang="en-US" sz="2000"/>
              <a:t>However, how is distance between clusters determined?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23C7-40CB-42E4-96E3-132D8DFD560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Hierarchical Clustering Methods </a:t>
            </a:r>
            <a:r>
              <a:rPr lang="en-US" altLang="en-US" sz="2800" i="1"/>
              <a:t>(cont’d)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chemeClr val="hlink"/>
                </a:solidFill>
              </a:rPr>
              <a:t>Distance Between Clusters</a:t>
            </a:r>
          </a:p>
          <a:p>
            <a:pPr lvl="1"/>
            <a:r>
              <a:rPr lang="en-US" altLang="en-US" sz="2000"/>
              <a:t>Several criteria examined to determine distance between clusters, A and B</a:t>
            </a:r>
          </a:p>
          <a:p>
            <a:pPr lvl="1"/>
            <a:r>
              <a:rPr lang="en-US" altLang="en-US" sz="2000">
                <a:solidFill>
                  <a:schemeClr val="hlink"/>
                </a:solidFill>
              </a:rPr>
              <a:t>Single Linkage</a:t>
            </a:r>
          </a:p>
          <a:p>
            <a:pPr lvl="1"/>
            <a:r>
              <a:rPr lang="en-US" altLang="en-US" sz="2000"/>
              <a:t>Known as Nearest-Neighbor Approach</a:t>
            </a:r>
          </a:p>
          <a:p>
            <a:pPr lvl="1"/>
            <a:r>
              <a:rPr lang="en-US" altLang="en-US" sz="2000"/>
              <a:t>Minimum distance between any record in cluster A, and any record in cluster B</a:t>
            </a:r>
          </a:p>
          <a:p>
            <a:pPr lvl="1"/>
            <a:r>
              <a:rPr lang="en-US" altLang="en-US" sz="2000"/>
              <a:t>Cluster similarity based on </a:t>
            </a:r>
            <a:r>
              <a:rPr lang="en-US" altLang="en-US" sz="2000" u="sng"/>
              <a:t>most similar records</a:t>
            </a:r>
            <a:r>
              <a:rPr lang="en-US" altLang="en-US" sz="2000"/>
              <a:t> from each cluster</a:t>
            </a:r>
          </a:p>
          <a:p>
            <a:pPr lvl="1"/>
            <a:r>
              <a:rPr lang="en-US" altLang="en-US" sz="2000"/>
              <a:t>Tends to form long, slender clusters</a:t>
            </a:r>
          </a:p>
          <a:p>
            <a:pPr lvl="1"/>
            <a:r>
              <a:rPr lang="en-US" altLang="en-US" sz="2000"/>
              <a:t>Sometime heterogeneous records clustered together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8FA8-44B1-44EB-8311-0FD4A46B92C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Hierarchical Clustering Methods </a:t>
            </a:r>
            <a:r>
              <a:rPr lang="en-US" altLang="en-US" sz="2800" i="1"/>
              <a:t>(cont’d)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>
                <a:solidFill>
                  <a:schemeClr val="hlink"/>
                </a:solidFill>
              </a:rPr>
              <a:t>Complete Linkage</a:t>
            </a:r>
          </a:p>
          <a:p>
            <a:pPr lvl="1"/>
            <a:r>
              <a:rPr lang="en-US" altLang="en-US" sz="2000"/>
              <a:t>Known as Farthest-Neighbor Approach</a:t>
            </a:r>
          </a:p>
          <a:p>
            <a:pPr lvl="1"/>
            <a:r>
              <a:rPr lang="en-US" altLang="en-US" sz="2000"/>
              <a:t>Maximum distance between any record in cluster A, and any record in cluster B</a:t>
            </a:r>
          </a:p>
          <a:p>
            <a:pPr lvl="1"/>
            <a:r>
              <a:rPr lang="en-US" altLang="en-US" sz="2000"/>
              <a:t>Cluster similarity based on </a:t>
            </a:r>
            <a:r>
              <a:rPr lang="en-US" altLang="en-US" sz="2000" u="sng"/>
              <a:t>most dissimilar records</a:t>
            </a:r>
            <a:r>
              <a:rPr lang="en-US" altLang="en-US" sz="2000"/>
              <a:t> from each cluster</a:t>
            </a:r>
          </a:p>
          <a:p>
            <a:pPr lvl="1"/>
            <a:r>
              <a:rPr lang="en-US" altLang="en-US" sz="2000"/>
              <a:t>Compact, sphere-like clusters formed</a:t>
            </a:r>
          </a:p>
          <a:p>
            <a:pPr lvl="1"/>
            <a:r>
              <a:rPr lang="en-US" altLang="en-US" sz="2000"/>
              <a:t>All records in cluster within given diameter of other records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>
                <a:solidFill>
                  <a:schemeClr val="hlink"/>
                </a:solidFill>
              </a:rPr>
              <a:t>Average Linkage</a:t>
            </a:r>
          </a:p>
          <a:p>
            <a:pPr lvl="1"/>
            <a:r>
              <a:rPr lang="en-US" altLang="en-US" sz="2000"/>
              <a:t>Designed to reduce dependence of cluster-linkage to extreme values, such as most similar or dissimilar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5F9F-55B9-4373-AF9E-602937B3BD9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Hierarchical Clustering Methods </a:t>
            </a:r>
            <a:r>
              <a:rPr lang="en-US" altLang="en-US" sz="2800" i="1"/>
              <a:t>(cont’d)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/>
              <a:t>Measure is average distance of records in cluster A, from records in cluster B</a:t>
            </a:r>
          </a:p>
          <a:p>
            <a:pPr lvl="1"/>
            <a:r>
              <a:rPr lang="en-US" altLang="en-US" sz="2000"/>
              <a:t>Resulting clusters have approximately equal within-cluster variability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Next, linkage methods examined using small data set</a:t>
            </a:r>
          </a:p>
          <a:p>
            <a:pPr lvl="1" algn="ctr">
              <a:buFont typeface="Tahoma" panose="020B060403050404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2   5   9   15   16   18   25   33   33   45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BFBF-B3CD-44F0-A568-95B825B86CA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Single-Linkage Clustering</a:t>
            </a:r>
            <a:endParaRPr lang="en-US" altLang="en-US" sz="2800" i="1"/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/>
          <a:lstStyle/>
          <a:p>
            <a:pPr lvl="1"/>
            <a:r>
              <a:rPr lang="en-US" altLang="en-US" sz="2000"/>
              <a:t>To begin, each record assigned to own cluster</a:t>
            </a:r>
          </a:p>
          <a:p>
            <a:pPr lvl="1"/>
            <a:r>
              <a:rPr lang="en-US" altLang="en-US" sz="2000"/>
              <a:t>Single-linkage seeks minimum distance between any two records, in separate clusters</a:t>
            </a:r>
          </a:p>
          <a:p>
            <a:pPr lvl="1"/>
            <a:r>
              <a:rPr lang="en-US" altLang="en-US" sz="2000"/>
              <a:t>Step 1:	Minimum cluster distance is between clusters {33} and {33}. Distance = 0, clusters combined</a:t>
            </a:r>
          </a:p>
          <a:p>
            <a:pPr lvl="1"/>
            <a:r>
              <a:rPr lang="en-US" altLang="en-US" sz="2000"/>
              <a:t>Step 2:	Clusters {15} and {16} combined, where distance = 1</a:t>
            </a:r>
          </a:p>
          <a:p>
            <a:pPr lvl="1"/>
            <a:r>
              <a:rPr lang="en-US" altLang="en-US" sz="2000"/>
              <a:t>Step 3:	Cluster {15, 16} combined with cluster {18}</a:t>
            </a:r>
          </a:p>
          <a:p>
            <a:pPr lvl="1"/>
            <a:r>
              <a:rPr lang="en-US" altLang="en-US" sz="2000"/>
              <a:t>Step 4:	Clusters {2} and {5} combined 	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8CF-1794-4BA9-8BBE-2E619333984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58139" name="Group 91"/>
          <p:cNvGrpSpPr>
            <a:grpSpLocks/>
          </p:cNvGrpSpPr>
          <p:nvPr/>
        </p:nvGrpSpPr>
        <p:grpSpPr bwMode="auto">
          <a:xfrm>
            <a:off x="1958975" y="5376863"/>
            <a:ext cx="4572000" cy="800100"/>
            <a:chOff x="1031" y="912"/>
            <a:chExt cx="2880" cy="504"/>
          </a:xfrm>
        </p:grpSpPr>
        <p:sp>
          <p:nvSpPr>
            <p:cNvPr id="258069" name="AutoShape 21"/>
            <p:cNvSpPr>
              <a:spLocks noChangeArrowheads="1"/>
            </p:cNvSpPr>
            <p:nvPr/>
          </p:nvSpPr>
          <p:spPr bwMode="auto">
            <a:xfrm>
              <a:off x="1031" y="912"/>
              <a:ext cx="360" cy="216"/>
            </a:xfrm>
            <a:prstGeom prst="downArrowCallout">
              <a:avLst>
                <a:gd name="adj1" fmla="val 41667"/>
                <a:gd name="adj2" fmla="val 41667"/>
                <a:gd name="adj3" fmla="val 16667"/>
                <a:gd name="adj4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/>
                <a:t>  </a:t>
              </a:r>
              <a:r>
                <a:rPr lang="en-US" altLang="en-US" sz="1200">
                  <a:solidFill>
                    <a:srgbClr val="000000"/>
                  </a:solidFill>
                </a:rPr>
                <a:t>2, 5</a:t>
              </a:r>
              <a:r>
                <a:rPr lang="en-US" altLang="en-US" sz="1200"/>
                <a:t>	</a:t>
              </a:r>
              <a:endParaRPr lang="en-US" altLang="en-US"/>
            </a:p>
          </p:txBody>
        </p:sp>
        <p:sp>
          <p:nvSpPr>
            <p:cNvPr id="258074" name="AutoShape 26"/>
            <p:cNvSpPr>
              <a:spLocks noChangeArrowheads="1"/>
            </p:cNvSpPr>
            <p:nvPr/>
          </p:nvSpPr>
          <p:spPr bwMode="auto">
            <a:xfrm>
              <a:off x="2327" y="1200"/>
              <a:ext cx="624" cy="216"/>
            </a:xfrm>
            <a:prstGeom prst="downArrowCallout">
              <a:avLst>
                <a:gd name="adj1" fmla="val 72222"/>
                <a:gd name="adj2" fmla="val 72222"/>
                <a:gd name="adj3" fmla="val 16667"/>
                <a:gd name="adj4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200"/>
                <a:t> </a:t>
              </a:r>
              <a:r>
                <a:rPr lang="en-US" altLang="en-US" sz="1200">
                  <a:solidFill>
                    <a:srgbClr val="000000"/>
                  </a:solidFill>
                </a:rPr>
                <a:t>15, 16, 18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8075" name="AutoShape 27"/>
            <p:cNvSpPr>
              <a:spLocks noChangeArrowheads="1"/>
            </p:cNvSpPr>
            <p:nvPr/>
          </p:nvSpPr>
          <p:spPr bwMode="auto">
            <a:xfrm>
              <a:off x="3479" y="912"/>
              <a:ext cx="432" cy="216"/>
            </a:xfrm>
            <a:prstGeom prst="downArrowCallout">
              <a:avLst>
                <a:gd name="adj1" fmla="val 50000"/>
                <a:gd name="adj2" fmla="val 50000"/>
                <a:gd name="adj3" fmla="val 16667"/>
                <a:gd name="adj4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33, 33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8076" name="AutoShape 28"/>
            <p:cNvSpPr>
              <a:spLocks noChangeArrowheads="1"/>
            </p:cNvSpPr>
            <p:nvPr/>
          </p:nvSpPr>
          <p:spPr bwMode="auto">
            <a:xfrm>
              <a:off x="2113" y="912"/>
              <a:ext cx="432" cy="216"/>
            </a:xfrm>
            <a:prstGeom prst="downArrowCallout">
              <a:avLst>
                <a:gd name="adj1" fmla="val 50000"/>
                <a:gd name="adj2" fmla="val 50000"/>
                <a:gd name="adj3" fmla="val 16667"/>
                <a:gd name="adj4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200"/>
                <a:t> </a:t>
              </a:r>
              <a:r>
                <a:rPr lang="en-US" altLang="en-US" sz="1200">
                  <a:solidFill>
                    <a:srgbClr val="000000"/>
                  </a:solidFill>
                </a:rPr>
                <a:t>15, 16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8078" name="AutoShape 30"/>
            <p:cNvSpPr>
              <a:spLocks noChangeArrowheads="1"/>
            </p:cNvSpPr>
            <p:nvPr/>
          </p:nvSpPr>
          <p:spPr bwMode="auto">
            <a:xfrm>
              <a:off x="2810" y="912"/>
              <a:ext cx="72" cy="216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8137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42696"/>
              </p:ext>
            </p:extLst>
          </p:nvPr>
        </p:nvGraphicFramePr>
        <p:xfrm>
          <a:off x="1643063" y="5062538"/>
          <a:ext cx="5627687" cy="274638"/>
        </p:xfrm>
        <a:graphic>
          <a:graphicData uri="http://schemas.openxmlformats.org/drawingml/2006/table">
            <a:tbl>
              <a:tblPr/>
              <a:tblGrid>
                <a:gridCol w="582612"/>
                <a:gridCol w="581025"/>
                <a:gridCol w="581025"/>
                <a:gridCol w="62547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Single-Linkage Clustering </a:t>
            </a:r>
            <a:r>
              <a:rPr lang="en-US" altLang="en-US" sz="2800" i="1"/>
              <a:t>(cont’d)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/>
          <a:lstStyle/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Agglomeration continues similarly Steps 4 – 9</a:t>
            </a:r>
          </a:p>
          <a:p>
            <a:pPr lvl="1"/>
            <a:r>
              <a:rPr lang="en-US" altLang="en-US" sz="2000" dirty="0"/>
              <a:t>Above, last cluster {2, 5, 9, 15, 16, 18, 25, 33, 33, 45} contains all records in data set   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1EA9-BDD7-4282-A9BF-CA64BF27D12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60140" name="Group 44"/>
          <p:cNvGrpSpPr>
            <a:grpSpLocks/>
          </p:cNvGrpSpPr>
          <p:nvPr/>
        </p:nvGrpSpPr>
        <p:grpSpPr bwMode="auto">
          <a:xfrm>
            <a:off x="1725613" y="2255838"/>
            <a:ext cx="5562600" cy="2620962"/>
            <a:chOff x="1087" y="1421"/>
            <a:chExt cx="3504" cy="1651"/>
          </a:xfrm>
        </p:grpSpPr>
        <p:sp>
          <p:nvSpPr>
            <p:cNvPr id="260103" name="AutoShape 7"/>
            <p:cNvSpPr>
              <a:spLocks noChangeArrowheads="1"/>
            </p:cNvSpPr>
            <p:nvPr/>
          </p:nvSpPr>
          <p:spPr bwMode="auto">
            <a:xfrm>
              <a:off x="1087" y="1421"/>
              <a:ext cx="360" cy="216"/>
            </a:xfrm>
            <a:prstGeom prst="downArrowCallout">
              <a:avLst>
                <a:gd name="adj1" fmla="val 41667"/>
                <a:gd name="adj2" fmla="val 41667"/>
                <a:gd name="adj3" fmla="val 16667"/>
                <a:gd name="adj4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/>
                <a:t>  </a:t>
              </a:r>
              <a:r>
                <a:rPr lang="en-US" altLang="en-US" sz="1200">
                  <a:solidFill>
                    <a:srgbClr val="000000"/>
                  </a:solidFill>
                </a:rPr>
                <a:t>2, 5</a:t>
              </a:r>
              <a:r>
                <a:rPr lang="en-US" altLang="en-US" sz="1200"/>
                <a:t>	</a:t>
              </a:r>
              <a:endParaRPr lang="en-US" altLang="en-US"/>
            </a:p>
          </p:txBody>
        </p:sp>
        <p:sp>
          <p:nvSpPr>
            <p:cNvPr id="260104" name="AutoShape 8"/>
            <p:cNvSpPr>
              <a:spLocks noChangeArrowheads="1"/>
            </p:cNvSpPr>
            <p:nvPr/>
          </p:nvSpPr>
          <p:spPr bwMode="auto">
            <a:xfrm>
              <a:off x="1159" y="1709"/>
              <a:ext cx="720" cy="216"/>
            </a:xfrm>
            <a:prstGeom prst="downArrowCallout">
              <a:avLst>
                <a:gd name="adj1" fmla="val 83333"/>
                <a:gd name="adj2" fmla="val 83333"/>
                <a:gd name="adj3" fmla="val 16667"/>
                <a:gd name="adj4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2, 5, 9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60105" name="AutoShape 9"/>
            <p:cNvSpPr>
              <a:spLocks noChangeArrowheads="1"/>
            </p:cNvSpPr>
            <p:nvPr/>
          </p:nvSpPr>
          <p:spPr bwMode="auto">
            <a:xfrm>
              <a:off x="2527" y="2573"/>
              <a:ext cx="1440" cy="216"/>
            </a:xfrm>
            <a:prstGeom prst="downArrowCallout">
              <a:avLst>
                <a:gd name="adj1" fmla="val 166667"/>
                <a:gd name="adj2" fmla="val 166667"/>
                <a:gd name="adj3" fmla="val 16667"/>
                <a:gd name="adj4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2, 5, 9, 15, 16, 18, 25, 33, 33</a:t>
              </a:r>
            </a:p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60106" name="AutoShape 10"/>
            <p:cNvSpPr>
              <a:spLocks noChangeArrowheads="1"/>
            </p:cNvSpPr>
            <p:nvPr/>
          </p:nvSpPr>
          <p:spPr bwMode="auto">
            <a:xfrm>
              <a:off x="1447" y="1997"/>
              <a:ext cx="1296" cy="216"/>
            </a:xfrm>
            <a:prstGeom prst="downArrowCallout">
              <a:avLst>
                <a:gd name="adj1" fmla="val 150000"/>
                <a:gd name="adj2" fmla="val 150000"/>
                <a:gd name="adj3" fmla="val 16667"/>
                <a:gd name="adj4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2, 5, 9, 15, 16, 18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60107" name="AutoShape 11"/>
            <p:cNvSpPr>
              <a:spLocks noChangeArrowheads="1"/>
            </p:cNvSpPr>
            <p:nvPr/>
          </p:nvSpPr>
          <p:spPr bwMode="auto">
            <a:xfrm>
              <a:off x="2023" y="2285"/>
              <a:ext cx="1296" cy="216"/>
            </a:xfrm>
            <a:prstGeom prst="downArrowCallout">
              <a:avLst>
                <a:gd name="adj1" fmla="val 150000"/>
                <a:gd name="adj2" fmla="val 150000"/>
                <a:gd name="adj3" fmla="val 16667"/>
                <a:gd name="adj4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2, 5, 9, 15, 16, 18, 25</a:t>
              </a:r>
            </a:p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60108" name="AutoShape 12"/>
            <p:cNvSpPr>
              <a:spLocks noChangeArrowheads="1"/>
            </p:cNvSpPr>
            <p:nvPr/>
          </p:nvSpPr>
          <p:spPr bwMode="auto">
            <a:xfrm>
              <a:off x="2383" y="1709"/>
              <a:ext cx="624" cy="216"/>
            </a:xfrm>
            <a:prstGeom prst="downArrowCallout">
              <a:avLst>
                <a:gd name="adj1" fmla="val 72222"/>
                <a:gd name="adj2" fmla="val 72222"/>
                <a:gd name="adj3" fmla="val 16667"/>
                <a:gd name="adj4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200"/>
                <a:t> </a:t>
              </a:r>
              <a:r>
                <a:rPr lang="en-US" altLang="en-US" sz="1200">
                  <a:solidFill>
                    <a:srgbClr val="000000"/>
                  </a:solidFill>
                </a:rPr>
                <a:t>15, 16, 18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60109" name="AutoShape 13"/>
            <p:cNvSpPr>
              <a:spLocks noChangeArrowheads="1"/>
            </p:cNvSpPr>
            <p:nvPr/>
          </p:nvSpPr>
          <p:spPr bwMode="auto">
            <a:xfrm>
              <a:off x="3535" y="1421"/>
              <a:ext cx="432" cy="216"/>
            </a:xfrm>
            <a:prstGeom prst="downArrowCallout">
              <a:avLst>
                <a:gd name="adj1" fmla="val 50000"/>
                <a:gd name="adj2" fmla="val 50000"/>
                <a:gd name="adj3" fmla="val 16667"/>
                <a:gd name="adj4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33, 33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60110" name="AutoShape 14"/>
            <p:cNvSpPr>
              <a:spLocks noChangeArrowheads="1"/>
            </p:cNvSpPr>
            <p:nvPr/>
          </p:nvSpPr>
          <p:spPr bwMode="auto">
            <a:xfrm>
              <a:off x="2169" y="1421"/>
              <a:ext cx="432" cy="216"/>
            </a:xfrm>
            <a:prstGeom prst="downArrowCallout">
              <a:avLst>
                <a:gd name="adj1" fmla="val 50000"/>
                <a:gd name="adj2" fmla="val 50000"/>
                <a:gd name="adj3" fmla="val 16667"/>
                <a:gd name="adj4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200"/>
                <a:t> </a:t>
              </a:r>
              <a:r>
                <a:rPr lang="en-US" altLang="en-US" sz="1200">
                  <a:solidFill>
                    <a:srgbClr val="000000"/>
                  </a:solidFill>
                </a:rPr>
                <a:t>15, 16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60111" name="AutoShape 15"/>
            <p:cNvSpPr>
              <a:spLocks noChangeArrowheads="1"/>
            </p:cNvSpPr>
            <p:nvPr/>
          </p:nvSpPr>
          <p:spPr bwMode="auto">
            <a:xfrm>
              <a:off x="1763" y="1421"/>
              <a:ext cx="72" cy="216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112" name="AutoShape 16"/>
            <p:cNvSpPr>
              <a:spLocks noChangeArrowheads="1"/>
            </p:cNvSpPr>
            <p:nvPr/>
          </p:nvSpPr>
          <p:spPr bwMode="auto">
            <a:xfrm>
              <a:off x="2866" y="1421"/>
              <a:ext cx="72" cy="216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113" name="AutoShape 17"/>
            <p:cNvSpPr>
              <a:spLocks noChangeArrowheads="1"/>
            </p:cNvSpPr>
            <p:nvPr/>
          </p:nvSpPr>
          <p:spPr bwMode="auto">
            <a:xfrm flipH="1">
              <a:off x="3210" y="1421"/>
              <a:ext cx="72" cy="792"/>
            </a:xfrm>
            <a:prstGeom prst="downArrow">
              <a:avLst>
                <a:gd name="adj1" fmla="val 50000"/>
                <a:gd name="adj2" fmla="val 27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114" name="AutoShape 18"/>
            <p:cNvSpPr>
              <a:spLocks noChangeArrowheads="1"/>
            </p:cNvSpPr>
            <p:nvPr/>
          </p:nvSpPr>
          <p:spPr bwMode="auto">
            <a:xfrm>
              <a:off x="3031" y="2856"/>
              <a:ext cx="1560" cy="216"/>
            </a:xfrm>
            <a:prstGeom prst="downArrowCallout">
              <a:avLst>
                <a:gd name="adj1" fmla="val 180556"/>
                <a:gd name="adj2" fmla="val 180556"/>
                <a:gd name="adj3" fmla="val 16667"/>
                <a:gd name="adj4" fmla="val 6666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200" dirty="0">
                  <a:solidFill>
                    <a:srgbClr val="000000"/>
                  </a:solidFill>
                </a:rPr>
                <a:t>2, 5, 9, 15, 16, 18, 25, 33, 33, 45</a:t>
              </a:r>
            </a:p>
            <a:p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60115" name="AutoShape 19"/>
            <p:cNvSpPr>
              <a:spLocks noChangeArrowheads="1"/>
            </p:cNvSpPr>
            <p:nvPr/>
          </p:nvSpPr>
          <p:spPr bwMode="auto">
            <a:xfrm flipH="1">
              <a:off x="4232" y="1421"/>
              <a:ext cx="72" cy="1368"/>
            </a:xfrm>
            <a:prstGeom prst="downArrow">
              <a:avLst>
                <a:gd name="adj1" fmla="val 50000"/>
                <a:gd name="adj2" fmla="val 47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60116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48366"/>
              </p:ext>
            </p:extLst>
          </p:nvPr>
        </p:nvGraphicFramePr>
        <p:xfrm>
          <a:off x="1409700" y="1941513"/>
          <a:ext cx="5627688" cy="274638"/>
        </p:xfrm>
        <a:graphic>
          <a:graphicData uri="http://schemas.openxmlformats.org/drawingml/2006/table">
            <a:tbl>
              <a:tblPr/>
              <a:tblGrid>
                <a:gridCol w="582613"/>
                <a:gridCol w="581025"/>
                <a:gridCol w="581025"/>
                <a:gridCol w="62547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Complete-Linkage Clustering</a:t>
            </a:r>
            <a:endParaRPr lang="en-US" altLang="en-US" sz="2800" i="1"/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/>
          <a:lstStyle/>
          <a:p>
            <a:pPr marL="838200" lvl="1" indent="-381000"/>
            <a:r>
              <a:rPr lang="en-US" altLang="en-US" sz="2000" dirty="0"/>
              <a:t>Complete-linkage explored using sample data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marL="457200" lvl="1" indent="0" algn="ctr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2  </a:t>
            </a:r>
            <a:r>
              <a:rPr lang="en-US" altLang="en-US" sz="2000" b="1" dirty="0">
                <a:latin typeface="Courier New" panose="02070309020205020404" pitchFamily="49" charset="0"/>
              </a:rPr>
              <a:t>5   9   15   16   18   25   33   33   45</a:t>
            </a:r>
            <a:endParaRPr lang="en-US" altLang="en-US" sz="2000" dirty="0"/>
          </a:p>
          <a:p>
            <a:pPr marL="838200" lvl="1" indent="-381000"/>
            <a:r>
              <a:rPr lang="en-US" altLang="en-US" sz="2000" dirty="0"/>
              <a:t>Distance among records in two clusters farthest from each other minimized</a:t>
            </a:r>
          </a:p>
          <a:p>
            <a:pPr marL="838200" lvl="1" indent="-381000"/>
            <a:endParaRPr lang="en-US" altLang="en-US" sz="2000" dirty="0"/>
          </a:p>
          <a:p>
            <a:pPr marL="838200" lvl="1" indent="-381000"/>
            <a:r>
              <a:rPr lang="en-US" altLang="en-US" sz="2000" dirty="0"/>
              <a:t>Step 1:	Each cluster contains single record</a:t>
            </a:r>
          </a:p>
          <a:p>
            <a:pPr marL="838200" lvl="1" indent="-381000">
              <a:buFont typeface="Tahoma" panose="020B0604030504040204" pitchFamily="34" charset="0"/>
              <a:buNone/>
            </a:pPr>
            <a:r>
              <a:rPr lang="en-US" altLang="en-US" sz="2000" dirty="0"/>
              <a:t>			No difference between single and Complete-linkage</a:t>
            </a:r>
          </a:p>
          <a:p>
            <a:pPr marL="838200" lvl="1" indent="-381000">
              <a:buFont typeface="Tahoma" panose="020B0604030504040204" pitchFamily="34" charset="0"/>
              <a:buNone/>
            </a:pPr>
            <a:r>
              <a:rPr lang="en-US" altLang="en-US" sz="2000" dirty="0"/>
              <a:t>			Clusters {33} and {33} combined</a:t>
            </a:r>
          </a:p>
          <a:p>
            <a:pPr marL="838200" lvl="1" indent="-381000"/>
            <a:r>
              <a:rPr lang="en-US" altLang="en-US" sz="2000" dirty="0"/>
              <a:t>Step 2:	Clusters {15} and {16} combined</a:t>
            </a:r>
          </a:p>
          <a:p>
            <a:pPr marL="838200" lvl="1" indent="-381000">
              <a:buFont typeface="Tahoma" panose="020B0604030504040204" pitchFamily="34" charset="0"/>
              <a:buNone/>
            </a:pPr>
            <a:r>
              <a:rPr lang="en-US" altLang="en-US" sz="2000" dirty="0"/>
              <a:t>			 No difference between single and Complete-linkage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BBD3-BE39-401F-ADFA-03B64845755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Complete-Linkage Clustering </a:t>
            </a:r>
            <a:r>
              <a:rPr lang="en-US" altLang="en-US" sz="2800" i="1"/>
              <a:t>(cont’d)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/>
          <a:lstStyle/>
          <a:p>
            <a:pPr marL="838200" lvl="1" indent="-381000"/>
            <a:r>
              <a:rPr lang="en-US" altLang="en-US" sz="2000"/>
              <a:t>Step 3:	Complete-linkage diverges from Single-linkage</a:t>
            </a:r>
          </a:p>
          <a:p>
            <a:pPr marL="838200" lvl="1" indent="-381000">
              <a:buFont typeface="Tahoma" panose="020B0604030504040204" pitchFamily="34" charset="0"/>
              <a:buNone/>
            </a:pPr>
            <a:r>
              <a:rPr lang="en-US" altLang="en-US" sz="2000"/>
              <a:t>			Farthest neighbors between {15, 16} and {18} are</a:t>
            </a:r>
            <a:br>
              <a:rPr lang="en-US" altLang="en-US" sz="2000"/>
            </a:br>
            <a:r>
              <a:rPr lang="en-US" altLang="en-US" sz="2000"/>
              <a:t>		15 and 18, distance = 3</a:t>
            </a:r>
          </a:p>
          <a:p>
            <a:pPr marL="838200" lvl="1" indent="-381000">
              <a:buFont typeface="Tahoma" panose="020B0604030504040204" pitchFamily="34" charset="0"/>
              <a:buNone/>
            </a:pPr>
            <a:r>
              <a:rPr lang="en-US" altLang="en-US" sz="2000"/>
              <a:t>			Clusters {2} and {5} also have distance = 3</a:t>
            </a:r>
          </a:p>
          <a:p>
            <a:pPr marL="838200" lvl="1" indent="-381000">
              <a:buFont typeface="Tahoma" panose="020B0604030504040204" pitchFamily="34" charset="0"/>
              <a:buNone/>
            </a:pPr>
            <a:r>
              <a:rPr lang="en-US" altLang="en-US" sz="2000"/>
              <a:t>			Algorithm silent regarding ties</a:t>
            </a:r>
          </a:p>
          <a:p>
            <a:pPr marL="838200" lvl="1" indent="-381000">
              <a:buFont typeface="Tahoma" panose="020B0604030504040204" pitchFamily="34" charset="0"/>
              <a:buNone/>
            </a:pPr>
            <a:r>
              <a:rPr lang="en-US" altLang="en-US" sz="2000"/>
              <a:t>			Result, {2, 5} arbitrarily chosen</a:t>
            </a:r>
          </a:p>
          <a:p>
            <a:pPr marL="838200" lvl="1" indent="-381000"/>
            <a:endParaRPr lang="en-US" altLang="en-US" sz="2000"/>
          </a:p>
          <a:p>
            <a:pPr marL="838200" lvl="1" indent="-381000"/>
            <a:r>
              <a:rPr lang="en-US" altLang="en-US" sz="2000"/>
              <a:t>Complete-linkage procedure continues for Steps 4 – 9, until all records contained in same cluster</a:t>
            </a:r>
          </a:p>
          <a:p>
            <a:pPr marL="838200" lvl="1" indent="-381000"/>
            <a:endParaRPr lang="en-US" altLang="en-US" sz="200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A0C8-E08E-4FC4-B40A-797942F55A1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Complete-Linkage Clustering </a:t>
            </a:r>
            <a:r>
              <a:rPr lang="en-US" altLang="en-US" sz="2800" i="1"/>
              <a:t>(cont’d)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/>
          <a:lstStyle/>
          <a:p>
            <a:pPr marL="838200" lvl="1" indent="-381000"/>
            <a:r>
              <a:rPr lang="en-US" altLang="en-US" sz="2000"/>
              <a:t>Figure illustrates Complete-linkage agglomerative clustering on sample data</a:t>
            </a:r>
          </a:p>
          <a:p>
            <a:pPr marL="838200" lvl="1" indent="-381000"/>
            <a:endParaRPr lang="en-US" altLang="en-US" sz="2000"/>
          </a:p>
        </p:txBody>
      </p:sp>
      <p:sp>
        <p:nvSpPr>
          <p:cNvPr id="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1F5A-1681-48D8-9942-6C008A05A75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3175" name="AutoShape 7"/>
          <p:cNvSpPr>
            <a:spLocks noChangeArrowheads="1"/>
          </p:cNvSpPr>
          <p:nvPr/>
        </p:nvSpPr>
        <p:spPr bwMode="auto">
          <a:xfrm>
            <a:off x="1882775" y="3484563"/>
            <a:ext cx="571500" cy="342900"/>
          </a:xfrm>
          <a:prstGeom prst="downArrowCallout">
            <a:avLst>
              <a:gd name="adj1" fmla="val 41667"/>
              <a:gd name="adj2" fmla="val 41667"/>
              <a:gd name="adj3" fmla="val 16667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1200"/>
              <a:t>  </a:t>
            </a:r>
            <a:r>
              <a:rPr lang="en-US" altLang="en-US" sz="1200">
                <a:solidFill>
                  <a:srgbClr val="000000"/>
                </a:solidFill>
              </a:rPr>
              <a:t>2, 5</a:t>
            </a:r>
            <a:r>
              <a:rPr lang="en-US" altLang="en-US" sz="1200"/>
              <a:t>	</a:t>
            </a:r>
            <a:endParaRPr lang="en-US" altLang="en-US"/>
          </a:p>
        </p:txBody>
      </p:sp>
      <p:sp>
        <p:nvSpPr>
          <p:cNvPr id="263176" name="AutoShape 8"/>
          <p:cNvSpPr>
            <a:spLocks noChangeArrowheads="1"/>
          </p:cNvSpPr>
          <p:nvPr/>
        </p:nvSpPr>
        <p:spPr bwMode="auto">
          <a:xfrm>
            <a:off x="1958975" y="3941763"/>
            <a:ext cx="1143000" cy="342900"/>
          </a:xfrm>
          <a:prstGeom prst="downArrowCallout">
            <a:avLst>
              <a:gd name="adj1" fmla="val 83333"/>
              <a:gd name="adj2" fmla="val 83333"/>
              <a:gd name="adj3" fmla="val 16667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1200">
                <a:solidFill>
                  <a:srgbClr val="000000"/>
                </a:solidFill>
              </a:rPr>
              <a:t>2, 5, 9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3177" name="AutoShape 9"/>
          <p:cNvSpPr>
            <a:spLocks noChangeArrowheads="1"/>
          </p:cNvSpPr>
          <p:nvPr/>
        </p:nvSpPr>
        <p:spPr bwMode="auto">
          <a:xfrm>
            <a:off x="2416175" y="4398963"/>
            <a:ext cx="2057400" cy="342900"/>
          </a:xfrm>
          <a:prstGeom prst="downArrowCallout">
            <a:avLst>
              <a:gd name="adj1" fmla="val 150000"/>
              <a:gd name="adj2" fmla="val 150000"/>
              <a:gd name="adj3" fmla="val 16667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1200">
                <a:solidFill>
                  <a:srgbClr val="000000"/>
                </a:solidFill>
              </a:rPr>
              <a:t>2, 5, 9, 15, 16, 18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3178" name="AutoShape 10"/>
          <p:cNvSpPr>
            <a:spLocks noChangeArrowheads="1"/>
          </p:cNvSpPr>
          <p:nvPr/>
        </p:nvSpPr>
        <p:spPr bwMode="auto">
          <a:xfrm>
            <a:off x="3902075" y="3941763"/>
            <a:ext cx="990600" cy="342900"/>
          </a:xfrm>
          <a:prstGeom prst="downArrowCallout">
            <a:avLst>
              <a:gd name="adj1" fmla="val 72222"/>
              <a:gd name="adj2" fmla="val 72222"/>
              <a:gd name="adj3" fmla="val 16667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1200"/>
              <a:t> </a:t>
            </a:r>
            <a:r>
              <a:rPr lang="en-US" altLang="en-US" sz="1200">
                <a:solidFill>
                  <a:srgbClr val="000000"/>
                </a:solidFill>
              </a:rPr>
              <a:t>15, 16, 18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3179" name="AutoShape 11"/>
          <p:cNvSpPr>
            <a:spLocks noChangeArrowheads="1"/>
          </p:cNvSpPr>
          <p:nvPr/>
        </p:nvSpPr>
        <p:spPr bwMode="auto">
          <a:xfrm>
            <a:off x="5730875" y="3484563"/>
            <a:ext cx="838200" cy="342900"/>
          </a:xfrm>
          <a:prstGeom prst="downArrowCallout">
            <a:avLst>
              <a:gd name="adj1" fmla="val 61111"/>
              <a:gd name="adj2" fmla="val 61111"/>
              <a:gd name="adj3" fmla="val 16667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1200"/>
              <a:t>  </a:t>
            </a:r>
            <a:r>
              <a:rPr lang="en-US" altLang="en-US" sz="1200">
                <a:solidFill>
                  <a:srgbClr val="000000"/>
                </a:solidFill>
              </a:rPr>
              <a:t>33, 33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3180" name="AutoShape 12"/>
          <p:cNvSpPr>
            <a:spLocks noChangeArrowheads="1"/>
          </p:cNvSpPr>
          <p:nvPr/>
        </p:nvSpPr>
        <p:spPr bwMode="auto">
          <a:xfrm>
            <a:off x="3606800" y="3484563"/>
            <a:ext cx="685800" cy="342900"/>
          </a:xfrm>
          <a:prstGeom prst="downArrowCallout">
            <a:avLst>
              <a:gd name="adj1" fmla="val 50000"/>
              <a:gd name="adj2" fmla="val 50000"/>
              <a:gd name="adj3" fmla="val 16667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1200"/>
              <a:t> </a:t>
            </a:r>
            <a:r>
              <a:rPr lang="en-US" altLang="en-US" sz="1200">
                <a:solidFill>
                  <a:srgbClr val="000000"/>
                </a:solidFill>
              </a:rPr>
              <a:t>15, 16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3181" name="AutoShape 13"/>
          <p:cNvSpPr>
            <a:spLocks noChangeArrowheads="1"/>
          </p:cNvSpPr>
          <p:nvPr/>
        </p:nvSpPr>
        <p:spPr bwMode="auto">
          <a:xfrm>
            <a:off x="2962275" y="3484563"/>
            <a:ext cx="114300" cy="3429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182" name="AutoShape 14"/>
          <p:cNvSpPr>
            <a:spLocks noChangeArrowheads="1"/>
          </p:cNvSpPr>
          <p:nvPr/>
        </p:nvSpPr>
        <p:spPr bwMode="auto">
          <a:xfrm>
            <a:off x="4702175" y="3484563"/>
            <a:ext cx="114300" cy="3429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183" name="AutoShape 15"/>
          <p:cNvSpPr>
            <a:spLocks noChangeArrowheads="1"/>
          </p:cNvSpPr>
          <p:nvPr/>
        </p:nvSpPr>
        <p:spPr bwMode="auto">
          <a:xfrm flipH="1">
            <a:off x="6859588" y="3482975"/>
            <a:ext cx="114300" cy="800100"/>
          </a:xfrm>
          <a:prstGeom prst="down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184" name="AutoShape 16"/>
          <p:cNvSpPr>
            <a:spLocks noChangeArrowheads="1"/>
          </p:cNvSpPr>
          <p:nvPr/>
        </p:nvSpPr>
        <p:spPr bwMode="auto">
          <a:xfrm>
            <a:off x="3444875" y="4854575"/>
            <a:ext cx="2971800" cy="342900"/>
          </a:xfrm>
          <a:prstGeom prst="downArrowCallout">
            <a:avLst>
              <a:gd name="adj1" fmla="val 216667"/>
              <a:gd name="adj2" fmla="val 216667"/>
              <a:gd name="adj3" fmla="val 16667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1200">
                <a:solidFill>
                  <a:srgbClr val="000000"/>
                </a:solidFill>
              </a:rPr>
              <a:t>2, 5, 9, 15, 16, 18, 25, 33, 33, 45</a:t>
            </a:r>
          </a:p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3185" name="AutoShape 17"/>
          <p:cNvSpPr>
            <a:spLocks noChangeArrowheads="1"/>
          </p:cNvSpPr>
          <p:nvPr/>
        </p:nvSpPr>
        <p:spPr bwMode="auto">
          <a:xfrm>
            <a:off x="5273675" y="3940175"/>
            <a:ext cx="1066800" cy="342900"/>
          </a:xfrm>
          <a:prstGeom prst="downArrowCallout">
            <a:avLst>
              <a:gd name="adj1" fmla="val 77778"/>
              <a:gd name="adj2" fmla="val 77778"/>
              <a:gd name="adj3" fmla="val 16667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1200"/>
              <a:t> </a:t>
            </a:r>
            <a:r>
              <a:rPr lang="en-US" altLang="en-US" sz="1200">
                <a:solidFill>
                  <a:srgbClr val="000000"/>
                </a:solidFill>
              </a:rPr>
              <a:t>25, 33, 33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3186" name="AutoShape 18"/>
          <p:cNvSpPr>
            <a:spLocks noChangeArrowheads="1"/>
          </p:cNvSpPr>
          <p:nvPr/>
        </p:nvSpPr>
        <p:spPr bwMode="auto">
          <a:xfrm>
            <a:off x="5273675" y="3482975"/>
            <a:ext cx="114300" cy="3429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187" name="AutoShape 19"/>
          <p:cNvSpPr>
            <a:spLocks noChangeArrowheads="1"/>
          </p:cNvSpPr>
          <p:nvPr/>
        </p:nvSpPr>
        <p:spPr bwMode="auto">
          <a:xfrm>
            <a:off x="5616575" y="4397375"/>
            <a:ext cx="1371600" cy="342900"/>
          </a:xfrm>
          <a:prstGeom prst="downArrowCallout">
            <a:avLst>
              <a:gd name="adj1" fmla="val 100000"/>
              <a:gd name="adj2" fmla="val 100000"/>
              <a:gd name="adj3" fmla="val 16667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1200">
                <a:solidFill>
                  <a:srgbClr val="000000"/>
                </a:solidFill>
              </a:rPr>
              <a:t>25, 33, 33, 45</a:t>
            </a: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26318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78884"/>
              </p:ext>
            </p:extLst>
          </p:nvPr>
        </p:nvGraphicFramePr>
        <p:xfrm>
          <a:off x="1577975" y="3070225"/>
          <a:ext cx="5627688" cy="274638"/>
        </p:xfrm>
        <a:graphic>
          <a:graphicData uri="http://schemas.openxmlformats.org/drawingml/2006/table">
            <a:tbl>
              <a:tblPr/>
              <a:tblGrid>
                <a:gridCol w="582613"/>
                <a:gridCol w="581025"/>
                <a:gridCol w="581025"/>
                <a:gridCol w="62547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i="1"/>
              <a:t>k</a:t>
            </a:r>
            <a:r>
              <a:rPr lang="en-US" altLang="en-US" sz="4000"/>
              <a:t>-Means Clustering</a:t>
            </a:r>
            <a:endParaRPr lang="en-US" altLang="en-US" sz="2800" i="1"/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1142999" y="1447800"/>
            <a:ext cx="7927975" cy="4800600"/>
          </a:xfrm>
        </p:spPr>
        <p:txBody>
          <a:bodyPr/>
          <a:lstStyle/>
          <a:p>
            <a:pPr lvl="1"/>
            <a:r>
              <a:rPr lang="en-US" altLang="en-US" sz="2000" i="1" dirty="0"/>
              <a:t>k</a:t>
            </a:r>
            <a:r>
              <a:rPr lang="en-US" altLang="en-US" sz="2000" dirty="0"/>
              <a:t>-Means effective at finding clusters in data</a:t>
            </a:r>
          </a:p>
          <a:p>
            <a:r>
              <a:rPr lang="en-US" altLang="en-US" sz="2400" i="1" dirty="0">
                <a:solidFill>
                  <a:schemeClr val="hlink"/>
                </a:solidFill>
              </a:rPr>
              <a:t>k</a:t>
            </a:r>
            <a:r>
              <a:rPr lang="en-US" altLang="en-US" sz="2400" dirty="0">
                <a:solidFill>
                  <a:schemeClr val="hlink"/>
                </a:solidFill>
              </a:rPr>
              <a:t>-Means Algorithm</a:t>
            </a:r>
          </a:p>
          <a:p>
            <a:pPr lvl="1"/>
            <a:r>
              <a:rPr lang="en-US" altLang="en-US" sz="2000" dirty="0"/>
              <a:t>Step </a:t>
            </a:r>
            <a:r>
              <a:rPr lang="en-US" altLang="en-US" sz="2000" dirty="0" smtClean="0"/>
              <a:t>1:	Analyst </a:t>
            </a:r>
            <a:r>
              <a:rPr lang="en-US" altLang="en-US" sz="2000" dirty="0"/>
              <a:t>specifies </a:t>
            </a:r>
            <a:r>
              <a:rPr lang="en-US" altLang="en-US" sz="2000" i="1" dirty="0"/>
              <a:t>k</a:t>
            </a:r>
            <a:r>
              <a:rPr lang="en-US" altLang="en-US" sz="2000" dirty="0"/>
              <a:t> = number of clusters to partition data</a:t>
            </a:r>
          </a:p>
          <a:p>
            <a:pPr lvl="1"/>
            <a:r>
              <a:rPr lang="en-US" altLang="en-US" sz="2000" dirty="0"/>
              <a:t>Step </a:t>
            </a:r>
            <a:r>
              <a:rPr lang="en-US" altLang="en-US" sz="2000" dirty="0" smtClean="0"/>
              <a:t>2:	</a:t>
            </a:r>
            <a:r>
              <a:rPr lang="en-US" altLang="en-US" sz="2000" i="1" dirty="0" smtClean="0"/>
              <a:t>k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records randomly assigned to initial clusters</a:t>
            </a:r>
          </a:p>
          <a:p>
            <a:pPr lvl="1"/>
            <a:r>
              <a:rPr lang="en-US" altLang="en-US" sz="2000" dirty="0"/>
              <a:t>Step </a:t>
            </a:r>
            <a:r>
              <a:rPr lang="en-US" altLang="en-US" sz="2000" dirty="0" smtClean="0"/>
              <a:t>3:	For </a:t>
            </a:r>
            <a:r>
              <a:rPr lang="en-US" altLang="en-US" sz="2000" dirty="0"/>
              <a:t>each record, find cluster center</a:t>
            </a:r>
          </a:p>
          <a:p>
            <a:pPr lvl="1">
              <a:buFont typeface="Tahoma" panose="020B0604030504040204" pitchFamily="34" charset="0"/>
              <a:buNone/>
            </a:pPr>
            <a:r>
              <a:rPr lang="en-US" altLang="en-US" sz="2000" dirty="0"/>
              <a:t>		</a:t>
            </a:r>
            <a:r>
              <a:rPr lang="en-US" altLang="en-US" sz="2000" dirty="0" smtClean="0"/>
              <a:t>	Each </a:t>
            </a:r>
            <a:r>
              <a:rPr lang="en-US" altLang="en-US" sz="2000" dirty="0"/>
              <a:t>cluster center “owns” subset of records</a:t>
            </a:r>
          </a:p>
          <a:p>
            <a:pPr lvl="1">
              <a:buFont typeface="Tahoma" panose="020B0604030504040204" pitchFamily="34" charset="0"/>
              <a:buNone/>
            </a:pPr>
            <a:r>
              <a:rPr lang="en-US" altLang="en-US" sz="2000" dirty="0"/>
              <a:t>			Results in </a:t>
            </a:r>
            <a:r>
              <a:rPr lang="en-US" altLang="en-US" sz="2000" i="1" dirty="0"/>
              <a:t>k</a:t>
            </a:r>
            <a:r>
              <a:rPr lang="en-US" altLang="en-US" sz="2000" dirty="0"/>
              <a:t> clusters, C</a:t>
            </a:r>
            <a:r>
              <a:rPr lang="en-US" altLang="en-US" sz="1600" i="1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/>
              <a:t>, C</a:t>
            </a:r>
            <a:r>
              <a:rPr lang="en-US" altLang="en-US" sz="1600" i="1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/>
              <a:t>, ...., </a:t>
            </a:r>
            <a:r>
              <a:rPr lang="en-US" altLang="en-US" sz="2000" dirty="0" err="1"/>
              <a:t>C</a:t>
            </a:r>
            <a:r>
              <a:rPr lang="en-US" altLang="en-US" sz="1600" i="1" dirty="0" err="1">
                <a:latin typeface="Times New Roman" panose="02020603050405020304" pitchFamily="18" charset="0"/>
              </a:rPr>
              <a:t>k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2000" dirty="0"/>
              <a:t>Step 4:	For each of </a:t>
            </a:r>
            <a:r>
              <a:rPr lang="en-US" altLang="en-US" sz="2000" i="1" dirty="0"/>
              <a:t>k</a:t>
            </a:r>
            <a:r>
              <a:rPr lang="en-US" altLang="en-US" sz="2000" dirty="0"/>
              <a:t> clusters, find cluster </a:t>
            </a:r>
            <a:r>
              <a:rPr lang="en-US" altLang="en-US" sz="2000" u="sng" dirty="0"/>
              <a:t>centroid</a:t>
            </a:r>
          </a:p>
          <a:p>
            <a:pPr lvl="1">
              <a:buFont typeface="Tahoma" panose="020B0604030504040204" pitchFamily="34" charset="0"/>
              <a:buNone/>
            </a:pPr>
            <a:r>
              <a:rPr lang="en-US" altLang="en-US" sz="2000" dirty="0"/>
              <a:t>			Update cluster center location to centroid</a:t>
            </a:r>
          </a:p>
          <a:p>
            <a:pPr lvl="1"/>
            <a:r>
              <a:rPr lang="en-US" altLang="en-US" sz="2000" dirty="0"/>
              <a:t>Step 5:	Repeats Steps 3 – 5 until convergence or termination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B18-C7E3-4DC2-B719-AB8A4A8DBB0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Clustering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u="sng"/>
              <a:t>Clustering</a:t>
            </a:r>
            <a:r>
              <a:rPr lang="en-US" altLang="en-US" sz="2000"/>
              <a:t> refers to grouping records, observations, or tasks into classes of similar objects</a:t>
            </a:r>
          </a:p>
          <a:p>
            <a:pPr lvl="1"/>
            <a:r>
              <a:rPr lang="en-US" altLang="en-US" sz="2000"/>
              <a:t>Cluster is collection records similar to one another</a:t>
            </a:r>
          </a:p>
          <a:p>
            <a:pPr lvl="1"/>
            <a:r>
              <a:rPr lang="en-US" altLang="en-US" sz="2000"/>
              <a:t>Records in one cluster dissimilar to records in other clusters</a:t>
            </a:r>
          </a:p>
          <a:p>
            <a:pPr lvl="1"/>
            <a:r>
              <a:rPr lang="en-US" altLang="en-US" sz="2000"/>
              <a:t>Clustering is unsupervised data mining task</a:t>
            </a:r>
          </a:p>
          <a:p>
            <a:pPr lvl="1"/>
            <a:r>
              <a:rPr lang="en-US" altLang="en-US" sz="2000"/>
              <a:t>Therefore, no target variable specified</a:t>
            </a:r>
          </a:p>
          <a:p>
            <a:pPr lvl="1"/>
            <a:r>
              <a:rPr lang="en-US" altLang="en-US" sz="2000"/>
              <a:t>Clustering algorithms segment records and maximize homogeneity in subgroups</a:t>
            </a:r>
          </a:p>
          <a:p>
            <a:pPr lvl="1"/>
            <a:r>
              <a:rPr lang="en-US" altLang="en-US" sz="2000"/>
              <a:t>Similarity to records outside cluster minimized 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BEB2-A0D7-43C8-BFAE-83659D9EE718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i="1"/>
              <a:t>k</a:t>
            </a:r>
            <a:r>
              <a:rPr lang="en-US" altLang="en-US" sz="4000"/>
              <a:t>-Means Clustering </a:t>
            </a:r>
            <a:r>
              <a:rPr lang="en-US" altLang="en-US" sz="2800" i="1"/>
              <a:t>(cont’d)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/>
              <a:t>Nearest criterion in Step 3 typically Euclidean Distance</a:t>
            </a:r>
          </a:p>
          <a:p>
            <a:r>
              <a:rPr lang="en-US" altLang="en-US" sz="2400" dirty="0">
                <a:solidFill>
                  <a:schemeClr val="hlink"/>
                </a:solidFill>
              </a:rPr>
              <a:t>Determining Cluster Centroid</a:t>
            </a:r>
          </a:p>
          <a:p>
            <a:pPr lvl="1"/>
            <a:r>
              <a:rPr lang="en-US" altLang="en-US" sz="2000" dirty="0"/>
              <a:t>Assume </a:t>
            </a:r>
            <a:r>
              <a:rPr lang="en-US" altLang="en-US" sz="2000" i="1" dirty="0"/>
              <a:t>n</a:t>
            </a:r>
            <a:r>
              <a:rPr lang="en-US" altLang="en-US" sz="2000" dirty="0"/>
              <a:t> data points (a</a:t>
            </a:r>
            <a:r>
              <a:rPr lang="en-US" altLang="en-US" sz="16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/>
              <a:t>, b</a:t>
            </a:r>
            <a:r>
              <a:rPr lang="en-US" altLang="en-US" sz="16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/>
              <a:t>, c</a:t>
            </a:r>
            <a:r>
              <a:rPr lang="en-US" altLang="en-US" sz="16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/>
              <a:t>), (a</a:t>
            </a:r>
            <a:r>
              <a:rPr lang="en-US" altLang="en-US" sz="16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/>
              <a:t>, b</a:t>
            </a:r>
            <a:r>
              <a:rPr lang="en-US" altLang="en-US" sz="16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/>
              <a:t>, c</a:t>
            </a:r>
            <a:r>
              <a:rPr lang="en-US" altLang="en-US" sz="16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/>
              <a:t>), ..., (a</a:t>
            </a:r>
            <a:r>
              <a:rPr lang="en-US" altLang="en-US" sz="16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b</a:t>
            </a:r>
            <a:r>
              <a:rPr lang="en-US" altLang="en-US" sz="16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</a:t>
            </a:r>
            <a:r>
              <a:rPr lang="en-US" altLang="en-US" sz="16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Centroid of points is center of gravity of points</a:t>
            </a:r>
          </a:p>
          <a:p>
            <a:pPr lvl="1"/>
            <a:r>
              <a:rPr lang="en-US" altLang="en-US" sz="2000" dirty="0"/>
              <a:t>Located at point (</a:t>
            </a:r>
            <a:r>
              <a:rPr lang="el-GR" altLang="en-US" sz="2000" dirty="0">
                <a:cs typeface="Tahoma" panose="020B0604030504040204" pitchFamily="34" charset="0"/>
              </a:rPr>
              <a:t>Σ </a:t>
            </a:r>
            <a:r>
              <a:rPr lang="en-US" altLang="en-US" sz="2000" dirty="0" err="1"/>
              <a:t>a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/>
              <a:t>/</a:t>
            </a:r>
            <a:r>
              <a:rPr lang="en-US" altLang="en-US" sz="2000" i="1" dirty="0"/>
              <a:t>n</a:t>
            </a:r>
            <a:r>
              <a:rPr lang="en-US" altLang="en-US" sz="2000" dirty="0"/>
              <a:t>, </a:t>
            </a:r>
            <a:r>
              <a:rPr lang="el-GR" altLang="en-US" sz="2000" dirty="0">
                <a:cs typeface="Tahoma" panose="020B0604030504040204" pitchFamily="34" charset="0"/>
              </a:rPr>
              <a:t>Σ </a:t>
            </a:r>
            <a:r>
              <a:rPr lang="en-US" altLang="en-US" sz="2000" dirty="0"/>
              <a:t>b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000" dirty="0"/>
              <a:t>/</a:t>
            </a:r>
            <a:r>
              <a:rPr lang="en-US" altLang="en-US" sz="2000" i="1" dirty="0"/>
              <a:t>n</a:t>
            </a:r>
            <a:r>
              <a:rPr lang="en-US" altLang="en-US" sz="2000" dirty="0"/>
              <a:t>,</a:t>
            </a:r>
            <a:r>
              <a:rPr lang="en-US" altLang="en-US" sz="2000" i="1" dirty="0"/>
              <a:t> </a:t>
            </a:r>
            <a:r>
              <a:rPr lang="el-GR" altLang="en-US" sz="2000" dirty="0">
                <a:cs typeface="Tahoma" panose="020B0604030504040204" pitchFamily="34" charset="0"/>
              </a:rPr>
              <a:t>Σ </a:t>
            </a:r>
            <a:r>
              <a:rPr lang="en-US" altLang="en-US" sz="2000" dirty="0"/>
              <a:t>c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000" dirty="0"/>
              <a:t>/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For example, points (1, 1, 1), (1, 2, 1), (1, 3, 1), and (2, 1, 1) have centroid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8EFC-6A38-4621-B7A9-15D28A86386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5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053330"/>
              </p:ext>
            </p:extLst>
          </p:nvPr>
        </p:nvGraphicFramePr>
        <p:xfrm>
          <a:off x="1943100" y="5140325"/>
          <a:ext cx="52578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0" name="Equation" r:id="rId3" imgW="4000500" imgH="495300" progId="Equation.3">
                  <p:embed/>
                </p:oleObj>
              </mc:Choice>
              <mc:Fallback>
                <p:oleObj name="Equation" r:id="rId3" imgW="4000500" imgH="495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5140325"/>
                        <a:ext cx="5257800" cy="650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i="1" dirty="0"/>
              <a:t>k</a:t>
            </a:r>
            <a:r>
              <a:rPr lang="en-US" altLang="en-US" sz="4000" dirty="0"/>
              <a:t>-Means Clustering </a:t>
            </a:r>
            <a:r>
              <a:rPr lang="en-US" altLang="en-US" sz="2800" i="1" dirty="0"/>
              <a:t>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en-US" sz="2000" i="1" dirty="0" smtClean="0"/>
                  <a:t>k</a:t>
                </a:r>
                <a:r>
                  <a:rPr lang="en-US" altLang="en-US" sz="2000" dirty="0" smtClean="0"/>
                  <a:t>-Means </a:t>
                </a:r>
                <a:r>
                  <a:rPr lang="en-US" altLang="en-US" sz="2000" dirty="0"/>
                  <a:t>algorithm terminates when centroids no longer change</a:t>
                </a:r>
              </a:p>
              <a:p>
                <a:pPr lvl="1"/>
                <a:r>
                  <a:rPr lang="en-US" altLang="en-US" sz="2000" dirty="0"/>
                  <a:t>For </a:t>
                </a:r>
                <a:r>
                  <a:rPr lang="en-US" altLang="en-US" sz="2000" i="1" dirty="0"/>
                  <a:t>k</a:t>
                </a:r>
                <a:r>
                  <a:rPr lang="en-US" altLang="en-US" sz="2000" dirty="0"/>
                  <a:t> clusters, C</a:t>
                </a:r>
                <a:r>
                  <a:rPr lang="en-US" altLang="en-US" sz="1600" i="1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000" dirty="0"/>
                  <a:t>, C</a:t>
                </a:r>
                <a:r>
                  <a:rPr lang="en-US" altLang="en-US" sz="1600" i="1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000" dirty="0"/>
                  <a:t>, ...., </a:t>
                </a:r>
                <a:r>
                  <a:rPr lang="en-US" altLang="en-US" sz="2000" dirty="0" err="1"/>
                  <a:t>C</a:t>
                </a:r>
                <a:r>
                  <a:rPr lang="en-US" altLang="en-US" sz="1600" i="1" dirty="0" err="1">
                    <a:latin typeface="Times New Roman" panose="02020603050405020304" pitchFamily="18" charset="0"/>
                  </a:rPr>
                  <a:t>k</a:t>
                </a:r>
                <a:r>
                  <a:rPr lang="en-US" altLang="en-US" sz="2000" dirty="0"/>
                  <a:t>, all records “owned” by cluster remain in cluster</a:t>
                </a:r>
              </a:p>
              <a:p>
                <a:pPr lvl="1"/>
                <a:endParaRPr lang="en-US" altLang="en-US" sz="2000" dirty="0"/>
              </a:p>
              <a:p>
                <a:pPr lvl="1"/>
                <a:r>
                  <a:rPr lang="en-US" altLang="en-US" sz="2000" dirty="0"/>
                  <a:t>Convergence criterion may also cause termination</a:t>
                </a:r>
              </a:p>
              <a:p>
                <a:pPr lvl="1"/>
                <a:r>
                  <a:rPr lang="en-US" altLang="en-US" sz="2000" dirty="0"/>
                  <a:t>For example, no significant reduction in </a:t>
                </a:r>
                <a:r>
                  <a:rPr lang="en-US" altLang="en-US" sz="2000" dirty="0" smtClean="0"/>
                  <a:t>mean squared error (MSE):</a:t>
                </a:r>
              </a:p>
              <a:p>
                <a:pPr marL="4032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sz="2000" dirty="0" smtClean="0"/>
              </a:p>
              <a:p>
                <a:pPr marL="403225" lvl="1" indent="0">
                  <a:buNone/>
                </a:pPr>
                <a:r>
                  <a:rPr lang="en-US" altLang="en-US" sz="2000" dirty="0" smtClean="0"/>
                  <a:t>where </a:t>
                </a:r>
                <a:r>
                  <a:rPr lang="en-US" altLang="en-US" sz="2000" i="1" dirty="0" smtClean="0"/>
                  <a:t>SSE</a:t>
                </a:r>
                <a:r>
                  <a:rPr lang="en-US" altLang="en-US" sz="2000" dirty="0" smtClean="0"/>
                  <a:t> represents the </a:t>
                </a:r>
                <a:r>
                  <a:rPr lang="en-US" altLang="en-US" sz="2000" i="1" dirty="0" smtClean="0"/>
                  <a:t>sum of squares error</a:t>
                </a:r>
                <a:r>
                  <a:rPr lang="en-US" altLang="en-US" sz="20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brk m:alnAt="9"/>
                      </m:rPr>
                      <a:rPr lang="en-US" alt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 represents each data point in cluster </a:t>
                </a:r>
                <a:r>
                  <a:rPr lang="en-US" altLang="en-US" sz="2000" i="1" dirty="0" err="1" smtClean="0"/>
                  <a:t>i</a:t>
                </a:r>
                <a:r>
                  <a:rPr lang="en-US" alt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 represents the centroid (cluster center) of cluster </a:t>
                </a:r>
                <a:r>
                  <a:rPr lang="en-US" altLang="en-US" sz="2000" i="1" dirty="0" err="1" smtClean="0"/>
                  <a:t>i</a:t>
                </a:r>
                <a:r>
                  <a:rPr lang="en-US" altLang="en-US" sz="2000" dirty="0" smtClean="0"/>
                  <a:t>, </a:t>
                </a:r>
                <a:r>
                  <a:rPr lang="en-US" altLang="en-US" sz="2000" i="1" dirty="0" smtClean="0"/>
                  <a:t>N</a:t>
                </a:r>
                <a:r>
                  <a:rPr lang="en-US" altLang="en-US" sz="2000" dirty="0" smtClean="0"/>
                  <a:t> is the total sample size and </a:t>
                </a:r>
                <a:r>
                  <a:rPr lang="en-US" altLang="en-US" sz="2000" i="1" dirty="0" smtClean="0"/>
                  <a:t>k</a:t>
                </a:r>
                <a:r>
                  <a:rPr lang="en-US" altLang="en-US" sz="2000" dirty="0" smtClean="0"/>
                  <a:t> is the number of clusters</a:t>
                </a:r>
                <a:endParaRPr lang="en-US" altLang="en-US" sz="2000" dirty="0"/>
              </a:p>
            </p:txBody>
          </p:sp>
        </mc:Choice>
        <mc:Fallback xmlns="">
          <p:sp>
            <p:nvSpPr>
              <p:cNvPr id="266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4565-AF18-4CE6-8C6D-29F7DCD0EBD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249" name="Rectangle 9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i="1" dirty="0"/>
              <a:t>k</a:t>
            </a:r>
            <a:r>
              <a:rPr lang="en-US" altLang="en-US" sz="4400" dirty="0"/>
              <a:t>-Means Clustering </a:t>
            </a:r>
            <a:r>
              <a:rPr lang="en-US" altLang="en-US" sz="3200" i="1" dirty="0"/>
              <a:t>(cont’d)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Clustering </a:t>
                </a:r>
                <a:r>
                  <a:rPr lang="en-US" sz="2000" dirty="0"/>
                  <a:t>algorithms seek to construct clusters of records such that the between-cluster variation is large compared to the within-cluster </a:t>
                </a:r>
                <a:r>
                  <a:rPr lang="en-US" sz="2000" dirty="0" smtClean="0"/>
                  <a:t>variation</a:t>
                </a:r>
              </a:p>
              <a:p>
                <a:r>
                  <a:rPr lang="en-US" sz="2000" dirty="0" smtClean="0"/>
                  <a:t>Analogous to ANOVA, we define a </a:t>
                </a:r>
                <a:r>
                  <a:rPr lang="en-US" sz="2000" i="1" dirty="0" smtClean="0"/>
                  <a:t>pseudo-F statistic</a:t>
                </a:r>
                <a:r>
                  <a:rPr lang="en-US" sz="2000" dirty="0" smtClean="0"/>
                  <a:t>:</a:t>
                </a: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𝑀𝑆𝐵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𝑆𝑆𝐵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82550" indent="0">
                  <a:buNone/>
                </a:pPr>
                <a:r>
                  <a:rPr lang="en-US" sz="2000" dirty="0"/>
                  <a:t>w</a:t>
                </a:r>
                <a:r>
                  <a:rPr lang="en-US" sz="2000" dirty="0" smtClean="0"/>
                  <a:t>here </a:t>
                </a:r>
                <a:r>
                  <a:rPr lang="en-US" sz="2000" i="1" dirty="0" smtClean="0"/>
                  <a:t>SSE</a:t>
                </a:r>
                <a:r>
                  <a:rPr lang="en-US" sz="2000" dirty="0" smtClean="0"/>
                  <a:t> is defined as above, </a:t>
                </a:r>
                <a:r>
                  <a:rPr lang="en-US" sz="2000" i="1" dirty="0" smtClean="0"/>
                  <a:t>MSB</a:t>
                </a:r>
                <a:r>
                  <a:rPr lang="en-US" sz="2000" dirty="0" smtClean="0"/>
                  <a:t> is the </a:t>
                </a:r>
                <a:r>
                  <a:rPr lang="en-US" sz="2000" i="1" dirty="0" smtClean="0"/>
                  <a:t>mean square between</a:t>
                </a:r>
                <a:r>
                  <a:rPr lang="en-US" sz="2000" dirty="0" smtClean="0"/>
                  <a:t>, and </a:t>
                </a:r>
                <a:r>
                  <a:rPr lang="en-US" sz="2000" i="1" dirty="0" smtClean="0"/>
                  <a:t>SSB</a:t>
                </a:r>
                <a:r>
                  <a:rPr lang="en-US" sz="2000" dirty="0" smtClean="0"/>
                  <a:t> is the </a:t>
                </a:r>
                <a:r>
                  <a:rPr lang="en-US" sz="2000" i="1" dirty="0" smtClean="0"/>
                  <a:t>sum of squares between </a:t>
                </a:r>
                <a:r>
                  <a:rPr lang="en-US" sz="2000" dirty="0" smtClean="0"/>
                  <a:t>clusters, defined as</a:t>
                </a: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82550" indent="0">
                  <a:buNone/>
                </a:pPr>
                <a:r>
                  <a:rPr lang="en-US" sz="2000" dirty="0"/>
                  <a:t>w</a:t>
                </a:r>
                <a:r>
                  <a:rPr lang="en-US" sz="20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the number of records in cluster </a:t>
                </a:r>
                <a:r>
                  <a:rPr lang="en-US" sz="2000" i="1" dirty="0" err="1" smtClean="0"/>
                  <a:t>i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the centroid of cluster </a:t>
                </a:r>
                <a:r>
                  <a:rPr lang="en-US" sz="2000" i="1" dirty="0" err="1" smtClean="0"/>
                  <a:t>i</a:t>
                </a:r>
                <a:r>
                  <a:rPr lang="en-US" sz="2000" dirty="0" smtClean="0"/>
                  <a:t>, and </a:t>
                </a:r>
                <a:r>
                  <a:rPr lang="en-US" sz="2000" i="1" dirty="0" smtClean="0"/>
                  <a:t>M</a:t>
                </a:r>
                <a:r>
                  <a:rPr lang="en-US" sz="2000" dirty="0" smtClean="0"/>
                  <a:t> is the grand mean of all the data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Discovering Knowledge in Data: An Introduction to Data Mining, Second Edition, by Daniel Larose and Chantal Larose, John Wiley and Sons, Inc., 2014.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01130-3BA6-4958-BBD3-19AA2B5AD26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02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i="1" dirty="0"/>
              <a:t>k</a:t>
            </a:r>
            <a:r>
              <a:rPr lang="en-US" altLang="en-US" sz="4000" dirty="0"/>
              <a:t>-Means Clustering </a:t>
            </a:r>
            <a:r>
              <a:rPr lang="en-US" altLang="en-US" sz="2800" i="1" dirty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MSB represents the between-cluster variation and MSE represents the within-cluster </a:t>
            </a:r>
            <a:r>
              <a:rPr lang="en-US" sz="2000" dirty="0" smtClean="0"/>
              <a:t>variation</a:t>
            </a:r>
          </a:p>
          <a:p>
            <a:r>
              <a:rPr lang="en-US" sz="2000" dirty="0" smtClean="0"/>
              <a:t>“Good” cluster has large pseudo-F statistic – where the between cluster variation is large, compared to within-cluster variation</a:t>
            </a:r>
          </a:p>
          <a:p>
            <a:r>
              <a:rPr lang="en-US" sz="2000" dirty="0" smtClean="0"/>
              <a:t>As K-means algorithm proceeds, MSB increases, MSE decreases, and F increases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Discovering Knowledge in Data: An Introduction to Data Mining, Second Edition, by Daniel Larose and Chantal Larose, John Wiley and Sons, Inc., 2014.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01130-3BA6-4958-BBD3-19AA2B5AD26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95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Example of </a:t>
            </a:r>
            <a:r>
              <a:rPr lang="en-US" altLang="en-US" sz="4000" i="1"/>
              <a:t>k</a:t>
            </a:r>
            <a:r>
              <a:rPr lang="en-US" altLang="en-US" sz="4000"/>
              <a:t>-Means Clustering at Work</a:t>
            </a:r>
            <a:endParaRPr lang="en-US" altLang="en-US" sz="2800" i="1"/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/>
              <a:t>Assume </a:t>
            </a:r>
            <a:r>
              <a:rPr lang="en-US" altLang="en-US" sz="2000" i="1" dirty="0"/>
              <a:t>k</a:t>
            </a:r>
            <a:r>
              <a:rPr lang="en-US" altLang="en-US" sz="2000" dirty="0"/>
              <a:t> = 2 to cluster following data points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chemeClr val="hlink"/>
                </a:solidFill>
              </a:rPr>
              <a:t>Step 1:</a:t>
            </a:r>
            <a:r>
              <a:rPr lang="en-US" altLang="en-US" sz="2000" dirty="0"/>
              <a:t>	</a:t>
            </a:r>
            <a:r>
              <a:rPr lang="en-US" altLang="en-US" sz="2000" i="1" dirty="0"/>
              <a:t>k</a:t>
            </a:r>
            <a:r>
              <a:rPr lang="en-US" altLang="en-US" sz="2000" dirty="0"/>
              <a:t> = 2 specifies number of clusters to partition</a:t>
            </a:r>
          </a:p>
          <a:p>
            <a:pPr lvl="1"/>
            <a:r>
              <a:rPr lang="en-US" altLang="en-US" sz="2000" dirty="0">
                <a:solidFill>
                  <a:schemeClr val="hlink"/>
                </a:solidFill>
              </a:rPr>
              <a:t>Step 2:</a:t>
            </a:r>
            <a:r>
              <a:rPr lang="en-US" altLang="en-US" sz="2000" dirty="0"/>
              <a:t>	Randomly assign </a:t>
            </a:r>
            <a:r>
              <a:rPr lang="en-US" altLang="en-US" sz="2000" i="1" dirty="0"/>
              <a:t>k</a:t>
            </a:r>
            <a:r>
              <a:rPr lang="en-US" altLang="en-US" sz="2000" dirty="0"/>
              <a:t> = 2 cluster centers</a:t>
            </a:r>
          </a:p>
          <a:p>
            <a:pPr lvl="1">
              <a:buFont typeface="Tahoma" panose="020B0604030504040204" pitchFamily="34" charset="0"/>
              <a:buNone/>
            </a:pPr>
            <a:r>
              <a:rPr lang="en-US" altLang="en-US" sz="2000" dirty="0"/>
              <a:t>			For example, m</a:t>
            </a:r>
            <a:r>
              <a:rPr lang="en-US" altLang="en-US" sz="16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/>
              <a:t> = (1, 1) and m</a:t>
            </a:r>
            <a:r>
              <a:rPr lang="en-US" altLang="en-US" sz="16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/>
              <a:t> = (2, 1)</a:t>
            </a:r>
          </a:p>
          <a:p>
            <a:r>
              <a:rPr lang="en-US" altLang="en-US" sz="2400" dirty="0">
                <a:solidFill>
                  <a:schemeClr val="hlink"/>
                </a:solidFill>
              </a:rPr>
              <a:t>First Iteration</a:t>
            </a:r>
          </a:p>
          <a:p>
            <a:pPr lvl="1"/>
            <a:r>
              <a:rPr lang="en-US" altLang="en-US" sz="2000" dirty="0">
                <a:solidFill>
                  <a:schemeClr val="hlink"/>
                </a:solidFill>
              </a:rPr>
              <a:t>Step 3:</a:t>
            </a:r>
            <a:r>
              <a:rPr lang="en-US" altLang="en-US" sz="2000" dirty="0"/>
              <a:t>	For each record, find nearest cluster center</a:t>
            </a:r>
          </a:p>
          <a:p>
            <a:pPr lvl="1">
              <a:buFont typeface="Tahoma" panose="020B0604030504040204" pitchFamily="34" charset="0"/>
              <a:buNone/>
            </a:pPr>
            <a:r>
              <a:rPr lang="en-US" altLang="en-US" sz="2000" dirty="0"/>
              <a:t>			Euclidean distance from points to m</a:t>
            </a:r>
            <a:r>
              <a:rPr lang="en-US" altLang="en-US" sz="16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/>
              <a:t> and m</a:t>
            </a:r>
            <a:r>
              <a:rPr lang="en-US" altLang="en-US" sz="16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/>
              <a:t> shown</a:t>
            </a:r>
          </a:p>
        </p:txBody>
      </p:sp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0505-13F3-4EB7-A554-B2D237EED1D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737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201609"/>
              </p:ext>
            </p:extLst>
          </p:nvPr>
        </p:nvGraphicFramePr>
        <p:xfrm>
          <a:off x="2438400" y="1905000"/>
          <a:ext cx="4641850" cy="549276"/>
        </p:xfrm>
        <a:graphic>
          <a:graphicData uri="http://schemas.openxmlformats.org/drawingml/2006/table">
            <a:tbl>
              <a:tblPr/>
              <a:tblGrid>
                <a:gridCol w="579438"/>
                <a:gridCol w="581025"/>
                <a:gridCol w="579437"/>
                <a:gridCol w="581025"/>
                <a:gridCol w="579438"/>
                <a:gridCol w="581025"/>
                <a:gridCol w="579437"/>
                <a:gridCol w="581025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(3, 3)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(4, 3)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(5, 3)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(4, 2)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(1, 1)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(2, 1)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7609" name="Group 3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82861"/>
              </p:ext>
            </p:extLst>
          </p:nvPr>
        </p:nvGraphicFramePr>
        <p:xfrm>
          <a:off x="2514600" y="5105400"/>
          <a:ext cx="5562600" cy="975360"/>
        </p:xfrm>
        <a:graphic>
          <a:graphicData uri="http://schemas.openxmlformats.org/drawingml/2006/table">
            <a:tbl>
              <a:tblPr/>
              <a:tblGrid>
                <a:gridCol w="1689100"/>
                <a:gridCol w="484188"/>
                <a:gridCol w="484187"/>
                <a:gridCol w="484188"/>
                <a:gridCol w="484187"/>
                <a:gridCol w="484188"/>
                <a:gridCol w="484187"/>
                <a:gridCol w="484188"/>
                <a:gridCol w="484187"/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Point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Distance from m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2.00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2.83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3.61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4.47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1.00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3.16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0.00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1.00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Distance from m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2.24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2.24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2.83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3.61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1.41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2.24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1.00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0.00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Cluster Membership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Example of </a:t>
            </a:r>
            <a:r>
              <a:rPr lang="en-US" altLang="en-US" sz="4000" i="1"/>
              <a:t>k</a:t>
            </a:r>
            <a:r>
              <a:rPr lang="en-US" altLang="en-US" sz="4000"/>
              <a:t>-Means Clustering at Work </a:t>
            </a:r>
            <a:r>
              <a:rPr lang="en-US" altLang="en-US" sz="2800" i="1"/>
              <a:t>(cont’d)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>
                <a:solidFill>
                  <a:schemeClr val="hlink"/>
                </a:solidFill>
              </a:rPr>
              <a:t>Step 4:</a:t>
            </a:r>
            <a:r>
              <a:rPr lang="en-US" altLang="en-US" sz="2000"/>
              <a:t>	For </a:t>
            </a:r>
            <a:r>
              <a:rPr lang="en-US" altLang="en-US" sz="2000" i="1"/>
              <a:t>k</a:t>
            </a:r>
            <a:r>
              <a:rPr lang="en-US" altLang="en-US" sz="2000"/>
              <a:t> clusters, find cluster centroid, update location</a:t>
            </a:r>
          </a:p>
          <a:p>
            <a:pPr lvl="1"/>
            <a:r>
              <a:rPr lang="en-US" altLang="en-US" sz="2000"/>
              <a:t>Cluster 1 = [(1 + 1 + 1)/3, (3 + 2 + 1)/3] = (1, 2), Cluster 2 = [(3 + 4 + 5 + 4 + 2)/5, (3 + 3 + 3 + 2 + 1)/5] = (3.6, 2.4)</a:t>
            </a:r>
          </a:p>
          <a:p>
            <a:pPr lvl="1"/>
            <a:r>
              <a:rPr lang="en-US" altLang="en-US" sz="2000"/>
              <a:t>Figure shows movement of clusters m</a:t>
            </a:r>
            <a:r>
              <a:rPr lang="en-US" altLang="en-US" sz="1600" i="1">
                <a:latin typeface="Times New Roman" panose="02020603050405020304" pitchFamily="18" charset="0"/>
              </a:rPr>
              <a:t>1</a:t>
            </a:r>
            <a:r>
              <a:rPr lang="en-US" altLang="en-US" sz="2000"/>
              <a:t> and m</a:t>
            </a:r>
            <a:r>
              <a:rPr lang="en-US" altLang="en-US" sz="1600" i="1">
                <a:latin typeface="Times New Roman" panose="02020603050405020304" pitchFamily="18" charset="0"/>
              </a:rPr>
              <a:t>2 </a:t>
            </a:r>
            <a:r>
              <a:rPr lang="en-US" altLang="en-US" sz="2000"/>
              <a:t>(triangles) after first iteration of algorithm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5E76-9289-4EDA-8E62-1B134E43BC3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69386" name="Group 74"/>
          <p:cNvGrpSpPr>
            <a:grpSpLocks/>
          </p:cNvGrpSpPr>
          <p:nvPr/>
        </p:nvGrpSpPr>
        <p:grpSpPr bwMode="auto">
          <a:xfrm>
            <a:off x="2601913" y="3652838"/>
            <a:ext cx="4743450" cy="2803525"/>
            <a:chOff x="1572" y="1959"/>
            <a:chExt cx="2988" cy="1766"/>
          </a:xfrm>
        </p:grpSpPr>
        <p:sp>
          <p:nvSpPr>
            <p:cNvPr id="269387" name="Text Box 75"/>
            <p:cNvSpPr txBox="1">
              <a:spLocks noChangeArrowheads="1"/>
            </p:cNvSpPr>
            <p:nvPr/>
          </p:nvSpPr>
          <p:spPr bwMode="auto">
            <a:xfrm>
              <a:off x="1680" y="3552"/>
              <a:ext cx="28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/>
                <a:t>0         1         2         3         4         5         6</a:t>
              </a:r>
            </a:p>
          </p:txBody>
        </p:sp>
        <p:grpSp>
          <p:nvGrpSpPr>
            <p:cNvPr id="269388" name="Group 76"/>
            <p:cNvGrpSpPr>
              <a:grpSpLocks/>
            </p:cNvGrpSpPr>
            <p:nvPr/>
          </p:nvGrpSpPr>
          <p:grpSpPr bwMode="auto">
            <a:xfrm>
              <a:off x="1572" y="1959"/>
              <a:ext cx="2076" cy="1681"/>
              <a:chOff x="1572" y="1959"/>
              <a:chExt cx="2076" cy="1681"/>
            </a:xfrm>
          </p:grpSpPr>
          <p:sp>
            <p:nvSpPr>
              <p:cNvPr id="269389" name="Line 77"/>
              <p:cNvSpPr>
                <a:spLocks noChangeShapeType="1"/>
              </p:cNvSpPr>
              <p:nvPr/>
            </p:nvSpPr>
            <p:spPr bwMode="auto">
              <a:xfrm flipV="1">
                <a:off x="1752" y="2064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90" name="Line 78"/>
              <p:cNvSpPr>
                <a:spLocks noChangeShapeType="1"/>
              </p:cNvSpPr>
              <p:nvPr/>
            </p:nvSpPr>
            <p:spPr bwMode="auto">
              <a:xfrm>
                <a:off x="1752" y="3552"/>
                <a:ext cx="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91" name="Oval 79"/>
              <p:cNvSpPr>
                <a:spLocks noChangeArrowheads="1"/>
              </p:cNvSpPr>
              <p:nvPr/>
            </p:nvSpPr>
            <p:spPr bwMode="auto">
              <a:xfrm>
                <a:off x="2036" y="3230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92" name="Oval 80"/>
              <p:cNvSpPr>
                <a:spLocks noChangeArrowheads="1"/>
              </p:cNvSpPr>
              <p:nvPr/>
            </p:nvSpPr>
            <p:spPr bwMode="auto">
              <a:xfrm>
                <a:off x="2040" y="2912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93" name="Oval 81"/>
              <p:cNvSpPr>
                <a:spLocks noChangeArrowheads="1"/>
              </p:cNvSpPr>
              <p:nvPr/>
            </p:nvSpPr>
            <p:spPr bwMode="auto">
              <a:xfrm>
                <a:off x="2040" y="2627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94" name="Oval 82"/>
              <p:cNvSpPr>
                <a:spLocks noChangeArrowheads="1"/>
              </p:cNvSpPr>
              <p:nvPr/>
            </p:nvSpPr>
            <p:spPr bwMode="auto">
              <a:xfrm>
                <a:off x="2342" y="3231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95" name="Oval 83"/>
              <p:cNvSpPr>
                <a:spLocks noChangeArrowheads="1"/>
              </p:cNvSpPr>
              <p:nvPr/>
            </p:nvSpPr>
            <p:spPr bwMode="auto">
              <a:xfrm>
                <a:off x="2672" y="2612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96" name="Oval 84"/>
              <p:cNvSpPr>
                <a:spLocks noChangeArrowheads="1"/>
              </p:cNvSpPr>
              <p:nvPr/>
            </p:nvSpPr>
            <p:spPr bwMode="auto">
              <a:xfrm>
                <a:off x="2975" y="2613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97" name="Oval 85"/>
              <p:cNvSpPr>
                <a:spLocks noChangeArrowheads="1"/>
              </p:cNvSpPr>
              <p:nvPr/>
            </p:nvSpPr>
            <p:spPr bwMode="auto">
              <a:xfrm>
                <a:off x="3296" y="2612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98" name="Oval 86"/>
              <p:cNvSpPr>
                <a:spLocks noChangeArrowheads="1"/>
              </p:cNvSpPr>
              <p:nvPr/>
            </p:nvSpPr>
            <p:spPr bwMode="auto">
              <a:xfrm>
                <a:off x="2982" y="2907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99" name="Freeform 87"/>
              <p:cNvSpPr>
                <a:spLocks/>
              </p:cNvSpPr>
              <p:nvPr/>
            </p:nvSpPr>
            <p:spPr bwMode="auto">
              <a:xfrm>
                <a:off x="1848" y="2400"/>
                <a:ext cx="408" cy="1201"/>
              </a:xfrm>
              <a:custGeom>
                <a:avLst/>
                <a:gdLst>
                  <a:gd name="T0" fmla="*/ 120 w 960"/>
                  <a:gd name="T1" fmla="*/ 1890 h 2340"/>
                  <a:gd name="T2" fmla="*/ 120 w 960"/>
                  <a:gd name="T3" fmla="*/ 450 h 2340"/>
                  <a:gd name="T4" fmla="*/ 840 w 960"/>
                  <a:gd name="T5" fmla="*/ 270 h 2340"/>
                  <a:gd name="T6" fmla="*/ 840 w 960"/>
                  <a:gd name="T7" fmla="*/ 2070 h 2340"/>
                  <a:gd name="T8" fmla="*/ 120 w 960"/>
                  <a:gd name="T9" fmla="*/ 1890 h 2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0" h="2340">
                    <a:moveTo>
                      <a:pt x="120" y="1890"/>
                    </a:moveTo>
                    <a:cubicBezTo>
                      <a:pt x="0" y="1620"/>
                      <a:pt x="0" y="720"/>
                      <a:pt x="120" y="450"/>
                    </a:cubicBezTo>
                    <a:cubicBezTo>
                      <a:pt x="240" y="180"/>
                      <a:pt x="720" y="0"/>
                      <a:pt x="840" y="270"/>
                    </a:cubicBezTo>
                    <a:cubicBezTo>
                      <a:pt x="960" y="540"/>
                      <a:pt x="960" y="1800"/>
                      <a:pt x="840" y="2070"/>
                    </a:cubicBezTo>
                    <a:cubicBezTo>
                      <a:pt x="720" y="2340"/>
                      <a:pt x="240" y="2160"/>
                      <a:pt x="120" y="189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400" name="Freeform 88"/>
              <p:cNvSpPr>
                <a:spLocks/>
              </p:cNvSpPr>
              <p:nvPr/>
            </p:nvSpPr>
            <p:spPr bwMode="auto">
              <a:xfrm>
                <a:off x="2232" y="2496"/>
                <a:ext cx="1416" cy="1069"/>
              </a:xfrm>
              <a:custGeom>
                <a:avLst/>
                <a:gdLst>
                  <a:gd name="T0" fmla="*/ 60 w 3210"/>
                  <a:gd name="T1" fmla="*/ 1680 h 2040"/>
                  <a:gd name="T2" fmla="*/ 780 w 3210"/>
                  <a:gd name="T3" fmla="*/ 240 h 2040"/>
                  <a:gd name="T4" fmla="*/ 2760 w 3210"/>
                  <a:gd name="T5" fmla="*/ 240 h 2040"/>
                  <a:gd name="T6" fmla="*/ 2940 w 3210"/>
                  <a:gd name="T7" fmla="*/ 600 h 2040"/>
                  <a:gd name="T8" fmla="*/ 1140 w 3210"/>
                  <a:gd name="T9" fmla="*/ 1860 h 2040"/>
                  <a:gd name="T10" fmla="*/ 60 w 3210"/>
                  <a:gd name="T11" fmla="*/ 1680 h 2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10" h="2040">
                    <a:moveTo>
                      <a:pt x="60" y="1680"/>
                    </a:moveTo>
                    <a:cubicBezTo>
                      <a:pt x="0" y="1410"/>
                      <a:pt x="330" y="480"/>
                      <a:pt x="780" y="240"/>
                    </a:cubicBezTo>
                    <a:cubicBezTo>
                      <a:pt x="1230" y="0"/>
                      <a:pt x="2400" y="180"/>
                      <a:pt x="2760" y="240"/>
                    </a:cubicBezTo>
                    <a:cubicBezTo>
                      <a:pt x="3120" y="300"/>
                      <a:pt x="3210" y="330"/>
                      <a:pt x="2940" y="600"/>
                    </a:cubicBezTo>
                    <a:cubicBezTo>
                      <a:pt x="2670" y="870"/>
                      <a:pt x="1620" y="1680"/>
                      <a:pt x="1140" y="1860"/>
                    </a:cubicBezTo>
                    <a:cubicBezTo>
                      <a:pt x="660" y="2040"/>
                      <a:pt x="120" y="1950"/>
                      <a:pt x="60" y="168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401" name="AutoShape 89"/>
              <p:cNvSpPr>
                <a:spLocks noChangeArrowheads="1"/>
              </p:cNvSpPr>
              <p:nvPr/>
            </p:nvSpPr>
            <p:spPr bwMode="auto">
              <a:xfrm>
                <a:off x="2040" y="2904"/>
                <a:ext cx="72" cy="72"/>
              </a:xfrm>
              <a:prstGeom prst="triangle">
                <a:avLst>
                  <a:gd name="adj" fmla="val 50000"/>
                </a:avLst>
              </a:prstGeom>
              <a:solidFill>
                <a:srgbClr val="FF7C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>
                  <a:solidFill>
                    <a:srgbClr val="FF7C80"/>
                  </a:solidFill>
                </a:endParaRPr>
              </a:p>
            </p:txBody>
          </p:sp>
          <p:sp>
            <p:nvSpPr>
              <p:cNvPr id="269402" name="AutoShape 90"/>
              <p:cNvSpPr>
                <a:spLocks noChangeArrowheads="1"/>
              </p:cNvSpPr>
              <p:nvPr/>
            </p:nvSpPr>
            <p:spPr bwMode="auto">
              <a:xfrm>
                <a:off x="2864" y="2768"/>
                <a:ext cx="72" cy="72"/>
              </a:xfrm>
              <a:prstGeom prst="triangle">
                <a:avLst>
                  <a:gd name="adj" fmla="val 50000"/>
                </a:avLst>
              </a:prstGeom>
              <a:solidFill>
                <a:srgbClr val="FF7C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403" name="Line 91"/>
              <p:cNvSpPr>
                <a:spLocks noChangeShapeType="1"/>
              </p:cNvSpPr>
              <p:nvPr/>
            </p:nvSpPr>
            <p:spPr bwMode="auto">
              <a:xfrm flipV="1">
                <a:off x="2072" y="302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404" name="Line 92"/>
              <p:cNvSpPr>
                <a:spLocks noChangeShapeType="1"/>
              </p:cNvSpPr>
              <p:nvPr/>
            </p:nvSpPr>
            <p:spPr bwMode="auto">
              <a:xfrm flipV="1">
                <a:off x="2456" y="2868"/>
                <a:ext cx="384" cy="336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9405" name="Group 93"/>
              <p:cNvGrpSpPr>
                <a:grpSpLocks/>
              </p:cNvGrpSpPr>
              <p:nvPr/>
            </p:nvGrpSpPr>
            <p:grpSpPr bwMode="auto">
              <a:xfrm>
                <a:off x="1572" y="1959"/>
                <a:ext cx="192" cy="1681"/>
                <a:chOff x="1447" y="1959"/>
                <a:chExt cx="192" cy="1681"/>
              </a:xfrm>
            </p:grpSpPr>
            <p:sp>
              <p:nvSpPr>
                <p:cNvPr id="269406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447" y="3467"/>
                  <a:ext cx="19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200" b="1"/>
                    <a:t>0</a:t>
                  </a:r>
                </a:p>
              </p:txBody>
            </p:sp>
            <p:sp>
              <p:nvSpPr>
                <p:cNvPr id="269407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447" y="3167"/>
                  <a:ext cx="19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200" b="1"/>
                    <a:t>1</a:t>
                  </a:r>
                </a:p>
              </p:txBody>
            </p:sp>
            <p:sp>
              <p:nvSpPr>
                <p:cNvPr id="269408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447" y="2865"/>
                  <a:ext cx="19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200" b="1"/>
                    <a:t>2</a:t>
                  </a:r>
                </a:p>
              </p:txBody>
            </p:sp>
            <p:sp>
              <p:nvSpPr>
                <p:cNvPr id="26940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1447" y="1959"/>
                  <a:ext cx="19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200" b="1"/>
                    <a:t>5</a:t>
                  </a:r>
                </a:p>
              </p:txBody>
            </p:sp>
            <p:sp>
              <p:nvSpPr>
                <p:cNvPr id="269410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447" y="2261"/>
                  <a:ext cx="19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200" b="1"/>
                    <a:t>4</a:t>
                  </a:r>
                </a:p>
              </p:txBody>
            </p:sp>
            <p:sp>
              <p:nvSpPr>
                <p:cNvPr id="269411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47" y="2556"/>
                  <a:ext cx="19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200" b="1"/>
                    <a:t>3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Example of </a:t>
            </a:r>
            <a:r>
              <a:rPr lang="en-US" altLang="en-US" sz="4000" i="1" dirty="0" smtClean="0"/>
              <a:t>k</a:t>
            </a:r>
            <a:r>
              <a:rPr lang="en-US" altLang="en-US" sz="4000" dirty="0" smtClean="0"/>
              <a:t>-Means Clustering at Work </a:t>
            </a:r>
            <a:r>
              <a:rPr lang="en-US" altLang="en-US" sz="2800" i="1" dirty="0" smtClean="0"/>
              <a:t>(cont’d)</a:t>
            </a:r>
            <a:endParaRPr lang="en-US" altLang="en-US" sz="2800" i="1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/>
              <a:t>Step 5:	Repeats Steps 3 – 4 until convergence or termination</a:t>
            </a: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Second Iteration</a:t>
            </a:r>
            <a:endParaRPr lang="en-US" altLang="en-US" sz="2400" dirty="0" smtClean="0"/>
          </a:p>
          <a:p>
            <a:pPr lvl="1"/>
            <a:r>
              <a:rPr lang="en-US" altLang="en-US" sz="2000" dirty="0" smtClean="0"/>
              <a:t>Repeat procedure for Steps 3 – 4</a:t>
            </a:r>
          </a:p>
          <a:p>
            <a:pPr lvl="1"/>
            <a:r>
              <a:rPr lang="en-US" altLang="en-US" sz="2000" dirty="0" smtClean="0"/>
              <a:t>Again, for each record find nearest cluster center m</a:t>
            </a:r>
            <a:r>
              <a:rPr lang="en-US" altLang="en-US" sz="1600" i="1" dirty="0" smtClean="0">
                <a:latin typeface="Times New Roman" panose="02020603050405020304" pitchFamily="18" charset="0"/>
              </a:rPr>
              <a:t>1</a:t>
            </a:r>
            <a:r>
              <a:rPr lang="en-US" altLang="en-US" sz="2000" dirty="0" smtClean="0"/>
              <a:t> = (1, 2) or m</a:t>
            </a:r>
            <a:r>
              <a:rPr lang="en-US" altLang="en-US" sz="1600" i="1" dirty="0" smtClean="0">
                <a:latin typeface="Times New Roman" panose="02020603050405020304" pitchFamily="18" charset="0"/>
              </a:rPr>
              <a:t>2</a:t>
            </a:r>
            <a:r>
              <a:rPr lang="en-US" altLang="en-US" sz="2000" dirty="0" smtClean="0"/>
              <a:t> = (3.6, 2.4)</a:t>
            </a:r>
          </a:p>
          <a:p>
            <a:pPr lvl="1"/>
            <a:r>
              <a:rPr lang="en-US" altLang="en-US" sz="2000" dirty="0" smtClean="0"/>
              <a:t>Table below shows how </a:t>
            </a:r>
            <a:r>
              <a:rPr lang="en-US" altLang="en-US" sz="2000" i="1" dirty="0" smtClean="0"/>
              <a:t>h</a:t>
            </a:r>
            <a:r>
              <a:rPr lang="en-US" altLang="en-US" sz="2000" dirty="0" smtClean="0"/>
              <a:t> moved to cluster 1</a:t>
            </a:r>
            <a:endParaRPr lang="en-US" altLang="en-US" sz="2000" dirty="0"/>
          </a:p>
          <a:p>
            <a:pPr marL="403225" lvl="1" indent="0">
              <a:buNone/>
            </a:pPr>
            <a:endParaRPr lang="en-US" altLang="en-US" sz="2000" dirty="0" smtClean="0"/>
          </a:p>
          <a:p>
            <a:pPr marL="403225" lvl="1" indent="0">
              <a:buNone/>
            </a:pPr>
            <a:endParaRPr lang="en-US" altLang="en-US" sz="2000" dirty="0" smtClean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6D32-BE06-432E-9375-45B32D1A966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1370" name="Rectangle 10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18898"/>
              </p:ext>
            </p:extLst>
          </p:nvPr>
        </p:nvGraphicFramePr>
        <p:xfrm>
          <a:off x="2209800" y="4343400"/>
          <a:ext cx="5562600" cy="975360"/>
        </p:xfrm>
        <a:graphic>
          <a:graphicData uri="http://schemas.openxmlformats.org/drawingml/2006/table">
            <a:tbl>
              <a:tblPr/>
              <a:tblGrid>
                <a:gridCol w="1689100"/>
                <a:gridCol w="484188"/>
                <a:gridCol w="484187"/>
                <a:gridCol w="484188"/>
                <a:gridCol w="484187"/>
                <a:gridCol w="484188"/>
                <a:gridCol w="484187"/>
                <a:gridCol w="484188"/>
                <a:gridCol w="484187"/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Point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Distance from m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2.00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2.83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3.61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4.47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1.00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3.16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0.00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1.00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Distance from m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2.24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2.24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2.83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3.61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1.41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2.24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1.00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0.00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Cluster Membership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altLang="en-US" sz="1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Example of </a:t>
            </a:r>
            <a:r>
              <a:rPr lang="en-US" altLang="en-US" sz="4000" i="1"/>
              <a:t>k</a:t>
            </a:r>
            <a:r>
              <a:rPr lang="en-US" altLang="en-US" sz="4000"/>
              <a:t>-Means Clustering at Work </a:t>
            </a:r>
            <a:r>
              <a:rPr lang="en-US" altLang="en-US" sz="2800" i="1"/>
              <a:t>(cont’d)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/>
              <a:t>Cluster centroids updated to m</a:t>
            </a:r>
            <a:r>
              <a:rPr lang="en-US" altLang="en-US" sz="1600" i="1">
                <a:latin typeface="Times New Roman" panose="02020603050405020304" pitchFamily="18" charset="0"/>
              </a:rPr>
              <a:t>1</a:t>
            </a:r>
            <a:r>
              <a:rPr lang="en-US" altLang="en-US" sz="2000"/>
              <a:t> = (1.25, 1.75) or m</a:t>
            </a:r>
            <a:r>
              <a:rPr lang="en-US" altLang="en-US" sz="1600" i="1">
                <a:latin typeface="Times New Roman" panose="02020603050405020304" pitchFamily="18" charset="0"/>
              </a:rPr>
              <a:t>2</a:t>
            </a:r>
            <a:r>
              <a:rPr lang="en-US" altLang="en-US" sz="2000"/>
              <a:t> = (4, 2.75)</a:t>
            </a:r>
          </a:p>
          <a:p>
            <a:pPr lvl="1"/>
            <a:r>
              <a:rPr lang="en-US" altLang="en-US" sz="2000"/>
              <a:t>After Second Iteration, cluster centroids shown to move slightly</a:t>
            </a:r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CAE5-2F51-4577-AB5A-4614F393E3C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2394" name="Rectangle 10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72427" name="Group 43"/>
          <p:cNvGrpSpPr>
            <a:grpSpLocks/>
          </p:cNvGrpSpPr>
          <p:nvPr/>
        </p:nvGrpSpPr>
        <p:grpSpPr bwMode="auto">
          <a:xfrm>
            <a:off x="2601913" y="2863850"/>
            <a:ext cx="4743450" cy="2841625"/>
            <a:chOff x="1639" y="2242"/>
            <a:chExt cx="2988" cy="1790"/>
          </a:xfrm>
        </p:grpSpPr>
        <p:sp>
          <p:nvSpPr>
            <p:cNvPr id="272397" name="Text Box 13"/>
            <p:cNvSpPr txBox="1">
              <a:spLocks noChangeArrowheads="1"/>
            </p:cNvSpPr>
            <p:nvPr/>
          </p:nvSpPr>
          <p:spPr bwMode="auto">
            <a:xfrm>
              <a:off x="1747" y="3859"/>
              <a:ext cx="28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/>
                <a:t>0         1         2         3         4         5         6</a:t>
              </a:r>
            </a:p>
          </p:txBody>
        </p:sp>
        <p:grpSp>
          <p:nvGrpSpPr>
            <p:cNvPr id="272426" name="Group 42"/>
            <p:cNvGrpSpPr>
              <a:grpSpLocks/>
            </p:cNvGrpSpPr>
            <p:nvPr/>
          </p:nvGrpSpPr>
          <p:grpSpPr bwMode="auto">
            <a:xfrm>
              <a:off x="1639" y="2242"/>
              <a:ext cx="2009" cy="1681"/>
              <a:chOff x="1639" y="2266"/>
              <a:chExt cx="2009" cy="1681"/>
            </a:xfrm>
          </p:grpSpPr>
          <p:sp>
            <p:nvSpPr>
              <p:cNvPr id="272414" name="Line 30"/>
              <p:cNvSpPr>
                <a:spLocks noChangeShapeType="1"/>
              </p:cNvSpPr>
              <p:nvPr/>
            </p:nvSpPr>
            <p:spPr bwMode="auto">
              <a:xfrm flipV="1">
                <a:off x="2907" y="3092"/>
                <a:ext cx="123" cy="89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399" name="Line 15"/>
              <p:cNvSpPr>
                <a:spLocks noChangeShapeType="1"/>
              </p:cNvSpPr>
              <p:nvPr/>
            </p:nvSpPr>
            <p:spPr bwMode="auto">
              <a:xfrm flipV="1">
                <a:off x="1819" y="2371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00" name="Line 16"/>
              <p:cNvSpPr>
                <a:spLocks noChangeShapeType="1"/>
              </p:cNvSpPr>
              <p:nvPr/>
            </p:nvSpPr>
            <p:spPr bwMode="auto">
              <a:xfrm>
                <a:off x="1819" y="3859"/>
                <a:ext cx="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01" name="Oval 17"/>
              <p:cNvSpPr>
                <a:spLocks noChangeArrowheads="1"/>
              </p:cNvSpPr>
              <p:nvPr/>
            </p:nvSpPr>
            <p:spPr bwMode="auto">
              <a:xfrm>
                <a:off x="2103" y="3537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02" name="Oval 18"/>
              <p:cNvSpPr>
                <a:spLocks noChangeArrowheads="1"/>
              </p:cNvSpPr>
              <p:nvPr/>
            </p:nvSpPr>
            <p:spPr bwMode="auto">
              <a:xfrm>
                <a:off x="2107" y="3219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03" name="Oval 19"/>
              <p:cNvSpPr>
                <a:spLocks noChangeArrowheads="1"/>
              </p:cNvSpPr>
              <p:nvPr/>
            </p:nvSpPr>
            <p:spPr bwMode="auto">
              <a:xfrm>
                <a:off x="2107" y="2934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04" name="Oval 20"/>
              <p:cNvSpPr>
                <a:spLocks noChangeArrowheads="1"/>
              </p:cNvSpPr>
              <p:nvPr/>
            </p:nvSpPr>
            <p:spPr bwMode="auto">
              <a:xfrm>
                <a:off x="2409" y="3538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05" name="Oval 21"/>
              <p:cNvSpPr>
                <a:spLocks noChangeArrowheads="1"/>
              </p:cNvSpPr>
              <p:nvPr/>
            </p:nvSpPr>
            <p:spPr bwMode="auto">
              <a:xfrm>
                <a:off x="2739" y="2919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06" name="Oval 22"/>
              <p:cNvSpPr>
                <a:spLocks noChangeArrowheads="1"/>
              </p:cNvSpPr>
              <p:nvPr/>
            </p:nvSpPr>
            <p:spPr bwMode="auto">
              <a:xfrm>
                <a:off x="3042" y="2920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07" name="Oval 23"/>
              <p:cNvSpPr>
                <a:spLocks noChangeArrowheads="1"/>
              </p:cNvSpPr>
              <p:nvPr/>
            </p:nvSpPr>
            <p:spPr bwMode="auto">
              <a:xfrm>
                <a:off x="3363" y="2919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08" name="Oval 24"/>
              <p:cNvSpPr>
                <a:spLocks noChangeArrowheads="1"/>
              </p:cNvSpPr>
              <p:nvPr/>
            </p:nvSpPr>
            <p:spPr bwMode="auto">
              <a:xfrm>
                <a:off x="3049" y="3214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13" name="Line 29"/>
              <p:cNvSpPr>
                <a:spLocks noChangeShapeType="1"/>
              </p:cNvSpPr>
              <p:nvPr/>
            </p:nvSpPr>
            <p:spPr bwMode="auto">
              <a:xfrm>
                <a:off x="2140" y="3237"/>
                <a:ext cx="82" cy="96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2415" name="Group 31"/>
              <p:cNvGrpSpPr>
                <a:grpSpLocks/>
              </p:cNvGrpSpPr>
              <p:nvPr/>
            </p:nvGrpSpPr>
            <p:grpSpPr bwMode="auto">
              <a:xfrm>
                <a:off x="1639" y="2266"/>
                <a:ext cx="192" cy="1681"/>
                <a:chOff x="1447" y="1959"/>
                <a:chExt cx="192" cy="1681"/>
              </a:xfrm>
            </p:grpSpPr>
            <p:sp>
              <p:nvSpPr>
                <p:cNvPr id="27241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447" y="3467"/>
                  <a:ext cx="19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200" b="1"/>
                    <a:t>0</a:t>
                  </a:r>
                </a:p>
              </p:txBody>
            </p:sp>
            <p:sp>
              <p:nvSpPr>
                <p:cNvPr id="27241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447" y="3167"/>
                  <a:ext cx="19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200" b="1"/>
                    <a:t>1</a:t>
                  </a:r>
                </a:p>
              </p:txBody>
            </p:sp>
            <p:sp>
              <p:nvSpPr>
                <p:cNvPr id="27241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447" y="2865"/>
                  <a:ext cx="19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200" b="1"/>
                    <a:t>2</a:t>
                  </a:r>
                </a:p>
              </p:txBody>
            </p:sp>
            <p:sp>
              <p:nvSpPr>
                <p:cNvPr id="27241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447" y="1959"/>
                  <a:ext cx="19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200" b="1"/>
                    <a:t>5</a:t>
                  </a:r>
                </a:p>
              </p:txBody>
            </p:sp>
            <p:sp>
              <p:nvSpPr>
                <p:cNvPr id="27242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447" y="2261"/>
                  <a:ext cx="19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200" b="1"/>
                    <a:t>4</a:t>
                  </a:r>
                </a:p>
              </p:txBody>
            </p:sp>
            <p:sp>
              <p:nvSpPr>
                <p:cNvPr id="27242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447" y="2556"/>
                  <a:ext cx="19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200" b="1"/>
                    <a:t>3</a:t>
                  </a:r>
                </a:p>
              </p:txBody>
            </p:sp>
          </p:grpSp>
          <p:sp>
            <p:nvSpPr>
              <p:cNvPr id="272422" name="Freeform 38"/>
              <p:cNvSpPr>
                <a:spLocks/>
              </p:cNvSpPr>
              <p:nvPr/>
            </p:nvSpPr>
            <p:spPr bwMode="auto">
              <a:xfrm>
                <a:off x="1824" y="2736"/>
                <a:ext cx="864" cy="1104"/>
              </a:xfrm>
              <a:custGeom>
                <a:avLst/>
                <a:gdLst>
                  <a:gd name="T0" fmla="*/ 300 w 2250"/>
                  <a:gd name="T1" fmla="*/ 420 h 2460"/>
                  <a:gd name="T2" fmla="*/ 300 w 2250"/>
                  <a:gd name="T3" fmla="*/ 2220 h 2460"/>
                  <a:gd name="T4" fmla="*/ 2100 w 2250"/>
                  <a:gd name="T5" fmla="*/ 1860 h 2460"/>
                  <a:gd name="T6" fmla="*/ 1200 w 2250"/>
                  <a:gd name="T7" fmla="*/ 240 h 2460"/>
                  <a:gd name="T8" fmla="*/ 300 w 2250"/>
                  <a:gd name="T9" fmla="*/ 420 h 2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0" h="2460">
                    <a:moveTo>
                      <a:pt x="300" y="420"/>
                    </a:moveTo>
                    <a:cubicBezTo>
                      <a:pt x="150" y="750"/>
                      <a:pt x="0" y="1980"/>
                      <a:pt x="300" y="2220"/>
                    </a:cubicBezTo>
                    <a:cubicBezTo>
                      <a:pt x="600" y="2460"/>
                      <a:pt x="1950" y="2190"/>
                      <a:pt x="2100" y="1860"/>
                    </a:cubicBezTo>
                    <a:cubicBezTo>
                      <a:pt x="2250" y="1530"/>
                      <a:pt x="1500" y="480"/>
                      <a:pt x="1200" y="240"/>
                    </a:cubicBezTo>
                    <a:cubicBezTo>
                      <a:pt x="900" y="0"/>
                      <a:pt x="450" y="90"/>
                      <a:pt x="300" y="42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23" name="Freeform 39"/>
              <p:cNvSpPr>
                <a:spLocks/>
              </p:cNvSpPr>
              <p:nvPr/>
            </p:nvSpPr>
            <p:spPr bwMode="auto">
              <a:xfrm>
                <a:off x="2472" y="2736"/>
                <a:ext cx="1176" cy="816"/>
              </a:xfrm>
              <a:custGeom>
                <a:avLst/>
                <a:gdLst>
                  <a:gd name="T0" fmla="*/ 240 w 2940"/>
                  <a:gd name="T1" fmla="*/ 180 h 1260"/>
                  <a:gd name="T2" fmla="*/ 1320 w 2940"/>
                  <a:gd name="T3" fmla="*/ 1260 h 1260"/>
                  <a:gd name="T4" fmla="*/ 2760 w 2940"/>
                  <a:gd name="T5" fmla="*/ 180 h 1260"/>
                  <a:gd name="T6" fmla="*/ 240 w 2940"/>
                  <a:gd name="T7" fmla="*/ 180 h 1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40" h="1260">
                    <a:moveTo>
                      <a:pt x="240" y="180"/>
                    </a:moveTo>
                    <a:cubicBezTo>
                      <a:pt x="0" y="360"/>
                      <a:pt x="900" y="1260"/>
                      <a:pt x="1320" y="1260"/>
                    </a:cubicBezTo>
                    <a:cubicBezTo>
                      <a:pt x="1740" y="1260"/>
                      <a:pt x="2940" y="360"/>
                      <a:pt x="2760" y="180"/>
                    </a:cubicBezTo>
                    <a:cubicBezTo>
                      <a:pt x="2580" y="0"/>
                      <a:pt x="480" y="0"/>
                      <a:pt x="240" y="18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24" name="AutoShape 40"/>
              <p:cNvSpPr>
                <a:spLocks noChangeArrowheads="1"/>
              </p:cNvSpPr>
              <p:nvPr/>
            </p:nvSpPr>
            <p:spPr bwMode="auto">
              <a:xfrm>
                <a:off x="3041" y="3024"/>
                <a:ext cx="72" cy="72"/>
              </a:xfrm>
              <a:prstGeom prst="triangle">
                <a:avLst>
                  <a:gd name="adj" fmla="val 50000"/>
                </a:avLst>
              </a:prstGeom>
              <a:solidFill>
                <a:srgbClr val="FF7C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425" name="AutoShape 41"/>
              <p:cNvSpPr>
                <a:spLocks noChangeArrowheads="1"/>
              </p:cNvSpPr>
              <p:nvPr/>
            </p:nvSpPr>
            <p:spPr bwMode="auto">
              <a:xfrm>
                <a:off x="2224" y="3320"/>
                <a:ext cx="72" cy="72"/>
              </a:xfrm>
              <a:prstGeom prst="triangle">
                <a:avLst>
                  <a:gd name="adj" fmla="val 50000"/>
                </a:avLst>
              </a:prstGeom>
              <a:solidFill>
                <a:srgbClr val="FF7C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>
                  <a:solidFill>
                    <a:srgbClr val="FF7C8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Example of </a:t>
            </a:r>
            <a:r>
              <a:rPr lang="en-US" altLang="en-US" sz="4000" i="1"/>
              <a:t>k</a:t>
            </a:r>
            <a:r>
              <a:rPr lang="en-US" altLang="en-US" sz="4000"/>
              <a:t>-Means Clustering at Work </a:t>
            </a:r>
            <a:r>
              <a:rPr lang="en-US" altLang="en-US" sz="2800" i="1"/>
              <a:t>(cont’d)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chemeClr val="hlink"/>
                </a:solidFill>
              </a:rPr>
              <a:t>Third (Final) Iteration</a:t>
            </a:r>
            <a:endParaRPr lang="en-US" altLang="en-US" sz="2400" dirty="0"/>
          </a:p>
          <a:p>
            <a:pPr lvl="1"/>
            <a:r>
              <a:rPr lang="en-US" altLang="en-US" sz="2000" dirty="0"/>
              <a:t>Repeat procedure for Steps 3 – 4</a:t>
            </a:r>
          </a:p>
          <a:p>
            <a:pPr lvl="1"/>
            <a:r>
              <a:rPr lang="en-US" altLang="en-US" sz="2000" dirty="0"/>
              <a:t>Now, for each record find nearest cluster center m</a:t>
            </a:r>
            <a:r>
              <a:rPr lang="en-US" altLang="en-US" sz="1600" i="1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/>
              <a:t> = (1.25, 1.75) or m</a:t>
            </a:r>
            <a:r>
              <a:rPr lang="en-US" altLang="en-US" sz="1600" i="1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/>
              <a:t> = (4, 2.75)</a:t>
            </a:r>
          </a:p>
          <a:p>
            <a:pPr lvl="1"/>
            <a:r>
              <a:rPr lang="en-US" altLang="en-US" sz="2000" dirty="0" smtClean="0"/>
              <a:t>This </a:t>
            </a:r>
            <a:r>
              <a:rPr lang="en-US" altLang="en-US" sz="2000" dirty="0"/>
              <a:t>time, no records shift cluster membership</a:t>
            </a:r>
          </a:p>
          <a:p>
            <a:pPr lvl="1"/>
            <a:r>
              <a:rPr lang="en-US" altLang="en-US" sz="2000" dirty="0"/>
              <a:t>Centroids remain unchanged, therefore algorithm terminates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6455-42FF-4AA3-8E67-F9BC6709F86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3418" name="Rectangle 10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981450"/>
            <a:ext cx="3308493" cy="226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 of MSB, MSE and pseudo-F as the k-means algorithm proceeds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799" y="1447800"/>
                <a:ext cx="8004175" cy="4800600"/>
              </a:xfrm>
            </p:spPr>
            <p:txBody>
              <a:bodyPr/>
              <a:lstStyle/>
              <a:p>
                <a:r>
                  <a:rPr lang="en-US" sz="2400" dirty="0" smtClean="0"/>
                  <a:t>First pass</a:t>
                </a:r>
              </a:p>
              <a:p>
                <a:pPr marL="8255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=3∙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2.625, 2.25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+5∙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3.6, 2.4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2.625, 2.25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=12.975</m:t>
                      </m:r>
                    </m:oMath>
                  </m:oMathPara>
                </a14:m>
                <a:endParaRPr lang="en-US" sz="1200" dirty="0" smtClean="0"/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𝑀𝑆𝐵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𝑆𝑆𝐵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12.975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2−1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𝟗𝟕𝟓</m:t>
                      </m:r>
                    </m:oMath>
                  </m:oMathPara>
                </a14:m>
                <a:endParaRPr lang="en-US" sz="1200" b="1" dirty="0"/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.24</m:t>
                          </m:r>
                        </m:e>
                        <m:sup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.83</m:t>
                          </m:r>
                        </m:e>
                        <m:sup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3.61</m:t>
                          </m:r>
                        </m:e>
                        <m:sup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.24</m:t>
                          </m:r>
                        </m:e>
                        <m:sup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US" sz="1200" dirty="0" smtClean="0"/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1200" b="1" dirty="0"/>
              </a:p>
              <a:p>
                <a:pPr marL="8255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𝑀𝑆𝐵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12.975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𝟏𝟔𝟐𝟓</m:t>
                      </m:r>
                    </m:oMath>
                  </m:oMathPara>
                </a14:m>
                <a:endParaRPr lang="en-US" sz="1400" b="1" dirty="0"/>
              </a:p>
              <a:p>
                <a:r>
                  <a:rPr lang="en-US" sz="1800" dirty="0" smtClean="0"/>
                  <a:t>Expectation is for MSB to increase, MSE to decrease and F to increase in subsequent passes</a:t>
                </a:r>
              </a:p>
              <a:p>
                <a:r>
                  <a:rPr lang="en-US" sz="1800" dirty="0" smtClean="0"/>
                  <a:t>Results obtained are</a:t>
                </a:r>
              </a:p>
              <a:p>
                <a:pPr lvl="1"/>
                <a:r>
                  <a:rPr lang="en-US" sz="1400" dirty="0"/>
                  <a:t>Second pass:  MSB = 17.125, MSE = 1.313333, F = </a:t>
                </a:r>
                <a:r>
                  <a:rPr lang="en-US" sz="1400" dirty="0" smtClean="0"/>
                  <a:t>13.03934</a:t>
                </a:r>
                <a:endParaRPr lang="en-US" sz="1400" dirty="0"/>
              </a:p>
              <a:p>
                <a:pPr lvl="1"/>
                <a:r>
                  <a:rPr lang="en-US" sz="1400" dirty="0"/>
                  <a:t>Third pass: MSB = 17.125, MSE = 1.041667, F = </a:t>
                </a:r>
                <a:r>
                  <a:rPr lang="en-US" sz="1400" dirty="0" smtClean="0"/>
                  <a:t>16.44</a:t>
                </a:r>
                <a:endParaRPr lang="en-US" sz="1400" dirty="0"/>
              </a:p>
              <a:p>
                <a:r>
                  <a:rPr lang="en-US" sz="1800" dirty="0" smtClean="0"/>
                  <a:t>We have achieved maximum between-cluster variation (as measured by MSB), compared to within-cluster variation (as measured by MSE)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1447800"/>
                <a:ext cx="8004175" cy="4800600"/>
              </a:xfrm>
              <a:blipFill rotWithShape="0">
                <a:blip r:embed="rId2"/>
                <a:stretch>
                  <a:fillRect t="-7116" b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Discovering Knowledge in Data: An Introduction to Data Mining, Second Edition, by Daniel Larose and Chantal Larose, John Wiley and Sons, Inc., 2014.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01130-3BA6-4958-BBD3-19AA2B5AD26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4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Clustering Task </a:t>
            </a:r>
            <a:r>
              <a:rPr lang="en-US" altLang="en-US" sz="2800" i="1" dirty="0"/>
              <a:t>(cont’d)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1219201" y="1447800"/>
            <a:ext cx="7851774" cy="4800600"/>
          </a:xfrm>
        </p:spPr>
        <p:txBody>
          <a:bodyPr/>
          <a:lstStyle/>
          <a:p>
            <a:pPr lvl="1"/>
            <a:r>
              <a:rPr lang="en-US" altLang="en-US" sz="2000" dirty="0"/>
              <a:t>For example, </a:t>
            </a:r>
            <a:r>
              <a:rPr lang="en-US" altLang="en-US" sz="2000" dirty="0" smtClean="0"/>
              <a:t>Nielsen PRIZM, developed by </a:t>
            </a:r>
            <a:r>
              <a:rPr lang="en-US" altLang="en-US" sz="2000" dirty="0" err="1" smtClean="0"/>
              <a:t>Claritas</a:t>
            </a:r>
            <a:r>
              <a:rPr lang="en-US" altLang="en-US" sz="2000" dirty="0"/>
              <a:t>, Inc. provides demographic profiles of geographic areas, according to zip code</a:t>
            </a:r>
          </a:p>
          <a:p>
            <a:pPr lvl="1"/>
            <a:r>
              <a:rPr lang="en-US" altLang="en-US" sz="2000" dirty="0"/>
              <a:t>PRIZM segmentation system clusters zip codes in terms of lifestyle types</a:t>
            </a:r>
          </a:p>
          <a:p>
            <a:pPr lvl="1"/>
            <a:r>
              <a:rPr lang="en-US" altLang="en-US" sz="2000" dirty="0" smtClean="0"/>
              <a:t>Example:  Clusters </a:t>
            </a:r>
            <a:r>
              <a:rPr lang="en-US" altLang="en-US" sz="2000" dirty="0"/>
              <a:t>identified for 90210 Beverly Hills, CA</a:t>
            </a:r>
          </a:p>
          <a:p>
            <a:pPr lvl="2"/>
            <a:r>
              <a:rPr lang="en-US" altLang="en-US" sz="1800" dirty="0"/>
              <a:t>Cluster 01:	</a:t>
            </a:r>
            <a:r>
              <a:rPr lang="en-US" altLang="en-US" sz="1800" i="1" dirty="0" smtClean="0"/>
              <a:t>Upper Crust Estates</a:t>
            </a:r>
            <a:endParaRPr lang="en-US" altLang="en-US" sz="1800" i="1" dirty="0"/>
          </a:p>
          <a:p>
            <a:pPr lvl="3">
              <a:buFontTx/>
              <a:buNone/>
            </a:pPr>
            <a:r>
              <a:rPr lang="en-US" sz="1600" dirty="0" smtClean="0"/>
              <a:t>	</a:t>
            </a:r>
            <a:r>
              <a:rPr lang="en-US" sz="1600" i="1" dirty="0" smtClean="0"/>
              <a:t>“</a:t>
            </a:r>
            <a:r>
              <a:rPr lang="en-US" sz="1600" i="1" dirty="0"/>
              <a:t>The nation’s most exclusive address, Upper Crust is the wealthiest lifestyle in America, a Haven for empty-nesting couples between the ages of 45 and 64.  No segment has a higher concentration of residents earning over $100,000 a year and possessing a postgraduate degree.  And none has a more opulent standard of living</a:t>
            </a:r>
            <a:r>
              <a:rPr lang="en-US" sz="1600" i="1" dirty="0" smtClean="0"/>
              <a:t>.”</a:t>
            </a:r>
          </a:p>
          <a:p>
            <a:pPr lvl="2"/>
            <a:r>
              <a:rPr lang="en-US" altLang="en-US" sz="1800" dirty="0"/>
              <a:t>Cluster </a:t>
            </a:r>
            <a:r>
              <a:rPr lang="en-US" altLang="en-US" sz="1800" dirty="0" smtClean="0"/>
              <a:t>03: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Movers </a:t>
            </a:r>
            <a:r>
              <a:rPr lang="en-US" altLang="en-US" sz="1800" dirty="0"/>
              <a:t>and Shakers</a:t>
            </a:r>
          </a:p>
          <a:p>
            <a:pPr lvl="2"/>
            <a:r>
              <a:rPr lang="en-US" altLang="en-US" sz="1800" dirty="0"/>
              <a:t>Cluster </a:t>
            </a:r>
            <a:r>
              <a:rPr lang="en-US" altLang="en-US" sz="1800" dirty="0" smtClean="0"/>
              <a:t>04:</a:t>
            </a:r>
            <a:r>
              <a:rPr lang="en-US" altLang="en-US" sz="1800" dirty="0"/>
              <a:t>	</a:t>
            </a:r>
            <a:r>
              <a:rPr lang="en-US" altLang="en-US" sz="1800" i="1" dirty="0" smtClean="0"/>
              <a:t>Young Digerati</a:t>
            </a:r>
            <a:endParaRPr lang="en-US" altLang="en-US" sz="1800" i="1" dirty="0"/>
          </a:p>
          <a:p>
            <a:pPr lvl="2"/>
            <a:r>
              <a:rPr lang="en-US" altLang="en-US" sz="1800" dirty="0"/>
              <a:t>Cluster 07:	</a:t>
            </a:r>
            <a:r>
              <a:rPr lang="en-US" altLang="en-US" sz="1800" i="1" dirty="0"/>
              <a:t>Money and Brains</a:t>
            </a:r>
          </a:p>
          <a:p>
            <a:pPr lvl="2"/>
            <a:r>
              <a:rPr lang="en-US" altLang="en-US" sz="1800" dirty="0"/>
              <a:t>Cluster </a:t>
            </a:r>
            <a:r>
              <a:rPr lang="en-US" altLang="en-US" sz="1800" dirty="0" smtClean="0"/>
              <a:t>16:</a:t>
            </a:r>
            <a:r>
              <a:rPr lang="en-US" altLang="en-US" sz="1800" dirty="0"/>
              <a:t>	</a:t>
            </a:r>
            <a:r>
              <a:rPr lang="en-US" altLang="en-US" sz="1800" i="1" dirty="0" smtClean="0"/>
              <a:t>Bohemian Mix</a:t>
            </a:r>
            <a:endParaRPr lang="en-US" altLang="en-US" sz="1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D646-9D50-47B6-8F4B-F16CEFAD902A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Example of </a:t>
            </a:r>
            <a:r>
              <a:rPr lang="en-US" altLang="en-US" sz="4000" i="1" dirty="0" smtClean="0"/>
              <a:t>k</a:t>
            </a:r>
            <a:r>
              <a:rPr lang="en-US" altLang="en-US" sz="4000" dirty="0" smtClean="0"/>
              <a:t>-Means Clustering at Work </a:t>
            </a:r>
            <a:r>
              <a:rPr lang="en-US" altLang="en-US" sz="2800" i="1" dirty="0" smtClean="0"/>
              <a:t>(cont’d)</a:t>
            </a:r>
            <a:endParaRPr lang="en-US" altLang="en-US" sz="2800" i="1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47800"/>
            <a:ext cx="7715250" cy="4800600"/>
          </a:xfrm>
        </p:spPr>
        <p:txBody>
          <a:bodyPr/>
          <a:lstStyle/>
          <a:p>
            <a:r>
              <a:rPr lang="en-US" altLang="en-US" sz="2400" dirty="0">
                <a:solidFill>
                  <a:schemeClr val="hlink"/>
                </a:solidFill>
              </a:rPr>
              <a:t>Summary</a:t>
            </a:r>
          </a:p>
          <a:p>
            <a:pPr lvl="1"/>
            <a:r>
              <a:rPr lang="en-US" altLang="en-US" sz="2000" i="1" dirty="0"/>
              <a:t>k</a:t>
            </a:r>
            <a:r>
              <a:rPr lang="en-US" altLang="en-US" sz="2000" dirty="0"/>
              <a:t>-Means not guaranteed to find to find global </a:t>
            </a:r>
            <a:r>
              <a:rPr lang="en-US" altLang="en-US" sz="2000" dirty="0" smtClean="0"/>
              <a:t>maximum pseudo-F</a:t>
            </a:r>
            <a:endParaRPr lang="en-US" altLang="en-US" sz="2000" dirty="0"/>
          </a:p>
          <a:p>
            <a:pPr lvl="1"/>
            <a:r>
              <a:rPr lang="en-US" altLang="en-US" sz="2000" dirty="0"/>
              <a:t>Instead, local minimum found</a:t>
            </a:r>
          </a:p>
          <a:p>
            <a:pPr lvl="1"/>
            <a:r>
              <a:rPr lang="en-US" altLang="en-US" sz="2000" dirty="0"/>
              <a:t>Invoking algorithm using variety of initial cluster centers improves probability of achieving global </a:t>
            </a:r>
            <a:r>
              <a:rPr lang="en-US" altLang="en-US" sz="2000" dirty="0" smtClean="0"/>
              <a:t>maximum</a:t>
            </a:r>
            <a:endParaRPr lang="en-US" altLang="en-US" sz="2000" dirty="0"/>
          </a:p>
          <a:p>
            <a:pPr lvl="1"/>
            <a:r>
              <a:rPr lang="en-US" altLang="en-US" sz="2000" dirty="0"/>
              <a:t>One approach places first cluster at random point, with remaining clusters placed far from previous centers </a:t>
            </a:r>
            <a:r>
              <a:rPr lang="en-US" altLang="en-US" sz="1600" dirty="0"/>
              <a:t>(Moore)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chemeClr val="hlink"/>
                </a:solidFill>
              </a:rPr>
              <a:t>What is appropriate value for </a:t>
            </a:r>
            <a:r>
              <a:rPr lang="en-US" altLang="en-US" sz="2000" i="1" dirty="0">
                <a:solidFill>
                  <a:schemeClr val="hlink"/>
                </a:solidFill>
              </a:rPr>
              <a:t>k</a:t>
            </a:r>
            <a:r>
              <a:rPr lang="en-US" altLang="en-US" sz="2000" dirty="0">
                <a:solidFill>
                  <a:schemeClr val="hlink"/>
                </a:solidFill>
              </a:rPr>
              <a:t>?</a:t>
            </a:r>
          </a:p>
          <a:p>
            <a:pPr lvl="1"/>
            <a:r>
              <a:rPr lang="en-US" altLang="en-US" sz="2000" dirty="0"/>
              <a:t>Potential problem for applying </a:t>
            </a:r>
            <a:r>
              <a:rPr lang="en-US" altLang="en-US" sz="2000" i="1" dirty="0"/>
              <a:t>k</a:t>
            </a:r>
            <a:r>
              <a:rPr lang="en-US" altLang="en-US" sz="2000" dirty="0"/>
              <a:t>-Means</a:t>
            </a:r>
          </a:p>
          <a:p>
            <a:pPr lvl="1"/>
            <a:r>
              <a:rPr lang="en-US" altLang="en-US" sz="2000" dirty="0"/>
              <a:t>Analyst may have </a:t>
            </a:r>
            <a:r>
              <a:rPr lang="en-US" altLang="en-US" sz="2000" i="1" dirty="0"/>
              <a:t>a priori</a:t>
            </a:r>
            <a:r>
              <a:rPr lang="en-US" altLang="en-US" sz="2000" dirty="0"/>
              <a:t> knowledge of </a:t>
            </a:r>
            <a:r>
              <a:rPr lang="en-US" altLang="en-US" sz="2000" i="1" dirty="0"/>
              <a:t>k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D085-FF73-4882-A8C5-6398720DF19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Example of </a:t>
            </a:r>
            <a:r>
              <a:rPr lang="en-US" altLang="en-US" sz="4000" i="1"/>
              <a:t>k</a:t>
            </a:r>
            <a:r>
              <a:rPr lang="en-US" altLang="en-US" sz="4000"/>
              <a:t>-Means Clustering at Work </a:t>
            </a:r>
            <a:r>
              <a:rPr lang="en-US" altLang="en-US" sz="2800" i="1"/>
              <a:t>(cont’d)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/>
              <a:t>Outer loop to algorithm possible</a:t>
            </a:r>
          </a:p>
          <a:p>
            <a:pPr lvl="1"/>
            <a:r>
              <a:rPr lang="en-US" altLang="en-US" sz="2000" dirty="0"/>
              <a:t>Cycles through different </a:t>
            </a:r>
            <a:r>
              <a:rPr lang="en-US" altLang="en-US" sz="2000" i="1" dirty="0"/>
              <a:t>k</a:t>
            </a:r>
            <a:r>
              <a:rPr lang="en-US" altLang="en-US" sz="2000" dirty="0"/>
              <a:t> values</a:t>
            </a:r>
          </a:p>
          <a:p>
            <a:pPr lvl="1"/>
            <a:r>
              <a:rPr lang="en-US" altLang="en-US" sz="2000" dirty="0"/>
              <a:t>Results compared, selecting solution with </a:t>
            </a:r>
            <a:r>
              <a:rPr lang="en-US" altLang="en-US" sz="2000" dirty="0" smtClean="0"/>
              <a:t>largest F statistic</a:t>
            </a:r>
          </a:p>
          <a:p>
            <a:pPr lvl="1"/>
            <a:r>
              <a:rPr lang="en-US" altLang="en-US" sz="2000" dirty="0" smtClean="0"/>
              <a:t>Alternatively, other clustering algorithms like BIRCH can select optimal number of clusters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chemeClr val="hlink"/>
                </a:solidFill>
              </a:rPr>
              <a:t>What attributes to use as input?</a:t>
            </a:r>
          </a:p>
          <a:p>
            <a:pPr lvl="1"/>
            <a:r>
              <a:rPr lang="en-US" altLang="en-US" sz="2000" dirty="0"/>
              <a:t>Some attributes likely more relevant than others </a:t>
            </a:r>
          </a:p>
          <a:p>
            <a:pPr lvl="1"/>
            <a:r>
              <a:rPr lang="en-US" altLang="en-US" sz="2000" dirty="0"/>
              <a:t>Apply axis-stretching methods for quantifying attribute relevance discussed in Chapter </a:t>
            </a:r>
            <a:r>
              <a:rPr lang="en-US" altLang="en-US" sz="2000" dirty="0" smtClean="0"/>
              <a:t>7</a:t>
            </a:r>
          </a:p>
          <a:p>
            <a:pPr lvl="1"/>
            <a:r>
              <a:rPr lang="en-US" altLang="en-US" sz="2000" dirty="0" smtClean="0"/>
              <a:t>In Chapter 11 we examine </a:t>
            </a:r>
            <a:r>
              <a:rPr lang="en-US" altLang="en-US" sz="2000" dirty="0" err="1" smtClean="0"/>
              <a:t>Kohonen</a:t>
            </a:r>
            <a:r>
              <a:rPr lang="en-US" altLang="en-US" sz="2000" dirty="0" smtClean="0"/>
              <a:t> networks, related to artificial neural networks</a:t>
            </a:r>
            <a:endParaRPr lang="en-US" altLang="en-US" sz="2000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E53C-0E97-42D7-82CB-98232FDD931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Application of </a:t>
            </a:r>
            <a:r>
              <a:rPr lang="en-US" altLang="en-US" sz="4000" i="1"/>
              <a:t>k</a:t>
            </a:r>
            <a:r>
              <a:rPr lang="en-US" altLang="en-US" sz="4000"/>
              <a:t>-Means Clustering Using SAS Enterprise Miner</a:t>
            </a:r>
            <a:endParaRPr lang="en-US" altLang="en-US" sz="2800" i="1"/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pPr lvl="1"/>
            <a:r>
              <a:rPr lang="en-US" altLang="en-US" sz="2000" i="1" dirty="0"/>
              <a:t>k</a:t>
            </a:r>
            <a:r>
              <a:rPr lang="en-US" altLang="en-US" sz="2000" dirty="0"/>
              <a:t>-Means algorithm in SAS Enterprise Miner analyzes </a:t>
            </a:r>
            <a:r>
              <a:rPr lang="en-US" altLang="en-US" sz="2000" i="1" dirty="0"/>
              <a:t>churn</a:t>
            </a:r>
            <a:r>
              <a:rPr lang="en-US" altLang="en-US" sz="2000" dirty="0"/>
              <a:t> data set</a:t>
            </a:r>
          </a:p>
          <a:p>
            <a:pPr lvl="1"/>
            <a:r>
              <a:rPr lang="en-US" altLang="en-US" sz="2000" dirty="0"/>
              <a:t>Uses </a:t>
            </a:r>
            <a:r>
              <a:rPr lang="en-US" altLang="en-US" sz="2000" dirty="0" smtClean="0"/>
              <a:t>FASTCLUS procedure, </a:t>
            </a:r>
            <a:r>
              <a:rPr lang="en-US" altLang="en-US" sz="2000" dirty="0"/>
              <a:t>a version of </a:t>
            </a:r>
            <a:r>
              <a:rPr lang="en-US" altLang="en-US" sz="2000" i="1" dirty="0"/>
              <a:t>k</a:t>
            </a:r>
            <a:r>
              <a:rPr lang="en-US" altLang="en-US" sz="2000" dirty="0"/>
              <a:t>-Means</a:t>
            </a:r>
          </a:p>
          <a:p>
            <a:pPr lvl="1"/>
            <a:r>
              <a:rPr lang="en-US" altLang="en-US" sz="2000" dirty="0"/>
              <a:t>Data set contains 20 attributes with 3,333 records</a:t>
            </a:r>
          </a:p>
          <a:p>
            <a:pPr lvl="1"/>
            <a:r>
              <a:rPr lang="en-US" altLang="en-US" sz="2000" dirty="0"/>
              <a:t>Target variable describes if customer left company (“churned”)</a:t>
            </a:r>
          </a:p>
          <a:p>
            <a:pPr lvl="1"/>
            <a:r>
              <a:rPr lang="en-US" altLang="en-US" sz="2000" dirty="0"/>
              <a:t>9 attributes passed to algorithm, with </a:t>
            </a:r>
            <a:r>
              <a:rPr lang="en-US" altLang="en-US" sz="2000" i="1" dirty="0"/>
              <a:t>k</a:t>
            </a:r>
            <a:r>
              <a:rPr lang="en-US" altLang="en-US" sz="2000" dirty="0"/>
              <a:t> = 3</a:t>
            </a:r>
          </a:p>
          <a:p>
            <a:pPr lvl="1"/>
            <a:r>
              <a:rPr lang="en-US" altLang="en-US" sz="2000" dirty="0">
                <a:solidFill>
                  <a:schemeClr val="hlink"/>
                </a:solidFill>
              </a:rPr>
              <a:t>Categorical</a:t>
            </a:r>
          </a:p>
          <a:p>
            <a:pPr lvl="1"/>
            <a:r>
              <a:rPr lang="en-US" altLang="en-US" sz="2000" dirty="0"/>
              <a:t>International Plan, Voice Main Plan</a:t>
            </a:r>
          </a:p>
          <a:p>
            <a:pPr lvl="1"/>
            <a:r>
              <a:rPr lang="en-US" altLang="en-US" sz="2000" dirty="0">
                <a:solidFill>
                  <a:schemeClr val="hlink"/>
                </a:solidFill>
              </a:rPr>
              <a:t>Numeric (values Normalized)</a:t>
            </a:r>
          </a:p>
          <a:p>
            <a:pPr lvl="1"/>
            <a:r>
              <a:rPr lang="en-US" altLang="en-US" sz="2000" dirty="0"/>
              <a:t>Account Length, Voice Mail Messages, Day Minutes, Evening Minutes, Night Minutes, International Minutes, Customer Service </a:t>
            </a:r>
            <a:r>
              <a:rPr lang="en-US" altLang="en-US" sz="2000" dirty="0" smtClean="0"/>
              <a:t>Calls</a:t>
            </a:r>
          </a:p>
          <a:p>
            <a:pPr lvl="2"/>
            <a:r>
              <a:rPr lang="en-US" altLang="en-US" sz="1600" dirty="0" smtClean="0"/>
              <a:t>Min-Max Normalization was applied to all numerical variables</a:t>
            </a:r>
            <a:endParaRPr lang="en-US" altLang="en-US" sz="1600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CBC7-25F2-4ADA-80E6-0E9747DA14D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/>
              <a:t>Application of </a:t>
            </a:r>
            <a:r>
              <a:rPr lang="en-US" altLang="en-US" sz="4000" i="1" dirty="0"/>
              <a:t>k</a:t>
            </a:r>
            <a:r>
              <a:rPr lang="en-US" altLang="en-US" sz="4000" dirty="0"/>
              <a:t>-Means Clustering Using SAS Enterprise Miner </a:t>
            </a:r>
            <a:r>
              <a:rPr lang="en-US" altLang="en-US" sz="2800" i="1" dirty="0"/>
              <a:t>(cont’d)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/>
              <a:t>Three clusters uncovered vary significantly in size</a:t>
            </a:r>
          </a:p>
          <a:p>
            <a:pPr lvl="1"/>
            <a:r>
              <a:rPr lang="en-US" altLang="en-US" sz="2000" dirty="0"/>
              <a:t>Cluster 1: 92 records, Cluster 2: 2,411 records, and Cluster 3: 830 records</a:t>
            </a:r>
          </a:p>
          <a:p>
            <a:pPr lvl="1"/>
            <a:r>
              <a:rPr lang="en-US" altLang="en-US" sz="2000" u="sng" dirty="0"/>
              <a:t>Cluster Profiling</a:t>
            </a:r>
            <a:r>
              <a:rPr lang="en-US" altLang="en-US" sz="2000" dirty="0"/>
              <a:t> helps understand types of records comprising </a:t>
            </a:r>
            <a:r>
              <a:rPr lang="en-US" altLang="en-US" sz="2000" dirty="0" smtClean="0"/>
              <a:t>clusters</a:t>
            </a:r>
            <a:endParaRPr lang="en-US" altLang="en-US" sz="200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4046-1DA0-45FE-A19B-CAF21BC0A96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11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12" name="Rectangle 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14" name="Rectangle 10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15" name="Text Box 11"/>
          <p:cNvSpPr txBox="1">
            <a:spLocks noChangeArrowheads="1"/>
          </p:cNvSpPr>
          <p:nvPr/>
        </p:nvSpPr>
        <p:spPr bwMode="auto">
          <a:xfrm>
            <a:off x="3908425" y="64008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/>
              <a:t>Application of </a:t>
            </a:r>
            <a:r>
              <a:rPr lang="en-US" altLang="en-US" sz="4400" i="1" dirty="0"/>
              <a:t>k</a:t>
            </a:r>
            <a:r>
              <a:rPr lang="en-US" altLang="en-US" sz="4400" dirty="0"/>
              <a:t>-Means Clustering Using SAS Enterprise Miner </a:t>
            </a:r>
            <a:r>
              <a:rPr lang="en-US" altLang="en-US" sz="3200" i="1" dirty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>
              <a:spcBef>
                <a:spcPts val="600"/>
              </a:spcBef>
              <a:buSzPct val="80000"/>
              <a:buFont typeface="Wingdings 2" panose="05020102010507070707" pitchFamily="18" charset="2"/>
              <a:buChar char=""/>
            </a:pPr>
            <a:r>
              <a:rPr lang="en-US" altLang="en-US" sz="2000" dirty="0"/>
              <a:t>Clustering results window from Enterprise Miner shows pie chart profile of </a:t>
            </a:r>
            <a:r>
              <a:rPr lang="en-US" altLang="en-US" sz="2000" i="1" dirty="0"/>
              <a:t>International Plan</a:t>
            </a:r>
            <a:r>
              <a:rPr lang="en-US" altLang="en-US" sz="2000" dirty="0"/>
              <a:t> across cluster </a:t>
            </a:r>
            <a:r>
              <a:rPr lang="en-US" altLang="en-US" sz="2000" dirty="0" smtClean="0"/>
              <a:t>membership</a:t>
            </a:r>
          </a:p>
          <a:p>
            <a:pPr lvl="1"/>
            <a:r>
              <a:rPr lang="en-US" altLang="en-US" sz="2000" dirty="0"/>
              <a:t>Cluster 1:		All members adopted International Plan</a:t>
            </a:r>
          </a:p>
          <a:p>
            <a:pPr lvl="1"/>
            <a:r>
              <a:rPr lang="en-US" altLang="en-US" sz="2000" dirty="0"/>
              <a:t>Cluster 2:		Fraction adopted plan</a:t>
            </a:r>
          </a:p>
          <a:p>
            <a:pPr lvl="1"/>
            <a:r>
              <a:rPr lang="en-US" altLang="en-US" sz="2000" dirty="0"/>
              <a:t>Cluster 3:		None chose plan</a:t>
            </a:r>
          </a:p>
          <a:p>
            <a:pPr marL="611187" lvl="2" indent="-282575">
              <a:spcBef>
                <a:spcPts val="600"/>
              </a:spcBef>
              <a:buSzPct val="80000"/>
              <a:buFont typeface="Wingdings 2" panose="05020102010507070707" pitchFamily="18" charset="2"/>
              <a:buChar char=""/>
            </a:pPr>
            <a:endParaRPr lang="en-US" altLang="en-US" sz="16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Discovering Knowledge in Data: An Introduction to Data Mining, Second Edition, by Daniel Larose and Chantal Larose, John Wiley and Sons, Inc., 2014.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01130-3BA6-4958-BBD3-19AA2B5AD26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57600"/>
            <a:ext cx="5943600" cy="195834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24"/>
          <p:cNvSpPr txBox="1">
            <a:spLocks noChangeArrowheads="1"/>
          </p:cNvSpPr>
          <p:nvPr/>
        </p:nvSpPr>
        <p:spPr bwMode="auto">
          <a:xfrm>
            <a:off x="1981200" y="5620702"/>
            <a:ext cx="949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dirty="0"/>
              <a:t>Figure </a:t>
            </a:r>
            <a:r>
              <a:rPr lang="en-US" altLang="en-US" sz="1200" dirty="0" smtClean="0"/>
              <a:t>10.7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805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Application of </a:t>
            </a:r>
            <a:r>
              <a:rPr lang="en-US" altLang="en-US" sz="4000" i="1"/>
              <a:t>k</a:t>
            </a:r>
            <a:r>
              <a:rPr lang="en-US" altLang="en-US" sz="4000"/>
              <a:t>-Means Clustering Using SAS Enterprise Miner </a:t>
            </a:r>
            <a:r>
              <a:rPr lang="en-US" altLang="en-US" sz="2800" i="1"/>
              <a:t>(cont’d)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 smtClean="0"/>
              <a:t>Below</a:t>
            </a:r>
            <a:r>
              <a:rPr lang="en-US" altLang="en-US" sz="2000" dirty="0"/>
              <a:t>, results show profile of </a:t>
            </a:r>
            <a:r>
              <a:rPr lang="en-US" altLang="en-US" sz="2000" i="1" dirty="0"/>
              <a:t>Voice Mail Plan</a:t>
            </a:r>
            <a:r>
              <a:rPr lang="en-US" altLang="en-US" sz="2000" dirty="0"/>
              <a:t> across cluster membership</a:t>
            </a:r>
          </a:p>
          <a:p>
            <a:pPr lvl="1"/>
            <a:r>
              <a:rPr lang="en-US" altLang="en-US" sz="2000" dirty="0"/>
              <a:t>Clusters 1 and 3:	All members adopted Voice Mail Plan</a:t>
            </a:r>
          </a:p>
          <a:p>
            <a:pPr lvl="1"/>
            <a:r>
              <a:rPr lang="en-US" altLang="en-US" sz="2000" dirty="0"/>
              <a:t>Cluster 2:		None chose plan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F7EB-8119-44E1-A5AC-705DA599497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8537" name="Rectangle 9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8539" name="Text Box 11"/>
          <p:cNvSpPr txBox="1">
            <a:spLocks noChangeArrowheads="1"/>
          </p:cNvSpPr>
          <p:nvPr/>
        </p:nvSpPr>
        <p:spPr bwMode="auto">
          <a:xfrm>
            <a:off x="3908425" y="64008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/>
              <a:t>1</a:t>
            </a:r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452841"/>
            <a:ext cx="5943600" cy="209804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1981200" y="5620702"/>
            <a:ext cx="9533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dirty="0"/>
              <a:t>Figure </a:t>
            </a:r>
            <a:r>
              <a:rPr lang="en-US" altLang="en-US" sz="1200" dirty="0" smtClean="0"/>
              <a:t>10.8</a:t>
            </a:r>
            <a:endParaRPr lang="en-US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/>
              <a:t>Application of </a:t>
            </a:r>
            <a:r>
              <a:rPr lang="en-US" altLang="en-US" sz="4000" i="1" dirty="0"/>
              <a:t>k</a:t>
            </a:r>
            <a:r>
              <a:rPr lang="en-US" altLang="en-US" sz="4000" dirty="0"/>
              <a:t>-Means Clustering Using SAS Enterprise Miner </a:t>
            </a:r>
            <a:r>
              <a:rPr lang="en-US" altLang="en-US" sz="2800" i="1" dirty="0"/>
              <a:t>(cont’d)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38200" lvl="1" indent="-381000"/>
            <a:r>
              <a:rPr lang="en-US" altLang="en-US" sz="2000" i="1" dirty="0"/>
              <a:t>k</a:t>
            </a:r>
            <a:r>
              <a:rPr lang="en-US" altLang="en-US" sz="2000" dirty="0"/>
              <a:t>-Means discriminates</a:t>
            </a:r>
            <a:r>
              <a:rPr lang="en-US" altLang="en-US" sz="2000" i="1" dirty="0"/>
              <a:t> </a:t>
            </a:r>
            <a:r>
              <a:rPr lang="en-US" altLang="en-US" sz="2000" dirty="0"/>
              <a:t>records according to </a:t>
            </a:r>
            <a:r>
              <a:rPr lang="en-US" altLang="en-US" sz="2000" i="1" dirty="0"/>
              <a:t>Voice Mail Plan</a:t>
            </a:r>
            <a:r>
              <a:rPr lang="en-US" altLang="en-US" sz="2000" dirty="0"/>
              <a:t> field value</a:t>
            </a:r>
          </a:p>
          <a:p>
            <a:pPr marL="838200" lvl="1" indent="-381000"/>
            <a:r>
              <a:rPr lang="en-US" altLang="en-US" sz="2000" dirty="0"/>
              <a:t>Divides data set perfectly among adopters and non-adopters</a:t>
            </a:r>
          </a:p>
          <a:p>
            <a:pPr marL="838200" lvl="1" indent="-381000"/>
            <a:r>
              <a:rPr lang="en-US" altLang="en-US" sz="2000" dirty="0"/>
              <a:t>Algorithm relies heavily on categorical attributes</a:t>
            </a:r>
          </a:p>
          <a:p>
            <a:pPr marL="838200" lvl="1" indent="-381000"/>
            <a:r>
              <a:rPr lang="en-US" altLang="en-US" sz="2000" dirty="0"/>
              <a:t>Mean values for numerical variables shows little variation across </a:t>
            </a:r>
            <a:r>
              <a:rPr lang="en-US" altLang="en-US" sz="2000" dirty="0" smtClean="0"/>
              <a:t>clusters (see table below)</a:t>
            </a:r>
            <a:endParaRPr lang="en-US" altLang="en-US" sz="2000" dirty="0"/>
          </a:p>
          <a:p>
            <a:pPr marL="838200" lvl="1" indent="-381000"/>
            <a:endParaRPr lang="en-US" altLang="en-US" sz="2000" dirty="0"/>
          </a:p>
          <a:p>
            <a:pPr marL="838200" lvl="1" indent="-381000"/>
            <a:endParaRPr lang="en-US" altLang="en-US" sz="2000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EB7-68EB-47FC-9BFD-C43DDA0215B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0582" name="Rectangle 6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0586" name="Rectangle 10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08269"/>
              </p:ext>
            </p:extLst>
          </p:nvPr>
        </p:nvGraphicFramePr>
        <p:xfrm>
          <a:off x="1676400" y="4114800"/>
          <a:ext cx="6705600" cy="2031944"/>
        </p:xfrm>
        <a:graphic>
          <a:graphicData uri="http://schemas.openxmlformats.org/drawingml/2006/table">
            <a:tbl>
              <a:tblPr/>
              <a:tblGrid>
                <a:gridCol w="1341120"/>
                <a:gridCol w="1341120"/>
                <a:gridCol w="1341120"/>
                <a:gridCol w="1341120"/>
                <a:gridCol w="1341120"/>
              </a:tblGrid>
              <a:tr h="1918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Cluster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Freq.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AcctLength_m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VMailMessage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DayMins_mm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43688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92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0.4340639598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67335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0.5826939471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0.5360015616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18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2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43688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2411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0.4131940041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67335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0.5126334451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7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3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3688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830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0.4120730857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67335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0.5731159934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0.5093940185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Cluster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EveMins_mm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NightMins_mm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IntMins_mm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CustServCalls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0.5669029659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0.4764366069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0.5467934783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0.1630434783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18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2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0.5507417372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0.4773586813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0.5119784322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0.1752615328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18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3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0.5564095259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0.4795138596</a:t>
                      </a:r>
                      <a:endParaRPr lang="en-US" sz="1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0.5076626506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0.1701472557</a:t>
                      </a:r>
                      <a:endParaRPr lang="en-US" sz="1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24"/>
          <p:cNvSpPr txBox="1">
            <a:spLocks noChangeArrowheads="1"/>
          </p:cNvSpPr>
          <p:nvPr/>
        </p:nvSpPr>
        <p:spPr bwMode="auto">
          <a:xfrm>
            <a:off x="1600200" y="3848100"/>
            <a:ext cx="884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dirty="0" smtClean="0"/>
              <a:t>Table 10.5</a:t>
            </a:r>
            <a:endParaRPr lang="en-US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/>
              <a:t>Application of </a:t>
            </a:r>
            <a:r>
              <a:rPr lang="en-US" altLang="en-US" sz="4400" i="1" dirty="0"/>
              <a:t>k</a:t>
            </a:r>
            <a:r>
              <a:rPr lang="en-US" altLang="en-US" sz="4400" dirty="0"/>
              <a:t>-Means Clustering Using SAS Enterprise Miner </a:t>
            </a:r>
            <a:r>
              <a:rPr lang="en-US" altLang="en-US" sz="3200" i="1" dirty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3562" indent="-381000"/>
            <a:r>
              <a:rPr lang="en-US" altLang="en-US" sz="2400" dirty="0">
                <a:solidFill>
                  <a:schemeClr val="hlink"/>
                </a:solidFill>
              </a:rPr>
              <a:t>Cluster Summary</a:t>
            </a:r>
          </a:p>
          <a:p>
            <a:pPr marL="838200" lvl="1" indent="-381000"/>
            <a:r>
              <a:rPr lang="en-US" altLang="en-US" sz="2000" dirty="0"/>
              <a:t>Cluster 1: Sophisticated Users</a:t>
            </a:r>
          </a:p>
          <a:p>
            <a:pPr marL="1084262" lvl="2" indent="-381000"/>
            <a:r>
              <a:rPr lang="en-US" altLang="en-US" sz="1800" dirty="0"/>
              <a:t>Smallest group of customers</a:t>
            </a:r>
          </a:p>
          <a:p>
            <a:pPr marL="1084262" lvl="2" indent="-381000"/>
            <a:r>
              <a:rPr lang="en-US" altLang="en-US" sz="1800" dirty="0"/>
              <a:t>Adopted International and Voice Mail </a:t>
            </a:r>
            <a:r>
              <a:rPr lang="en-US" altLang="en-US" sz="1800" dirty="0" smtClean="0"/>
              <a:t>Plans</a:t>
            </a:r>
          </a:p>
          <a:p>
            <a:pPr marL="838200" lvl="1" indent="-381000"/>
            <a:r>
              <a:rPr lang="en-US" altLang="en-US" sz="2000" dirty="0"/>
              <a:t>Cluster 2: The Average Majority</a:t>
            </a:r>
          </a:p>
          <a:p>
            <a:pPr marL="1084262" lvl="2" indent="-381000"/>
            <a:r>
              <a:rPr lang="en-US" altLang="en-US" sz="1800" dirty="0"/>
              <a:t>Largest segment of customer base</a:t>
            </a:r>
          </a:p>
          <a:p>
            <a:pPr marL="1084262" lvl="2" indent="-381000"/>
            <a:r>
              <a:rPr lang="en-US" altLang="en-US" sz="1800" dirty="0"/>
              <a:t>Some have adopted Voice Mail Plan</a:t>
            </a:r>
          </a:p>
          <a:p>
            <a:pPr marL="1084262" lvl="2" indent="-381000"/>
            <a:r>
              <a:rPr lang="en-US" altLang="en-US" sz="1800" dirty="0"/>
              <a:t>None have adopted International </a:t>
            </a:r>
            <a:r>
              <a:rPr lang="en-US" altLang="en-US" sz="1800" dirty="0" smtClean="0"/>
              <a:t>Plan</a:t>
            </a:r>
            <a:endParaRPr lang="en-US" altLang="en-US" sz="1800" dirty="0"/>
          </a:p>
          <a:p>
            <a:pPr marL="838200" lvl="1" indent="-381000"/>
            <a:r>
              <a:rPr lang="en-US" altLang="en-US" sz="2000" dirty="0"/>
              <a:t>Cluster 3: Voice Mail Users</a:t>
            </a:r>
          </a:p>
          <a:p>
            <a:pPr marL="1084262" lvl="2" indent="-381000"/>
            <a:r>
              <a:rPr lang="en-US" altLang="en-US" sz="1800" dirty="0"/>
              <a:t>Medium-sized group</a:t>
            </a:r>
          </a:p>
          <a:p>
            <a:pPr marL="1084262" lvl="2" indent="-381000"/>
            <a:r>
              <a:rPr lang="en-US" altLang="en-US" sz="1800" dirty="0"/>
              <a:t>All have chosen Voice Mail Plan</a:t>
            </a:r>
          </a:p>
          <a:p>
            <a:pPr marL="1084262" lvl="2" indent="-381000"/>
            <a:r>
              <a:rPr lang="en-US" altLang="en-US" sz="1800" dirty="0"/>
              <a:t>None have adopted International Plan</a:t>
            </a:r>
            <a:endParaRPr lang="en-US" altLang="en-US" sz="1600" dirty="0"/>
          </a:p>
          <a:p>
            <a:pPr marL="838200" lvl="1" indent="-381000"/>
            <a:endParaRPr lang="en-US" alt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Discovering Knowledge in Data: An Introduction to Data Mining, Second Edition, by Daniel Larose and Chantal Larose, John Wiley and Sons, Inc., 2014.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01130-3BA6-4958-BBD3-19AA2B5AD26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0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684608"/>
            <a:ext cx="4181475" cy="276137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Using Cluster Membership to Predict Churn</a:t>
            </a:r>
            <a:endParaRPr lang="en-US" altLang="en-US" sz="2800" i="1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38200" lvl="1" indent="-381000"/>
            <a:r>
              <a:rPr lang="en-US" altLang="en-US" sz="2000" dirty="0"/>
              <a:t>Suppose clusters used to predict “churn” for classification</a:t>
            </a:r>
          </a:p>
          <a:p>
            <a:pPr marL="838200" lvl="1" indent="-381000"/>
            <a:r>
              <a:rPr lang="en-US" altLang="en-US" sz="2000" dirty="0"/>
              <a:t>Proportion for those churning analyzed for each cluster</a:t>
            </a:r>
          </a:p>
          <a:p>
            <a:pPr marL="838200" lvl="1" indent="-381000"/>
            <a:r>
              <a:rPr lang="en-US" altLang="en-US" sz="2000" dirty="0"/>
              <a:t>Diagram shows that proportion of churners higher for those adopting International </a:t>
            </a:r>
            <a:r>
              <a:rPr lang="en-US" altLang="en-US" sz="2000" dirty="0" smtClean="0"/>
              <a:t>Plan</a:t>
            </a:r>
            <a:endParaRPr lang="en-US" altLang="en-US" sz="2000" dirty="0"/>
          </a:p>
          <a:p>
            <a:pPr marL="838200" lvl="1" indent="-381000"/>
            <a:r>
              <a:rPr lang="en-US" altLang="en-US" sz="2000" dirty="0"/>
              <a:t>Company should investigate why those adopting plan leaving company at higher rate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AA57-2EF4-461F-BAB6-F6FBB95AF8D7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2631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2632" name="Rectangle 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2633" name="Rectangle 9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2634" name="Rectangle 10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1663700" y="6405175"/>
            <a:ext cx="103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dirty="0"/>
              <a:t>Figure </a:t>
            </a:r>
            <a:r>
              <a:rPr lang="en-US" altLang="en-US" sz="1200" dirty="0" smtClean="0"/>
              <a:t>10.10</a:t>
            </a:r>
            <a:endParaRPr lang="en-US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Using Cluster Membership to Predict Churn </a:t>
            </a:r>
            <a:r>
              <a:rPr lang="en-US" altLang="en-US" sz="2800" i="1"/>
              <a:t>(cont’d)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38200" lvl="1" indent="-381000"/>
            <a:r>
              <a:rPr lang="en-US" altLang="en-US" sz="2000"/>
              <a:t>Recall proportion of churners lower, for those participating in Voice Mail Plan</a:t>
            </a:r>
          </a:p>
          <a:p>
            <a:pPr marL="838200" lvl="1" indent="-381000"/>
            <a:r>
              <a:rPr lang="en-US" altLang="en-US" sz="2000"/>
              <a:t>Figure confirms lower churn rate for customers in Cluster 3 (all adopters of Voice Mail Plan)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1E93-0CB1-4CC5-B386-D788274F908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3654" name="Rectangle 6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3657" name="Rectangle 9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3658" name="Rectangle 10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3085669"/>
            <a:ext cx="4604182" cy="29625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1371600" y="6009785"/>
            <a:ext cx="103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dirty="0"/>
              <a:t>Figure </a:t>
            </a:r>
            <a:r>
              <a:rPr lang="en-US" altLang="en-US" sz="1200" dirty="0" smtClean="0"/>
              <a:t>10.11</a:t>
            </a:r>
            <a:endParaRPr lang="en-US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Clustering Task </a:t>
            </a:r>
            <a:r>
              <a:rPr lang="en-US" altLang="en-US" sz="2800" i="1"/>
              <a:t>(cont’d)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chemeClr val="hlink"/>
                </a:solidFill>
              </a:rPr>
              <a:t>Clustering Tasks in Business and Research</a:t>
            </a:r>
          </a:p>
          <a:p>
            <a:pPr lvl="1"/>
            <a:r>
              <a:rPr lang="en-US" altLang="en-US" sz="2000" dirty="0"/>
              <a:t>Target marketing for niche product, without large marketing budget</a:t>
            </a:r>
          </a:p>
          <a:p>
            <a:pPr lvl="1"/>
            <a:r>
              <a:rPr lang="en-US" altLang="en-US" sz="2000" dirty="0" smtClean="0"/>
              <a:t>Accounting auditing: Segment behavior </a:t>
            </a:r>
            <a:r>
              <a:rPr lang="en-US" altLang="en-US" sz="2000" dirty="0"/>
              <a:t>into benign and suspicious </a:t>
            </a:r>
            <a:r>
              <a:rPr lang="en-US" altLang="en-US" sz="2000" dirty="0" smtClean="0"/>
              <a:t>categories</a:t>
            </a:r>
          </a:p>
          <a:p>
            <a:pPr lvl="1"/>
            <a:r>
              <a:rPr lang="en-US" altLang="en-US" sz="2000" dirty="0" smtClean="0"/>
              <a:t>As a dimension-reduction tool when data set has hundreds of attributes</a:t>
            </a:r>
            <a:endParaRPr lang="en-US" altLang="en-US" sz="2000" dirty="0"/>
          </a:p>
          <a:p>
            <a:pPr lvl="1"/>
            <a:r>
              <a:rPr lang="en-US" altLang="en-US" sz="2000" dirty="0"/>
              <a:t>Gene expression clustering, where genes exhibit similar characteristics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Clustering often performed as preliminary step in data mining process</a:t>
            </a:r>
          </a:p>
          <a:p>
            <a:pPr lvl="1"/>
            <a:r>
              <a:rPr lang="en-US" altLang="en-US" sz="2000" dirty="0"/>
              <a:t>Clustering results used as input to other data mining techniques</a:t>
            </a:r>
            <a:endParaRPr lang="en-US" altLang="en-US" sz="2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E43C-6C1F-4A1E-9A8A-500BE63E2604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Clustering Task </a:t>
            </a:r>
            <a:r>
              <a:rPr lang="en-US" altLang="en-US" sz="2800" i="1"/>
              <a:t>(cont’d)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/>
              <a:t>Applying cluster analysis to enormous databases helpful</a:t>
            </a:r>
          </a:p>
          <a:p>
            <a:pPr lvl="1"/>
            <a:r>
              <a:rPr lang="en-US" altLang="en-US" sz="2000" dirty="0"/>
              <a:t>Reduces search space for downstream algorithms </a:t>
            </a:r>
          </a:p>
          <a:p>
            <a:pPr lvl="1"/>
            <a:endParaRPr lang="en-US" altLang="en-US" sz="2000" dirty="0"/>
          </a:p>
          <a:p>
            <a:r>
              <a:rPr lang="en-US" altLang="en-US" sz="2400" dirty="0">
                <a:solidFill>
                  <a:schemeClr val="hlink"/>
                </a:solidFill>
              </a:rPr>
              <a:t>Cluster analysis addresses similar issues encountered in  classification</a:t>
            </a:r>
          </a:p>
          <a:p>
            <a:pPr lvl="1"/>
            <a:r>
              <a:rPr lang="en-US" altLang="en-US" sz="2000" dirty="0"/>
              <a:t>Similarity measurement</a:t>
            </a:r>
          </a:p>
          <a:p>
            <a:pPr lvl="1"/>
            <a:r>
              <a:rPr lang="en-US" altLang="en-US" sz="2000" dirty="0"/>
              <a:t>Recoding categorical variables</a:t>
            </a:r>
          </a:p>
          <a:p>
            <a:pPr lvl="1"/>
            <a:r>
              <a:rPr lang="en-US" altLang="en-US" sz="2000" dirty="0"/>
              <a:t>Standardizing and normalizing variables</a:t>
            </a:r>
          </a:p>
          <a:p>
            <a:pPr lvl="1"/>
            <a:r>
              <a:rPr lang="en-US" altLang="en-US" sz="2000" dirty="0"/>
              <a:t>Number of clusters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2D09-EC3A-4415-AB94-37519C76AA63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Clustering Task </a:t>
            </a:r>
            <a:r>
              <a:rPr lang="en-US" altLang="en-US" sz="2800" i="1"/>
              <a:t>(cont’d)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chemeClr val="hlink"/>
                </a:solidFill>
              </a:rPr>
              <a:t>Measuring Similarity</a:t>
            </a:r>
          </a:p>
          <a:p>
            <a:pPr lvl="1"/>
            <a:r>
              <a:rPr lang="en-US" altLang="en-US" sz="2000" u="sng" dirty="0"/>
              <a:t>Euclidean Distance</a:t>
            </a:r>
            <a:r>
              <a:rPr lang="en-US" altLang="en-US" sz="2000" dirty="0"/>
              <a:t> measures distance between records</a:t>
            </a:r>
          </a:p>
          <a:p>
            <a:pPr lvl="1"/>
            <a:endParaRPr lang="en-US" altLang="en-US" sz="2000" dirty="0"/>
          </a:p>
          <a:p>
            <a:pPr marL="657225" lvl="2" indent="0">
              <a:buNone/>
            </a:pPr>
            <a:r>
              <a:rPr lang="en-US" altLang="en-US" sz="1600" dirty="0" smtClean="0"/>
              <a:t>where</a:t>
            </a:r>
            <a:endParaRPr lang="en-US" altLang="en-US" sz="1600" dirty="0"/>
          </a:p>
          <a:p>
            <a:pPr lvl="1"/>
            <a:endParaRPr lang="en-US" altLang="en-US" sz="2000" dirty="0"/>
          </a:p>
          <a:p>
            <a:pPr marL="657225" lvl="2" indent="0">
              <a:buNone/>
            </a:pPr>
            <a:r>
              <a:rPr lang="en-US" altLang="en-US" sz="1600" dirty="0"/>
              <a:t>r</a:t>
            </a:r>
            <a:r>
              <a:rPr lang="en-US" altLang="en-US" sz="1600" dirty="0" smtClean="0"/>
              <a:t>epresent the m attribute value of two records</a:t>
            </a:r>
          </a:p>
          <a:p>
            <a:pPr marL="657225" lvl="2" indent="0">
              <a:buNone/>
            </a:pPr>
            <a:endParaRPr lang="en-US" altLang="en-US" sz="1600" dirty="0"/>
          </a:p>
          <a:p>
            <a:pPr lvl="1"/>
            <a:r>
              <a:rPr lang="en-US" altLang="en-US" sz="2000" dirty="0"/>
              <a:t>Other distance measurements include </a:t>
            </a:r>
            <a:r>
              <a:rPr lang="en-US" altLang="en-US" sz="2000" u="sng" dirty="0"/>
              <a:t>City-Block Distance</a:t>
            </a:r>
            <a:r>
              <a:rPr lang="en-US" altLang="en-US" sz="2000" dirty="0"/>
              <a:t> and </a:t>
            </a:r>
            <a:r>
              <a:rPr lang="en-US" altLang="en-US" sz="2000" u="sng" dirty="0" err="1"/>
              <a:t>Minkowski</a:t>
            </a:r>
            <a:r>
              <a:rPr lang="en-US" altLang="en-US" sz="2000" u="sng" dirty="0"/>
              <a:t> Distance</a:t>
            </a:r>
            <a:endParaRPr lang="en-US" altLang="en-US" sz="20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DED0-BD06-4267-BFB3-4E255F5F445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98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80126"/>
              </p:ext>
            </p:extLst>
          </p:nvPr>
        </p:nvGraphicFramePr>
        <p:xfrm>
          <a:off x="3505200" y="4764727"/>
          <a:ext cx="2413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9" name="Equation" r:id="rId3" imgW="1905000" imgH="800100" progId="Equation.3">
                  <p:embed/>
                </p:oleObj>
              </mc:Choice>
              <mc:Fallback>
                <p:oleObj name="Equation" r:id="rId3" imgW="1905000" imgH="800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764727"/>
                        <a:ext cx="2413000" cy="1006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028282"/>
              </p:ext>
            </p:extLst>
          </p:nvPr>
        </p:nvGraphicFramePr>
        <p:xfrm>
          <a:off x="3733800" y="2369208"/>
          <a:ext cx="235236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10" name="Equation" r:id="rId5" imgW="1828800" imgH="393480" progId="Equation.3">
                  <p:embed/>
                </p:oleObj>
              </mc:Choice>
              <mc:Fallback>
                <p:oleObj name="Equation" r:id="rId5" imgW="18288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3800" y="2369208"/>
                        <a:ext cx="235236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823841"/>
              </p:ext>
            </p:extLst>
          </p:nvPr>
        </p:nvGraphicFramePr>
        <p:xfrm>
          <a:off x="3290732" y="2927698"/>
          <a:ext cx="3238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11" name="Equation" r:id="rId7" imgW="2158920" imgH="228600" progId="Equation.3">
                  <p:embed/>
                </p:oleObj>
              </mc:Choice>
              <mc:Fallback>
                <p:oleObj name="Equation" r:id="rId7" imgW="2158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90732" y="2927698"/>
                        <a:ext cx="32385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Clustering Task </a:t>
            </a:r>
            <a:r>
              <a:rPr lang="en-US" altLang="en-US" sz="2800" i="1"/>
              <a:t>(cont’d)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/>
              <a:t>“Different From” function measures similarity between categorical attributes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Substitute </a:t>
            </a:r>
            <a:r>
              <a:rPr lang="en-US" altLang="en-US" sz="2000" i="1"/>
              <a:t>different(x,y)</a:t>
            </a:r>
            <a:r>
              <a:rPr lang="en-US" altLang="en-US" sz="2000"/>
              <a:t> for each categorical attribute in Euclidean Distance function</a:t>
            </a:r>
          </a:p>
          <a:p>
            <a:pPr lvl="1"/>
            <a:r>
              <a:rPr lang="en-US" altLang="en-US" sz="2000"/>
              <a:t>Normalizing data enhances performance of clustering algorithms</a:t>
            </a:r>
          </a:p>
          <a:p>
            <a:pPr lvl="1"/>
            <a:r>
              <a:rPr lang="en-US" altLang="en-US" sz="2000"/>
              <a:t>Use Min-max Normalization or Z-Score Standardization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52FB-B5F4-4EFC-9983-EABF8B4349D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08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01925"/>
              </p:ext>
            </p:extLst>
          </p:nvPr>
        </p:nvGraphicFramePr>
        <p:xfrm>
          <a:off x="2908852" y="2312090"/>
          <a:ext cx="36544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3" name="Equation" r:id="rId3" imgW="2577960" imgH="520560" progId="Equation.3">
                  <p:embed/>
                </p:oleObj>
              </mc:Choice>
              <mc:Fallback>
                <p:oleObj name="Equation" r:id="rId3" imgW="257796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852" y="2312090"/>
                        <a:ext cx="36544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028177"/>
              </p:ext>
            </p:extLst>
          </p:nvPr>
        </p:nvGraphicFramePr>
        <p:xfrm>
          <a:off x="2895600" y="4861392"/>
          <a:ext cx="3822545" cy="51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4" name="Equation" r:id="rId5" imgW="3085920" imgH="419040" progId="Equation.3">
                  <p:embed/>
                </p:oleObj>
              </mc:Choice>
              <mc:Fallback>
                <p:oleObj name="Equation" r:id="rId5" imgW="30859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4861392"/>
                        <a:ext cx="3822545" cy="519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459738"/>
              </p:ext>
            </p:extLst>
          </p:nvPr>
        </p:nvGraphicFramePr>
        <p:xfrm>
          <a:off x="3048000" y="5638800"/>
          <a:ext cx="3205162" cy="465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5" name="Equation" r:id="rId7" imgW="2882880" imgH="419040" progId="Equation.3">
                  <p:embed/>
                </p:oleObj>
              </mc:Choice>
              <mc:Fallback>
                <p:oleObj name="Equation" r:id="rId7" imgW="28828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5638800"/>
                        <a:ext cx="3205162" cy="465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Clustering Task </a:t>
            </a:r>
            <a:r>
              <a:rPr lang="en-US" altLang="en-US" sz="2800" i="1"/>
              <a:t>(cont’d)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Clustering identifies groups of highly-similar records</a:t>
            </a:r>
          </a:p>
          <a:p>
            <a:pPr lvl="1"/>
            <a:r>
              <a:rPr lang="en-US" altLang="en-US" sz="2000"/>
              <a:t>Algorithms construct clusters where </a:t>
            </a:r>
            <a:r>
              <a:rPr lang="en-US" altLang="en-US" sz="2000" u="sng"/>
              <a:t>between-cluster variation</a:t>
            </a:r>
            <a:r>
              <a:rPr lang="en-US" altLang="en-US" sz="2000"/>
              <a:t> (BCV) large, as compared to </a:t>
            </a:r>
            <a:r>
              <a:rPr lang="en-US" altLang="en-US" sz="2000" u="sng"/>
              <a:t>within-cluster variation</a:t>
            </a:r>
            <a:r>
              <a:rPr lang="en-US" altLang="en-US" sz="2000"/>
              <a:t> (WCV)</a:t>
            </a:r>
          </a:p>
          <a:p>
            <a:pPr lvl="1"/>
            <a:r>
              <a:rPr lang="en-US" altLang="en-US" sz="2000"/>
              <a:t>Analogous to concept behind analysis of variance</a:t>
            </a:r>
          </a:p>
        </p:txBody>
      </p:sp>
      <p:sp>
        <p:nvSpPr>
          <p:cNvPr id="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261A-BE00-44BD-BB88-56F592357B2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51973" name="Group 69"/>
          <p:cNvGrpSpPr>
            <a:grpSpLocks/>
          </p:cNvGrpSpPr>
          <p:nvPr/>
        </p:nvGrpSpPr>
        <p:grpSpPr bwMode="auto">
          <a:xfrm>
            <a:off x="2286000" y="1600200"/>
            <a:ext cx="5257800" cy="2182812"/>
            <a:chOff x="624" y="1169"/>
            <a:chExt cx="3600" cy="1728"/>
          </a:xfrm>
        </p:grpSpPr>
        <p:sp>
          <p:nvSpPr>
            <p:cNvPr id="251913" name="Rectangle 9"/>
            <p:cNvSpPr>
              <a:spLocks noChangeArrowheads="1"/>
            </p:cNvSpPr>
            <p:nvPr/>
          </p:nvSpPr>
          <p:spPr bwMode="auto">
            <a:xfrm>
              <a:off x="624" y="1169"/>
              <a:ext cx="3600" cy="172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14" name="Freeform 10"/>
            <p:cNvSpPr>
              <a:spLocks/>
            </p:cNvSpPr>
            <p:nvPr/>
          </p:nvSpPr>
          <p:spPr bwMode="auto">
            <a:xfrm>
              <a:off x="768" y="1313"/>
              <a:ext cx="840" cy="804"/>
            </a:xfrm>
            <a:custGeom>
              <a:avLst/>
              <a:gdLst>
                <a:gd name="T0" fmla="*/ 1200 w 2730"/>
                <a:gd name="T1" fmla="*/ 2010 h 2580"/>
                <a:gd name="T2" fmla="*/ 120 w 2730"/>
                <a:gd name="T3" fmla="*/ 1470 h 2580"/>
                <a:gd name="T4" fmla="*/ 480 w 2730"/>
                <a:gd name="T5" fmla="*/ 570 h 2580"/>
                <a:gd name="T6" fmla="*/ 1560 w 2730"/>
                <a:gd name="T7" fmla="*/ 30 h 2580"/>
                <a:gd name="T8" fmla="*/ 2460 w 2730"/>
                <a:gd name="T9" fmla="*/ 750 h 2580"/>
                <a:gd name="T10" fmla="*/ 2640 w 2730"/>
                <a:gd name="T11" fmla="*/ 1830 h 2580"/>
                <a:gd name="T12" fmla="*/ 1920 w 2730"/>
                <a:gd name="T13" fmla="*/ 2550 h 2580"/>
                <a:gd name="T14" fmla="*/ 1200 w 2730"/>
                <a:gd name="T15" fmla="*/ 201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0" h="2580">
                  <a:moveTo>
                    <a:pt x="1200" y="2010"/>
                  </a:moveTo>
                  <a:cubicBezTo>
                    <a:pt x="900" y="1830"/>
                    <a:pt x="240" y="1710"/>
                    <a:pt x="120" y="1470"/>
                  </a:cubicBezTo>
                  <a:cubicBezTo>
                    <a:pt x="0" y="1230"/>
                    <a:pt x="240" y="810"/>
                    <a:pt x="480" y="570"/>
                  </a:cubicBezTo>
                  <a:cubicBezTo>
                    <a:pt x="720" y="330"/>
                    <a:pt x="1230" y="0"/>
                    <a:pt x="1560" y="30"/>
                  </a:cubicBezTo>
                  <a:cubicBezTo>
                    <a:pt x="1890" y="60"/>
                    <a:pt x="2280" y="450"/>
                    <a:pt x="2460" y="750"/>
                  </a:cubicBezTo>
                  <a:cubicBezTo>
                    <a:pt x="2640" y="1050"/>
                    <a:pt x="2730" y="1530"/>
                    <a:pt x="2640" y="1830"/>
                  </a:cubicBezTo>
                  <a:cubicBezTo>
                    <a:pt x="2550" y="2130"/>
                    <a:pt x="2160" y="2520"/>
                    <a:pt x="1920" y="2550"/>
                  </a:cubicBezTo>
                  <a:cubicBezTo>
                    <a:pt x="1680" y="2580"/>
                    <a:pt x="1500" y="2190"/>
                    <a:pt x="1200" y="201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915" name="Freeform 11"/>
            <p:cNvSpPr>
              <a:spLocks/>
            </p:cNvSpPr>
            <p:nvPr/>
          </p:nvSpPr>
          <p:spPr bwMode="auto">
            <a:xfrm>
              <a:off x="2352" y="1313"/>
              <a:ext cx="936" cy="660"/>
            </a:xfrm>
            <a:custGeom>
              <a:avLst/>
              <a:gdLst>
                <a:gd name="T0" fmla="*/ 540 w 2520"/>
                <a:gd name="T1" fmla="*/ 390 h 1860"/>
                <a:gd name="T2" fmla="*/ 0 w 2520"/>
                <a:gd name="T3" fmla="*/ 1290 h 1860"/>
                <a:gd name="T4" fmla="*/ 540 w 2520"/>
                <a:gd name="T5" fmla="*/ 1830 h 1860"/>
                <a:gd name="T6" fmla="*/ 1440 w 2520"/>
                <a:gd name="T7" fmla="*/ 1470 h 1860"/>
                <a:gd name="T8" fmla="*/ 2520 w 2520"/>
                <a:gd name="T9" fmla="*/ 570 h 1860"/>
                <a:gd name="T10" fmla="*/ 1440 w 2520"/>
                <a:gd name="T11" fmla="*/ 210 h 1860"/>
                <a:gd name="T12" fmla="*/ 900 w 2520"/>
                <a:gd name="T13" fmla="*/ 30 h 1860"/>
                <a:gd name="T14" fmla="*/ 540 w 2520"/>
                <a:gd name="T15" fmla="*/ 390 h 1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0" h="1860">
                  <a:moveTo>
                    <a:pt x="540" y="390"/>
                  </a:moveTo>
                  <a:cubicBezTo>
                    <a:pt x="390" y="600"/>
                    <a:pt x="0" y="1050"/>
                    <a:pt x="0" y="1290"/>
                  </a:cubicBezTo>
                  <a:cubicBezTo>
                    <a:pt x="0" y="1530"/>
                    <a:pt x="300" y="1800"/>
                    <a:pt x="540" y="1830"/>
                  </a:cubicBezTo>
                  <a:cubicBezTo>
                    <a:pt x="780" y="1860"/>
                    <a:pt x="1110" y="1680"/>
                    <a:pt x="1440" y="1470"/>
                  </a:cubicBezTo>
                  <a:cubicBezTo>
                    <a:pt x="1770" y="1260"/>
                    <a:pt x="2520" y="780"/>
                    <a:pt x="2520" y="570"/>
                  </a:cubicBezTo>
                  <a:cubicBezTo>
                    <a:pt x="2520" y="360"/>
                    <a:pt x="1710" y="300"/>
                    <a:pt x="1440" y="210"/>
                  </a:cubicBezTo>
                  <a:cubicBezTo>
                    <a:pt x="1170" y="120"/>
                    <a:pt x="1050" y="0"/>
                    <a:pt x="900" y="30"/>
                  </a:cubicBezTo>
                  <a:cubicBezTo>
                    <a:pt x="750" y="60"/>
                    <a:pt x="690" y="180"/>
                    <a:pt x="540" y="39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916" name="Freeform 12"/>
            <p:cNvSpPr>
              <a:spLocks/>
            </p:cNvSpPr>
            <p:nvPr/>
          </p:nvSpPr>
          <p:spPr bwMode="auto">
            <a:xfrm>
              <a:off x="1632" y="2177"/>
              <a:ext cx="816" cy="672"/>
            </a:xfrm>
            <a:custGeom>
              <a:avLst/>
              <a:gdLst>
                <a:gd name="T0" fmla="*/ 540 w 2760"/>
                <a:gd name="T1" fmla="*/ 780 h 1920"/>
                <a:gd name="T2" fmla="*/ 1260 w 2760"/>
                <a:gd name="T3" fmla="*/ 60 h 1920"/>
                <a:gd name="T4" fmla="*/ 2340 w 2760"/>
                <a:gd name="T5" fmla="*/ 420 h 1920"/>
                <a:gd name="T6" fmla="*/ 2700 w 2760"/>
                <a:gd name="T7" fmla="*/ 1680 h 1920"/>
                <a:gd name="T8" fmla="*/ 1980 w 2760"/>
                <a:gd name="T9" fmla="*/ 1860 h 1920"/>
                <a:gd name="T10" fmla="*/ 540 w 2760"/>
                <a:gd name="T11" fmla="*/ 1680 h 1920"/>
                <a:gd name="T12" fmla="*/ 0 w 2760"/>
                <a:gd name="T13" fmla="*/ 1140 h 1920"/>
                <a:gd name="T14" fmla="*/ 540 w 2760"/>
                <a:gd name="T15" fmla="*/ 78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0" h="1920">
                  <a:moveTo>
                    <a:pt x="540" y="780"/>
                  </a:moveTo>
                  <a:cubicBezTo>
                    <a:pt x="750" y="600"/>
                    <a:pt x="960" y="120"/>
                    <a:pt x="1260" y="60"/>
                  </a:cubicBezTo>
                  <a:cubicBezTo>
                    <a:pt x="1560" y="0"/>
                    <a:pt x="2100" y="150"/>
                    <a:pt x="2340" y="420"/>
                  </a:cubicBezTo>
                  <a:cubicBezTo>
                    <a:pt x="2580" y="690"/>
                    <a:pt x="2760" y="1440"/>
                    <a:pt x="2700" y="1680"/>
                  </a:cubicBezTo>
                  <a:cubicBezTo>
                    <a:pt x="2640" y="1920"/>
                    <a:pt x="2340" y="1860"/>
                    <a:pt x="1980" y="1860"/>
                  </a:cubicBezTo>
                  <a:cubicBezTo>
                    <a:pt x="1620" y="1860"/>
                    <a:pt x="870" y="1800"/>
                    <a:pt x="540" y="1680"/>
                  </a:cubicBezTo>
                  <a:cubicBezTo>
                    <a:pt x="210" y="1560"/>
                    <a:pt x="0" y="1290"/>
                    <a:pt x="0" y="1140"/>
                  </a:cubicBezTo>
                  <a:cubicBezTo>
                    <a:pt x="0" y="990"/>
                    <a:pt x="330" y="960"/>
                    <a:pt x="540" y="78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917" name="Line 13"/>
            <p:cNvSpPr>
              <a:spLocks noChangeShapeType="1"/>
            </p:cNvSpPr>
            <p:nvPr/>
          </p:nvSpPr>
          <p:spPr bwMode="auto">
            <a:xfrm flipV="1">
              <a:off x="1272" y="1385"/>
              <a:ext cx="72" cy="2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18" name="Line 14"/>
            <p:cNvSpPr>
              <a:spLocks noChangeShapeType="1"/>
            </p:cNvSpPr>
            <p:nvPr/>
          </p:nvSpPr>
          <p:spPr bwMode="auto">
            <a:xfrm>
              <a:off x="1272" y="1673"/>
              <a:ext cx="144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19" name="Line 15"/>
            <p:cNvSpPr>
              <a:spLocks noChangeShapeType="1"/>
            </p:cNvSpPr>
            <p:nvPr/>
          </p:nvSpPr>
          <p:spPr bwMode="auto">
            <a:xfrm flipH="1">
              <a:off x="840" y="1673"/>
              <a:ext cx="360" cy="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20" name="Line 16"/>
            <p:cNvSpPr>
              <a:spLocks noChangeShapeType="1"/>
            </p:cNvSpPr>
            <p:nvPr/>
          </p:nvSpPr>
          <p:spPr bwMode="auto">
            <a:xfrm>
              <a:off x="2136" y="2537"/>
              <a:ext cx="216" cy="2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21" name="Line 17"/>
            <p:cNvSpPr>
              <a:spLocks noChangeShapeType="1"/>
            </p:cNvSpPr>
            <p:nvPr/>
          </p:nvSpPr>
          <p:spPr bwMode="auto">
            <a:xfrm flipH="1">
              <a:off x="1704" y="2537"/>
              <a:ext cx="288" cy="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22" name="Line 18"/>
            <p:cNvSpPr>
              <a:spLocks noChangeShapeType="1"/>
            </p:cNvSpPr>
            <p:nvPr/>
          </p:nvSpPr>
          <p:spPr bwMode="auto">
            <a:xfrm flipH="1" flipV="1">
              <a:off x="1992" y="2249"/>
              <a:ext cx="72" cy="2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23" name="Line 19"/>
            <p:cNvSpPr>
              <a:spLocks noChangeShapeType="1"/>
            </p:cNvSpPr>
            <p:nvPr/>
          </p:nvSpPr>
          <p:spPr bwMode="auto">
            <a:xfrm flipH="1">
              <a:off x="2640" y="1673"/>
              <a:ext cx="72" cy="2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24" name="Line 20"/>
            <p:cNvSpPr>
              <a:spLocks noChangeShapeType="1"/>
            </p:cNvSpPr>
            <p:nvPr/>
          </p:nvSpPr>
          <p:spPr bwMode="auto">
            <a:xfrm flipV="1">
              <a:off x="2784" y="1529"/>
              <a:ext cx="432" cy="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25" name="Line 21"/>
            <p:cNvSpPr>
              <a:spLocks noChangeShapeType="1"/>
            </p:cNvSpPr>
            <p:nvPr/>
          </p:nvSpPr>
          <p:spPr bwMode="auto">
            <a:xfrm flipH="1" flipV="1">
              <a:off x="2712" y="1385"/>
              <a:ext cx="0" cy="2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26" name="Line 22"/>
            <p:cNvSpPr>
              <a:spLocks noChangeShapeType="1"/>
            </p:cNvSpPr>
            <p:nvPr/>
          </p:nvSpPr>
          <p:spPr bwMode="auto">
            <a:xfrm flipH="1">
              <a:off x="2064" y="1673"/>
              <a:ext cx="648" cy="864"/>
            </a:xfrm>
            <a:prstGeom prst="line">
              <a:avLst/>
            </a:prstGeom>
            <a:noFill/>
            <a:ln w="28575">
              <a:solidFill>
                <a:srgbClr val="FF7C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27" name="Line 23"/>
            <p:cNvSpPr>
              <a:spLocks noChangeShapeType="1"/>
            </p:cNvSpPr>
            <p:nvPr/>
          </p:nvSpPr>
          <p:spPr bwMode="auto">
            <a:xfrm flipH="1">
              <a:off x="1272" y="1625"/>
              <a:ext cx="1392" cy="48"/>
            </a:xfrm>
            <a:prstGeom prst="line">
              <a:avLst/>
            </a:prstGeom>
            <a:noFill/>
            <a:ln w="28575">
              <a:solidFill>
                <a:srgbClr val="FF7C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28" name="Line 24"/>
            <p:cNvSpPr>
              <a:spLocks noChangeShapeType="1"/>
            </p:cNvSpPr>
            <p:nvPr/>
          </p:nvSpPr>
          <p:spPr bwMode="auto">
            <a:xfrm>
              <a:off x="1272" y="1745"/>
              <a:ext cx="720" cy="720"/>
            </a:xfrm>
            <a:prstGeom prst="line">
              <a:avLst/>
            </a:prstGeom>
            <a:noFill/>
            <a:ln w="28575">
              <a:solidFill>
                <a:srgbClr val="FF7C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29" name="Text Box 25"/>
            <p:cNvSpPr txBox="1">
              <a:spLocks noChangeArrowheads="1"/>
            </p:cNvSpPr>
            <p:nvPr/>
          </p:nvSpPr>
          <p:spPr bwMode="auto">
            <a:xfrm>
              <a:off x="2496" y="2249"/>
              <a:ext cx="1368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000" b="1"/>
                <a:t>Between-cluster variation: </a:t>
              </a:r>
            </a:p>
            <a:p>
              <a:endParaRPr lang="en-US" altLang="en-US" sz="1000" b="1"/>
            </a:p>
            <a:p>
              <a:r>
                <a:rPr lang="en-US" altLang="en-US" sz="1000" b="1"/>
                <a:t>Within-cluster variation: </a:t>
              </a:r>
              <a:endParaRPr lang="en-US" altLang="en-US"/>
            </a:p>
          </p:txBody>
        </p:sp>
        <p:sp>
          <p:nvSpPr>
            <p:cNvPr id="251930" name="Line 26"/>
            <p:cNvSpPr>
              <a:spLocks noChangeShapeType="1"/>
            </p:cNvSpPr>
            <p:nvPr/>
          </p:nvSpPr>
          <p:spPr bwMode="auto">
            <a:xfrm>
              <a:off x="3744" y="2321"/>
              <a:ext cx="288" cy="0"/>
            </a:xfrm>
            <a:prstGeom prst="line">
              <a:avLst/>
            </a:prstGeom>
            <a:noFill/>
            <a:ln w="28575">
              <a:solidFill>
                <a:srgbClr val="FF7C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31" name="Line 27"/>
            <p:cNvSpPr>
              <a:spLocks noChangeShapeType="1"/>
            </p:cNvSpPr>
            <p:nvPr/>
          </p:nvSpPr>
          <p:spPr bwMode="auto">
            <a:xfrm>
              <a:off x="3744" y="2537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Box 24"/>
          <p:cNvSpPr txBox="1">
            <a:spLocks noChangeArrowheads="1"/>
          </p:cNvSpPr>
          <p:nvPr/>
        </p:nvSpPr>
        <p:spPr bwMode="auto">
          <a:xfrm>
            <a:off x="2207445" y="3775173"/>
            <a:ext cx="9533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dirty="0"/>
              <a:t>Figure </a:t>
            </a:r>
            <a:r>
              <a:rPr lang="en-US" altLang="en-US" sz="1200" dirty="0" smtClean="0"/>
              <a:t>10.1</a:t>
            </a:r>
            <a:endParaRPr lang="en-US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Hierarchical Clustering Methods</a:t>
            </a:r>
            <a:endParaRPr lang="en-US" altLang="en-US" sz="2800" i="1"/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/>
              <a:t>Clustering algorithms either </a:t>
            </a:r>
            <a:r>
              <a:rPr lang="en-US" altLang="en-US" sz="2000" u="sng"/>
              <a:t>Hierarchical</a:t>
            </a:r>
            <a:r>
              <a:rPr lang="en-US" altLang="en-US" sz="2000"/>
              <a:t> or </a:t>
            </a:r>
            <a:r>
              <a:rPr lang="en-US" altLang="en-US" sz="2000" u="sng"/>
              <a:t>Non-Hierarchical</a:t>
            </a:r>
          </a:p>
          <a:p>
            <a:r>
              <a:rPr lang="en-US" altLang="en-US" sz="2400">
                <a:solidFill>
                  <a:schemeClr val="hlink"/>
                </a:solidFill>
              </a:rPr>
              <a:t>Hierarchical</a:t>
            </a:r>
          </a:p>
          <a:p>
            <a:pPr lvl="1"/>
            <a:r>
              <a:rPr lang="en-US" altLang="en-US" sz="2000"/>
              <a:t>Treelike cluster structure (dendogram) created through recursive partitioning (Divisive Methods) or combining (Agglomerative Methods) existing clusters</a:t>
            </a:r>
          </a:p>
          <a:p>
            <a:pPr lvl="1"/>
            <a:r>
              <a:rPr lang="en-US" altLang="en-US" sz="2000">
                <a:solidFill>
                  <a:schemeClr val="hlink"/>
                </a:solidFill>
              </a:rPr>
              <a:t>Divisive Methods</a:t>
            </a:r>
          </a:p>
          <a:p>
            <a:pPr lvl="1"/>
            <a:r>
              <a:rPr lang="en-US" altLang="en-US" sz="2000"/>
              <a:t>All records initialized into single cluster</a:t>
            </a:r>
          </a:p>
          <a:p>
            <a:pPr lvl="1"/>
            <a:r>
              <a:rPr lang="en-US" altLang="en-US" sz="2000"/>
              <a:t>At each iteration, most dissimilar record split off into separate cluster</a:t>
            </a:r>
          </a:p>
          <a:p>
            <a:pPr lvl="1"/>
            <a:r>
              <a:rPr lang="en-US" altLang="en-US" sz="2000"/>
              <a:t>Continues until each record represents single cluster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Discovering Knowledge in Data: An Introduction to Data Mining, Second Edition, by Daniel Larose and Chantal Larose, John Wiley and Sons, Inc., 2014.</a:t>
            </a:r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307C-1952-409D-AB2E-4CA25E6E78D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KD">
  <a:themeElements>
    <a:clrScheme name="1_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1_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1_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KD" id="{D43063FC-393D-4513-B27D-9F425DDDFDD4}" vid="{DDD03C2B-A163-4DDE-8A20-599F0CD7D55F}"/>
    </a:ext>
  </a:extLst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cean">
  <a:themeElements>
    <a:clrScheme name="1_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1_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DKD</Template>
  <TotalTime>20640</TotalTime>
  <Words>3370</Words>
  <Application>Microsoft Office PowerPoint</Application>
  <PresentationFormat>On-screen Show (4:3)</PresentationFormat>
  <Paragraphs>586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MS Mincho</vt:lpstr>
      <vt:lpstr>Arial</vt:lpstr>
      <vt:lpstr>Cambria Math</vt:lpstr>
      <vt:lpstr>Corbel</vt:lpstr>
      <vt:lpstr>Courier New</vt:lpstr>
      <vt:lpstr>Gill Sans MT</vt:lpstr>
      <vt:lpstr>Tahoma</vt:lpstr>
      <vt:lpstr>Times New Roman</vt:lpstr>
      <vt:lpstr>Verdana</vt:lpstr>
      <vt:lpstr>Wingdings</vt:lpstr>
      <vt:lpstr>Wingdings 2</vt:lpstr>
      <vt:lpstr>DKD</vt:lpstr>
      <vt:lpstr>Solstice</vt:lpstr>
      <vt:lpstr>2_Ocean</vt:lpstr>
      <vt:lpstr>Equation</vt:lpstr>
      <vt:lpstr>Discovering Knowledge in Data Daniel T. Larose, Ph.D.</vt:lpstr>
      <vt:lpstr>Clustering Task</vt:lpstr>
      <vt:lpstr>Clustering Task (cont’d)</vt:lpstr>
      <vt:lpstr>Clustering Task (cont’d)</vt:lpstr>
      <vt:lpstr>Clustering Task (cont’d)</vt:lpstr>
      <vt:lpstr>Clustering Task (cont’d)</vt:lpstr>
      <vt:lpstr>Clustering Task (cont’d)</vt:lpstr>
      <vt:lpstr>Clustering Task (cont’d)</vt:lpstr>
      <vt:lpstr>Hierarchical Clustering Methods</vt:lpstr>
      <vt:lpstr>Hierarchical Clustering Methods (cont’d)</vt:lpstr>
      <vt:lpstr>Hierarchical Clustering Methods (cont’d)</vt:lpstr>
      <vt:lpstr>Hierarchical Clustering Methods (cont’d)</vt:lpstr>
      <vt:lpstr>Hierarchical Clustering Methods (cont’d)</vt:lpstr>
      <vt:lpstr>Single-Linkage Clustering</vt:lpstr>
      <vt:lpstr>Single-Linkage Clustering (cont’d)</vt:lpstr>
      <vt:lpstr>Complete-Linkage Clustering</vt:lpstr>
      <vt:lpstr>Complete-Linkage Clustering (cont’d)</vt:lpstr>
      <vt:lpstr>Complete-Linkage Clustering (cont’d)</vt:lpstr>
      <vt:lpstr>k-Means Clustering</vt:lpstr>
      <vt:lpstr>k-Means Clustering (cont’d)</vt:lpstr>
      <vt:lpstr>k-Means Clustering (cont’d)</vt:lpstr>
      <vt:lpstr>k-Means Clustering (cont’d)</vt:lpstr>
      <vt:lpstr>k-Means Clustering (cont’d)</vt:lpstr>
      <vt:lpstr>Example of k-Means Clustering at Work</vt:lpstr>
      <vt:lpstr>Example of k-Means Clustering at Work (cont’d)</vt:lpstr>
      <vt:lpstr>Example of k-Means Clustering at Work (cont’d)</vt:lpstr>
      <vt:lpstr>Example of k-Means Clustering at Work (cont’d)</vt:lpstr>
      <vt:lpstr>Example of k-Means Clustering at Work (cont’d)</vt:lpstr>
      <vt:lpstr>Behavior of MSB, MSE and pseudo-F as the k-means algorithm proceeds</vt:lpstr>
      <vt:lpstr>Example of k-Means Clustering at Work (cont’d)</vt:lpstr>
      <vt:lpstr>Example of k-Means Clustering at Work (cont’d)</vt:lpstr>
      <vt:lpstr>Application of k-Means Clustering Using SAS Enterprise Miner</vt:lpstr>
      <vt:lpstr>Application of k-Means Clustering Using SAS Enterprise Miner (cont’d)</vt:lpstr>
      <vt:lpstr>Application of k-Means Clustering Using SAS Enterprise Miner (cont’d)</vt:lpstr>
      <vt:lpstr>Application of k-Means Clustering Using SAS Enterprise Miner (cont’d)</vt:lpstr>
      <vt:lpstr>Application of k-Means Clustering Using SAS Enterprise Miner (cont’d)</vt:lpstr>
      <vt:lpstr>Application of k-Means Clustering Using SAS Enterprise Miner (cont’d)</vt:lpstr>
      <vt:lpstr>Using Cluster Membership to Predict Churn</vt:lpstr>
      <vt:lpstr>Using Cluster Membership to Predict Churn (cont’d)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Knowledge in Data</dc:title>
  <dc:creator>Puffball</dc:creator>
  <cp:lastModifiedBy>Eric Flores</cp:lastModifiedBy>
  <cp:revision>497</cp:revision>
  <dcterms:created xsi:type="dcterms:W3CDTF">2004-09-29T21:03:30Z</dcterms:created>
  <dcterms:modified xsi:type="dcterms:W3CDTF">2014-04-30T01:31:55Z</dcterms:modified>
</cp:coreProperties>
</file>