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70" r:id="rId3"/>
    <p:sldId id="271" r:id="rId4"/>
    <p:sldId id="272" r:id="rId5"/>
    <p:sldId id="257" r:id="rId6"/>
    <p:sldId id="258" r:id="rId7"/>
    <p:sldId id="259" r:id="rId8"/>
    <p:sldId id="266" r:id="rId9"/>
    <p:sldId id="269" r:id="rId10"/>
    <p:sldId id="268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599" autoAdjust="0"/>
  </p:normalViewPr>
  <p:slideViewPr>
    <p:cSldViewPr>
      <p:cViewPr varScale="1">
        <p:scale>
          <a:sx n="71" d="100"/>
          <a:sy n="71" d="100"/>
        </p:scale>
        <p:origin x="-11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2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5ABEB-4FA7-4B90-BB41-D03170F499B9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A3D65-3F4E-4217-9026-43F97F129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95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A3D65-3F4E-4217-9026-43F97F1294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1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4DC5-3CA6-4FDC-BD75-13F2FEB8B97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4DC5-3CA6-4FDC-BD75-13F2FEB8B97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4DC5-3CA6-4FDC-BD75-13F2FEB8B97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4DC5-3CA6-4FDC-BD75-13F2FEB8B97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4DC5-3CA6-4FDC-BD75-13F2FEB8B97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4DC5-3CA6-4FDC-BD75-13F2FEB8B97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4DC5-3CA6-4FDC-BD75-13F2FEB8B97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4DC5-3CA6-4FDC-BD75-13F2FEB8B97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4DC5-3CA6-4FDC-BD75-13F2FEB8B97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4DC5-3CA6-4FDC-BD75-13F2FEB8B97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4DC5-3CA6-4FDC-BD75-13F2FEB8B97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EC494DC5-3CA6-4FDC-BD75-13F2FEB8B97C}" type="datetimeFigureOut">
              <a:rPr lang="en-US" smtClean="0"/>
              <a:t>3/8/2019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5DC62BE-57F7-4B81-BBB5-CB654A044AC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060848"/>
            <a:ext cx="7632848" cy="345638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2</a:t>
            </a:r>
            <a:r>
              <a:rPr lang="en-US" sz="24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3 </a:t>
            </a:r>
            <a:r>
              <a:rPr lang="en-US" sz="2400" b="1" dirty="0" err="1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Maret</a:t>
            </a:r>
            <a:r>
              <a:rPr lang="en-US" sz="24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 2019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Universitas</a:t>
            </a:r>
            <a:r>
              <a:rPr lang="en-US" sz="28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Islam </a:t>
            </a:r>
            <a:r>
              <a:rPr lang="en-US" sz="28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Bandung</a:t>
            </a:r>
            <a:r>
              <a:rPr lang="en-US" sz="28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 </a:t>
            </a:r>
            <a:endParaRPr lang="en-US" sz="2800" b="1" dirty="0" smtClean="0">
              <a:solidFill>
                <a:schemeClr val="tx1"/>
              </a:solidFill>
              <a:latin typeface="AR PL KaitiM GB" pitchFamily="2" charset="-122"/>
              <a:ea typeface="AR PL KaitiM GB" pitchFamily="2" charset="-122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Jl. </a:t>
            </a:r>
            <a:r>
              <a:rPr lang="en-US" sz="2400" b="1" dirty="0" err="1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Tamansari</a:t>
            </a:r>
            <a:r>
              <a:rPr lang="en-US" sz="24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Kota Bandung </a:t>
            </a:r>
          </a:p>
          <a:p>
            <a:endParaRPr lang="en-US" b="1" dirty="0" smtClean="0">
              <a:solidFill>
                <a:schemeClr val="tx1"/>
              </a:solidFill>
              <a:latin typeface="AR PL KaitiM GB" pitchFamily="2" charset="-122"/>
              <a:ea typeface="AR PL KaitiM GB" pitchFamily="2" charset="-122"/>
            </a:endParaRPr>
          </a:p>
          <a:p>
            <a:r>
              <a:rPr lang="en-US" sz="30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Markus </a:t>
            </a:r>
            <a:r>
              <a:rPr lang="en-US" sz="3000" b="1" dirty="0" err="1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Paramahasti</a:t>
            </a:r>
            <a:r>
              <a:rPr lang="en-US" sz="30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(</a:t>
            </a:r>
            <a:r>
              <a:rPr lang="en-US" sz="2800" b="1" i="1" dirty="0" err="1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Volantis</a:t>
            </a:r>
            <a:r>
              <a:rPr lang="en-US" sz="2800" b="1" i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 Technology</a:t>
            </a:r>
            <a:r>
              <a:rPr lang="en-US" sz="2800" b="1" dirty="0" smtClean="0">
                <a:solidFill>
                  <a:schemeClr val="tx1"/>
                </a:solidFill>
                <a:latin typeface="AR PL KaitiM GB" pitchFamily="2" charset="-122"/>
                <a:ea typeface="AR PL KaitiM GB" pitchFamily="2" charset="-122"/>
              </a:rPr>
              <a:t>)</a:t>
            </a:r>
            <a:endParaRPr lang="en-US" sz="2800" b="1" dirty="0">
              <a:solidFill>
                <a:schemeClr val="tx1"/>
              </a:solidFill>
              <a:latin typeface="AR PL KaitiM GB" pitchFamily="2" charset="-122"/>
              <a:ea typeface="AR PL KaitiM GB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037977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Abyssinica SIL" pitchFamily="2" charset="0"/>
                <a:ea typeface="Abyssinica SIL" pitchFamily="2" charset="0"/>
                <a:cs typeface="Abyssinica SIL" pitchFamily="2" charset="0"/>
              </a:rPr>
              <a:t>Supervised Learning</a:t>
            </a:r>
            <a:endParaRPr lang="en-US" b="1" dirty="0">
              <a:solidFill>
                <a:srgbClr val="FF0000"/>
              </a:solidFill>
              <a:latin typeface="Abyssinica SIL" pitchFamily="2" charset="0"/>
              <a:ea typeface="Abyssinica SIL" pitchFamily="2" charset="0"/>
              <a:cs typeface="Abyssinica SIL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9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adea" pitchFamily="18" charset="0"/>
              </a:rPr>
              <a:t>Try to Code</a:t>
            </a:r>
            <a:endParaRPr lang="en-US" b="1" dirty="0">
              <a:latin typeface="Calade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Install </a:t>
            </a:r>
            <a:r>
              <a:rPr lang="en-US" dirty="0" smtClean="0"/>
              <a:t>Python (Version &gt;= 3.7 ) : Download </a:t>
            </a:r>
            <a:r>
              <a:rPr lang="en-US" dirty="0" err="1" smtClean="0"/>
              <a:t>Miniconda</a:t>
            </a:r>
            <a:r>
              <a:rPr lang="en-US" dirty="0" smtClean="0"/>
              <a:t> Installer</a:t>
            </a:r>
          </a:p>
          <a:p>
            <a:pPr marL="0" indent="0">
              <a:buNone/>
            </a:pPr>
            <a:r>
              <a:rPr lang="en-US" dirty="0" smtClean="0"/>
              <a:t>Test installation : </a:t>
            </a:r>
            <a:r>
              <a:rPr lang="en-US" dirty="0" err="1" smtClean="0"/>
              <a:t>conda</a:t>
            </a:r>
            <a:r>
              <a:rPr lang="en-US" dirty="0" smtClean="0"/>
              <a:t> list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Install the library : (</a:t>
            </a:r>
            <a:r>
              <a:rPr lang="en-US" dirty="0" err="1" smtClean="0"/>
              <a:t>numpy</a:t>
            </a:r>
            <a:r>
              <a:rPr lang="en-US" dirty="0" smtClean="0"/>
              <a:t>, pandas,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r>
              <a:rPr lang="en-US" dirty="0" smtClean="0"/>
              <a:t>, </a:t>
            </a:r>
            <a:r>
              <a:rPr lang="en-US" dirty="0" err="1" smtClean="0"/>
              <a:t>jupyter</a:t>
            </a:r>
            <a:r>
              <a:rPr lang="en-US" dirty="0" smtClean="0"/>
              <a:t>, </a:t>
            </a:r>
            <a:r>
              <a:rPr lang="en-US" dirty="0" err="1" smtClean="0"/>
              <a:t>sympy</a:t>
            </a:r>
            <a:r>
              <a:rPr lang="en-US" dirty="0" smtClean="0"/>
              <a:t>) :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c</a:t>
            </a:r>
            <a:r>
              <a:rPr lang="en-US" dirty="0" err="1" smtClean="0"/>
              <a:t>onda</a:t>
            </a:r>
            <a:r>
              <a:rPr lang="en-US" dirty="0" smtClean="0"/>
              <a:t> install –c anaconda </a:t>
            </a:r>
            <a:r>
              <a:rPr lang="en-US" dirty="0" err="1" smtClean="0"/>
              <a:t>numpy</a:t>
            </a:r>
            <a:r>
              <a:rPr lang="en-US" dirty="0" smtClean="0"/>
              <a:t> pandas </a:t>
            </a:r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dirty="0" err="1" smtClean="0"/>
              <a:t>ipython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pip install –U </a:t>
            </a:r>
            <a:r>
              <a:rPr lang="en-US" dirty="0" err="1" smtClean="0"/>
              <a:t>numpy</a:t>
            </a:r>
            <a:r>
              <a:rPr lang="en-US" dirty="0" smtClean="0"/>
              <a:t> pandas </a:t>
            </a:r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dirty="0" err="1" smtClean="0"/>
              <a:t>ipython</a:t>
            </a:r>
            <a:r>
              <a:rPr lang="en-US" dirty="0" smtClean="0"/>
              <a:t> </a:t>
            </a:r>
            <a:r>
              <a:rPr lang="en-US" dirty="0" err="1" smtClean="0"/>
              <a:t>jupyter</a:t>
            </a:r>
            <a:r>
              <a:rPr lang="en-US" dirty="0" smtClean="0"/>
              <a:t>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Install </a:t>
            </a:r>
            <a:r>
              <a:rPr lang="en-US" dirty="0" err="1" smtClean="0"/>
              <a:t>scikit</a:t>
            </a:r>
            <a:r>
              <a:rPr lang="en-US" dirty="0"/>
              <a:t>-</a:t>
            </a:r>
            <a:r>
              <a:rPr lang="en-US" dirty="0" smtClean="0"/>
              <a:t>learn : </a:t>
            </a:r>
          </a:p>
          <a:p>
            <a:pPr>
              <a:buFont typeface="Arial" charset="0"/>
              <a:buChar char="•"/>
            </a:pPr>
            <a:r>
              <a:rPr lang="en-US" dirty="0" err="1" smtClean="0"/>
              <a:t>conda</a:t>
            </a:r>
            <a:r>
              <a:rPr lang="en-US" dirty="0" smtClean="0"/>
              <a:t> install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>
              <a:buFont typeface="Arial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ip install –U </a:t>
            </a:r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5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Supervised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Supervised is about :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Classification tasks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Regression  tasks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Both are Learning from the (</a:t>
            </a:r>
            <a:r>
              <a:rPr lang="en-US" dirty="0" err="1" smtClean="0"/>
              <a:t>labelled</a:t>
            </a:r>
            <a:r>
              <a:rPr lang="en-US" dirty="0" smtClean="0"/>
              <a:t>) data.</a:t>
            </a:r>
          </a:p>
          <a:p>
            <a:pPr marL="0" indent="0">
              <a:buNone/>
            </a:pPr>
            <a:r>
              <a:rPr lang="en-US" b="1" dirty="0" smtClean="0"/>
              <a:t>Example 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Component of ML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i="1" dirty="0" smtClean="0"/>
              <a:t>Hypotheses </a:t>
            </a:r>
            <a:r>
              <a:rPr lang="en-US" i="1" dirty="0" smtClean="0"/>
              <a:t>Space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Model Representation</a:t>
            </a:r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i="1" dirty="0" smtClean="0"/>
              <a:t>Evaluation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differentiate which is the better among the models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</a:t>
            </a:r>
            <a:r>
              <a:rPr lang="en-US" i="1" dirty="0" smtClean="0"/>
              <a:t>Optimization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search the optimum value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57200" y="332656"/>
                <a:ext cx="8229600" cy="57935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For Example </a:t>
                </a:r>
                <a:r>
                  <a:rPr lang="en-US" sz="2000" b="1" dirty="0" smtClean="0"/>
                  <a:t>:</a:t>
                </a:r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i="1" dirty="0" smtClean="0"/>
                  <a:t>Linear Regression 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* Model </a:t>
                </a:r>
                <a:r>
                  <a:rPr lang="en-US" dirty="0" smtClean="0"/>
                  <a:t>Reps.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* Evaluation </a:t>
                </a:r>
                <a:r>
                  <a:rPr lang="en-US" dirty="0" smtClean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𝑀𝑆𝐸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=1/2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sym typeface="Wingdings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sym typeface="Wingdings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sym typeface="Wingdings" pitchFamily="2" charset="2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sym typeface="Wingdings" pitchFamily="2" charset="2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sym typeface="Wingdings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sym typeface="Wingdings" pitchFamily="2" charset="2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sym typeface="Wingdings" pitchFamily="2" charset="2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sym typeface="Wingdings" pitchFamily="2" charset="2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* Optimization </a:t>
                </a:r>
                <a:r>
                  <a:rPr lang="en-US" dirty="0" smtClean="0">
                    <a:sym typeface="Wingdings" pitchFamily="2" charset="2"/>
                  </a:rPr>
                  <a:t> Gradient Descent Algorithm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Another </a:t>
                </a:r>
                <a:r>
                  <a:rPr lang="en-US" dirty="0" smtClean="0">
                    <a:sym typeface="Wingdings" pitchFamily="2" charset="2"/>
                  </a:rPr>
                  <a:t>Ex. is</a:t>
                </a:r>
              </a:p>
              <a:p>
                <a:pPr marL="0" indent="0">
                  <a:buNone/>
                </a:pPr>
                <a:r>
                  <a:rPr lang="en-US" i="1" dirty="0" smtClean="0">
                    <a:sym typeface="Wingdings" pitchFamily="2" charset="2"/>
                  </a:rPr>
                  <a:t>Logistic Regression </a:t>
                </a:r>
                <a:r>
                  <a:rPr lang="en-US" dirty="0" smtClean="0">
                    <a:sym typeface="Wingdings" pitchFamily="2" charset="2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* Model </a:t>
                </a:r>
                <a:r>
                  <a:rPr lang="en-US" dirty="0" smtClean="0">
                    <a:sym typeface="Wingdings" pitchFamily="2" charset="2"/>
                  </a:rPr>
                  <a:t>Reps. 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sym typeface="Wingdings" pitchFamily="2" charset="2"/>
                      </a:rPr>
                      <m:t>𝜎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Wingdings" pitchFamily="2" charset="2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  <a:sym typeface="Wingdings" pitchFamily="2" charset="2"/>
                      </a:rPr>
                      <m:t>→{0,1}</m:t>
                    </m:r>
                  </m:oMath>
                </a14:m>
                <a:endParaRPr lang="en-US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* Evaluation </a:t>
                </a:r>
                <a:r>
                  <a:rPr lang="en-US" dirty="0" smtClean="0">
                    <a:sym typeface="Wingdings" pitchFamily="2" charset="2"/>
                  </a:rPr>
                  <a:t> Log Likelihood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* Optimization  Gradient Ascent Algorithm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 </a:t>
                </a:r>
                <a:endParaRPr lang="en-US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 smtClean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57200" y="332656"/>
                <a:ext cx="8229600" cy="5793507"/>
              </a:xfrm>
              <a:blipFill rotWithShape="1">
                <a:blip r:embed="rId2"/>
                <a:stretch>
                  <a:fillRect l="-741" t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 &amp;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Classification : The ability to differentiate what the new data belongs to (the class)  </a:t>
            </a:r>
          </a:p>
          <a:p>
            <a:pPr marL="0" indent="0">
              <a:buNone/>
            </a:pPr>
            <a:r>
              <a:rPr lang="en-US" b="1" dirty="0" smtClean="0"/>
              <a:t>Example : </a:t>
            </a:r>
          </a:p>
          <a:p>
            <a:r>
              <a:rPr lang="en-US" dirty="0" smtClean="0"/>
              <a:t>Regression : The ability to infer/</a:t>
            </a:r>
            <a:r>
              <a:rPr lang="en-US" dirty="0" err="1" smtClean="0"/>
              <a:t>assesing</a:t>
            </a:r>
            <a:r>
              <a:rPr lang="en-US" dirty="0" smtClean="0"/>
              <a:t> the value</a:t>
            </a:r>
          </a:p>
          <a:p>
            <a:pPr marL="0" indent="0">
              <a:buNone/>
            </a:pPr>
            <a:r>
              <a:rPr lang="en-US" b="1" dirty="0" smtClean="0"/>
              <a:t>Example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applicatons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Retail</a:t>
            </a:r>
          </a:p>
          <a:p>
            <a:r>
              <a:rPr lang="en-US" dirty="0" smtClean="0"/>
              <a:t>Banking</a:t>
            </a:r>
          </a:p>
          <a:p>
            <a:r>
              <a:rPr lang="en-US" dirty="0" smtClean="0"/>
              <a:t>Medical </a:t>
            </a:r>
          </a:p>
          <a:p>
            <a:r>
              <a:rPr lang="en-US" dirty="0" smtClean="0"/>
              <a:t>Security (Fraud detection)</a:t>
            </a:r>
          </a:p>
          <a:p>
            <a:r>
              <a:rPr lang="en-US" dirty="0" smtClean="0"/>
              <a:t>Internet</a:t>
            </a:r>
          </a:p>
          <a:p>
            <a:r>
              <a:rPr lang="en-US" dirty="0" smtClean="0"/>
              <a:t>Industry</a:t>
            </a:r>
          </a:p>
          <a:p>
            <a:r>
              <a:rPr lang="en-US" dirty="0" smtClean="0"/>
              <a:t>Etc.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5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mbria" pitchFamily="18" charset="0"/>
              </a:rPr>
              <a:t>The Supervised Model and Algorithms 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i="1" dirty="0" smtClean="0"/>
              <a:t>K</a:t>
            </a:r>
            <a:r>
              <a:rPr lang="en-US" dirty="0" smtClean="0"/>
              <a:t>-Nearest Neighbors</a:t>
            </a:r>
          </a:p>
          <a:p>
            <a:pPr marL="514350" indent="-514350">
              <a:buAutoNum type="arabicPeriod"/>
            </a:pPr>
            <a:r>
              <a:rPr lang="en-US" dirty="0" smtClean="0"/>
              <a:t>Linear Regression</a:t>
            </a:r>
          </a:p>
          <a:p>
            <a:pPr marL="514350" indent="-514350">
              <a:buAutoNum type="arabicPeriod"/>
            </a:pPr>
            <a:r>
              <a:rPr lang="en-US" dirty="0" smtClean="0"/>
              <a:t>Polynomial Regression</a:t>
            </a:r>
          </a:p>
          <a:p>
            <a:pPr marL="514350" indent="-514350">
              <a:buAutoNum type="arabicPeriod"/>
            </a:pPr>
            <a:r>
              <a:rPr lang="en-US" dirty="0" smtClean="0"/>
              <a:t>Logistic Regression</a:t>
            </a:r>
          </a:p>
          <a:p>
            <a:pPr marL="514350" indent="-514350">
              <a:buAutoNum type="arabicPeriod"/>
            </a:pPr>
            <a:r>
              <a:rPr lang="en-US" dirty="0" smtClean="0"/>
              <a:t>Support Vector Machines</a:t>
            </a:r>
          </a:p>
          <a:p>
            <a:pPr marL="514350" indent="-514350">
              <a:buAutoNum type="arabicPeriod"/>
            </a:pPr>
            <a:r>
              <a:rPr lang="en-US" dirty="0" smtClean="0"/>
              <a:t>&amp; So 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6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Time…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Non </a:t>
            </a:r>
            <a:r>
              <a:rPr lang="en-US" dirty="0"/>
              <a:t>S</a:t>
            </a:r>
            <a:r>
              <a:rPr lang="en-US" dirty="0" smtClean="0"/>
              <a:t>eparable Datasets</a:t>
            </a:r>
          </a:p>
          <a:p>
            <a:pPr marL="0" indent="0">
              <a:buNone/>
            </a:pPr>
            <a:r>
              <a:rPr lang="en-US" dirty="0" err="1" smtClean="0"/>
              <a:t>Decission</a:t>
            </a:r>
            <a:r>
              <a:rPr lang="en-US" dirty="0" smtClean="0"/>
              <a:t> Tree</a:t>
            </a:r>
          </a:p>
          <a:p>
            <a:pPr marL="0" indent="0">
              <a:buNone/>
            </a:pPr>
            <a:r>
              <a:rPr lang="en-US" dirty="0" smtClean="0"/>
              <a:t>Kernel Methods</a:t>
            </a:r>
          </a:p>
          <a:p>
            <a:pPr marL="0" indent="0">
              <a:buNone/>
            </a:pPr>
            <a:r>
              <a:rPr lang="en-US" dirty="0" smtClean="0"/>
              <a:t>Random Forest</a:t>
            </a:r>
          </a:p>
          <a:p>
            <a:pPr marL="0" indent="0">
              <a:buNone/>
            </a:pPr>
            <a:r>
              <a:rPr lang="en-US" dirty="0" smtClean="0"/>
              <a:t>Ensemble Methods</a:t>
            </a:r>
          </a:p>
          <a:p>
            <a:pPr marL="0" indent="0">
              <a:buNone/>
            </a:pPr>
            <a:r>
              <a:rPr lang="en-US" dirty="0" smtClean="0"/>
              <a:t>Deep Learning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And so on…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0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itchFamily="18" charset="0"/>
              </a:rPr>
              <a:t>Learning ML</a:t>
            </a:r>
            <a:endParaRPr lang="en-US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Textbooks :</a:t>
            </a:r>
          </a:p>
          <a:p>
            <a:pPr>
              <a:buFontTx/>
              <a:buChar char="-"/>
            </a:pPr>
            <a:r>
              <a:rPr lang="en-US" dirty="0" smtClean="0"/>
              <a:t>Introduction to Statistical Learning (</a:t>
            </a:r>
            <a:r>
              <a:rPr lang="en-US" dirty="0" err="1" smtClean="0"/>
              <a:t>Tsibharani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Pattern Recognition and ML (Bishop)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Video lecture</a:t>
            </a:r>
          </a:p>
          <a:p>
            <a:pPr marL="0" indent="0">
              <a:buNone/>
            </a:pPr>
            <a:r>
              <a:rPr lang="en-US" dirty="0" smtClean="0"/>
              <a:t>Community/Study Group</a:t>
            </a:r>
          </a:p>
          <a:p>
            <a:pPr marL="0" indent="0">
              <a:buNone/>
            </a:pPr>
            <a:r>
              <a:rPr lang="en-US" dirty="0" smtClean="0"/>
              <a:t>Stay Continue Learning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7" y="6021288"/>
            <a:ext cx="2752561" cy="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3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1025</TotalTime>
  <Words>341</Words>
  <Application>Microsoft Office PowerPoint</Application>
  <PresentationFormat>On-screen Show (4:3)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Horizon</vt:lpstr>
      <vt:lpstr>Supervised Learning</vt:lpstr>
      <vt:lpstr>What is Supervised ?</vt:lpstr>
      <vt:lpstr>Theoretical Machine Learning</vt:lpstr>
      <vt:lpstr>PowerPoint Presentation</vt:lpstr>
      <vt:lpstr>The Task &amp; Goals</vt:lpstr>
      <vt:lpstr>Example of applicatons</vt:lpstr>
      <vt:lpstr>The Supervised Model and Algorithms </vt:lpstr>
      <vt:lpstr>Next Time…</vt:lpstr>
      <vt:lpstr>Learning ML</vt:lpstr>
      <vt:lpstr>Try to Code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markus</dc:creator>
  <cp:lastModifiedBy>markus</cp:lastModifiedBy>
  <cp:revision>37</cp:revision>
  <dcterms:created xsi:type="dcterms:W3CDTF">2017-11-16T04:11:05Z</dcterms:created>
  <dcterms:modified xsi:type="dcterms:W3CDTF">2019-03-08T08:43:39Z</dcterms:modified>
</cp:coreProperties>
</file>