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88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0" r:id="rId12"/>
    <p:sldId id="261" r:id="rId13"/>
    <p:sldId id="275" r:id="rId14"/>
    <p:sldId id="274" r:id="rId15"/>
    <p:sldId id="277" r:id="rId16"/>
    <p:sldId id="289" r:id="rId17"/>
    <p:sldId id="278" r:id="rId18"/>
    <p:sldId id="287" r:id="rId19"/>
    <p:sldId id="276" r:id="rId20"/>
    <p:sldId id="281" r:id="rId21"/>
    <p:sldId id="282" r:id="rId22"/>
    <p:sldId id="283" r:id="rId23"/>
    <p:sldId id="284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1010858-89C0-4D66-81A4-6789B7365CBA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8791B13-5177-45C1-A59A-5EFCAFB16B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eriments.withgoogle.com/ai" TargetMode="External"/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flipboard.com/@flipboard/-new-ai-can-work-out-whether-youre-gay-o/f-a42a3ec94c/theguardian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96596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Bernard MT Condensed" pitchFamily="18" charset="0"/>
              </a:rPr>
              <a:t>Introduction to Machine Learning</a:t>
            </a:r>
            <a:endParaRPr lang="en-US" dirty="0">
              <a:solidFill>
                <a:srgbClr val="FF0000"/>
              </a:solidFill>
              <a:latin typeface="Bernard MT Condensed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632848" cy="345638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13 </a:t>
            </a:r>
            <a:r>
              <a:rPr lang="en-US" sz="24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Juli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2018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Politeknik</a:t>
            </a:r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STTT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Batununggal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, Kota Bandung </a:t>
            </a:r>
          </a:p>
          <a:p>
            <a:endParaRPr lang="en-US" b="1" dirty="0" smtClean="0">
              <a:solidFill>
                <a:schemeClr val="tx1"/>
              </a:solidFill>
              <a:latin typeface="AR PL KaitiM GB" pitchFamily="2" charset="-122"/>
              <a:ea typeface="AR PL KaitiM GB" pitchFamily="2" charset="-122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Markus </a:t>
            </a:r>
            <a:r>
              <a:rPr lang="en-US" sz="30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Paramahasti</a:t>
            </a:r>
            <a:r>
              <a:rPr lang="en-US" sz="30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(</a:t>
            </a:r>
            <a:r>
              <a:rPr lang="en-US" sz="2800" b="1" i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Volantis</a:t>
            </a:r>
            <a:r>
              <a:rPr lang="en-US" sz="2800" b="1" i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Technology</a:t>
            </a:r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)</a:t>
            </a:r>
            <a:endParaRPr lang="en-US" sz="2800" b="1" dirty="0">
              <a:solidFill>
                <a:schemeClr val="tx1"/>
              </a:solidFill>
              <a:latin typeface="AR PL KaitiM GB" pitchFamily="2" charset="-122"/>
              <a:ea typeface="AR PL KaitiM GB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32656"/>
            <a:ext cx="8424937" cy="55446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Paradigms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29348"/>
            <a:ext cx="7924800" cy="34565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https://teachablemachine.withgoogle.com/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https://experiments.withgoogle.com/ai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://flipboard.com/@flipboard/-</a:t>
            </a:r>
            <a:r>
              <a:rPr lang="en-US" dirty="0" smtClean="0">
                <a:hlinkClick r:id="rId4"/>
              </a:rPr>
              <a:t>new-ai-can-work-out-whether-youre-gay-o/f-a42a3ec94c%2Ftheguardian.com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i="1" dirty="0" smtClean="0"/>
              <a:t>Mathematical </a:t>
            </a:r>
            <a:r>
              <a:rPr lang="en-US" b="1" i="1" dirty="0" err="1" smtClean="0"/>
              <a:t>Backgroud</a:t>
            </a:r>
            <a:r>
              <a:rPr lang="en-US" b="1" i="1" dirty="0" smtClean="0"/>
              <a:t> </a:t>
            </a:r>
            <a:r>
              <a:rPr lang="en-US" dirty="0" smtClean="0"/>
              <a:t>: (Theoretical )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Basic Statistic and Probability Theory</a:t>
            </a:r>
          </a:p>
          <a:p>
            <a:r>
              <a:rPr lang="en-US" b="1" i="1" dirty="0" smtClean="0"/>
              <a:t>Programming</a:t>
            </a:r>
            <a:r>
              <a:rPr lang="en-US" dirty="0" smtClean="0"/>
              <a:t> : (Practical)</a:t>
            </a:r>
          </a:p>
          <a:p>
            <a:r>
              <a:rPr lang="en-US" dirty="0" smtClean="0"/>
              <a:t>Python, R, </a:t>
            </a:r>
            <a:r>
              <a:rPr lang="en-US" dirty="0" err="1" smtClean="0"/>
              <a:t>Matlab</a:t>
            </a:r>
            <a:r>
              <a:rPr lang="en-US" dirty="0" smtClean="0"/>
              <a:t>, Java, etc.</a:t>
            </a:r>
          </a:p>
          <a:p>
            <a:r>
              <a:rPr lang="en-US" dirty="0" smtClean="0"/>
              <a:t>ML Library e.g. Python (</a:t>
            </a:r>
            <a:r>
              <a:rPr lang="en-US" dirty="0" err="1" smtClean="0"/>
              <a:t>Sci</a:t>
            </a:r>
            <a:r>
              <a:rPr lang="en-US" dirty="0" smtClean="0"/>
              <a:t>-kit learn,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, etc.) ,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So, What is Machine Learning by the way ?</a:t>
            </a:r>
          </a:p>
          <a:p>
            <a:pPr marL="0" indent="0" algn="ctr">
              <a:buNone/>
            </a:pPr>
            <a:r>
              <a:rPr lang="en-US" sz="3600" dirty="0" smtClean="0"/>
              <a:t>&amp;</a:t>
            </a:r>
          </a:p>
          <a:p>
            <a:pPr marL="0" indent="0" algn="ctr">
              <a:buNone/>
            </a:pPr>
            <a:r>
              <a:rPr lang="en-US" sz="3600" dirty="0" smtClean="0"/>
              <a:t>What do we mean by Learning ?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Arthur L. Samuel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“Field of study that gives computers the ability to learn without explicitly being programmed”</a:t>
            </a:r>
          </a:p>
          <a:p>
            <a:endParaRPr lang="en-US" dirty="0" smtClean="0"/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Tom M. Mitchell 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“A computer program is said to learn from experience </a:t>
            </a:r>
            <a:r>
              <a:rPr lang="en-US" b="1" i="1" dirty="0" smtClean="0"/>
              <a:t>E</a:t>
            </a:r>
            <a:r>
              <a:rPr lang="en-US" dirty="0" smtClean="0"/>
              <a:t> with respect to class of tasks </a:t>
            </a:r>
            <a:r>
              <a:rPr lang="en-US" b="1" i="1" dirty="0" smtClean="0"/>
              <a:t>T</a:t>
            </a:r>
            <a:r>
              <a:rPr lang="en-US" dirty="0" smtClean="0"/>
              <a:t> and performance measure </a:t>
            </a:r>
            <a:r>
              <a:rPr lang="en-US" b="1" i="1" dirty="0" smtClean="0"/>
              <a:t>P</a:t>
            </a:r>
            <a:r>
              <a:rPr lang="en-US" dirty="0" smtClean="0"/>
              <a:t>, if its performance at task </a:t>
            </a:r>
            <a:r>
              <a:rPr lang="en-US" b="1" i="1" dirty="0" smtClean="0"/>
              <a:t>T</a:t>
            </a:r>
            <a:r>
              <a:rPr lang="en-US" dirty="0" smtClean="0"/>
              <a:t>, as measured by </a:t>
            </a:r>
            <a:r>
              <a:rPr lang="en-US" b="1" i="1" dirty="0" smtClean="0"/>
              <a:t>P</a:t>
            </a:r>
            <a:r>
              <a:rPr lang="en-US" dirty="0" smtClean="0"/>
              <a:t> improve with experience </a:t>
            </a:r>
            <a:r>
              <a:rPr lang="en-US" b="1" i="1" dirty="0" smtClean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Statistic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696744" cy="3600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Statistical Learning  (</a:t>
            </a:r>
            <a:r>
              <a:rPr lang="en-US" i="1" dirty="0" smtClean="0">
                <a:solidFill>
                  <a:srgbClr val="FF0000"/>
                </a:solidFill>
              </a:rPr>
              <a:t>Statisticians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Statistical Modeling is a formalization of a relationships between variables in the data in the form of mathematical equation.</a:t>
            </a:r>
          </a:p>
          <a:p>
            <a:r>
              <a:rPr lang="en-US" dirty="0" smtClean="0"/>
              <a:t>Machine Learning  (</a:t>
            </a:r>
            <a:r>
              <a:rPr lang="en-US" i="1" dirty="0" smtClean="0">
                <a:solidFill>
                  <a:srgbClr val="FF0000"/>
                </a:solidFill>
              </a:rPr>
              <a:t>Computer Scientists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ML is an algorithm that can learn from data without relying on rule-based programming.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17" y="1099255"/>
            <a:ext cx="6641008" cy="4448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61299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Another Terminology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7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example in </a:t>
            </a:r>
            <a:r>
              <a:rPr lang="en-US" b="1" dirty="0" smtClean="0">
                <a:solidFill>
                  <a:srgbClr val="FF0000"/>
                </a:solidFill>
              </a:rPr>
              <a:t>Supervised Learning </a:t>
            </a:r>
            <a:r>
              <a:rPr lang="en-US" dirty="0" smtClean="0"/>
              <a:t>(Classification &amp; Regression)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Classification</a:t>
            </a:r>
            <a:r>
              <a:rPr lang="en-US" dirty="0" smtClean="0"/>
              <a:t> : an attempt to classify or categorize a data to some class/group/type.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Regression</a:t>
            </a:r>
            <a:r>
              <a:rPr lang="en-US" dirty="0" smtClean="0"/>
              <a:t> : try to guess a value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Machine ?</a:t>
            </a:r>
          </a:p>
          <a:p>
            <a:r>
              <a:rPr lang="en-US" i="1" dirty="0" smtClean="0"/>
              <a:t>Learning ?</a:t>
            </a:r>
          </a:p>
          <a:p>
            <a:r>
              <a:rPr lang="en-US" i="1" dirty="0" smtClean="0"/>
              <a:t>Machine Learning ?</a:t>
            </a:r>
          </a:p>
          <a:p>
            <a:r>
              <a:rPr lang="en-US" i="1" dirty="0" smtClean="0"/>
              <a:t>Relation with AI ? The differences with AI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When/Why we use ML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: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 We can’t code the rules</a:t>
            </a:r>
          </a:p>
          <a:p>
            <a:pPr>
              <a:buFont typeface="Wingdings"/>
              <a:buChar char="à"/>
            </a:pPr>
            <a:r>
              <a:rPr lang="en-US" dirty="0" smtClean="0"/>
              <a:t> We can’t scale the task</a:t>
            </a:r>
          </a:p>
          <a:p>
            <a:pPr>
              <a:buFont typeface="Wingdings"/>
              <a:buChar char="à"/>
            </a:pPr>
            <a:r>
              <a:rPr lang="en-US" dirty="0"/>
              <a:t> </a:t>
            </a:r>
            <a:r>
              <a:rPr lang="en-US" dirty="0" smtClean="0"/>
              <a:t>Lack of human expertise</a:t>
            </a:r>
          </a:p>
          <a:p>
            <a:pPr marL="0" indent="0">
              <a:buNone/>
            </a:pPr>
            <a:r>
              <a:rPr lang="en-US" dirty="0" smtClean="0"/>
              <a:t>Why :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Efficient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Prevent human error</a:t>
            </a:r>
          </a:p>
          <a:p>
            <a:pPr>
              <a:buFont typeface="Wingdings"/>
              <a:buChar char="à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that use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Netflix</a:t>
            </a:r>
          </a:p>
          <a:p>
            <a:r>
              <a:rPr lang="en-US" dirty="0" err="1" smtClean="0"/>
              <a:t>Soundhound</a:t>
            </a:r>
            <a:endParaRPr lang="en-US" dirty="0" smtClean="0"/>
          </a:p>
          <a:p>
            <a:r>
              <a:rPr lang="en-US" dirty="0" err="1" smtClean="0"/>
              <a:t>Baidu</a:t>
            </a:r>
            <a:endParaRPr lang="en-US" dirty="0" smtClean="0"/>
          </a:p>
          <a:p>
            <a:r>
              <a:rPr lang="en-US" dirty="0" err="1" smtClean="0"/>
              <a:t>Pinterest</a:t>
            </a:r>
            <a:endParaRPr lang="en-US" dirty="0" smtClean="0"/>
          </a:p>
          <a:p>
            <a:r>
              <a:rPr lang="en-US" dirty="0" err="1" smtClean="0"/>
              <a:t>Kofera</a:t>
            </a:r>
            <a:endParaRPr lang="en-US" dirty="0" smtClean="0"/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136904" cy="446449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“All models are </a:t>
            </a:r>
            <a:r>
              <a:rPr lang="en-US" i="1" dirty="0" err="1" smtClean="0"/>
              <a:t>wong</a:t>
            </a:r>
            <a:r>
              <a:rPr lang="en-US" i="1" dirty="0" smtClean="0"/>
              <a:t> but some model are </a:t>
            </a:r>
            <a:r>
              <a:rPr lang="en-US" i="1" dirty="0" err="1" smtClean="0"/>
              <a:t>usefull</a:t>
            </a:r>
            <a:r>
              <a:rPr lang="en-US" i="1" dirty="0" smtClean="0"/>
              <a:t>” – George Box (in Journal of the American Statistical Association)</a:t>
            </a:r>
          </a:p>
          <a:p>
            <a:r>
              <a:rPr lang="en-US" i="1" dirty="0" smtClean="0"/>
              <a:t>An ML model as good as your data : “garbage in garbage out”</a:t>
            </a:r>
          </a:p>
          <a:p>
            <a:r>
              <a:rPr lang="en-US" i="1" dirty="0" smtClean="0"/>
              <a:t>No free lunch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331236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Okey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…!</a:t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Let’s move to another topic :</a:t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Supervised Learning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57" y="1600200"/>
            <a:ext cx="4882486" cy="4114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8772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703194" cy="424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195736" y="63333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Few Example 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809524" cy="38095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8280920" cy="59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043"/>
            <a:ext cx="8208912" cy="6241797"/>
          </a:xfrm>
        </p:spPr>
      </p:pic>
    </p:spTree>
    <p:extLst>
      <p:ext uri="{BB962C8B-B14F-4D97-AF65-F5344CB8AC3E}">
        <p14:creationId xmlns:p14="http://schemas.microsoft.com/office/powerpoint/2010/main" val="31161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620000" cy="508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2557</TotalTime>
  <Words>373</Words>
  <Application>Microsoft Office PowerPoint</Application>
  <PresentationFormat>On-screen Show (4:3)</PresentationFormat>
  <Paragraphs>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Horizon</vt:lpstr>
      <vt:lpstr>Introduction to Machine Learning</vt:lpstr>
      <vt:lpstr>What is Machine Learning ?</vt:lpstr>
      <vt:lpstr>PowerPoint Presentation</vt:lpstr>
      <vt:lpstr>PowerPoint Presentation</vt:lpstr>
      <vt:lpstr>PowerPoint Presentation</vt:lpstr>
      <vt:lpstr>Written Recognition</vt:lpstr>
      <vt:lpstr>PowerPoint Presentation</vt:lpstr>
      <vt:lpstr>PowerPoint Presentation</vt:lpstr>
      <vt:lpstr>PowerPoint Presentation</vt:lpstr>
      <vt:lpstr>PowerPoint Presentation</vt:lpstr>
      <vt:lpstr>Learning Paradigms</vt:lpstr>
      <vt:lpstr>Some Application of ML</vt:lpstr>
      <vt:lpstr>Prequisites</vt:lpstr>
      <vt:lpstr>PowerPoint Presentation</vt:lpstr>
      <vt:lpstr>The Definition</vt:lpstr>
      <vt:lpstr>Relation to Statistic</vt:lpstr>
      <vt:lpstr>Some Terminology</vt:lpstr>
      <vt:lpstr>PowerPoint Presentation</vt:lpstr>
      <vt:lpstr>The Task</vt:lpstr>
      <vt:lpstr>When/Why we use ML ?</vt:lpstr>
      <vt:lpstr>Companies that use ML</vt:lpstr>
      <vt:lpstr>ML Workflow</vt:lpstr>
      <vt:lpstr>What is the best model ?</vt:lpstr>
      <vt:lpstr>Okey…! Let’s move to another topic : The Supervised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</dc:creator>
  <cp:lastModifiedBy>markus</cp:lastModifiedBy>
  <cp:revision>40</cp:revision>
  <dcterms:created xsi:type="dcterms:W3CDTF">2017-11-16T03:29:26Z</dcterms:created>
  <dcterms:modified xsi:type="dcterms:W3CDTF">2019-03-06T04:34:53Z</dcterms:modified>
</cp:coreProperties>
</file>