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88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0" r:id="rId12"/>
    <p:sldId id="261" r:id="rId13"/>
    <p:sldId id="275" r:id="rId14"/>
    <p:sldId id="274" r:id="rId15"/>
    <p:sldId id="277" r:id="rId16"/>
    <p:sldId id="289" r:id="rId17"/>
    <p:sldId id="278" r:id="rId18"/>
    <p:sldId id="287" r:id="rId19"/>
    <p:sldId id="276" r:id="rId20"/>
    <p:sldId id="281" r:id="rId21"/>
    <p:sldId id="282" r:id="rId22"/>
    <p:sldId id="283" r:id="rId23"/>
    <p:sldId id="284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858-89C0-4D66-81A4-6789B7365CB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1B13-5177-45C1-A59A-5EFCAFB1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858-89C0-4D66-81A4-6789B7365CB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1B13-5177-45C1-A59A-5EFCAFB1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2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858-89C0-4D66-81A4-6789B7365CB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1B13-5177-45C1-A59A-5EFCAFB1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9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858-89C0-4D66-81A4-6789B7365CB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1B13-5177-45C1-A59A-5EFCAFB1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858-89C0-4D66-81A4-6789B7365CB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1B13-5177-45C1-A59A-5EFCAFB1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858-89C0-4D66-81A4-6789B7365CB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1B13-5177-45C1-A59A-5EFCAFB1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8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858-89C0-4D66-81A4-6789B7365CB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1B13-5177-45C1-A59A-5EFCAFB1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9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858-89C0-4D66-81A4-6789B7365CB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1B13-5177-45C1-A59A-5EFCAFB1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858-89C0-4D66-81A4-6789B7365CB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1B13-5177-45C1-A59A-5EFCAFB1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3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858-89C0-4D66-81A4-6789B7365CB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1B13-5177-45C1-A59A-5EFCAFB1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4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858-89C0-4D66-81A4-6789B7365CB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1B13-5177-45C1-A59A-5EFCAFB1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5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10858-89C0-4D66-81A4-6789B7365CBA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91B13-5177-45C1-A59A-5EFCAFB1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eriments.withgoogle.com/ai" TargetMode="External"/><Relationship Id="rId2" Type="http://schemas.openxmlformats.org/officeDocument/2006/relationships/hyperlink" Target="https://teachablemachine.with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ipboard.com/@flipboard/-new-ai-can-work-out-whether-youre-gay-o/f-a42a3ec94c/theguardian.co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ernard MT Condensed" pitchFamily="18" charset="0"/>
              </a:rPr>
              <a:t>Introduction to Machine Learning</a:t>
            </a:r>
            <a:endParaRPr lang="en-US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645024"/>
            <a:ext cx="8136904" cy="1993776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Book Antiqua" pitchFamily="18" charset="0"/>
                <a:ea typeface="AR PL KaitiM GB" pitchFamily="2" charset="-122"/>
              </a:rPr>
              <a:t>26 November 2017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Book Antiqua" pitchFamily="18" charset="0"/>
                <a:ea typeface="AR PL KaitiM GB" pitchFamily="2" charset="-122"/>
              </a:rPr>
              <a:t>Pejanten</a:t>
            </a:r>
            <a:r>
              <a:rPr lang="en-US" b="1" dirty="0" smtClean="0">
                <a:solidFill>
                  <a:schemeClr val="tx1"/>
                </a:solidFill>
                <a:latin typeface="Book Antiqua" pitchFamily="18" charset="0"/>
                <a:ea typeface="AR PL KaitiM GB" pitchFamily="2" charset="-122"/>
              </a:rPr>
              <a:t> Barat, </a:t>
            </a:r>
            <a:r>
              <a:rPr lang="en-US" b="1" dirty="0" err="1" smtClean="0">
                <a:solidFill>
                  <a:schemeClr val="tx1"/>
                </a:solidFill>
                <a:latin typeface="Book Antiqua" pitchFamily="18" charset="0"/>
                <a:ea typeface="AR PL KaitiM GB" pitchFamily="2" charset="-122"/>
              </a:rPr>
              <a:t>Pasarminggu</a:t>
            </a:r>
            <a:r>
              <a:rPr lang="en-US" b="1" dirty="0" smtClean="0">
                <a:solidFill>
                  <a:schemeClr val="tx1"/>
                </a:solidFill>
                <a:latin typeface="Book Antiqua" pitchFamily="18" charset="0"/>
                <a:ea typeface="AR PL KaitiM GB" pitchFamily="2" charset="-122"/>
              </a:rPr>
              <a:t>, Jakarta Selatan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Book Antiqua" pitchFamily="18" charset="0"/>
                <a:ea typeface="AR PL KaitiM GB" pitchFamily="2" charset="-122"/>
              </a:rPr>
              <a:t>Markus </a:t>
            </a:r>
            <a:r>
              <a:rPr lang="en-US" b="1" dirty="0" err="1" smtClean="0">
                <a:solidFill>
                  <a:schemeClr val="tx1"/>
                </a:solidFill>
                <a:latin typeface="Book Antiqua" pitchFamily="18" charset="0"/>
                <a:ea typeface="AR PL KaitiM GB" pitchFamily="2" charset="-122"/>
              </a:rPr>
              <a:t>Paramahasti</a:t>
            </a:r>
            <a:endParaRPr lang="en-US" b="1" dirty="0">
              <a:solidFill>
                <a:schemeClr val="tx1"/>
              </a:solidFill>
              <a:latin typeface="Book Antiqua" pitchFamily="18" charset="0"/>
              <a:ea typeface="AR PL KaitiM GB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9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332656"/>
            <a:ext cx="8424937" cy="5760640"/>
          </a:xfrm>
        </p:spPr>
      </p:pic>
    </p:spTree>
    <p:extLst>
      <p:ext uri="{BB962C8B-B14F-4D97-AF65-F5344CB8AC3E}">
        <p14:creationId xmlns:p14="http://schemas.microsoft.com/office/powerpoint/2010/main" val="27819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Paradigms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8459"/>
            <a:ext cx="8229600" cy="3589445"/>
          </a:xfrm>
        </p:spPr>
      </p:pic>
    </p:spTree>
    <p:extLst>
      <p:ext uri="{BB962C8B-B14F-4D97-AF65-F5344CB8AC3E}">
        <p14:creationId xmlns:p14="http://schemas.microsoft.com/office/powerpoint/2010/main" val="37962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Application of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https://teachablemachine.withgoogle.com/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https://experiments.withgoogle.com/ai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://flipboard.com/@flipboard/-</a:t>
            </a:r>
            <a:r>
              <a:rPr lang="en-US" dirty="0" smtClean="0">
                <a:hlinkClick r:id="rId4"/>
              </a:rPr>
              <a:t>new-ai-can-work-out-whether-youre-gay-o/f-a42a3ec94c%2Ftheguardian.com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0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Mathematical </a:t>
            </a:r>
            <a:r>
              <a:rPr lang="en-US" b="1" i="1" dirty="0" err="1" smtClean="0"/>
              <a:t>Backgroud</a:t>
            </a:r>
            <a:r>
              <a:rPr lang="en-US" b="1" i="1" dirty="0" smtClean="0"/>
              <a:t> </a:t>
            </a:r>
            <a:r>
              <a:rPr lang="en-US" dirty="0" smtClean="0"/>
              <a:t>: (Theoretical )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Basic Statistic and Probability Theory</a:t>
            </a:r>
          </a:p>
          <a:p>
            <a:r>
              <a:rPr lang="en-US" b="1" i="1" dirty="0" smtClean="0"/>
              <a:t>Programming</a:t>
            </a:r>
            <a:r>
              <a:rPr lang="en-US" dirty="0" smtClean="0"/>
              <a:t> : (Practical)</a:t>
            </a:r>
          </a:p>
          <a:p>
            <a:r>
              <a:rPr lang="en-US" dirty="0" smtClean="0"/>
              <a:t>Python, R, </a:t>
            </a:r>
            <a:r>
              <a:rPr lang="en-US" dirty="0" err="1" smtClean="0"/>
              <a:t>Matlab</a:t>
            </a:r>
            <a:r>
              <a:rPr lang="en-US" dirty="0" smtClean="0"/>
              <a:t>, Java, etc.</a:t>
            </a:r>
          </a:p>
          <a:p>
            <a:r>
              <a:rPr lang="en-US" dirty="0" smtClean="0"/>
              <a:t>ML Library e.g. Python (</a:t>
            </a:r>
            <a:r>
              <a:rPr lang="en-US" dirty="0" err="1" smtClean="0"/>
              <a:t>Sci</a:t>
            </a:r>
            <a:r>
              <a:rPr lang="en-US" dirty="0" smtClean="0"/>
              <a:t>-kit learn, 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TensorFlow</a:t>
            </a:r>
            <a:r>
              <a:rPr lang="en-US" dirty="0" smtClean="0"/>
              <a:t>, etc.) ,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So, What is Machine Learning by the way ?</a:t>
            </a:r>
          </a:p>
          <a:p>
            <a:pPr marL="0" indent="0" algn="ctr">
              <a:buNone/>
            </a:pPr>
            <a:r>
              <a:rPr lang="en-US" sz="3600" dirty="0" smtClean="0"/>
              <a:t>&amp;</a:t>
            </a:r>
          </a:p>
          <a:p>
            <a:pPr marL="0" indent="0" algn="ctr">
              <a:buNone/>
            </a:pPr>
            <a:r>
              <a:rPr lang="en-US" sz="3600" dirty="0" smtClean="0"/>
              <a:t>What do we mean by Learning ?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1019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Arthur L. Samuel 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“Field of study that gives computers the ability to learn without explicitly being programmed”</a:t>
            </a:r>
          </a:p>
          <a:p>
            <a:endParaRPr lang="en-US" dirty="0" smtClean="0"/>
          </a:p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Tom M. Mitchell 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dirty="0" smtClean="0"/>
              <a:t>“A computer program is said to learn from experience </a:t>
            </a:r>
            <a:r>
              <a:rPr lang="en-US" b="1" i="1" dirty="0" smtClean="0"/>
              <a:t>E</a:t>
            </a:r>
            <a:r>
              <a:rPr lang="en-US" dirty="0" smtClean="0"/>
              <a:t> with respect to class of tasks </a:t>
            </a:r>
            <a:r>
              <a:rPr lang="en-US" b="1" i="1" dirty="0" smtClean="0"/>
              <a:t>T</a:t>
            </a:r>
            <a:r>
              <a:rPr lang="en-US" dirty="0" smtClean="0"/>
              <a:t> and performance measure </a:t>
            </a:r>
            <a:r>
              <a:rPr lang="en-US" b="1" i="1" dirty="0" smtClean="0"/>
              <a:t>P</a:t>
            </a:r>
            <a:r>
              <a:rPr lang="en-US" dirty="0" smtClean="0"/>
              <a:t>, if its performance at task </a:t>
            </a:r>
            <a:r>
              <a:rPr lang="en-US" b="1" i="1" dirty="0" smtClean="0"/>
              <a:t>T</a:t>
            </a:r>
            <a:r>
              <a:rPr lang="en-US" dirty="0" smtClean="0"/>
              <a:t>, as measured by </a:t>
            </a:r>
            <a:r>
              <a:rPr lang="en-US" b="1" i="1" dirty="0" smtClean="0"/>
              <a:t>P</a:t>
            </a:r>
            <a:r>
              <a:rPr lang="en-US" dirty="0" smtClean="0"/>
              <a:t> improve with experience </a:t>
            </a:r>
            <a:r>
              <a:rPr lang="en-US" b="1" i="1" dirty="0" smtClean="0"/>
              <a:t>E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7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to Statistic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16832"/>
            <a:ext cx="6696744" cy="3600400"/>
          </a:xfrm>
        </p:spPr>
      </p:pic>
    </p:spTree>
    <p:extLst>
      <p:ext uri="{BB962C8B-B14F-4D97-AF65-F5344CB8AC3E}">
        <p14:creationId xmlns:p14="http://schemas.microsoft.com/office/powerpoint/2010/main" val="2578371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Learning 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FF0000"/>
                </a:solidFill>
              </a:rPr>
              <a:t>Statisticians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Statistical Modeling is a formalization of a relationships between variables in the data in the form of mathematical equation.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dirty="0" smtClean="0"/>
              <a:t>Machine Learning 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FF0000"/>
                </a:solidFill>
              </a:rPr>
              <a:t>Computer </a:t>
            </a:r>
            <a:r>
              <a:rPr lang="en-US" i="1" dirty="0" smtClean="0">
                <a:solidFill>
                  <a:srgbClr val="FF0000"/>
                </a:solidFill>
              </a:rPr>
              <a:t>Scientists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ML is an algorithm that can learn from data without relying on rule-based programming.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5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37753"/>
            <a:ext cx="6641008" cy="44485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1720" y="612992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Another Terminology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73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example in </a:t>
            </a:r>
            <a:r>
              <a:rPr lang="en-US" b="1" dirty="0" smtClean="0">
                <a:solidFill>
                  <a:srgbClr val="FF0000"/>
                </a:solidFill>
              </a:rPr>
              <a:t>Supervised Learning </a:t>
            </a:r>
            <a:r>
              <a:rPr lang="en-US" dirty="0" smtClean="0"/>
              <a:t>(Classification &amp; Regression)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Classification</a:t>
            </a:r>
            <a:r>
              <a:rPr lang="en-US" dirty="0" smtClean="0"/>
              <a:t> : an attempt to classify or categorize a data to some class/group/type.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Regression</a:t>
            </a:r>
            <a:r>
              <a:rPr lang="en-US" dirty="0" smtClean="0"/>
              <a:t> : try to guess a value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Machine ?</a:t>
            </a:r>
          </a:p>
          <a:p>
            <a:r>
              <a:rPr lang="en-US" i="1" dirty="0" smtClean="0"/>
              <a:t>Learning ?</a:t>
            </a:r>
          </a:p>
          <a:p>
            <a:r>
              <a:rPr lang="en-US" i="1" dirty="0" smtClean="0"/>
              <a:t>Machine Learning ?</a:t>
            </a:r>
          </a:p>
          <a:p>
            <a:r>
              <a:rPr lang="en-US" i="1" dirty="0" smtClean="0"/>
              <a:t>Relation with AI ? The differences with 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When/Why we use ML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: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 We can’t code the rules</a:t>
            </a:r>
          </a:p>
          <a:p>
            <a:pPr>
              <a:buFont typeface="Wingdings"/>
              <a:buChar char="à"/>
            </a:pPr>
            <a:r>
              <a:rPr lang="en-US" dirty="0" smtClean="0"/>
              <a:t> We can’t scale the task</a:t>
            </a:r>
          </a:p>
          <a:p>
            <a:pPr>
              <a:buFont typeface="Wingdings"/>
              <a:buChar char="à"/>
            </a:pPr>
            <a:r>
              <a:rPr lang="en-US" dirty="0"/>
              <a:t> </a:t>
            </a:r>
            <a:r>
              <a:rPr lang="en-US" dirty="0" smtClean="0"/>
              <a:t>Lack of human expertise</a:t>
            </a:r>
          </a:p>
          <a:p>
            <a:pPr marL="0" indent="0">
              <a:buNone/>
            </a:pPr>
            <a:r>
              <a:rPr lang="en-US" dirty="0" smtClean="0"/>
              <a:t>Why :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Efficient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Prevent</a:t>
            </a:r>
            <a:r>
              <a:rPr lang="en-US" dirty="0" smtClean="0">
                <a:sym typeface="Wingdings" pitchFamily="2" charset="2"/>
              </a:rPr>
              <a:t> human error</a:t>
            </a:r>
          </a:p>
          <a:p>
            <a:pPr>
              <a:buFont typeface="Wingdings"/>
              <a:buChar char="à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4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 that use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</a:p>
          <a:p>
            <a:r>
              <a:rPr lang="en-US" dirty="0" smtClean="0"/>
              <a:t>Amazon</a:t>
            </a:r>
          </a:p>
          <a:p>
            <a:r>
              <a:rPr lang="en-US" dirty="0" smtClean="0"/>
              <a:t>Netflix</a:t>
            </a:r>
          </a:p>
          <a:p>
            <a:r>
              <a:rPr lang="en-US" dirty="0" err="1" smtClean="0"/>
              <a:t>Soundhound</a:t>
            </a:r>
            <a:endParaRPr lang="en-US" dirty="0" smtClean="0"/>
          </a:p>
          <a:p>
            <a:r>
              <a:rPr lang="en-US" dirty="0" err="1" smtClean="0"/>
              <a:t>Baidu</a:t>
            </a:r>
            <a:endParaRPr lang="en-US" dirty="0" smtClean="0"/>
          </a:p>
          <a:p>
            <a:r>
              <a:rPr lang="en-US" dirty="0" err="1" smtClean="0"/>
              <a:t>Pinterest</a:t>
            </a:r>
            <a:endParaRPr lang="en-US" dirty="0" smtClean="0"/>
          </a:p>
          <a:p>
            <a:r>
              <a:rPr lang="en-US" dirty="0" smtClean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9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8136904" cy="4464496"/>
          </a:xfrm>
        </p:spPr>
      </p:pic>
    </p:spTree>
    <p:extLst>
      <p:ext uri="{BB962C8B-B14F-4D97-AF65-F5344CB8AC3E}">
        <p14:creationId xmlns:p14="http://schemas.microsoft.com/office/powerpoint/2010/main" val="20427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best model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“All models are </a:t>
            </a:r>
            <a:r>
              <a:rPr lang="en-US" i="1" dirty="0" err="1" smtClean="0"/>
              <a:t>wong</a:t>
            </a:r>
            <a:r>
              <a:rPr lang="en-US" i="1" dirty="0" smtClean="0"/>
              <a:t> but some model are </a:t>
            </a:r>
            <a:r>
              <a:rPr lang="en-US" i="1" dirty="0" err="1" smtClean="0"/>
              <a:t>usefull</a:t>
            </a:r>
            <a:r>
              <a:rPr lang="en-US" i="1" dirty="0" smtClean="0"/>
              <a:t>” – George Box (in Journal of the American Statistical Association)</a:t>
            </a:r>
          </a:p>
          <a:p>
            <a:r>
              <a:rPr lang="en-US" i="1" dirty="0" smtClean="0"/>
              <a:t>An ML model as good as your data : “garbage in garbage out”</a:t>
            </a:r>
            <a:endParaRPr lang="en-US" i="1" dirty="0" smtClean="0"/>
          </a:p>
          <a:p>
            <a:r>
              <a:rPr lang="en-US" i="1" dirty="0" smtClean="0"/>
              <a:t>No free lunch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6884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96752"/>
            <a:ext cx="8229600" cy="3312368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Okey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…!</a:t>
            </a:r>
            <a:br>
              <a:rPr lang="en-US" dirty="0" smtClean="0">
                <a:latin typeface="Cambria Math" pitchFamily="18" charset="0"/>
                <a:ea typeface="Cambria Math" pitchFamily="18" charset="0"/>
              </a:rPr>
            </a:br>
            <a:r>
              <a:rPr lang="en-US" dirty="0" smtClean="0">
                <a:latin typeface="Cambria Math" pitchFamily="18" charset="0"/>
                <a:ea typeface="Cambria Math" pitchFamily="18" charset="0"/>
              </a:rPr>
              <a:t>Let’s move to another topic :</a:t>
            </a:r>
            <a:br>
              <a:rPr lang="en-US" dirty="0" smtClean="0">
                <a:latin typeface="Cambria Math" pitchFamily="18" charset="0"/>
                <a:ea typeface="Cambria Math" pitchFamily="18" charset="0"/>
              </a:rPr>
            </a:br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Supervised Learning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12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20" y="1600200"/>
            <a:ext cx="5370359" cy="4525963"/>
          </a:xfrm>
        </p:spPr>
      </p:pic>
    </p:spTree>
    <p:extLst>
      <p:ext uri="{BB962C8B-B14F-4D97-AF65-F5344CB8AC3E}">
        <p14:creationId xmlns:p14="http://schemas.microsoft.com/office/powerpoint/2010/main" val="30199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6089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6" y="1412776"/>
            <a:ext cx="8703194" cy="5328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2195736" y="633336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Few Example </a:t>
            </a:r>
            <a:endParaRPr lang="en-US" sz="24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Written Recognition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3809524" cy="3809524"/>
          </a:xfrm>
        </p:spPr>
      </p:pic>
    </p:spTree>
    <p:extLst>
      <p:ext uri="{BB962C8B-B14F-4D97-AF65-F5344CB8AC3E}">
        <p14:creationId xmlns:p14="http://schemas.microsoft.com/office/powerpoint/2010/main" val="164475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8280920" cy="591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1044"/>
            <a:ext cx="8064896" cy="6132292"/>
          </a:xfrm>
        </p:spPr>
      </p:pic>
    </p:spTree>
    <p:extLst>
      <p:ext uri="{BB962C8B-B14F-4D97-AF65-F5344CB8AC3E}">
        <p14:creationId xmlns:p14="http://schemas.microsoft.com/office/powerpoint/2010/main" val="31161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61206"/>
            <a:ext cx="7620000" cy="5080000"/>
          </a:xfrm>
        </p:spPr>
      </p:pic>
    </p:spTree>
    <p:extLst>
      <p:ext uri="{BB962C8B-B14F-4D97-AF65-F5344CB8AC3E}">
        <p14:creationId xmlns:p14="http://schemas.microsoft.com/office/powerpoint/2010/main" val="7550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369</Words>
  <Application>Microsoft Office PowerPoint</Application>
  <PresentationFormat>On-screen Show (4:3)</PresentationFormat>
  <Paragraphs>66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Introduction to Machine Learning</vt:lpstr>
      <vt:lpstr>What is Machine Learning ?</vt:lpstr>
      <vt:lpstr>PowerPoint Presentation</vt:lpstr>
      <vt:lpstr>PowerPoint Presentation</vt:lpstr>
      <vt:lpstr>PowerPoint Presentation</vt:lpstr>
      <vt:lpstr>Written Recognition</vt:lpstr>
      <vt:lpstr>PowerPoint Presentation</vt:lpstr>
      <vt:lpstr>PowerPoint Presentation</vt:lpstr>
      <vt:lpstr>PowerPoint Presentation</vt:lpstr>
      <vt:lpstr>PowerPoint Presentation</vt:lpstr>
      <vt:lpstr>Learning Paradigms</vt:lpstr>
      <vt:lpstr>Some Application of ML</vt:lpstr>
      <vt:lpstr>Prequisites</vt:lpstr>
      <vt:lpstr>PowerPoint Presentation</vt:lpstr>
      <vt:lpstr>The Definition</vt:lpstr>
      <vt:lpstr>Relation to Statistic</vt:lpstr>
      <vt:lpstr>Some Terminology</vt:lpstr>
      <vt:lpstr>PowerPoint Presentation</vt:lpstr>
      <vt:lpstr>The Task</vt:lpstr>
      <vt:lpstr>When/Why we use ML ?</vt:lpstr>
      <vt:lpstr>Companies that use ML</vt:lpstr>
      <vt:lpstr>ML Workflow</vt:lpstr>
      <vt:lpstr>What is the best model ?</vt:lpstr>
      <vt:lpstr>Okey…! Let’s move to another topic : The Supervised Learning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</dc:creator>
  <cp:lastModifiedBy>markus</cp:lastModifiedBy>
  <cp:revision>33</cp:revision>
  <dcterms:created xsi:type="dcterms:W3CDTF">2017-11-16T03:29:26Z</dcterms:created>
  <dcterms:modified xsi:type="dcterms:W3CDTF">2017-11-25T17:02:32Z</dcterms:modified>
</cp:coreProperties>
</file>