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6" r:id="rId2"/>
    <p:sldId id="297" r:id="rId3"/>
    <p:sldId id="259" r:id="rId4"/>
    <p:sldId id="29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73" r:id="rId16"/>
    <p:sldId id="256" r:id="rId17"/>
    <p:sldId id="263" r:id="rId18"/>
    <p:sldId id="270" r:id="rId19"/>
    <p:sldId id="269" r:id="rId20"/>
    <p:sldId id="267" r:id="rId21"/>
    <p:sldId id="265" r:id="rId22"/>
    <p:sldId id="262" r:id="rId23"/>
    <p:sldId id="271" r:id="rId24"/>
    <p:sldId id="264" r:id="rId25"/>
    <p:sldId id="280" r:id="rId26"/>
    <p:sldId id="295" r:id="rId27"/>
    <p:sldId id="281" r:id="rId28"/>
    <p:sldId id="258" r:id="rId29"/>
    <p:sldId id="260" r:id="rId30"/>
    <p:sldId id="261" r:id="rId31"/>
    <p:sldId id="268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8CBAD"/>
    <a:srgbClr val="EAD1DC"/>
    <a:srgbClr val="D0E0E3"/>
    <a:srgbClr val="0099FF"/>
    <a:srgbClr val="0000FF"/>
    <a:srgbClr val="A50021"/>
    <a:srgbClr val="1773D9"/>
    <a:srgbClr val="80808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DF52E-3853-4CCC-91B0-0E3AE0FCFF43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CA72B-E34B-4A0B-8EE3-C574EBFA22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2d301a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2d301a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1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0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831F-BE03-4A56-91B7-5646D179820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CB78-C733-4972-837C-0387B98BF2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537" y="-131074"/>
            <a:ext cx="11319176" cy="6962675"/>
            <a:chOff x="40537" y="-131074"/>
            <a:chExt cx="11319176" cy="6962675"/>
          </a:xfrm>
        </p:grpSpPr>
        <p:grpSp>
          <p:nvGrpSpPr>
            <p:cNvPr id="2" name="Group 1"/>
            <p:cNvGrpSpPr/>
            <p:nvPr/>
          </p:nvGrpSpPr>
          <p:grpSpPr>
            <a:xfrm>
              <a:off x="40537" y="-131074"/>
              <a:ext cx="11319176" cy="6962675"/>
              <a:chOff x="40537" y="-172018"/>
              <a:chExt cx="11319176" cy="6962675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40537" y="-172018"/>
                <a:ext cx="11216698" cy="6962675"/>
                <a:chOff x="359621" y="-229168"/>
                <a:chExt cx="11216698" cy="6962675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5453713" y="1223019"/>
                  <a:ext cx="2011680" cy="5344753"/>
                  <a:chOff x="4757481" y="1106688"/>
                  <a:chExt cx="2011680" cy="5344753"/>
                </a:xfrm>
              </p:grpSpPr>
              <p:sp>
                <p:nvSpPr>
                  <p:cNvPr id="93" name="Google Shape;199;p35"/>
                  <p:cNvSpPr/>
                  <p:nvPr/>
                </p:nvSpPr>
                <p:spPr>
                  <a:xfrm>
                    <a:off x="4757481" y="1106688"/>
                    <a:ext cx="2011680" cy="82296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Stability</a:t>
                    </a:r>
                    <a:endParaRPr sz="2000" dirty="0"/>
                  </a:p>
                </p:txBody>
              </p:sp>
              <p:sp>
                <p:nvSpPr>
                  <p:cNvPr id="58" name="Google Shape;199;p35"/>
                  <p:cNvSpPr/>
                  <p:nvPr/>
                </p:nvSpPr>
                <p:spPr>
                  <a:xfrm>
                    <a:off x="4757481" y="2613952"/>
                    <a:ext cx="2011680" cy="82296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Biodiversity</a:t>
                    </a:r>
                    <a:endParaRPr sz="2000" dirty="0"/>
                  </a:p>
                </p:txBody>
              </p:sp>
              <p:sp>
                <p:nvSpPr>
                  <p:cNvPr id="60" name="Google Shape;199;p35"/>
                  <p:cNvSpPr/>
                  <p:nvPr/>
                </p:nvSpPr>
                <p:spPr>
                  <a:xfrm>
                    <a:off x="4757481" y="4121216"/>
                    <a:ext cx="2011680" cy="8229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Recreation and conservation</a:t>
                    </a:r>
                    <a:endParaRPr sz="2000" dirty="0"/>
                  </a:p>
                </p:txBody>
              </p:sp>
              <p:sp>
                <p:nvSpPr>
                  <p:cNvPr id="110" name="Google Shape;199;p35"/>
                  <p:cNvSpPr/>
                  <p:nvPr/>
                </p:nvSpPr>
                <p:spPr>
                  <a:xfrm>
                    <a:off x="4757481" y="5628481"/>
                    <a:ext cx="2011680" cy="82296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Production</a:t>
                    </a:r>
                    <a:endParaRPr sz="2000" dirty="0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2396445" y="1350823"/>
                  <a:ext cx="3057268" cy="5160509"/>
                  <a:chOff x="2396445" y="1350823"/>
                  <a:chExt cx="3057268" cy="5160509"/>
                </a:xfrm>
              </p:grpSpPr>
              <p:cxnSp>
                <p:nvCxnSpPr>
                  <p:cNvPr id="13" name="Straight Arrow Connector 12"/>
                  <p:cNvCxnSpPr>
                    <a:stCxn id="67" idx="3"/>
                  </p:cNvCxnSpPr>
                  <p:nvPr/>
                </p:nvCxnSpPr>
                <p:spPr>
                  <a:xfrm flipV="1">
                    <a:off x="2519177" y="1350823"/>
                    <a:ext cx="2934536" cy="278704"/>
                  </a:xfrm>
                  <a:prstGeom prst="straightConnector1">
                    <a:avLst/>
                  </a:prstGeom>
                  <a:ln w="20320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>
                    <a:off x="2459184" y="1518235"/>
                    <a:ext cx="2991783" cy="4430389"/>
                  </a:xfrm>
                  <a:prstGeom prst="straightConnector1">
                    <a:avLst/>
                  </a:prstGeom>
                  <a:ln w="12065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>
                    <a:stCxn id="67" idx="3"/>
                  </p:cNvCxnSpPr>
                  <p:nvPr/>
                </p:nvCxnSpPr>
                <p:spPr>
                  <a:xfrm>
                    <a:off x="2519177" y="1629527"/>
                    <a:ext cx="2931790" cy="1126020"/>
                  </a:xfrm>
                  <a:prstGeom prst="straightConnector1">
                    <a:avLst/>
                  </a:prstGeom>
                  <a:ln w="6350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>
                    <a:stCxn id="67" idx="3"/>
                  </p:cNvCxnSpPr>
                  <p:nvPr/>
                </p:nvCxnSpPr>
                <p:spPr>
                  <a:xfrm>
                    <a:off x="2519177" y="1629527"/>
                    <a:ext cx="2931790" cy="2693091"/>
                  </a:xfrm>
                  <a:prstGeom prst="straightConnector1">
                    <a:avLst/>
                  </a:prstGeom>
                  <a:ln w="3175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>
                    <a:stCxn id="68" idx="3"/>
                  </p:cNvCxnSpPr>
                  <p:nvPr/>
                </p:nvCxnSpPr>
                <p:spPr>
                  <a:xfrm flipV="1">
                    <a:off x="2521923" y="2874289"/>
                    <a:ext cx="2929044" cy="264160"/>
                  </a:xfrm>
                  <a:prstGeom prst="straightConnector1">
                    <a:avLst/>
                  </a:prstGeom>
                  <a:ln w="20320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>
                    <a:stCxn id="68" idx="3"/>
                  </p:cNvCxnSpPr>
                  <p:nvPr/>
                </p:nvCxnSpPr>
                <p:spPr>
                  <a:xfrm>
                    <a:off x="2521923" y="3138449"/>
                    <a:ext cx="2929044" cy="1390181"/>
                  </a:xfrm>
                  <a:prstGeom prst="straightConnector1">
                    <a:avLst/>
                  </a:prstGeom>
                  <a:ln w="12065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stCxn id="68" idx="3"/>
                    <a:endCxn id="110" idx="1"/>
                  </p:cNvCxnSpPr>
                  <p:nvPr/>
                </p:nvCxnSpPr>
                <p:spPr>
                  <a:xfrm>
                    <a:off x="2521923" y="3138449"/>
                    <a:ext cx="2931790" cy="3017843"/>
                  </a:xfrm>
                  <a:prstGeom prst="straightConnector1">
                    <a:avLst/>
                  </a:prstGeom>
                  <a:ln w="6350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>
                    <a:stCxn id="68" idx="3"/>
                  </p:cNvCxnSpPr>
                  <p:nvPr/>
                </p:nvCxnSpPr>
                <p:spPr>
                  <a:xfrm flipV="1">
                    <a:off x="2521923" y="1518235"/>
                    <a:ext cx="2931790" cy="1620214"/>
                  </a:xfrm>
                  <a:prstGeom prst="straightConnector1">
                    <a:avLst/>
                  </a:prstGeom>
                  <a:ln w="3175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69" idx="3"/>
                    <a:endCxn id="58" idx="1"/>
                  </p:cNvCxnSpPr>
                  <p:nvPr/>
                </p:nvCxnSpPr>
                <p:spPr>
                  <a:xfrm flipV="1">
                    <a:off x="2519177" y="3141763"/>
                    <a:ext cx="2934536" cy="1505608"/>
                  </a:xfrm>
                  <a:prstGeom prst="straightConnector1">
                    <a:avLst/>
                  </a:prstGeom>
                  <a:ln w="20320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stCxn id="69" idx="3"/>
                  </p:cNvCxnSpPr>
                  <p:nvPr/>
                </p:nvCxnSpPr>
                <p:spPr>
                  <a:xfrm>
                    <a:off x="2519177" y="4647371"/>
                    <a:ext cx="2931790" cy="130404"/>
                  </a:xfrm>
                  <a:prstGeom prst="straightConnector1">
                    <a:avLst/>
                  </a:prstGeom>
                  <a:ln w="12065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>
                    <a:stCxn id="69" idx="3"/>
                  </p:cNvCxnSpPr>
                  <p:nvPr/>
                </p:nvCxnSpPr>
                <p:spPr>
                  <a:xfrm>
                    <a:off x="2519177" y="4647371"/>
                    <a:ext cx="2931790" cy="1713236"/>
                  </a:xfrm>
                  <a:prstGeom prst="straightConnector1">
                    <a:avLst/>
                  </a:prstGeom>
                  <a:ln w="6350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>
                    <a:stCxn id="69" idx="3"/>
                    <a:endCxn id="93" idx="1"/>
                  </p:cNvCxnSpPr>
                  <p:nvPr/>
                </p:nvCxnSpPr>
                <p:spPr>
                  <a:xfrm flipV="1">
                    <a:off x="2519177" y="1634499"/>
                    <a:ext cx="2934536" cy="3012872"/>
                  </a:xfrm>
                  <a:prstGeom prst="straightConnector1">
                    <a:avLst/>
                  </a:prstGeom>
                  <a:ln w="3175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/>
                  <p:cNvCxnSpPr>
                    <a:stCxn id="70" idx="3"/>
                  </p:cNvCxnSpPr>
                  <p:nvPr/>
                </p:nvCxnSpPr>
                <p:spPr>
                  <a:xfrm>
                    <a:off x="2521923" y="6156292"/>
                    <a:ext cx="2929044" cy="355040"/>
                  </a:xfrm>
                  <a:prstGeom prst="straightConnector1">
                    <a:avLst/>
                  </a:prstGeom>
                  <a:ln w="20320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2396445" y="3512339"/>
                    <a:ext cx="3054522" cy="2672532"/>
                  </a:xfrm>
                  <a:prstGeom prst="straightConnector1">
                    <a:avLst/>
                  </a:prstGeom>
                  <a:ln w="12065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>
                    <a:stCxn id="70" idx="3"/>
                  </p:cNvCxnSpPr>
                  <p:nvPr/>
                </p:nvCxnSpPr>
                <p:spPr>
                  <a:xfrm flipV="1">
                    <a:off x="2521923" y="4950431"/>
                    <a:ext cx="2929044" cy="1205861"/>
                  </a:xfrm>
                  <a:prstGeom prst="straightConnector1">
                    <a:avLst/>
                  </a:prstGeom>
                  <a:ln w="6350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Arrow Connector 202"/>
                  <p:cNvCxnSpPr/>
                  <p:nvPr/>
                </p:nvCxnSpPr>
                <p:spPr>
                  <a:xfrm flipV="1">
                    <a:off x="2521923" y="1835492"/>
                    <a:ext cx="2931790" cy="4251834"/>
                  </a:xfrm>
                  <a:prstGeom prst="straightConnector1">
                    <a:avLst/>
                  </a:prstGeom>
                  <a:ln w="3175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239017" y="1218047"/>
                  <a:ext cx="1282906" cy="5349725"/>
                  <a:chOff x="1311913" y="1101716"/>
                  <a:chExt cx="1282906" cy="5349725"/>
                </a:xfrm>
              </p:grpSpPr>
              <p:sp>
                <p:nvSpPr>
                  <p:cNvPr id="67" name="Google Shape;200;p35"/>
                  <p:cNvSpPr/>
                  <p:nvPr/>
                </p:nvSpPr>
                <p:spPr>
                  <a:xfrm>
                    <a:off x="1311913" y="1101716"/>
                    <a:ext cx="1280160" cy="82296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Soil type</a:t>
                    </a:r>
                    <a:endParaRPr sz="1600" dirty="0"/>
                  </a:p>
                </p:txBody>
              </p:sp>
              <p:sp>
                <p:nvSpPr>
                  <p:cNvPr id="68" name="Google Shape;200;p35"/>
                  <p:cNvSpPr/>
                  <p:nvPr/>
                </p:nvSpPr>
                <p:spPr>
                  <a:xfrm>
                    <a:off x="1314659" y="2610638"/>
                    <a:ext cx="1280160" cy="82296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Mowing regimes</a:t>
                    </a:r>
                    <a:endParaRPr sz="1600" dirty="0"/>
                  </a:p>
                </p:txBody>
              </p:sp>
              <p:sp>
                <p:nvSpPr>
                  <p:cNvPr id="69" name="Google Shape;200;p35"/>
                  <p:cNvSpPr/>
                  <p:nvPr/>
                </p:nvSpPr>
                <p:spPr>
                  <a:xfrm>
                    <a:off x="1311913" y="4119560"/>
                    <a:ext cx="1280160" cy="8229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Sowing material</a:t>
                    </a:r>
                    <a:endParaRPr sz="1600" dirty="0"/>
                  </a:p>
                </p:txBody>
              </p:sp>
              <p:sp>
                <p:nvSpPr>
                  <p:cNvPr id="70" name="Google Shape;200;p35"/>
                  <p:cNvSpPr/>
                  <p:nvPr/>
                </p:nvSpPr>
                <p:spPr>
                  <a:xfrm>
                    <a:off x="1314659" y="5628481"/>
                    <a:ext cx="1280160" cy="82296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Biomass removal</a:t>
                    </a:r>
                    <a:endParaRPr sz="1600" dirty="0"/>
                  </a:p>
                </p:txBody>
              </p:sp>
            </p:grpSp>
            <p:grpSp>
              <p:nvGrpSpPr>
                <p:cNvPr id="280" name="Group 279"/>
                <p:cNvGrpSpPr/>
                <p:nvPr/>
              </p:nvGrpSpPr>
              <p:grpSpPr>
                <a:xfrm>
                  <a:off x="8555911" y="1076503"/>
                  <a:ext cx="1097280" cy="5657004"/>
                  <a:chOff x="8555911" y="1076503"/>
                  <a:chExt cx="1097280" cy="5657004"/>
                </a:xfrm>
              </p:grpSpPr>
              <p:sp>
                <p:nvSpPr>
                  <p:cNvPr id="256" name="Google Shape;198;p35"/>
                  <p:cNvSpPr/>
                  <p:nvPr/>
                </p:nvSpPr>
                <p:spPr>
                  <a:xfrm>
                    <a:off x="8555911" y="1076503"/>
                    <a:ext cx="1097280" cy="54864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Flood protection</a:t>
                    </a:r>
                    <a:endParaRPr sz="1200" dirty="0"/>
                  </a:p>
                </p:txBody>
              </p:sp>
              <p:sp>
                <p:nvSpPr>
                  <p:cNvPr id="257" name="Google Shape;200;p35"/>
                  <p:cNvSpPr/>
                  <p:nvPr/>
                </p:nvSpPr>
                <p:spPr>
                  <a:xfrm>
                    <a:off x="8555911" y="1672560"/>
                    <a:ext cx="1097280" cy="54864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Erosion control</a:t>
                    </a:r>
                    <a:endParaRPr sz="1200" dirty="0"/>
                  </a:p>
                </p:txBody>
              </p:sp>
              <p:sp>
                <p:nvSpPr>
                  <p:cNvPr id="258" name="Google Shape;198;p35"/>
                  <p:cNvSpPr/>
                  <p:nvPr/>
                </p:nvSpPr>
                <p:spPr>
                  <a:xfrm>
                    <a:off x="8555911" y="2554698"/>
                    <a:ext cx="1097280" cy="54864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i="1" dirty="0"/>
                      <a:t>In situ</a:t>
                    </a:r>
                    <a:r>
                      <a:rPr lang="pt-BR" sz="1200" dirty="0"/>
                      <a:t> increase</a:t>
                    </a:r>
                    <a:endParaRPr sz="1200" dirty="0"/>
                  </a:p>
                </p:txBody>
              </p:sp>
              <p:sp>
                <p:nvSpPr>
                  <p:cNvPr id="259" name="Google Shape;200;p35"/>
                  <p:cNvSpPr/>
                  <p:nvPr/>
                </p:nvSpPr>
                <p:spPr>
                  <a:xfrm>
                    <a:off x="8555911" y="3165306"/>
                    <a:ext cx="1097280" cy="54864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i="1" dirty="0"/>
                      <a:t>Ex situ </a:t>
                    </a:r>
                    <a:r>
                      <a:rPr lang="pt-BR" sz="1200" dirty="0"/>
                      <a:t>increase</a:t>
                    </a:r>
                    <a:endParaRPr sz="1200" dirty="0"/>
                  </a:p>
                </p:txBody>
              </p:sp>
              <p:sp>
                <p:nvSpPr>
                  <p:cNvPr id="263" name="Google Shape;198;p35"/>
                  <p:cNvSpPr/>
                  <p:nvPr/>
                </p:nvSpPr>
                <p:spPr>
                  <a:xfrm>
                    <a:off x="8555911" y="4048298"/>
                    <a:ext cx="1097280" cy="54864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Nature experience</a:t>
                    </a:r>
                    <a:endParaRPr sz="1200" dirty="0"/>
                  </a:p>
                </p:txBody>
              </p:sp>
              <p:sp>
                <p:nvSpPr>
                  <p:cNvPr id="264" name="Google Shape;200;p35"/>
                  <p:cNvSpPr/>
                  <p:nvPr/>
                </p:nvSpPr>
                <p:spPr>
                  <a:xfrm>
                    <a:off x="8555911" y="4654088"/>
                    <a:ext cx="1097280" cy="54864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Endangered species/habitats</a:t>
                    </a:r>
                    <a:endParaRPr sz="1200" dirty="0"/>
                  </a:p>
                </p:txBody>
              </p:sp>
              <p:sp>
                <p:nvSpPr>
                  <p:cNvPr id="271" name="Google Shape;198;p35"/>
                  <p:cNvSpPr/>
                  <p:nvPr/>
                </p:nvSpPr>
                <p:spPr>
                  <a:xfrm>
                    <a:off x="8555911" y="5568678"/>
                    <a:ext cx="1097280" cy="54864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Fodder production</a:t>
                    </a:r>
                    <a:endParaRPr sz="1200" dirty="0"/>
                  </a:p>
                </p:txBody>
              </p:sp>
              <p:sp>
                <p:nvSpPr>
                  <p:cNvPr id="272" name="Google Shape;200;p35"/>
                  <p:cNvSpPr/>
                  <p:nvPr/>
                </p:nvSpPr>
                <p:spPr>
                  <a:xfrm>
                    <a:off x="8555911" y="6184867"/>
                    <a:ext cx="1097280" cy="54864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Energy production</a:t>
                    </a:r>
                    <a:endParaRPr sz="1200" dirty="0"/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7465393" y="1350823"/>
                  <a:ext cx="1090518" cy="5108364"/>
                  <a:chOff x="7465393" y="1350823"/>
                  <a:chExt cx="1090518" cy="5108364"/>
                </a:xfrm>
              </p:grpSpPr>
              <p:cxnSp>
                <p:nvCxnSpPr>
                  <p:cNvPr id="378" name="Straight Arrow Connector 377"/>
                  <p:cNvCxnSpPr>
                    <a:stCxn id="93" idx="3"/>
                    <a:endCxn id="256" idx="1"/>
                  </p:cNvCxnSpPr>
                  <p:nvPr/>
                </p:nvCxnSpPr>
                <p:spPr>
                  <a:xfrm flipV="1">
                    <a:off x="7465393" y="1350823"/>
                    <a:ext cx="1090518" cy="293162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Arrow Connector 379"/>
                  <p:cNvCxnSpPr>
                    <a:stCxn id="93" idx="3"/>
                    <a:endCxn id="257" idx="1"/>
                  </p:cNvCxnSpPr>
                  <p:nvPr/>
                </p:nvCxnSpPr>
                <p:spPr>
                  <a:xfrm>
                    <a:off x="7465393" y="1643985"/>
                    <a:ext cx="1090518" cy="302895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/>
                  <p:cNvCxnSpPr>
                    <a:stCxn id="58" idx="3"/>
                    <a:endCxn id="258" idx="1"/>
                  </p:cNvCxnSpPr>
                  <p:nvPr/>
                </p:nvCxnSpPr>
                <p:spPr>
                  <a:xfrm flipV="1">
                    <a:off x="7465393" y="2829018"/>
                    <a:ext cx="1090518" cy="302895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>
                    <a:stCxn id="58" idx="3"/>
                    <a:endCxn id="259" idx="1"/>
                  </p:cNvCxnSpPr>
                  <p:nvPr/>
                </p:nvCxnSpPr>
                <p:spPr>
                  <a:xfrm>
                    <a:off x="7465393" y="3131913"/>
                    <a:ext cx="1090518" cy="307713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>
                    <a:stCxn id="60" idx="3"/>
                    <a:endCxn id="263" idx="1"/>
                  </p:cNvCxnSpPr>
                  <p:nvPr/>
                </p:nvCxnSpPr>
                <p:spPr>
                  <a:xfrm flipV="1">
                    <a:off x="7465393" y="4322618"/>
                    <a:ext cx="1090518" cy="345746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>
                    <a:stCxn id="60" idx="3"/>
                    <a:endCxn id="264" idx="1"/>
                  </p:cNvCxnSpPr>
                  <p:nvPr/>
                </p:nvCxnSpPr>
                <p:spPr>
                  <a:xfrm>
                    <a:off x="7465393" y="4668364"/>
                    <a:ext cx="1090518" cy="260044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>
                    <a:stCxn id="110" idx="3"/>
                    <a:endCxn id="271" idx="1"/>
                  </p:cNvCxnSpPr>
                  <p:nvPr/>
                </p:nvCxnSpPr>
                <p:spPr>
                  <a:xfrm flipV="1">
                    <a:off x="7465393" y="5842998"/>
                    <a:ext cx="1090518" cy="313294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/>
                  <p:cNvCxnSpPr>
                    <a:stCxn id="110" idx="3"/>
                    <a:endCxn id="272" idx="1"/>
                  </p:cNvCxnSpPr>
                  <p:nvPr/>
                </p:nvCxnSpPr>
                <p:spPr>
                  <a:xfrm>
                    <a:off x="7465393" y="6156292"/>
                    <a:ext cx="1090518" cy="302895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10296159" y="1355818"/>
                  <a:ext cx="1280160" cy="5105754"/>
                  <a:chOff x="10296159" y="1355818"/>
                  <a:chExt cx="1280160" cy="5105754"/>
                </a:xfrm>
              </p:grpSpPr>
              <p:sp>
                <p:nvSpPr>
                  <p:cNvPr id="320" name="Google Shape;199;p35"/>
                  <p:cNvSpPr/>
                  <p:nvPr/>
                </p:nvSpPr>
                <p:spPr>
                  <a:xfrm>
                    <a:off x="10296159" y="1355818"/>
                    <a:ext cx="1280160" cy="54864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Regulating</a:t>
                    </a:r>
                    <a:endParaRPr sz="1400" dirty="0"/>
                  </a:p>
                </p:txBody>
              </p:sp>
              <p:sp>
                <p:nvSpPr>
                  <p:cNvPr id="321" name="Google Shape;199;p35"/>
                  <p:cNvSpPr/>
                  <p:nvPr/>
                </p:nvSpPr>
                <p:spPr>
                  <a:xfrm>
                    <a:off x="10296159" y="2874856"/>
                    <a:ext cx="1280160" cy="54864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Supporting</a:t>
                    </a:r>
                    <a:endParaRPr sz="1400" dirty="0"/>
                  </a:p>
                </p:txBody>
              </p:sp>
              <p:sp>
                <p:nvSpPr>
                  <p:cNvPr id="322" name="Google Shape;199;p35"/>
                  <p:cNvSpPr/>
                  <p:nvPr/>
                </p:nvSpPr>
                <p:spPr>
                  <a:xfrm>
                    <a:off x="10296159" y="4393894"/>
                    <a:ext cx="1280160" cy="54864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Cultural</a:t>
                    </a:r>
                    <a:endParaRPr sz="1400" dirty="0"/>
                  </a:p>
                </p:txBody>
              </p:sp>
              <p:sp>
                <p:nvSpPr>
                  <p:cNvPr id="323" name="Google Shape;199;p35"/>
                  <p:cNvSpPr/>
                  <p:nvPr/>
                </p:nvSpPr>
                <p:spPr>
                  <a:xfrm>
                    <a:off x="10296159" y="5912932"/>
                    <a:ext cx="1280160" cy="54864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Provisioning</a:t>
                    </a:r>
                    <a:endParaRPr sz="1400" dirty="0"/>
                  </a:p>
                </p:txBody>
              </p: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359621" y="-229168"/>
                  <a:ext cx="9568439" cy="1297335"/>
                  <a:chOff x="359621" y="-229168"/>
                  <a:chExt cx="9568439" cy="1297335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314832" y="-229168"/>
                    <a:ext cx="62005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2400" b="1" dirty="0"/>
                      <a:t>Dike planning, establishment and maintenance</a:t>
                    </a:r>
                    <a:endParaRPr lang="en-US" sz="2400" b="1" dirty="0"/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5032979" y="725185"/>
                    <a:ext cx="28520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Ecosystem services (ES) division</a:t>
                    </a: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59621" y="729613"/>
                    <a:ext cx="303895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600" b="1" dirty="0"/>
                      <a:t>Site conditions &amp; management</a:t>
                    </a:r>
                    <a:endParaRPr lang="en-US" sz="1600" b="1" dirty="0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8281041" y="725185"/>
                    <a:ext cx="16470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ES group/class</a:t>
                    </a:r>
                  </a:p>
                </p:txBody>
              </p:sp>
            </p:grpSp>
          </p:grpSp>
          <p:sp>
            <p:nvSpPr>
              <p:cNvPr id="59" name="TextBox 58"/>
              <p:cNvSpPr txBox="1"/>
              <p:nvPr/>
            </p:nvSpPr>
            <p:spPr>
              <a:xfrm>
                <a:off x="9829802" y="782335"/>
                <a:ext cx="1529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ES section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V="1">
              <a:off x="1524000" y="706637"/>
              <a:ext cx="9144000" cy="279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4842" y="346669"/>
              <a:ext cx="38623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100" i="1" dirty="0"/>
                <a:t>Characteristics of dike grasslands</a:t>
              </a:r>
              <a:endParaRPr lang="en-US" sz="2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232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670828" y="1161648"/>
          <a:ext cx="8850344" cy="453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848123" imgH="1971693" progId="Excel.Sheet.12">
                  <p:embed/>
                </p:oleObj>
              </mc:Choice>
              <mc:Fallback>
                <p:oleObj name="Arbeitsblatt" r:id="rId2" imgW="3848123" imgH="1971693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0828" y="1161648"/>
                        <a:ext cx="8850344" cy="4534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82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27196" y="1565468"/>
          <a:ext cx="6137608" cy="372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152700" imgH="1914621" progId="Excel.Sheet.12">
                  <p:embed/>
                </p:oleObj>
              </mc:Choice>
              <mc:Fallback>
                <p:oleObj name="Arbeitsblatt" r:id="rId2" imgW="3152700" imgH="1914621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7196" y="1565468"/>
                        <a:ext cx="6137608" cy="3727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85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90" y="1572427"/>
            <a:ext cx="6096420" cy="37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7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92528" y="1552576"/>
          <a:ext cx="6006944" cy="374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066942" imgH="1914621" progId="Excel.Sheet.12">
                  <p:embed/>
                </p:oleObj>
              </mc:Choice>
              <mc:Fallback>
                <p:oleObj name="Arbeitsblatt" r:id="rId2" imgW="3066942" imgH="191462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2528" y="1552576"/>
                        <a:ext cx="6006944" cy="3749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55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48922" y="1609726"/>
          <a:ext cx="6094156" cy="3635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848057" imgH="2295480" progId="Excel.Sheet.12">
                  <p:embed/>
                </p:oleObj>
              </mc:Choice>
              <mc:Fallback>
                <p:oleObj name="Arbeitsblatt" r:id="rId2" imgW="3848057" imgH="229548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922" y="1609726"/>
                        <a:ext cx="6094156" cy="3635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54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/>
          <p:cNvGrpSpPr/>
          <p:nvPr/>
        </p:nvGrpSpPr>
        <p:grpSpPr>
          <a:xfrm>
            <a:off x="321449" y="474598"/>
            <a:ext cx="11549102" cy="5908804"/>
            <a:chOff x="326994" y="474598"/>
            <a:chExt cx="11549102" cy="5908804"/>
          </a:xfrm>
        </p:grpSpPr>
        <p:sp>
          <p:nvSpPr>
            <p:cNvPr id="4" name="TextBox 3"/>
            <p:cNvSpPr txBox="1"/>
            <p:nvPr/>
          </p:nvSpPr>
          <p:spPr>
            <a:xfrm>
              <a:off x="1412584" y="474598"/>
              <a:ext cx="10052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/>
                <a:t>Reconciling multiple purposes for restored dike grasslands</a:t>
              </a:r>
              <a:endParaRPr lang="en-US" sz="3200" b="1" dirty="0"/>
            </a:p>
          </p:txBody>
        </p:sp>
        <p:sp>
          <p:nvSpPr>
            <p:cNvPr id="42" name="Google Shape;198;p35"/>
            <p:cNvSpPr/>
            <p:nvPr/>
          </p:nvSpPr>
          <p:spPr>
            <a:xfrm>
              <a:off x="571326" y="4672458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Flood security</a:t>
              </a:r>
              <a:endParaRPr dirty="0"/>
            </a:p>
          </p:txBody>
        </p:sp>
        <p:sp>
          <p:nvSpPr>
            <p:cNvPr id="44" name="Google Shape;199;p35"/>
            <p:cNvSpPr/>
            <p:nvPr/>
          </p:nvSpPr>
          <p:spPr>
            <a:xfrm>
              <a:off x="1934344" y="2724804"/>
              <a:ext cx="2560320" cy="64008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Dikes primary uses</a:t>
              </a:r>
              <a:endParaRPr sz="2000" dirty="0"/>
            </a:p>
          </p:txBody>
        </p:sp>
        <p:sp>
          <p:nvSpPr>
            <p:cNvPr id="47" name="Google Shape;201;p35"/>
            <p:cNvSpPr/>
            <p:nvPr/>
          </p:nvSpPr>
          <p:spPr>
            <a:xfrm>
              <a:off x="6408839" y="4671094"/>
              <a:ext cx="1371600" cy="86868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Environmental compensation</a:t>
              </a:r>
              <a:endParaRPr sz="1500" dirty="0"/>
            </a:p>
          </p:txBody>
        </p:sp>
        <p:sp>
          <p:nvSpPr>
            <p:cNvPr id="48" name="Google Shape;202;p35"/>
            <p:cNvSpPr/>
            <p:nvPr/>
          </p:nvSpPr>
          <p:spPr>
            <a:xfrm>
              <a:off x="10303614" y="4676008"/>
              <a:ext cx="1371600" cy="863766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Aesthetic and recreation</a:t>
              </a:r>
              <a:endParaRPr sz="1500" dirty="0"/>
            </a:p>
          </p:txBody>
        </p:sp>
        <p:sp>
          <p:nvSpPr>
            <p:cNvPr id="49" name="Google Shape;210;p35"/>
            <p:cNvSpPr/>
            <p:nvPr/>
          </p:nvSpPr>
          <p:spPr>
            <a:xfrm>
              <a:off x="326994" y="601229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High plant cover</a:t>
              </a:r>
            </a:p>
          </p:txBody>
        </p:sp>
        <p:sp>
          <p:nvSpPr>
            <p:cNvPr id="50" name="Google Shape;211;p35"/>
            <p:cNvSpPr/>
            <p:nvPr/>
          </p:nvSpPr>
          <p:spPr>
            <a:xfrm>
              <a:off x="4308798" y="601229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Sheep grazing </a:t>
              </a:r>
              <a:endParaRPr sz="1000" dirty="0"/>
            </a:p>
          </p:txBody>
        </p:sp>
        <p:cxnSp>
          <p:nvCxnSpPr>
            <p:cNvPr id="72" name="Google Shape;222;p35"/>
            <p:cNvCxnSpPr>
              <a:stCxn id="44" idx="2"/>
              <a:endCxn id="42" idx="0"/>
            </p:cNvCxnSpPr>
            <p:nvPr/>
          </p:nvCxnSpPr>
          <p:spPr>
            <a:xfrm flipH="1">
              <a:off x="1211406" y="3364884"/>
              <a:ext cx="2003098" cy="13075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225;p35"/>
            <p:cNvCxnSpPr>
              <a:stCxn id="93" idx="2"/>
              <a:endCxn id="155" idx="0"/>
            </p:cNvCxnSpPr>
            <p:nvPr/>
          </p:nvCxnSpPr>
          <p:spPr>
            <a:xfrm>
              <a:off x="9042027" y="3376271"/>
              <a:ext cx="0" cy="12961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226;p35"/>
            <p:cNvCxnSpPr>
              <a:stCxn id="93" idx="2"/>
              <a:endCxn id="47" idx="0"/>
            </p:cNvCxnSpPr>
            <p:nvPr/>
          </p:nvCxnSpPr>
          <p:spPr>
            <a:xfrm flipH="1">
              <a:off x="7094639" y="3376271"/>
              <a:ext cx="1947388" cy="129482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227;p35"/>
            <p:cNvCxnSpPr>
              <a:stCxn id="93" idx="2"/>
              <a:endCxn id="48" idx="0"/>
            </p:cNvCxnSpPr>
            <p:nvPr/>
          </p:nvCxnSpPr>
          <p:spPr>
            <a:xfrm>
              <a:off x="9042027" y="3376271"/>
              <a:ext cx="1947387" cy="129973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228;p35"/>
            <p:cNvSpPr txBox="1"/>
            <p:nvPr/>
          </p:nvSpPr>
          <p:spPr>
            <a:xfrm>
              <a:off x="2459504" y="1996158"/>
              <a:ext cx="1510000" cy="3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pt-BR" sz="1333" dirty="0"/>
                <a:t>Engineering focus</a:t>
              </a:r>
              <a:endParaRPr sz="1333" dirty="0"/>
            </a:p>
          </p:txBody>
        </p:sp>
        <p:sp>
          <p:nvSpPr>
            <p:cNvPr id="78" name="Google Shape;229;p35"/>
            <p:cNvSpPr txBox="1"/>
            <p:nvPr/>
          </p:nvSpPr>
          <p:spPr>
            <a:xfrm>
              <a:off x="8074954" y="1996158"/>
              <a:ext cx="1934000" cy="3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pt-BR" sz="1333" dirty="0"/>
                <a:t>Ecological focus</a:t>
              </a:r>
              <a:endParaRPr sz="1333" dirty="0"/>
            </a:p>
          </p:txBody>
        </p:sp>
        <p:sp>
          <p:nvSpPr>
            <p:cNvPr id="83" name="Google Shape;199;p35"/>
            <p:cNvSpPr/>
            <p:nvPr/>
          </p:nvSpPr>
          <p:spPr>
            <a:xfrm>
              <a:off x="5038015" y="1221603"/>
              <a:ext cx="2286000" cy="64008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Design of restored communities</a:t>
              </a:r>
              <a:endParaRPr sz="2000" dirty="0"/>
            </a:p>
          </p:txBody>
        </p:sp>
        <p:cxnSp>
          <p:nvCxnSpPr>
            <p:cNvPr id="84" name="Google Shape;225;p35"/>
            <p:cNvCxnSpPr>
              <a:stCxn id="83" idx="2"/>
              <a:endCxn id="44" idx="0"/>
            </p:cNvCxnSpPr>
            <p:nvPr/>
          </p:nvCxnSpPr>
          <p:spPr>
            <a:xfrm flipH="1">
              <a:off x="3214504" y="1861683"/>
              <a:ext cx="2966511" cy="8631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Google Shape;199;p35"/>
            <p:cNvSpPr/>
            <p:nvPr/>
          </p:nvSpPr>
          <p:spPr>
            <a:xfrm>
              <a:off x="7761867" y="2736191"/>
              <a:ext cx="2560320" cy="64008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Dikes secondary uses</a:t>
              </a:r>
              <a:endParaRPr sz="2000" dirty="0"/>
            </a:p>
          </p:txBody>
        </p:sp>
        <p:cxnSp>
          <p:nvCxnSpPr>
            <p:cNvPr id="108" name="Google Shape;225;p35"/>
            <p:cNvCxnSpPr>
              <a:stCxn id="93" idx="0"/>
              <a:endCxn id="83" idx="2"/>
            </p:cNvCxnSpPr>
            <p:nvPr/>
          </p:nvCxnSpPr>
          <p:spPr>
            <a:xfrm flipH="1" flipV="1">
              <a:off x="6181015" y="1861683"/>
              <a:ext cx="2861012" cy="87450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230;p35"/>
            <p:cNvCxnSpPr>
              <a:stCxn id="42" idx="2"/>
              <a:endCxn id="49" idx="0"/>
            </p:cNvCxnSpPr>
            <p:nvPr/>
          </p:nvCxnSpPr>
          <p:spPr>
            <a:xfrm flipH="1">
              <a:off x="738474" y="5541138"/>
              <a:ext cx="472932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230;p35"/>
            <p:cNvCxnSpPr>
              <a:stCxn id="238" idx="2"/>
              <a:endCxn id="50" idx="0"/>
            </p:cNvCxnSpPr>
            <p:nvPr/>
          </p:nvCxnSpPr>
          <p:spPr>
            <a:xfrm flipH="1">
              <a:off x="4720278" y="5541138"/>
              <a:ext cx="472694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Google Shape;200;p35"/>
            <p:cNvSpPr/>
            <p:nvPr/>
          </p:nvSpPr>
          <p:spPr>
            <a:xfrm>
              <a:off x="2574424" y="4672458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Erosion control</a:t>
              </a:r>
              <a:endParaRPr dirty="0"/>
            </a:p>
          </p:txBody>
        </p:sp>
        <p:sp>
          <p:nvSpPr>
            <p:cNvPr id="155" name="Google Shape;201;p35"/>
            <p:cNvSpPr/>
            <p:nvPr/>
          </p:nvSpPr>
          <p:spPr>
            <a:xfrm>
              <a:off x="8356227" y="4672458"/>
              <a:ext cx="1371600" cy="86868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Biodiversity conservation</a:t>
              </a:r>
              <a:endParaRPr sz="1500" dirty="0"/>
            </a:p>
          </p:txBody>
        </p:sp>
        <p:sp>
          <p:nvSpPr>
            <p:cNvPr id="172" name="Google Shape;210;p35"/>
            <p:cNvSpPr/>
            <p:nvPr/>
          </p:nvSpPr>
          <p:spPr>
            <a:xfrm>
              <a:off x="1278532" y="601229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Low plant cover</a:t>
              </a:r>
              <a:endParaRPr sz="1000" dirty="0"/>
            </a:p>
          </p:txBody>
        </p:sp>
        <p:cxnSp>
          <p:nvCxnSpPr>
            <p:cNvPr id="173" name="Google Shape;230;p35"/>
            <p:cNvCxnSpPr>
              <a:stCxn id="42" idx="2"/>
              <a:endCxn id="172" idx="0"/>
            </p:cNvCxnSpPr>
            <p:nvPr/>
          </p:nvCxnSpPr>
          <p:spPr>
            <a:xfrm>
              <a:off x="1211406" y="5541138"/>
              <a:ext cx="478606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210;p35"/>
            <p:cNvSpPr/>
            <p:nvPr/>
          </p:nvSpPr>
          <p:spPr>
            <a:xfrm>
              <a:off x="2323875" y="601229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Nutrient rich soil</a:t>
              </a:r>
              <a:endParaRPr sz="1000" dirty="0"/>
            </a:p>
          </p:txBody>
        </p:sp>
        <p:cxnSp>
          <p:nvCxnSpPr>
            <p:cNvPr id="187" name="Google Shape;230;p35"/>
            <p:cNvCxnSpPr>
              <a:stCxn id="138" idx="2"/>
              <a:endCxn id="186" idx="0"/>
            </p:cNvCxnSpPr>
            <p:nvPr/>
          </p:nvCxnSpPr>
          <p:spPr>
            <a:xfrm flipH="1">
              <a:off x="2735355" y="5541138"/>
              <a:ext cx="479149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210;p35"/>
            <p:cNvSpPr/>
            <p:nvPr/>
          </p:nvSpPr>
          <p:spPr>
            <a:xfrm>
              <a:off x="3275240" y="601229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Nutrient poor soil</a:t>
              </a:r>
              <a:endParaRPr sz="1000" dirty="0"/>
            </a:p>
          </p:txBody>
        </p:sp>
        <p:cxnSp>
          <p:nvCxnSpPr>
            <p:cNvPr id="195" name="Google Shape;230;p35"/>
            <p:cNvCxnSpPr>
              <a:stCxn id="138" idx="2"/>
              <a:endCxn id="194" idx="0"/>
            </p:cNvCxnSpPr>
            <p:nvPr/>
          </p:nvCxnSpPr>
          <p:spPr>
            <a:xfrm>
              <a:off x="3214504" y="5541138"/>
              <a:ext cx="472216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" name="Google Shape;211;p35"/>
            <p:cNvSpPr/>
            <p:nvPr/>
          </p:nvSpPr>
          <p:spPr>
            <a:xfrm>
              <a:off x="5260163" y="601229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Machinery usage </a:t>
              </a:r>
              <a:endParaRPr sz="1000" dirty="0"/>
            </a:p>
          </p:txBody>
        </p:sp>
        <p:cxnSp>
          <p:nvCxnSpPr>
            <p:cNvPr id="201" name="Google Shape;230;p35"/>
            <p:cNvCxnSpPr>
              <a:stCxn id="238" idx="2"/>
              <a:endCxn id="200" idx="0"/>
            </p:cNvCxnSpPr>
            <p:nvPr/>
          </p:nvCxnSpPr>
          <p:spPr>
            <a:xfrm>
              <a:off x="5192972" y="5541138"/>
              <a:ext cx="478671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00;p35"/>
            <p:cNvSpPr/>
            <p:nvPr/>
          </p:nvSpPr>
          <p:spPr>
            <a:xfrm>
              <a:off x="4552892" y="4672458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Biomass production</a:t>
              </a:r>
              <a:endParaRPr dirty="0"/>
            </a:p>
          </p:txBody>
        </p:sp>
        <p:cxnSp>
          <p:nvCxnSpPr>
            <p:cNvPr id="268" name="Google Shape;222;p35"/>
            <p:cNvCxnSpPr>
              <a:stCxn id="44" idx="2"/>
              <a:endCxn id="238" idx="0"/>
            </p:cNvCxnSpPr>
            <p:nvPr/>
          </p:nvCxnSpPr>
          <p:spPr>
            <a:xfrm>
              <a:off x="3214504" y="3364884"/>
              <a:ext cx="1978468" cy="13075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22;p35"/>
            <p:cNvCxnSpPr>
              <a:stCxn id="44" idx="2"/>
              <a:endCxn id="138" idx="0"/>
            </p:cNvCxnSpPr>
            <p:nvPr/>
          </p:nvCxnSpPr>
          <p:spPr>
            <a:xfrm>
              <a:off x="3214504" y="3364884"/>
              <a:ext cx="0" cy="13075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212;p35"/>
            <p:cNvSpPr/>
            <p:nvPr/>
          </p:nvSpPr>
          <p:spPr>
            <a:xfrm>
              <a:off x="8168345" y="6012295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Early mowing</a:t>
              </a:r>
              <a:endParaRPr sz="1000" dirty="0"/>
            </a:p>
          </p:txBody>
        </p:sp>
        <p:sp>
          <p:nvSpPr>
            <p:cNvPr id="316" name="Google Shape;213;p35"/>
            <p:cNvSpPr/>
            <p:nvPr/>
          </p:nvSpPr>
          <p:spPr>
            <a:xfrm>
              <a:off x="9096318" y="6012295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Late mowing</a:t>
              </a:r>
              <a:endParaRPr sz="1000" dirty="0"/>
            </a:p>
          </p:txBody>
        </p:sp>
        <p:cxnSp>
          <p:nvCxnSpPr>
            <p:cNvPr id="317" name="Google Shape;230;p35"/>
            <p:cNvCxnSpPr>
              <a:stCxn id="155" idx="2"/>
              <a:endCxn id="316" idx="0"/>
            </p:cNvCxnSpPr>
            <p:nvPr/>
          </p:nvCxnSpPr>
          <p:spPr>
            <a:xfrm>
              <a:off x="9042027" y="5541138"/>
              <a:ext cx="465771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230;p35"/>
            <p:cNvCxnSpPr>
              <a:stCxn id="315" idx="0"/>
              <a:endCxn id="155" idx="2"/>
            </p:cNvCxnSpPr>
            <p:nvPr/>
          </p:nvCxnSpPr>
          <p:spPr>
            <a:xfrm flipV="1">
              <a:off x="8579825" y="5541138"/>
              <a:ext cx="462202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1" name="Google Shape;212;p35"/>
            <p:cNvSpPr/>
            <p:nvPr/>
          </p:nvSpPr>
          <p:spPr>
            <a:xfrm>
              <a:off x="10125163" y="6017642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Sowing flowers</a:t>
              </a:r>
              <a:endParaRPr sz="1000" dirty="0"/>
            </a:p>
          </p:txBody>
        </p:sp>
        <p:cxnSp>
          <p:nvCxnSpPr>
            <p:cNvPr id="362" name="Google Shape;230;p35"/>
            <p:cNvCxnSpPr>
              <a:stCxn id="361" idx="0"/>
              <a:endCxn id="48" idx="2"/>
            </p:cNvCxnSpPr>
            <p:nvPr/>
          </p:nvCxnSpPr>
          <p:spPr>
            <a:xfrm flipV="1">
              <a:off x="10536643" y="5539774"/>
              <a:ext cx="452771" cy="4778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213;p35"/>
            <p:cNvSpPr/>
            <p:nvPr/>
          </p:nvSpPr>
          <p:spPr>
            <a:xfrm>
              <a:off x="11053136" y="6017490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No seeds sowing</a:t>
              </a:r>
              <a:endParaRPr sz="1000" dirty="0"/>
            </a:p>
          </p:txBody>
        </p:sp>
        <p:cxnSp>
          <p:nvCxnSpPr>
            <p:cNvPr id="367" name="Google Shape;230;p35"/>
            <p:cNvCxnSpPr>
              <a:stCxn id="48" idx="2"/>
              <a:endCxn id="366" idx="0"/>
            </p:cNvCxnSpPr>
            <p:nvPr/>
          </p:nvCxnSpPr>
          <p:spPr>
            <a:xfrm>
              <a:off x="10989414" y="5539774"/>
              <a:ext cx="475202" cy="4777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0732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0" y="424597"/>
            <a:ext cx="12192000" cy="6008806"/>
            <a:chOff x="0" y="424597"/>
            <a:chExt cx="12192000" cy="6008806"/>
          </a:xfrm>
        </p:grpSpPr>
        <p:sp>
          <p:nvSpPr>
            <p:cNvPr id="4" name="TextBox 3"/>
            <p:cNvSpPr txBox="1"/>
            <p:nvPr/>
          </p:nvSpPr>
          <p:spPr>
            <a:xfrm>
              <a:off x="1069984" y="424597"/>
              <a:ext cx="10052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/>
                <a:t>Reconciling multiple purposes for restored dike grasslands</a:t>
              </a:r>
              <a:endParaRPr lang="en-US" sz="32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38298" y="125018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48852" y="279920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18646" y="279920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5252872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88608" y="5252872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87989" y="5273343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33749" y="352706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0593" y="1322382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Design of restored communities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8158" y="3753151"/>
              <a:ext cx="1741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Focus on dikes primary uses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5696" y="2869712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Focus on species conservation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09391" y="2869712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Focus on ecosystem functions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421" y="5345541"/>
              <a:ext cx="19285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Rare species and endangered habitat types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82667" y="5345540"/>
              <a:ext cx="19272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Environmental compensation measures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1410" y="5351009"/>
              <a:ext cx="19285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Flood security and soil erosion control</a:t>
              </a:r>
              <a:endParaRPr lang="en-US" sz="2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076597" y="5273343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70019" y="5351009"/>
              <a:ext cx="19285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Aesthetic value and recreational uses</a:t>
              </a:r>
              <a:endParaRPr lang="en-US" sz="2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566777" y="3417952"/>
              <a:ext cx="5052922" cy="552979"/>
              <a:chOff x="3566777" y="3491600"/>
              <a:chExt cx="5052922" cy="552979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3566777" y="3495939"/>
                <a:ext cx="1371600" cy="548640"/>
              </a:xfrm>
              <a:prstGeom prst="straightConnector1">
                <a:avLst/>
              </a:prstGeom>
              <a:ln w="10795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7248099" y="3491600"/>
                <a:ext cx="1371600" cy="548640"/>
              </a:xfrm>
              <a:prstGeom prst="straightConnector1">
                <a:avLst/>
              </a:prstGeom>
              <a:ln w="10795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525051" y="4129868"/>
              <a:ext cx="9260805" cy="917462"/>
              <a:chOff x="1525051" y="4129868"/>
              <a:chExt cx="9260805" cy="917462"/>
            </a:xfrm>
          </p:grpSpPr>
          <p:sp>
            <p:nvSpPr>
              <p:cNvPr id="38" name="Down Arrow 37"/>
              <p:cNvSpPr/>
              <p:nvPr/>
            </p:nvSpPr>
            <p:spPr>
              <a:xfrm rot="2777650">
                <a:off x="4298627" y="4297052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own Arrow 38"/>
              <p:cNvSpPr/>
              <p:nvPr/>
            </p:nvSpPr>
            <p:spPr>
              <a:xfrm rot="18477209">
                <a:off x="7534624" y="431855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8968722" y="4129868"/>
                <a:ext cx="1817134" cy="914400"/>
                <a:chOff x="9017486" y="4129869"/>
                <a:chExt cx="1817134" cy="914400"/>
              </a:xfrm>
            </p:grpSpPr>
            <p:sp>
              <p:nvSpPr>
                <p:cNvPr id="18" name="Down Arrow 17"/>
                <p:cNvSpPr/>
                <p:nvPr/>
              </p:nvSpPr>
              <p:spPr>
                <a:xfrm rot="19215009">
                  <a:off x="10468860" y="4129869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own Arrow 54"/>
                <p:cNvSpPr/>
                <p:nvPr/>
              </p:nvSpPr>
              <p:spPr>
                <a:xfrm rot="2384991" flipH="1">
                  <a:off x="9017486" y="4129869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25051" y="4129868"/>
                <a:ext cx="1838345" cy="917462"/>
                <a:chOff x="8947510" y="4141387"/>
                <a:chExt cx="1838345" cy="917462"/>
              </a:xfrm>
            </p:grpSpPr>
            <p:sp>
              <p:nvSpPr>
                <p:cNvPr id="58" name="Down Arrow 57"/>
                <p:cNvSpPr/>
                <p:nvPr/>
              </p:nvSpPr>
              <p:spPr>
                <a:xfrm rot="19215009">
                  <a:off x="10420095" y="4144449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Down Arrow 58"/>
                <p:cNvSpPr/>
                <p:nvPr/>
              </p:nvSpPr>
              <p:spPr>
                <a:xfrm rot="2384991" flipH="1">
                  <a:off x="8947510" y="4141387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3791941" y="2511454"/>
              <a:ext cx="4608118" cy="914400"/>
              <a:chOff x="3791941" y="2511454"/>
              <a:chExt cx="4608118" cy="914400"/>
            </a:xfrm>
          </p:grpSpPr>
          <p:sp>
            <p:nvSpPr>
              <p:cNvPr id="17" name="Down Arrow 16"/>
              <p:cNvSpPr/>
              <p:nvPr/>
            </p:nvSpPr>
            <p:spPr>
              <a:xfrm rot="18477209">
                <a:off x="7759979" y="229309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wn Arrow 27"/>
              <p:cNvSpPr/>
              <p:nvPr/>
            </p:nvSpPr>
            <p:spPr>
              <a:xfrm flipH="1">
                <a:off x="5908570" y="251145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own Arrow 61"/>
              <p:cNvSpPr/>
              <p:nvPr/>
            </p:nvSpPr>
            <p:spPr>
              <a:xfrm rot="3122791" flipH="1">
                <a:off x="4066261" y="229309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20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03" y="-5267"/>
            <a:ext cx="12174794" cy="6868534"/>
            <a:chOff x="8603" y="8163"/>
            <a:chExt cx="12174794" cy="6868534"/>
          </a:xfrm>
        </p:grpSpPr>
        <p:sp>
          <p:nvSpPr>
            <p:cNvPr id="4" name="TextBox 3"/>
            <p:cNvSpPr txBox="1"/>
            <p:nvPr/>
          </p:nvSpPr>
          <p:spPr>
            <a:xfrm>
              <a:off x="2312998" y="8163"/>
              <a:ext cx="757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/>
                <a:t>Reconciling multiple purposes for restored dike grasslands</a:t>
              </a:r>
              <a:endParaRPr lang="en-US" sz="2400" b="1" dirty="0"/>
            </a:p>
          </p:txBody>
        </p:sp>
        <p:sp>
          <p:nvSpPr>
            <p:cNvPr id="42" name="Google Shape;198;p35"/>
            <p:cNvSpPr/>
            <p:nvPr/>
          </p:nvSpPr>
          <p:spPr>
            <a:xfrm>
              <a:off x="253132" y="2750481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Flood security</a:t>
              </a:r>
              <a:endParaRPr sz="1500" dirty="0"/>
            </a:p>
          </p:txBody>
        </p:sp>
        <p:sp>
          <p:nvSpPr>
            <p:cNvPr id="47" name="Google Shape;201;p35"/>
            <p:cNvSpPr/>
            <p:nvPr/>
          </p:nvSpPr>
          <p:spPr>
            <a:xfrm>
              <a:off x="4133949" y="3187521"/>
              <a:ext cx="1371600" cy="86868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Environmental compensation</a:t>
              </a:r>
              <a:endParaRPr sz="1500" dirty="0"/>
            </a:p>
          </p:txBody>
        </p:sp>
        <p:sp>
          <p:nvSpPr>
            <p:cNvPr id="48" name="Google Shape;202;p35"/>
            <p:cNvSpPr/>
            <p:nvPr/>
          </p:nvSpPr>
          <p:spPr>
            <a:xfrm>
              <a:off x="7922201" y="3642874"/>
              <a:ext cx="1371600" cy="8637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Aesthetic and recreation</a:t>
              </a:r>
              <a:endParaRPr sz="1500" dirty="0"/>
            </a:p>
          </p:txBody>
        </p:sp>
        <p:sp>
          <p:nvSpPr>
            <p:cNvPr id="49" name="Google Shape;210;p35"/>
            <p:cNvSpPr/>
            <p:nvPr/>
          </p:nvSpPr>
          <p:spPr>
            <a:xfrm>
              <a:off x="8603" y="4090318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High plant cover</a:t>
              </a:r>
            </a:p>
          </p:txBody>
        </p:sp>
        <p:sp>
          <p:nvSpPr>
            <p:cNvPr id="50" name="Google Shape;211;p35"/>
            <p:cNvSpPr/>
            <p:nvPr/>
          </p:nvSpPr>
          <p:spPr>
            <a:xfrm>
              <a:off x="10043312" y="5617037"/>
              <a:ext cx="8229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Sheep grazing </a:t>
              </a:r>
              <a:endParaRPr sz="1000" dirty="0"/>
            </a:p>
          </p:txBody>
        </p:sp>
        <p:cxnSp>
          <p:nvCxnSpPr>
            <p:cNvPr id="72" name="Google Shape;222;p35"/>
            <p:cNvCxnSpPr>
              <a:stCxn id="93" idx="2"/>
              <a:endCxn id="42" idx="0"/>
            </p:cNvCxnSpPr>
            <p:nvPr/>
          </p:nvCxnSpPr>
          <p:spPr>
            <a:xfrm flipH="1">
              <a:off x="893212" y="2284238"/>
              <a:ext cx="932295" cy="466243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Google Shape;199;p35"/>
            <p:cNvSpPr/>
            <p:nvPr/>
          </p:nvSpPr>
          <p:spPr>
            <a:xfrm>
              <a:off x="911107" y="1644158"/>
              <a:ext cx="1828800" cy="6400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Dike statibility</a:t>
              </a:r>
              <a:endParaRPr dirty="0"/>
            </a:p>
          </p:txBody>
        </p:sp>
        <p:cxnSp>
          <p:nvCxnSpPr>
            <p:cNvPr id="109" name="Google Shape;230;p35"/>
            <p:cNvCxnSpPr/>
            <p:nvPr/>
          </p:nvCxnSpPr>
          <p:spPr>
            <a:xfrm flipH="1">
              <a:off x="420083" y="3619161"/>
              <a:ext cx="472932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230;p35"/>
            <p:cNvCxnSpPr>
              <a:stCxn id="238" idx="2"/>
              <a:endCxn id="50" idx="0"/>
            </p:cNvCxnSpPr>
            <p:nvPr/>
          </p:nvCxnSpPr>
          <p:spPr>
            <a:xfrm flipH="1">
              <a:off x="10454792" y="5145880"/>
              <a:ext cx="472694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Google Shape;200;p35"/>
            <p:cNvSpPr/>
            <p:nvPr/>
          </p:nvSpPr>
          <p:spPr>
            <a:xfrm>
              <a:off x="2120025" y="2744813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Erosion control</a:t>
              </a:r>
              <a:endParaRPr sz="1500" dirty="0"/>
            </a:p>
          </p:txBody>
        </p:sp>
        <p:sp>
          <p:nvSpPr>
            <p:cNvPr id="155" name="Google Shape;201;p35"/>
            <p:cNvSpPr/>
            <p:nvPr/>
          </p:nvSpPr>
          <p:spPr>
            <a:xfrm>
              <a:off x="5632553" y="3190009"/>
              <a:ext cx="1371600" cy="86868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Biodiversity conservation</a:t>
              </a:r>
              <a:endParaRPr sz="1500" dirty="0"/>
            </a:p>
          </p:txBody>
        </p:sp>
        <p:sp>
          <p:nvSpPr>
            <p:cNvPr id="172" name="Google Shape;210;p35"/>
            <p:cNvSpPr/>
            <p:nvPr/>
          </p:nvSpPr>
          <p:spPr>
            <a:xfrm>
              <a:off x="960141" y="4090318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Low plant cover</a:t>
              </a:r>
              <a:endParaRPr sz="1000" dirty="0"/>
            </a:p>
          </p:txBody>
        </p:sp>
        <p:cxnSp>
          <p:nvCxnSpPr>
            <p:cNvPr id="173" name="Google Shape;230;p35"/>
            <p:cNvCxnSpPr>
              <a:endCxn id="172" idx="0"/>
            </p:cNvCxnSpPr>
            <p:nvPr/>
          </p:nvCxnSpPr>
          <p:spPr>
            <a:xfrm>
              <a:off x="893015" y="3619161"/>
              <a:ext cx="478606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210;p35"/>
            <p:cNvSpPr/>
            <p:nvPr/>
          </p:nvSpPr>
          <p:spPr>
            <a:xfrm>
              <a:off x="1878803" y="4096877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Nutrient-rich soil</a:t>
              </a:r>
              <a:endParaRPr sz="1000" dirty="0"/>
            </a:p>
          </p:txBody>
        </p:sp>
        <p:cxnSp>
          <p:nvCxnSpPr>
            <p:cNvPr id="187" name="Google Shape;230;p35"/>
            <p:cNvCxnSpPr>
              <a:endCxn id="186" idx="0"/>
            </p:cNvCxnSpPr>
            <p:nvPr/>
          </p:nvCxnSpPr>
          <p:spPr>
            <a:xfrm flipH="1">
              <a:off x="2290283" y="3625720"/>
              <a:ext cx="479149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210;p35"/>
            <p:cNvSpPr/>
            <p:nvPr/>
          </p:nvSpPr>
          <p:spPr>
            <a:xfrm>
              <a:off x="2830168" y="4096877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Nutrient-poor soil</a:t>
              </a:r>
              <a:endParaRPr sz="1000" dirty="0"/>
            </a:p>
          </p:txBody>
        </p:sp>
        <p:cxnSp>
          <p:nvCxnSpPr>
            <p:cNvPr id="195" name="Google Shape;230;p35"/>
            <p:cNvCxnSpPr>
              <a:endCxn id="194" idx="0"/>
            </p:cNvCxnSpPr>
            <p:nvPr/>
          </p:nvCxnSpPr>
          <p:spPr>
            <a:xfrm>
              <a:off x="2769432" y="3625720"/>
              <a:ext cx="472216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" name="Google Shape;211;p35"/>
            <p:cNvSpPr/>
            <p:nvPr/>
          </p:nvSpPr>
          <p:spPr>
            <a:xfrm>
              <a:off x="10994677" y="5617037"/>
              <a:ext cx="82296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Machinery usage </a:t>
              </a:r>
              <a:endParaRPr sz="1000" dirty="0"/>
            </a:p>
          </p:txBody>
        </p:sp>
        <p:cxnSp>
          <p:nvCxnSpPr>
            <p:cNvPr id="201" name="Google Shape;230;p35"/>
            <p:cNvCxnSpPr>
              <a:stCxn id="238" idx="2"/>
              <a:endCxn id="200" idx="0"/>
            </p:cNvCxnSpPr>
            <p:nvPr/>
          </p:nvCxnSpPr>
          <p:spPr>
            <a:xfrm>
              <a:off x="10927486" y="5145880"/>
              <a:ext cx="478671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00;p35"/>
            <p:cNvSpPr/>
            <p:nvPr/>
          </p:nvSpPr>
          <p:spPr>
            <a:xfrm>
              <a:off x="10287406" y="4277200"/>
              <a:ext cx="1280160" cy="8686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Biomass harvesting</a:t>
              </a:r>
              <a:endParaRPr sz="1500" dirty="0"/>
            </a:p>
          </p:txBody>
        </p:sp>
        <p:sp>
          <p:nvSpPr>
            <p:cNvPr id="315" name="Google Shape;212;p35"/>
            <p:cNvSpPr/>
            <p:nvPr/>
          </p:nvSpPr>
          <p:spPr>
            <a:xfrm>
              <a:off x="5444671" y="4529846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Early mowing</a:t>
              </a:r>
              <a:endParaRPr sz="1000" dirty="0"/>
            </a:p>
          </p:txBody>
        </p:sp>
        <p:sp>
          <p:nvSpPr>
            <p:cNvPr id="316" name="Google Shape;213;p35"/>
            <p:cNvSpPr/>
            <p:nvPr/>
          </p:nvSpPr>
          <p:spPr>
            <a:xfrm>
              <a:off x="6372644" y="4529846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Late mowing</a:t>
              </a:r>
              <a:endParaRPr sz="1000" dirty="0"/>
            </a:p>
          </p:txBody>
        </p:sp>
        <p:cxnSp>
          <p:nvCxnSpPr>
            <p:cNvPr id="317" name="Google Shape;230;p35"/>
            <p:cNvCxnSpPr>
              <a:stCxn id="155" idx="2"/>
              <a:endCxn id="316" idx="0"/>
            </p:cNvCxnSpPr>
            <p:nvPr/>
          </p:nvCxnSpPr>
          <p:spPr>
            <a:xfrm>
              <a:off x="6318353" y="4058689"/>
              <a:ext cx="465771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230;p35"/>
            <p:cNvCxnSpPr>
              <a:stCxn id="315" idx="0"/>
              <a:endCxn id="155" idx="2"/>
            </p:cNvCxnSpPr>
            <p:nvPr/>
          </p:nvCxnSpPr>
          <p:spPr>
            <a:xfrm flipV="1">
              <a:off x="5856151" y="4058689"/>
              <a:ext cx="462202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1" name="Google Shape;212;p35"/>
            <p:cNvSpPr/>
            <p:nvPr/>
          </p:nvSpPr>
          <p:spPr>
            <a:xfrm>
              <a:off x="7743750" y="4984508"/>
              <a:ext cx="822960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Sowing flowers</a:t>
              </a:r>
              <a:endParaRPr sz="1000" dirty="0"/>
            </a:p>
          </p:txBody>
        </p:sp>
        <p:cxnSp>
          <p:nvCxnSpPr>
            <p:cNvPr id="362" name="Google Shape;230;p35"/>
            <p:cNvCxnSpPr>
              <a:stCxn id="361" idx="0"/>
              <a:endCxn id="48" idx="2"/>
            </p:cNvCxnSpPr>
            <p:nvPr/>
          </p:nvCxnSpPr>
          <p:spPr>
            <a:xfrm flipV="1">
              <a:off x="8155230" y="4506640"/>
              <a:ext cx="452771" cy="4778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213;p35"/>
            <p:cNvSpPr/>
            <p:nvPr/>
          </p:nvSpPr>
          <p:spPr>
            <a:xfrm>
              <a:off x="8671723" y="4984356"/>
              <a:ext cx="822960" cy="3657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No seeds sowing</a:t>
              </a:r>
              <a:endParaRPr sz="1000" dirty="0"/>
            </a:p>
          </p:txBody>
        </p:sp>
        <p:cxnSp>
          <p:nvCxnSpPr>
            <p:cNvPr id="367" name="Google Shape;230;p35"/>
            <p:cNvCxnSpPr>
              <a:stCxn id="48" idx="2"/>
              <a:endCxn id="366" idx="0"/>
            </p:cNvCxnSpPr>
            <p:nvPr/>
          </p:nvCxnSpPr>
          <p:spPr>
            <a:xfrm>
              <a:off x="8608001" y="4506640"/>
              <a:ext cx="475202" cy="4777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222;p35"/>
            <p:cNvCxnSpPr>
              <a:stCxn id="93" idx="2"/>
              <a:endCxn id="138" idx="0"/>
            </p:cNvCxnSpPr>
            <p:nvPr/>
          </p:nvCxnSpPr>
          <p:spPr>
            <a:xfrm>
              <a:off x="1825507" y="2284238"/>
              <a:ext cx="934598" cy="460575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199;p35"/>
            <p:cNvSpPr/>
            <p:nvPr/>
          </p:nvSpPr>
          <p:spPr>
            <a:xfrm>
              <a:off x="4653581" y="2083686"/>
              <a:ext cx="1828800" cy="64008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Dike biodiversity</a:t>
              </a:r>
              <a:endParaRPr dirty="0"/>
            </a:p>
          </p:txBody>
        </p:sp>
        <p:sp>
          <p:nvSpPr>
            <p:cNvPr id="60" name="Google Shape;199;p35"/>
            <p:cNvSpPr/>
            <p:nvPr/>
          </p:nvSpPr>
          <p:spPr>
            <a:xfrm>
              <a:off x="7693601" y="2572893"/>
              <a:ext cx="1828800" cy="6400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Dike recreation</a:t>
              </a:r>
              <a:endParaRPr dirty="0"/>
            </a:p>
          </p:txBody>
        </p:sp>
        <p:cxnSp>
          <p:nvCxnSpPr>
            <p:cNvPr id="73" name="Google Shape;222;p35"/>
            <p:cNvCxnSpPr>
              <a:stCxn id="58" idx="2"/>
              <a:endCxn id="47" idx="0"/>
            </p:cNvCxnSpPr>
            <p:nvPr/>
          </p:nvCxnSpPr>
          <p:spPr>
            <a:xfrm flipH="1">
              <a:off x="4819749" y="2723766"/>
              <a:ext cx="748232" cy="463755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222;p35"/>
            <p:cNvCxnSpPr>
              <a:stCxn id="58" idx="2"/>
              <a:endCxn id="155" idx="0"/>
            </p:cNvCxnSpPr>
            <p:nvPr/>
          </p:nvCxnSpPr>
          <p:spPr>
            <a:xfrm>
              <a:off x="5567981" y="2723766"/>
              <a:ext cx="750372" cy="466243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222;p35"/>
            <p:cNvCxnSpPr>
              <a:stCxn id="60" idx="2"/>
              <a:endCxn id="48" idx="0"/>
            </p:cNvCxnSpPr>
            <p:nvPr/>
          </p:nvCxnSpPr>
          <p:spPr>
            <a:xfrm>
              <a:off x="8608001" y="3212973"/>
              <a:ext cx="0" cy="42990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99;p35"/>
            <p:cNvSpPr/>
            <p:nvPr/>
          </p:nvSpPr>
          <p:spPr>
            <a:xfrm>
              <a:off x="10013086" y="3209105"/>
              <a:ext cx="1828800" cy="64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Dike production</a:t>
              </a:r>
              <a:endParaRPr dirty="0"/>
            </a:p>
          </p:txBody>
        </p:sp>
        <p:cxnSp>
          <p:nvCxnSpPr>
            <p:cNvPr id="111" name="Google Shape;222;p35"/>
            <p:cNvCxnSpPr>
              <a:stCxn id="110" idx="2"/>
              <a:endCxn id="238" idx="0"/>
            </p:cNvCxnSpPr>
            <p:nvPr/>
          </p:nvCxnSpPr>
          <p:spPr>
            <a:xfrm>
              <a:off x="10927486" y="3842860"/>
              <a:ext cx="0" cy="434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traight Connector 16"/>
            <p:cNvCxnSpPr/>
            <p:nvPr/>
          </p:nvCxnSpPr>
          <p:spPr>
            <a:xfrm flipH="1">
              <a:off x="3860764" y="1203060"/>
              <a:ext cx="1782" cy="5669280"/>
            </a:xfrm>
            <a:prstGeom prst="line">
              <a:avLst/>
            </a:prstGeom>
            <a:ln w="254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452131" y="1203061"/>
              <a:ext cx="1782" cy="5669280"/>
            </a:xfrm>
            <a:prstGeom prst="line">
              <a:avLst/>
            </a:prstGeom>
            <a:ln w="254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9756203" y="1207417"/>
              <a:ext cx="1782" cy="5669280"/>
            </a:xfrm>
            <a:prstGeom prst="line">
              <a:avLst/>
            </a:prstGeom>
            <a:ln w="254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Google Shape;211;p35"/>
            <p:cNvSpPr/>
            <p:nvPr/>
          </p:nvSpPr>
          <p:spPr>
            <a:xfrm>
              <a:off x="10628917" y="6460674"/>
              <a:ext cx="731520" cy="3701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Removal </a:t>
              </a:r>
              <a:endParaRPr sz="1000" dirty="0"/>
            </a:p>
          </p:txBody>
        </p:sp>
        <p:sp>
          <p:nvSpPr>
            <p:cNvPr id="84" name="Google Shape;211;p35"/>
            <p:cNvSpPr/>
            <p:nvPr/>
          </p:nvSpPr>
          <p:spPr>
            <a:xfrm>
              <a:off x="11451877" y="6460672"/>
              <a:ext cx="731520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Mulching </a:t>
              </a:r>
              <a:endParaRPr sz="1000" dirty="0"/>
            </a:p>
          </p:txBody>
        </p:sp>
        <p:cxnSp>
          <p:nvCxnSpPr>
            <p:cNvPr id="244" name="Straight Connector 243"/>
            <p:cNvCxnSpPr>
              <a:stCxn id="200" idx="2"/>
              <a:endCxn id="81" idx="0"/>
            </p:cNvCxnSpPr>
            <p:nvPr/>
          </p:nvCxnSpPr>
          <p:spPr>
            <a:xfrm flipH="1">
              <a:off x="10994677" y="5982797"/>
              <a:ext cx="411480" cy="477877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00" idx="2"/>
              <a:endCxn id="84" idx="0"/>
            </p:cNvCxnSpPr>
            <p:nvPr/>
          </p:nvCxnSpPr>
          <p:spPr>
            <a:xfrm>
              <a:off x="11406157" y="5982797"/>
              <a:ext cx="411480" cy="477875"/>
            </a:xfrm>
            <a:prstGeom prst="line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oogle Shape;199;p35"/>
            <p:cNvSpPr/>
            <p:nvPr/>
          </p:nvSpPr>
          <p:spPr>
            <a:xfrm>
              <a:off x="4655031" y="1004078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Supporting services</a:t>
              </a:r>
              <a:endParaRPr sz="2000" dirty="0"/>
            </a:p>
          </p:txBody>
        </p:sp>
        <p:cxnSp>
          <p:nvCxnSpPr>
            <p:cNvPr id="52" name="Google Shape;222;p35"/>
            <p:cNvCxnSpPr/>
            <p:nvPr/>
          </p:nvCxnSpPr>
          <p:spPr>
            <a:xfrm>
              <a:off x="5567981" y="1644158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199;p35"/>
            <p:cNvSpPr/>
            <p:nvPr/>
          </p:nvSpPr>
          <p:spPr>
            <a:xfrm>
              <a:off x="908929" y="563681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Regulating services</a:t>
              </a:r>
              <a:endParaRPr sz="2000" dirty="0"/>
            </a:p>
          </p:txBody>
        </p:sp>
        <p:cxnSp>
          <p:nvCxnSpPr>
            <p:cNvPr id="54" name="Google Shape;222;p35"/>
            <p:cNvCxnSpPr/>
            <p:nvPr/>
          </p:nvCxnSpPr>
          <p:spPr>
            <a:xfrm>
              <a:off x="1823329" y="1209429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99;p35"/>
            <p:cNvSpPr/>
            <p:nvPr/>
          </p:nvSpPr>
          <p:spPr>
            <a:xfrm>
              <a:off x="7691074" y="1500930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Cultural services</a:t>
              </a:r>
              <a:endParaRPr sz="2000" dirty="0"/>
            </a:p>
          </p:txBody>
        </p:sp>
        <p:cxnSp>
          <p:nvCxnSpPr>
            <p:cNvPr id="64" name="Google Shape;222;p35"/>
            <p:cNvCxnSpPr/>
            <p:nvPr/>
          </p:nvCxnSpPr>
          <p:spPr>
            <a:xfrm>
              <a:off x="8605474" y="2135822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199;p35"/>
            <p:cNvSpPr/>
            <p:nvPr/>
          </p:nvSpPr>
          <p:spPr>
            <a:xfrm>
              <a:off x="10013086" y="2141010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Provisioning services</a:t>
              </a:r>
              <a:endParaRPr sz="2000" dirty="0"/>
            </a:p>
          </p:txBody>
        </p:sp>
        <p:cxnSp>
          <p:nvCxnSpPr>
            <p:cNvPr id="66" name="Google Shape;222;p35"/>
            <p:cNvCxnSpPr/>
            <p:nvPr/>
          </p:nvCxnSpPr>
          <p:spPr>
            <a:xfrm>
              <a:off x="10927486" y="2775902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6460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5748" y="8163"/>
            <a:ext cx="620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Dike planning, establishment and maintenance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6501" y="875331"/>
            <a:ext cx="9338999" cy="5657004"/>
            <a:chOff x="1593148" y="875331"/>
            <a:chExt cx="9338999" cy="5657004"/>
          </a:xfrm>
        </p:grpSpPr>
        <p:grpSp>
          <p:nvGrpSpPr>
            <p:cNvPr id="284" name="Group 283"/>
            <p:cNvGrpSpPr/>
            <p:nvPr/>
          </p:nvGrpSpPr>
          <p:grpSpPr>
            <a:xfrm>
              <a:off x="3287101" y="875331"/>
              <a:ext cx="7645046" cy="5657004"/>
              <a:chOff x="709237" y="875331"/>
              <a:chExt cx="7645046" cy="5657004"/>
            </a:xfrm>
          </p:grpSpPr>
          <p:grpSp>
            <p:nvGrpSpPr>
              <p:cNvPr id="358" name="Group 357"/>
              <p:cNvGrpSpPr/>
              <p:nvPr/>
            </p:nvGrpSpPr>
            <p:grpSpPr>
              <a:xfrm>
                <a:off x="709237" y="1031333"/>
                <a:ext cx="5457248" cy="5335267"/>
                <a:chOff x="892117" y="852807"/>
                <a:chExt cx="5457248" cy="5335267"/>
              </a:xfrm>
            </p:grpSpPr>
            <p:sp>
              <p:nvSpPr>
                <p:cNvPr id="93" name="Google Shape;199;p35"/>
                <p:cNvSpPr/>
                <p:nvPr/>
              </p:nvSpPr>
              <p:spPr>
                <a:xfrm>
                  <a:off x="4337685" y="852807"/>
                  <a:ext cx="2011680" cy="82296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Dike statibility</a:t>
                  </a:r>
                  <a:endParaRPr sz="2000" dirty="0"/>
                </a:p>
              </p:txBody>
            </p:sp>
            <p:sp>
              <p:nvSpPr>
                <p:cNvPr id="58" name="Google Shape;199;p35"/>
                <p:cNvSpPr/>
                <p:nvPr/>
              </p:nvSpPr>
              <p:spPr>
                <a:xfrm>
                  <a:off x="4337685" y="2340735"/>
                  <a:ext cx="2011680" cy="82296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Dike biodiversity</a:t>
                  </a:r>
                  <a:endParaRPr sz="2000" dirty="0"/>
                </a:p>
              </p:txBody>
            </p:sp>
            <p:sp>
              <p:nvSpPr>
                <p:cNvPr id="60" name="Google Shape;199;p35"/>
                <p:cNvSpPr/>
                <p:nvPr/>
              </p:nvSpPr>
              <p:spPr>
                <a:xfrm>
                  <a:off x="4337685" y="3877186"/>
                  <a:ext cx="2011680" cy="822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Dike recreation</a:t>
                  </a:r>
                  <a:endParaRPr sz="2000" dirty="0"/>
                </a:p>
              </p:txBody>
            </p:sp>
            <p:sp>
              <p:nvSpPr>
                <p:cNvPr id="110" name="Google Shape;199;p35"/>
                <p:cNvSpPr/>
                <p:nvPr/>
              </p:nvSpPr>
              <p:spPr>
                <a:xfrm>
                  <a:off x="4337685" y="5365114"/>
                  <a:ext cx="2011680" cy="8229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Dike production</a:t>
                  </a:r>
                  <a:endParaRPr sz="2000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049545" y="884154"/>
                  <a:ext cx="2288140" cy="1134829"/>
                </a:xfrm>
                <a:prstGeom prst="straightConnector1">
                  <a:avLst/>
                </a:prstGeom>
                <a:ln w="20320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049545" y="1886081"/>
                  <a:ext cx="2288140" cy="3565502"/>
                </a:xfrm>
                <a:prstGeom prst="straightConnector1">
                  <a:avLst/>
                </a:prstGeom>
                <a:ln w="12065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67" idx="3"/>
                </p:cNvCxnSpPr>
                <p:nvPr/>
              </p:nvCxnSpPr>
              <p:spPr>
                <a:xfrm>
                  <a:off x="2172277" y="2037030"/>
                  <a:ext cx="2156699" cy="326565"/>
                </a:xfrm>
                <a:prstGeom prst="straightConnector1">
                  <a:avLst/>
                </a:prstGeom>
                <a:ln w="6350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67" idx="3"/>
                </p:cNvCxnSpPr>
                <p:nvPr/>
              </p:nvCxnSpPr>
              <p:spPr>
                <a:xfrm>
                  <a:off x="2172277" y="2037030"/>
                  <a:ext cx="2156699" cy="1849057"/>
                </a:xfrm>
                <a:prstGeom prst="straightConnector1">
                  <a:avLst/>
                </a:prstGeom>
                <a:ln w="3175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2049545" y="2474887"/>
                  <a:ext cx="2288140" cy="631783"/>
                </a:xfrm>
                <a:prstGeom prst="straightConnector1">
                  <a:avLst/>
                </a:prstGeom>
                <a:ln w="20320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68" idx="3"/>
                </p:cNvCxnSpPr>
                <p:nvPr/>
              </p:nvCxnSpPr>
              <p:spPr>
                <a:xfrm>
                  <a:off x="2172277" y="3111450"/>
                  <a:ext cx="2165408" cy="990991"/>
                </a:xfrm>
                <a:prstGeom prst="straightConnector1">
                  <a:avLst/>
                </a:prstGeom>
                <a:ln w="12065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>
                  <a:stCxn id="68" idx="3"/>
                </p:cNvCxnSpPr>
                <p:nvPr/>
              </p:nvCxnSpPr>
              <p:spPr>
                <a:xfrm>
                  <a:off x="2172277" y="3111450"/>
                  <a:ext cx="2156699" cy="2547577"/>
                </a:xfrm>
                <a:prstGeom prst="straightConnector1">
                  <a:avLst/>
                </a:prstGeom>
                <a:ln w="6350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>
                  <a:stCxn id="68" idx="3"/>
                </p:cNvCxnSpPr>
                <p:nvPr/>
              </p:nvCxnSpPr>
              <p:spPr>
                <a:xfrm flipV="1">
                  <a:off x="2172277" y="1094468"/>
                  <a:ext cx="2165408" cy="2016982"/>
                </a:xfrm>
                <a:prstGeom prst="straightConnector1">
                  <a:avLst/>
                </a:prstGeom>
                <a:ln w="3175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Google Shape;200;p35"/>
                <p:cNvSpPr/>
                <p:nvPr/>
              </p:nvSpPr>
              <p:spPr>
                <a:xfrm>
                  <a:off x="892117" y="1602690"/>
                  <a:ext cx="1280160" cy="86868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Soil type</a:t>
                  </a:r>
                  <a:endParaRPr sz="1600" dirty="0"/>
                </a:p>
              </p:txBody>
            </p:sp>
            <p:sp>
              <p:nvSpPr>
                <p:cNvPr id="68" name="Google Shape;200;p35"/>
                <p:cNvSpPr/>
                <p:nvPr/>
              </p:nvSpPr>
              <p:spPr>
                <a:xfrm>
                  <a:off x="892117" y="2677110"/>
                  <a:ext cx="1280160" cy="86868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Mowing regimes</a:t>
                  </a:r>
                  <a:endParaRPr sz="1600" dirty="0"/>
                </a:p>
              </p:txBody>
            </p:sp>
            <p:cxnSp>
              <p:nvCxnSpPr>
                <p:cNvPr id="132" name="Straight Arrow Connector 131"/>
                <p:cNvCxnSpPr>
                  <a:endCxn id="58" idx="1"/>
                </p:cNvCxnSpPr>
                <p:nvPr/>
              </p:nvCxnSpPr>
              <p:spPr>
                <a:xfrm flipV="1">
                  <a:off x="2049545" y="2752215"/>
                  <a:ext cx="2288140" cy="1453124"/>
                </a:xfrm>
                <a:prstGeom prst="straightConnector1">
                  <a:avLst/>
                </a:prstGeom>
                <a:ln w="20320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049545" y="4163415"/>
                  <a:ext cx="2279431" cy="250203"/>
                </a:xfrm>
                <a:prstGeom prst="straightConnector1">
                  <a:avLst/>
                </a:prstGeom>
                <a:ln w="12065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/>
                <p:cNvCxnSpPr/>
                <p:nvPr/>
              </p:nvCxnSpPr>
              <p:spPr>
                <a:xfrm>
                  <a:off x="2049545" y="4088310"/>
                  <a:ext cx="2288140" cy="1815488"/>
                </a:xfrm>
                <a:prstGeom prst="straightConnector1">
                  <a:avLst/>
                </a:prstGeom>
                <a:ln w="6350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>
                  <a:stCxn id="69" idx="3"/>
                  <a:endCxn id="93" idx="1"/>
                </p:cNvCxnSpPr>
                <p:nvPr/>
              </p:nvCxnSpPr>
              <p:spPr>
                <a:xfrm flipV="1">
                  <a:off x="2172277" y="1264287"/>
                  <a:ext cx="2165408" cy="2927178"/>
                </a:xfrm>
                <a:prstGeom prst="straightConnector1">
                  <a:avLst/>
                </a:prstGeom>
                <a:ln w="3175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Google Shape;200;p35"/>
                <p:cNvSpPr/>
                <p:nvPr/>
              </p:nvSpPr>
              <p:spPr>
                <a:xfrm>
                  <a:off x="892117" y="3757125"/>
                  <a:ext cx="1280160" cy="86868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Sowing material</a:t>
                  </a:r>
                  <a:endParaRPr sz="1600" dirty="0"/>
                </a:p>
              </p:txBody>
            </p:sp>
            <p:cxnSp>
              <p:nvCxnSpPr>
                <p:cNvPr id="182" name="Straight Arrow Connector 181"/>
                <p:cNvCxnSpPr/>
                <p:nvPr/>
              </p:nvCxnSpPr>
              <p:spPr>
                <a:xfrm>
                  <a:off x="2049545" y="5251337"/>
                  <a:ext cx="2279431" cy="802843"/>
                </a:xfrm>
                <a:prstGeom prst="straightConnector1">
                  <a:avLst/>
                </a:prstGeom>
                <a:ln w="20320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2049545" y="3052354"/>
                  <a:ext cx="2288140" cy="2219126"/>
                </a:xfrm>
                <a:prstGeom prst="straightConnector1">
                  <a:avLst/>
                </a:prstGeom>
                <a:ln w="12065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>
                  <a:stCxn id="70" idx="3"/>
                </p:cNvCxnSpPr>
                <p:nvPr/>
              </p:nvCxnSpPr>
              <p:spPr>
                <a:xfrm flipV="1">
                  <a:off x="2172277" y="4608321"/>
                  <a:ext cx="2156699" cy="663159"/>
                </a:xfrm>
                <a:prstGeom prst="straightConnector1">
                  <a:avLst/>
                </a:prstGeom>
                <a:ln w="6350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Arrow Connector 202"/>
                <p:cNvCxnSpPr>
                  <a:stCxn id="70" idx="3"/>
                </p:cNvCxnSpPr>
                <p:nvPr/>
              </p:nvCxnSpPr>
              <p:spPr>
                <a:xfrm flipV="1">
                  <a:off x="2172277" y="1479011"/>
                  <a:ext cx="2156699" cy="3792469"/>
                </a:xfrm>
                <a:prstGeom prst="straightConnector1">
                  <a:avLst/>
                </a:prstGeom>
                <a:ln w="3175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Google Shape;200;p35"/>
                <p:cNvSpPr/>
                <p:nvPr/>
              </p:nvSpPr>
              <p:spPr>
                <a:xfrm>
                  <a:off x="892117" y="4837140"/>
                  <a:ext cx="1280160" cy="86868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Biomass removal</a:t>
                  </a:r>
                  <a:endParaRPr sz="1600" dirty="0"/>
                </a:p>
              </p:txBody>
            </p:sp>
          </p:grpSp>
          <p:grpSp>
            <p:nvGrpSpPr>
              <p:cNvPr id="283" name="Group 282"/>
              <p:cNvGrpSpPr/>
              <p:nvPr/>
            </p:nvGrpSpPr>
            <p:grpSpPr>
              <a:xfrm>
                <a:off x="6166485" y="875331"/>
                <a:ext cx="2187798" cy="5657004"/>
                <a:chOff x="6166485" y="875331"/>
                <a:chExt cx="2187798" cy="5657004"/>
              </a:xfrm>
            </p:grpSpPr>
            <p:sp>
              <p:nvSpPr>
                <p:cNvPr id="256" name="Google Shape;198;p35"/>
                <p:cNvSpPr/>
                <p:nvPr/>
              </p:nvSpPr>
              <p:spPr>
                <a:xfrm>
                  <a:off x="7257003" y="875331"/>
                  <a:ext cx="1097280" cy="54864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Flood security</a:t>
                  </a:r>
                  <a:endParaRPr sz="1100" dirty="0"/>
                </a:p>
              </p:txBody>
            </p:sp>
            <p:sp>
              <p:nvSpPr>
                <p:cNvPr id="257" name="Google Shape;200;p35"/>
                <p:cNvSpPr/>
                <p:nvPr/>
              </p:nvSpPr>
              <p:spPr>
                <a:xfrm>
                  <a:off x="7257003" y="1471388"/>
                  <a:ext cx="1097280" cy="54864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Erosion control</a:t>
                  </a:r>
                  <a:endParaRPr sz="1100" dirty="0"/>
                </a:p>
              </p:txBody>
            </p:sp>
            <p:sp>
              <p:nvSpPr>
                <p:cNvPr id="258" name="Google Shape;198;p35"/>
                <p:cNvSpPr/>
                <p:nvPr/>
              </p:nvSpPr>
              <p:spPr>
                <a:xfrm>
                  <a:off x="7257003" y="2353526"/>
                  <a:ext cx="1097280" cy="54864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Biodiversity conservation</a:t>
                  </a:r>
                  <a:endParaRPr sz="1100" dirty="0"/>
                </a:p>
              </p:txBody>
            </p:sp>
            <p:sp>
              <p:nvSpPr>
                <p:cNvPr id="259" name="Google Shape;200;p35"/>
                <p:cNvSpPr/>
                <p:nvPr/>
              </p:nvSpPr>
              <p:spPr>
                <a:xfrm>
                  <a:off x="7257003" y="2964134"/>
                  <a:ext cx="1097280" cy="54864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Environmental compensation</a:t>
                  </a:r>
                  <a:endParaRPr sz="1100" dirty="0"/>
                </a:p>
              </p:txBody>
            </p:sp>
            <p:sp>
              <p:nvSpPr>
                <p:cNvPr id="263" name="Google Shape;198;p35"/>
                <p:cNvSpPr/>
                <p:nvPr/>
              </p:nvSpPr>
              <p:spPr>
                <a:xfrm>
                  <a:off x="7257003" y="3847126"/>
                  <a:ext cx="1097280" cy="548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Aesthetics</a:t>
                  </a:r>
                  <a:endParaRPr sz="1100" dirty="0"/>
                </a:p>
              </p:txBody>
            </p:sp>
            <p:sp>
              <p:nvSpPr>
                <p:cNvPr id="264" name="Google Shape;200;p35"/>
                <p:cNvSpPr/>
                <p:nvPr/>
              </p:nvSpPr>
              <p:spPr>
                <a:xfrm>
                  <a:off x="7257003" y="4452916"/>
                  <a:ext cx="1097280" cy="548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Recreation</a:t>
                  </a:r>
                  <a:endParaRPr sz="1100" dirty="0"/>
                </a:p>
              </p:txBody>
            </p:sp>
            <p:sp>
              <p:nvSpPr>
                <p:cNvPr id="271" name="Google Shape;198;p35"/>
                <p:cNvSpPr/>
                <p:nvPr/>
              </p:nvSpPr>
              <p:spPr>
                <a:xfrm>
                  <a:off x="7257003" y="5367506"/>
                  <a:ext cx="1097280" cy="548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Sheep grazing</a:t>
                  </a:r>
                  <a:endParaRPr sz="1100" dirty="0"/>
                </a:p>
              </p:txBody>
            </p:sp>
            <p:sp>
              <p:nvSpPr>
                <p:cNvPr id="272" name="Google Shape;200;p35"/>
                <p:cNvSpPr/>
                <p:nvPr/>
              </p:nvSpPr>
              <p:spPr>
                <a:xfrm>
                  <a:off x="7257003" y="5983695"/>
                  <a:ext cx="1097280" cy="548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100" dirty="0"/>
                    <a:t>Machinery usage</a:t>
                  </a:r>
                  <a:endParaRPr sz="1100" dirty="0"/>
                </a:p>
              </p:txBody>
            </p:sp>
            <p:cxnSp>
              <p:nvCxnSpPr>
                <p:cNvPr id="378" name="Straight Arrow Connector 377"/>
                <p:cNvCxnSpPr>
                  <a:stCxn id="93" idx="3"/>
                  <a:endCxn id="256" idx="1"/>
                </p:cNvCxnSpPr>
                <p:nvPr/>
              </p:nvCxnSpPr>
              <p:spPr>
                <a:xfrm flipV="1">
                  <a:off x="6166485" y="1149651"/>
                  <a:ext cx="1090518" cy="293162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Arrow Connector 379"/>
                <p:cNvCxnSpPr>
                  <a:stCxn id="93" idx="3"/>
                  <a:endCxn id="257" idx="1"/>
                </p:cNvCxnSpPr>
                <p:nvPr/>
              </p:nvCxnSpPr>
              <p:spPr>
                <a:xfrm>
                  <a:off x="6166485" y="1442813"/>
                  <a:ext cx="1090518" cy="302895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/>
                <p:cNvCxnSpPr>
                  <a:stCxn id="58" idx="3"/>
                  <a:endCxn id="258" idx="1"/>
                </p:cNvCxnSpPr>
                <p:nvPr/>
              </p:nvCxnSpPr>
              <p:spPr>
                <a:xfrm flipV="1">
                  <a:off x="6166485" y="2627846"/>
                  <a:ext cx="1090518" cy="302895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Arrow Connector 267"/>
                <p:cNvCxnSpPr>
                  <a:stCxn id="58" idx="3"/>
                  <a:endCxn id="259" idx="1"/>
                </p:cNvCxnSpPr>
                <p:nvPr/>
              </p:nvCxnSpPr>
              <p:spPr>
                <a:xfrm>
                  <a:off x="6166485" y="2930741"/>
                  <a:ext cx="1090518" cy="307713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>
                  <a:stCxn id="60" idx="3"/>
                  <a:endCxn id="263" idx="1"/>
                </p:cNvCxnSpPr>
                <p:nvPr/>
              </p:nvCxnSpPr>
              <p:spPr>
                <a:xfrm flipV="1">
                  <a:off x="6166485" y="4121446"/>
                  <a:ext cx="1090518" cy="345746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>
                  <a:stCxn id="60" idx="3"/>
                  <a:endCxn id="264" idx="1"/>
                </p:cNvCxnSpPr>
                <p:nvPr/>
              </p:nvCxnSpPr>
              <p:spPr>
                <a:xfrm>
                  <a:off x="6166485" y="4467192"/>
                  <a:ext cx="1090518" cy="26004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>
                  <a:stCxn id="110" idx="3"/>
                  <a:endCxn id="271" idx="1"/>
                </p:cNvCxnSpPr>
                <p:nvPr/>
              </p:nvCxnSpPr>
              <p:spPr>
                <a:xfrm flipV="1">
                  <a:off x="6166485" y="5641826"/>
                  <a:ext cx="1090518" cy="31329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Arrow Connector 277"/>
                <p:cNvCxnSpPr>
                  <a:stCxn id="110" idx="3"/>
                  <a:endCxn id="272" idx="1"/>
                </p:cNvCxnSpPr>
                <p:nvPr/>
              </p:nvCxnSpPr>
              <p:spPr>
                <a:xfrm>
                  <a:off x="6166485" y="5955120"/>
                  <a:ext cx="1090518" cy="302895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/>
            <p:cNvGrpSpPr/>
            <p:nvPr/>
          </p:nvGrpSpPr>
          <p:grpSpPr>
            <a:xfrm>
              <a:off x="1593148" y="1937904"/>
              <a:ext cx="1693953" cy="3786422"/>
              <a:chOff x="1593148" y="1937904"/>
              <a:chExt cx="1693953" cy="378642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93148" y="1937904"/>
                <a:ext cx="1280160" cy="3786422"/>
                <a:chOff x="1593148" y="1937904"/>
                <a:chExt cx="1280160" cy="3786422"/>
              </a:xfrm>
            </p:grpSpPr>
            <p:sp>
              <p:nvSpPr>
                <p:cNvPr id="320" name="Google Shape;199;p35"/>
                <p:cNvSpPr/>
                <p:nvPr/>
              </p:nvSpPr>
              <p:spPr>
                <a:xfrm>
                  <a:off x="1593148" y="1937904"/>
                  <a:ext cx="1280160" cy="548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Regulating services</a:t>
                  </a:r>
                  <a:endParaRPr sz="1400" dirty="0"/>
                </a:p>
              </p:txBody>
            </p:sp>
            <p:sp>
              <p:nvSpPr>
                <p:cNvPr id="321" name="Google Shape;199;p35"/>
                <p:cNvSpPr/>
                <p:nvPr/>
              </p:nvSpPr>
              <p:spPr>
                <a:xfrm>
                  <a:off x="1593148" y="3015656"/>
                  <a:ext cx="1280160" cy="548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Supporting services</a:t>
                  </a:r>
                  <a:endParaRPr sz="1400" dirty="0"/>
                </a:p>
              </p:txBody>
            </p:sp>
            <p:sp>
              <p:nvSpPr>
                <p:cNvPr id="322" name="Google Shape;199;p35"/>
                <p:cNvSpPr/>
                <p:nvPr/>
              </p:nvSpPr>
              <p:spPr>
                <a:xfrm>
                  <a:off x="1593148" y="4093408"/>
                  <a:ext cx="1280160" cy="548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Cultural services</a:t>
                  </a:r>
                  <a:endParaRPr sz="1400" dirty="0"/>
                </a:p>
              </p:txBody>
            </p:sp>
            <p:sp>
              <p:nvSpPr>
                <p:cNvPr id="323" name="Google Shape;199;p35"/>
                <p:cNvSpPr/>
                <p:nvPr/>
              </p:nvSpPr>
              <p:spPr>
                <a:xfrm>
                  <a:off x="1593148" y="5175686"/>
                  <a:ext cx="1280160" cy="54864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Provisioning services</a:t>
                  </a:r>
                  <a:endParaRPr sz="1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2873308" y="2212224"/>
                <a:ext cx="413793" cy="3237782"/>
                <a:chOff x="2873308" y="2212224"/>
                <a:chExt cx="413793" cy="3237782"/>
              </a:xfrm>
            </p:grpSpPr>
            <p:cxnSp>
              <p:nvCxnSpPr>
                <p:cNvPr id="3" name="Straight Connector 2"/>
                <p:cNvCxnSpPr>
                  <a:stCxn id="320" idx="3"/>
                  <a:endCxn id="67" idx="1"/>
                </p:cNvCxnSpPr>
                <p:nvPr/>
              </p:nvCxnSpPr>
              <p:spPr>
                <a:xfrm>
                  <a:off x="2873308" y="2212224"/>
                  <a:ext cx="413793" cy="3332"/>
                </a:xfrm>
                <a:prstGeom prst="line">
                  <a:avLst/>
                </a:prstGeom>
                <a:ln w="158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>
                  <a:stCxn id="321" idx="3"/>
                  <a:endCxn id="68" idx="1"/>
                </p:cNvCxnSpPr>
                <p:nvPr/>
              </p:nvCxnSpPr>
              <p:spPr>
                <a:xfrm>
                  <a:off x="2873308" y="3289976"/>
                  <a:ext cx="413793" cy="0"/>
                </a:xfrm>
                <a:prstGeom prst="line">
                  <a:avLst/>
                </a:prstGeom>
                <a:ln w="158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>
                  <a:stCxn id="322" idx="3"/>
                  <a:endCxn id="69" idx="1"/>
                </p:cNvCxnSpPr>
                <p:nvPr/>
              </p:nvCxnSpPr>
              <p:spPr>
                <a:xfrm>
                  <a:off x="2873308" y="4367728"/>
                  <a:ext cx="413793" cy="2263"/>
                </a:xfrm>
                <a:prstGeom prst="line">
                  <a:avLst/>
                </a:prstGeom>
                <a:ln w="158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323" idx="3"/>
                  <a:endCxn id="70" idx="1"/>
                </p:cNvCxnSpPr>
                <p:nvPr/>
              </p:nvCxnSpPr>
              <p:spPr>
                <a:xfrm>
                  <a:off x="2873308" y="5450006"/>
                  <a:ext cx="413793" cy="0"/>
                </a:xfrm>
                <a:prstGeom prst="line">
                  <a:avLst/>
                </a:prstGeom>
                <a:ln w="158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5744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034205"/>
              </p:ext>
            </p:extLst>
          </p:nvPr>
        </p:nvGraphicFramePr>
        <p:xfrm>
          <a:off x="53044" y="923828"/>
          <a:ext cx="12085914" cy="500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11058557" imgH="4581672" progId="Excel.Sheet.12">
                  <p:embed/>
                </p:oleObj>
              </mc:Choice>
              <mc:Fallback>
                <p:oleObj name="Arbeitsblatt" r:id="rId2" imgW="11058557" imgH="45816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44" y="923828"/>
                        <a:ext cx="12085914" cy="500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3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537" y="-131074"/>
            <a:ext cx="11319176" cy="6962675"/>
            <a:chOff x="40537" y="-131074"/>
            <a:chExt cx="11319176" cy="6962675"/>
          </a:xfrm>
        </p:grpSpPr>
        <p:grpSp>
          <p:nvGrpSpPr>
            <p:cNvPr id="2" name="Group 1"/>
            <p:cNvGrpSpPr/>
            <p:nvPr/>
          </p:nvGrpSpPr>
          <p:grpSpPr>
            <a:xfrm>
              <a:off x="40537" y="-131074"/>
              <a:ext cx="11319176" cy="6962675"/>
              <a:chOff x="40537" y="-172018"/>
              <a:chExt cx="11319176" cy="6962675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40537" y="-172018"/>
                <a:ext cx="11216698" cy="6962675"/>
                <a:chOff x="359621" y="-229168"/>
                <a:chExt cx="11216698" cy="6962675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5453713" y="1223019"/>
                  <a:ext cx="2011680" cy="5344753"/>
                  <a:chOff x="4757481" y="1106688"/>
                  <a:chExt cx="2011680" cy="5344753"/>
                </a:xfrm>
              </p:grpSpPr>
              <p:sp>
                <p:nvSpPr>
                  <p:cNvPr id="93" name="Google Shape;199;p35"/>
                  <p:cNvSpPr/>
                  <p:nvPr/>
                </p:nvSpPr>
                <p:spPr>
                  <a:xfrm>
                    <a:off x="4757481" y="1106688"/>
                    <a:ext cx="2011680" cy="82296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Stability</a:t>
                    </a:r>
                    <a:endParaRPr sz="2000" dirty="0"/>
                  </a:p>
                </p:txBody>
              </p:sp>
              <p:sp>
                <p:nvSpPr>
                  <p:cNvPr id="58" name="Google Shape;199;p35"/>
                  <p:cNvSpPr/>
                  <p:nvPr/>
                </p:nvSpPr>
                <p:spPr>
                  <a:xfrm>
                    <a:off x="4757481" y="2613952"/>
                    <a:ext cx="2011680" cy="82296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Biodiversity</a:t>
                    </a:r>
                    <a:endParaRPr sz="2000" dirty="0"/>
                  </a:p>
                </p:txBody>
              </p:sp>
              <p:sp>
                <p:nvSpPr>
                  <p:cNvPr id="60" name="Google Shape;199;p35"/>
                  <p:cNvSpPr/>
                  <p:nvPr/>
                </p:nvSpPr>
                <p:spPr>
                  <a:xfrm>
                    <a:off x="4757481" y="4121216"/>
                    <a:ext cx="2011680" cy="8229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Recreation</a:t>
                    </a:r>
                    <a:endParaRPr sz="2000" dirty="0"/>
                  </a:p>
                </p:txBody>
              </p:sp>
              <p:sp>
                <p:nvSpPr>
                  <p:cNvPr id="110" name="Google Shape;199;p35"/>
                  <p:cNvSpPr/>
                  <p:nvPr/>
                </p:nvSpPr>
                <p:spPr>
                  <a:xfrm>
                    <a:off x="4757481" y="5628481"/>
                    <a:ext cx="2011680" cy="82296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Production</a:t>
                    </a:r>
                    <a:endParaRPr sz="2000" dirty="0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2396445" y="1350823"/>
                  <a:ext cx="3057268" cy="5160509"/>
                  <a:chOff x="2396445" y="1350823"/>
                  <a:chExt cx="3057268" cy="5160509"/>
                </a:xfrm>
              </p:grpSpPr>
              <p:cxnSp>
                <p:nvCxnSpPr>
                  <p:cNvPr id="13" name="Straight Arrow Connector 12"/>
                  <p:cNvCxnSpPr>
                    <a:stCxn id="67" idx="3"/>
                  </p:cNvCxnSpPr>
                  <p:nvPr/>
                </p:nvCxnSpPr>
                <p:spPr>
                  <a:xfrm flipV="1">
                    <a:off x="2519177" y="1350823"/>
                    <a:ext cx="2934536" cy="278704"/>
                  </a:xfrm>
                  <a:prstGeom prst="straightConnector1">
                    <a:avLst/>
                  </a:prstGeom>
                  <a:ln w="20320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>
                    <a:off x="2459184" y="1518235"/>
                    <a:ext cx="2991783" cy="4430389"/>
                  </a:xfrm>
                  <a:prstGeom prst="straightConnector1">
                    <a:avLst/>
                  </a:prstGeom>
                  <a:ln w="12065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>
                    <a:stCxn id="67" idx="3"/>
                  </p:cNvCxnSpPr>
                  <p:nvPr/>
                </p:nvCxnSpPr>
                <p:spPr>
                  <a:xfrm>
                    <a:off x="2519177" y="1629527"/>
                    <a:ext cx="2931790" cy="1126020"/>
                  </a:xfrm>
                  <a:prstGeom prst="straightConnector1">
                    <a:avLst/>
                  </a:prstGeom>
                  <a:ln w="6350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>
                    <a:stCxn id="67" idx="3"/>
                  </p:cNvCxnSpPr>
                  <p:nvPr/>
                </p:nvCxnSpPr>
                <p:spPr>
                  <a:xfrm>
                    <a:off x="2519177" y="1629527"/>
                    <a:ext cx="2931790" cy="2693091"/>
                  </a:xfrm>
                  <a:prstGeom prst="straightConnector1">
                    <a:avLst/>
                  </a:prstGeom>
                  <a:ln w="3175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>
                    <a:stCxn id="68" idx="3"/>
                  </p:cNvCxnSpPr>
                  <p:nvPr/>
                </p:nvCxnSpPr>
                <p:spPr>
                  <a:xfrm flipV="1">
                    <a:off x="2521923" y="2874289"/>
                    <a:ext cx="2929044" cy="264160"/>
                  </a:xfrm>
                  <a:prstGeom prst="straightConnector1">
                    <a:avLst/>
                  </a:prstGeom>
                  <a:ln w="20320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>
                    <a:stCxn id="68" idx="3"/>
                  </p:cNvCxnSpPr>
                  <p:nvPr/>
                </p:nvCxnSpPr>
                <p:spPr>
                  <a:xfrm>
                    <a:off x="2521923" y="3138449"/>
                    <a:ext cx="2929044" cy="1390181"/>
                  </a:xfrm>
                  <a:prstGeom prst="straightConnector1">
                    <a:avLst/>
                  </a:prstGeom>
                  <a:ln w="12065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>
                    <a:stCxn id="68" idx="3"/>
                    <a:endCxn id="110" idx="1"/>
                  </p:cNvCxnSpPr>
                  <p:nvPr/>
                </p:nvCxnSpPr>
                <p:spPr>
                  <a:xfrm>
                    <a:off x="2521923" y="3138449"/>
                    <a:ext cx="2931790" cy="3017843"/>
                  </a:xfrm>
                  <a:prstGeom prst="straightConnector1">
                    <a:avLst/>
                  </a:prstGeom>
                  <a:ln w="6350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>
                    <a:stCxn id="68" idx="3"/>
                  </p:cNvCxnSpPr>
                  <p:nvPr/>
                </p:nvCxnSpPr>
                <p:spPr>
                  <a:xfrm flipV="1">
                    <a:off x="2521923" y="1518235"/>
                    <a:ext cx="2931790" cy="1620214"/>
                  </a:xfrm>
                  <a:prstGeom prst="straightConnector1">
                    <a:avLst/>
                  </a:prstGeom>
                  <a:ln w="3175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69" idx="3"/>
                    <a:endCxn id="58" idx="1"/>
                  </p:cNvCxnSpPr>
                  <p:nvPr/>
                </p:nvCxnSpPr>
                <p:spPr>
                  <a:xfrm flipV="1">
                    <a:off x="2519177" y="3141763"/>
                    <a:ext cx="2934536" cy="1505608"/>
                  </a:xfrm>
                  <a:prstGeom prst="straightConnector1">
                    <a:avLst/>
                  </a:prstGeom>
                  <a:ln w="20320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Arrow Connector 139"/>
                  <p:cNvCxnSpPr>
                    <a:stCxn id="69" idx="3"/>
                  </p:cNvCxnSpPr>
                  <p:nvPr/>
                </p:nvCxnSpPr>
                <p:spPr>
                  <a:xfrm>
                    <a:off x="2519177" y="4647371"/>
                    <a:ext cx="2931790" cy="130404"/>
                  </a:xfrm>
                  <a:prstGeom prst="straightConnector1">
                    <a:avLst/>
                  </a:prstGeom>
                  <a:ln w="12065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>
                    <a:stCxn id="69" idx="3"/>
                  </p:cNvCxnSpPr>
                  <p:nvPr/>
                </p:nvCxnSpPr>
                <p:spPr>
                  <a:xfrm>
                    <a:off x="2519177" y="4647371"/>
                    <a:ext cx="2931790" cy="1713236"/>
                  </a:xfrm>
                  <a:prstGeom prst="straightConnector1">
                    <a:avLst/>
                  </a:prstGeom>
                  <a:ln w="6350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>
                    <a:stCxn id="69" idx="3"/>
                    <a:endCxn id="93" idx="1"/>
                  </p:cNvCxnSpPr>
                  <p:nvPr/>
                </p:nvCxnSpPr>
                <p:spPr>
                  <a:xfrm flipV="1">
                    <a:off x="2519177" y="1634499"/>
                    <a:ext cx="2934536" cy="3012872"/>
                  </a:xfrm>
                  <a:prstGeom prst="straightConnector1">
                    <a:avLst/>
                  </a:prstGeom>
                  <a:ln w="3175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Arrow Connector 181"/>
                  <p:cNvCxnSpPr>
                    <a:stCxn id="70" idx="3"/>
                  </p:cNvCxnSpPr>
                  <p:nvPr/>
                </p:nvCxnSpPr>
                <p:spPr>
                  <a:xfrm>
                    <a:off x="2521923" y="6156292"/>
                    <a:ext cx="2929044" cy="355040"/>
                  </a:xfrm>
                  <a:prstGeom prst="straightConnector1">
                    <a:avLst/>
                  </a:prstGeom>
                  <a:ln w="20320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2396445" y="3512339"/>
                    <a:ext cx="3054522" cy="2672532"/>
                  </a:xfrm>
                  <a:prstGeom prst="straightConnector1">
                    <a:avLst/>
                  </a:prstGeom>
                  <a:ln w="12065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>
                    <a:stCxn id="70" idx="3"/>
                  </p:cNvCxnSpPr>
                  <p:nvPr/>
                </p:nvCxnSpPr>
                <p:spPr>
                  <a:xfrm flipV="1">
                    <a:off x="2521923" y="4950431"/>
                    <a:ext cx="2929044" cy="1205861"/>
                  </a:xfrm>
                  <a:prstGeom prst="straightConnector1">
                    <a:avLst/>
                  </a:prstGeom>
                  <a:ln w="6350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Arrow Connector 202"/>
                  <p:cNvCxnSpPr/>
                  <p:nvPr/>
                </p:nvCxnSpPr>
                <p:spPr>
                  <a:xfrm flipV="1">
                    <a:off x="2521923" y="1835492"/>
                    <a:ext cx="2931790" cy="4251834"/>
                  </a:xfrm>
                  <a:prstGeom prst="straightConnector1">
                    <a:avLst/>
                  </a:prstGeom>
                  <a:ln w="3175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239017" y="1218047"/>
                  <a:ext cx="1282906" cy="5349725"/>
                  <a:chOff x="1311913" y="1101716"/>
                  <a:chExt cx="1282906" cy="5349725"/>
                </a:xfrm>
              </p:grpSpPr>
              <p:sp>
                <p:nvSpPr>
                  <p:cNvPr id="67" name="Google Shape;200;p35"/>
                  <p:cNvSpPr/>
                  <p:nvPr/>
                </p:nvSpPr>
                <p:spPr>
                  <a:xfrm>
                    <a:off x="1311913" y="1101716"/>
                    <a:ext cx="1280160" cy="82296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Soil type</a:t>
                    </a:r>
                    <a:endParaRPr sz="1600" dirty="0"/>
                  </a:p>
                </p:txBody>
              </p:sp>
              <p:sp>
                <p:nvSpPr>
                  <p:cNvPr id="68" name="Google Shape;200;p35"/>
                  <p:cNvSpPr/>
                  <p:nvPr/>
                </p:nvSpPr>
                <p:spPr>
                  <a:xfrm>
                    <a:off x="1314659" y="2610638"/>
                    <a:ext cx="1280160" cy="82296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Mowing regimes</a:t>
                    </a:r>
                    <a:endParaRPr sz="1600" dirty="0"/>
                  </a:p>
                </p:txBody>
              </p:sp>
              <p:sp>
                <p:nvSpPr>
                  <p:cNvPr id="69" name="Google Shape;200;p35"/>
                  <p:cNvSpPr/>
                  <p:nvPr/>
                </p:nvSpPr>
                <p:spPr>
                  <a:xfrm>
                    <a:off x="1311913" y="4119560"/>
                    <a:ext cx="1280160" cy="8229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Sowing material</a:t>
                    </a:r>
                    <a:endParaRPr sz="1600" dirty="0"/>
                  </a:p>
                </p:txBody>
              </p:sp>
              <p:sp>
                <p:nvSpPr>
                  <p:cNvPr id="70" name="Google Shape;200;p35"/>
                  <p:cNvSpPr/>
                  <p:nvPr/>
                </p:nvSpPr>
                <p:spPr>
                  <a:xfrm>
                    <a:off x="1314659" y="5628481"/>
                    <a:ext cx="1280160" cy="82296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Biomass removal</a:t>
                    </a:r>
                    <a:endParaRPr sz="1600" dirty="0"/>
                  </a:p>
                </p:txBody>
              </p:sp>
            </p:grpSp>
            <p:grpSp>
              <p:nvGrpSpPr>
                <p:cNvPr id="280" name="Group 279"/>
                <p:cNvGrpSpPr/>
                <p:nvPr/>
              </p:nvGrpSpPr>
              <p:grpSpPr>
                <a:xfrm>
                  <a:off x="8555911" y="1076503"/>
                  <a:ext cx="1097280" cy="5657004"/>
                  <a:chOff x="8555911" y="1076503"/>
                  <a:chExt cx="1097280" cy="5657004"/>
                </a:xfrm>
              </p:grpSpPr>
              <p:sp>
                <p:nvSpPr>
                  <p:cNvPr id="256" name="Google Shape;198;p35"/>
                  <p:cNvSpPr/>
                  <p:nvPr/>
                </p:nvSpPr>
                <p:spPr>
                  <a:xfrm>
                    <a:off x="8555911" y="1076503"/>
                    <a:ext cx="1097280" cy="54864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Flood protection</a:t>
                    </a:r>
                    <a:endParaRPr sz="1200" dirty="0"/>
                  </a:p>
                </p:txBody>
              </p:sp>
              <p:sp>
                <p:nvSpPr>
                  <p:cNvPr id="257" name="Google Shape;200;p35"/>
                  <p:cNvSpPr/>
                  <p:nvPr/>
                </p:nvSpPr>
                <p:spPr>
                  <a:xfrm>
                    <a:off x="8555911" y="1672560"/>
                    <a:ext cx="1097280" cy="54864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Erosion control</a:t>
                    </a:r>
                    <a:endParaRPr sz="1200" dirty="0"/>
                  </a:p>
                </p:txBody>
              </p:sp>
              <p:sp>
                <p:nvSpPr>
                  <p:cNvPr id="258" name="Google Shape;198;p35"/>
                  <p:cNvSpPr/>
                  <p:nvPr/>
                </p:nvSpPr>
                <p:spPr>
                  <a:xfrm>
                    <a:off x="8555911" y="2554698"/>
                    <a:ext cx="1097280" cy="54864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i="1" dirty="0"/>
                      <a:t>In situ</a:t>
                    </a:r>
                    <a:r>
                      <a:rPr lang="pt-BR" sz="1200" dirty="0"/>
                      <a:t> increase</a:t>
                    </a:r>
                    <a:endParaRPr sz="1200" dirty="0"/>
                  </a:p>
                </p:txBody>
              </p:sp>
              <p:sp>
                <p:nvSpPr>
                  <p:cNvPr id="259" name="Google Shape;200;p35"/>
                  <p:cNvSpPr/>
                  <p:nvPr/>
                </p:nvSpPr>
                <p:spPr>
                  <a:xfrm>
                    <a:off x="8555911" y="3165306"/>
                    <a:ext cx="1097280" cy="54864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i="1" dirty="0"/>
                      <a:t>Ex situ </a:t>
                    </a:r>
                    <a:r>
                      <a:rPr lang="pt-BR" sz="1200" dirty="0"/>
                      <a:t>increase</a:t>
                    </a:r>
                    <a:endParaRPr sz="1200" dirty="0"/>
                  </a:p>
                </p:txBody>
              </p:sp>
              <p:sp>
                <p:nvSpPr>
                  <p:cNvPr id="263" name="Google Shape;198;p35"/>
                  <p:cNvSpPr/>
                  <p:nvPr/>
                </p:nvSpPr>
                <p:spPr>
                  <a:xfrm>
                    <a:off x="8555911" y="4048298"/>
                    <a:ext cx="1097280" cy="54864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Inspiration</a:t>
                    </a:r>
                    <a:endParaRPr sz="1200" dirty="0"/>
                  </a:p>
                </p:txBody>
              </p:sp>
              <p:sp>
                <p:nvSpPr>
                  <p:cNvPr id="264" name="Google Shape;200;p35"/>
                  <p:cNvSpPr/>
                  <p:nvPr/>
                </p:nvSpPr>
                <p:spPr>
                  <a:xfrm>
                    <a:off x="8555911" y="4654088"/>
                    <a:ext cx="1097280" cy="54864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Exercises</a:t>
                    </a:r>
                    <a:endParaRPr sz="1200" dirty="0"/>
                  </a:p>
                </p:txBody>
              </p:sp>
              <p:sp>
                <p:nvSpPr>
                  <p:cNvPr id="271" name="Google Shape;198;p35"/>
                  <p:cNvSpPr/>
                  <p:nvPr/>
                </p:nvSpPr>
                <p:spPr>
                  <a:xfrm>
                    <a:off x="8555911" y="5568678"/>
                    <a:ext cx="1097280" cy="54864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Fodder production</a:t>
                    </a:r>
                    <a:endParaRPr sz="1200" dirty="0"/>
                  </a:p>
                </p:txBody>
              </p:sp>
              <p:sp>
                <p:nvSpPr>
                  <p:cNvPr id="272" name="Google Shape;200;p35"/>
                  <p:cNvSpPr/>
                  <p:nvPr/>
                </p:nvSpPr>
                <p:spPr>
                  <a:xfrm>
                    <a:off x="8555911" y="6184867"/>
                    <a:ext cx="1097280" cy="54864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200" dirty="0"/>
                      <a:t>Energy production</a:t>
                    </a:r>
                    <a:endParaRPr sz="1200" dirty="0"/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7465393" y="1350823"/>
                  <a:ext cx="1090518" cy="5108364"/>
                  <a:chOff x="7465393" y="1350823"/>
                  <a:chExt cx="1090518" cy="5108364"/>
                </a:xfrm>
              </p:grpSpPr>
              <p:cxnSp>
                <p:nvCxnSpPr>
                  <p:cNvPr id="378" name="Straight Arrow Connector 377"/>
                  <p:cNvCxnSpPr>
                    <a:stCxn id="93" idx="3"/>
                    <a:endCxn id="256" idx="1"/>
                  </p:cNvCxnSpPr>
                  <p:nvPr/>
                </p:nvCxnSpPr>
                <p:spPr>
                  <a:xfrm flipV="1">
                    <a:off x="7465393" y="1350823"/>
                    <a:ext cx="1090518" cy="293162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Arrow Connector 379"/>
                  <p:cNvCxnSpPr>
                    <a:stCxn id="93" idx="3"/>
                    <a:endCxn id="257" idx="1"/>
                  </p:cNvCxnSpPr>
                  <p:nvPr/>
                </p:nvCxnSpPr>
                <p:spPr>
                  <a:xfrm>
                    <a:off x="7465393" y="1643985"/>
                    <a:ext cx="1090518" cy="302895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/>
                  <p:cNvCxnSpPr>
                    <a:stCxn id="58" idx="3"/>
                    <a:endCxn id="258" idx="1"/>
                  </p:cNvCxnSpPr>
                  <p:nvPr/>
                </p:nvCxnSpPr>
                <p:spPr>
                  <a:xfrm flipV="1">
                    <a:off x="7465393" y="2829018"/>
                    <a:ext cx="1090518" cy="302895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>
                    <a:stCxn id="58" idx="3"/>
                    <a:endCxn id="259" idx="1"/>
                  </p:cNvCxnSpPr>
                  <p:nvPr/>
                </p:nvCxnSpPr>
                <p:spPr>
                  <a:xfrm>
                    <a:off x="7465393" y="3131913"/>
                    <a:ext cx="1090518" cy="307713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>
                    <a:stCxn id="60" idx="3"/>
                    <a:endCxn id="263" idx="1"/>
                  </p:cNvCxnSpPr>
                  <p:nvPr/>
                </p:nvCxnSpPr>
                <p:spPr>
                  <a:xfrm flipV="1">
                    <a:off x="7465393" y="4322618"/>
                    <a:ext cx="1090518" cy="345746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>
                    <a:stCxn id="60" idx="3"/>
                    <a:endCxn id="264" idx="1"/>
                  </p:cNvCxnSpPr>
                  <p:nvPr/>
                </p:nvCxnSpPr>
                <p:spPr>
                  <a:xfrm>
                    <a:off x="7465393" y="4668364"/>
                    <a:ext cx="1090518" cy="260044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>
                    <a:stCxn id="110" idx="3"/>
                    <a:endCxn id="271" idx="1"/>
                  </p:cNvCxnSpPr>
                  <p:nvPr/>
                </p:nvCxnSpPr>
                <p:spPr>
                  <a:xfrm flipV="1">
                    <a:off x="7465393" y="5842998"/>
                    <a:ext cx="1090518" cy="313294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/>
                  <p:cNvCxnSpPr>
                    <a:stCxn id="110" idx="3"/>
                    <a:endCxn id="272" idx="1"/>
                  </p:cNvCxnSpPr>
                  <p:nvPr/>
                </p:nvCxnSpPr>
                <p:spPr>
                  <a:xfrm>
                    <a:off x="7465393" y="6156292"/>
                    <a:ext cx="1090518" cy="302895"/>
                  </a:xfrm>
                  <a:prstGeom prst="straightConnector1">
                    <a:avLst/>
                  </a:prstGeom>
                  <a:ln w="12700">
                    <a:solidFill>
                      <a:schemeClr val="tx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9" name="Group 278"/>
                <p:cNvGrpSpPr/>
                <p:nvPr/>
              </p:nvGrpSpPr>
              <p:grpSpPr>
                <a:xfrm>
                  <a:off x="10296159" y="1355818"/>
                  <a:ext cx="1280160" cy="5105754"/>
                  <a:chOff x="10296159" y="1355818"/>
                  <a:chExt cx="1280160" cy="5105754"/>
                </a:xfrm>
              </p:grpSpPr>
              <p:sp>
                <p:nvSpPr>
                  <p:cNvPr id="320" name="Google Shape;199;p35"/>
                  <p:cNvSpPr/>
                  <p:nvPr/>
                </p:nvSpPr>
                <p:spPr>
                  <a:xfrm>
                    <a:off x="10296159" y="1355818"/>
                    <a:ext cx="1280160" cy="54864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Regulating</a:t>
                    </a:r>
                    <a:endParaRPr sz="1400" dirty="0"/>
                  </a:p>
                </p:txBody>
              </p:sp>
              <p:sp>
                <p:nvSpPr>
                  <p:cNvPr id="321" name="Google Shape;199;p35"/>
                  <p:cNvSpPr/>
                  <p:nvPr/>
                </p:nvSpPr>
                <p:spPr>
                  <a:xfrm>
                    <a:off x="10296159" y="2874856"/>
                    <a:ext cx="1280160" cy="54864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Supporting</a:t>
                    </a:r>
                    <a:endParaRPr sz="1400" dirty="0"/>
                  </a:p>
                </p:txBody>
              </p:sp>
              <p:sp>
                <p:nvSpPr>
                  <p:cNvPr id="322" name="Google Shape;199;p35"/>
                  <p:cNvSpPr/>
                  <p:nvPr/>
                </p:nvSpPr>
                <p:spPr>
                  <a:xfrm>
                    <a:off x="10296159" y="4393894"/>
                    <a:ext cx="1280160" cy="54864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Cultural</a:t>
                    </a:r>
                    <a:endParaRPr sz="1400" dirty="0"/>
                  </a:p>
                </p:txBody>
              </p:sp>
              <p:sp>
                <p:nvSpPr>
                  <p:cNvPr id="323" name="Google Shape;199;p35"/>
                  <p:cNvSpPr/>
                  <p:nvPr/>
                </p:nvSpPr>
                <p:spPr>
                  <a:xfrm>
                    <a:off x="10296159" y="5912932"/>
                    <a:ext cx="1280160" cy="54864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400" dirty="0"/>
                      <a:t>Provisioning</a:t>
                    </a:r>
                    <a:endParaRPr sz="1400" dirty="0"/>
                  </a:p>
                </p:txBody>
              </p: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359621" y="-229168"/>
                  <a:ext cx="9568439" cy="1297335"/>
                  <a:chOff x="359621" y="-229168"/>
                  <a:chExt cx="9568439" cy="1297335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314832" y="-229168"/>
                    <a:ext cx="62005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2400" b="1" dirty="0"/>
                      <a:t>Dike planning, establishment and maintenance</a:t>
                    </a:r>
                    <a:endParaRPr lang="en-US" sz="2400" b="1" dirty="0"/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5341461" y="725185"/>
                    <a:ext cx="225188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Ecosystem services (ES)</a:t>
                    </a: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359621" y="729613"/>
                    <a:ext cx="303895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1600" b="1" dirty="0"/>
                      <a:t>Site conditions &amp; management</a:t>
                    </a:r>
                    <a:endParaRPr lang="en-US" sz="1600" b="1" dirty="0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8281041" y="725185"/>
                    <a:ext cx="16470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Ecosystem goods</a:t>
                    </a:r>
                  </a:p>
                </p:txBody>
              </p:sp>
            </p:grpSp>
          </p:grpSp>
          <p:sp>
            <p:nvSpPr>
              <p:cNvPr id="59" name="TextBox 58"/>
              <p:cNvSpPr txBox="1"/>
              <p:nvPr/>
            </p:nvSpPr>
            <p:spPr>
              <a:xfrm>
                <a:off x="9829802" y="782335"/>
                <a:ext cx="1529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ES types</a:t>
                </a: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flipV="1">
              <a:off x="1524000" y="706637"/>
              <a:ext cx="9144000" cy="279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4842" y="346669"/>
              <a:ext cx="38623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100" i="1" dirty="0"/>
                <a:t>Characteristics of dike grasslands</a:t>
              </a:r>
              <a:endParaRPr lang="en-US" sz="2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81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27040"/>
              </p:ext>
            </p:extLst>
          </p:nvPr>
        </p:nvGraphicFramePr>
        <p:xfrm>
          <a:off x="30289" y="914401"/>
          <a:ext cx="12131424" cy="502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11058557" imgH="4581672" progId="Excel.Sheet.12">
                  <p:embed/>
                </p:oleObj>
              </mc:Choice>
              <mc:Fallback>
                <p:oleObj name="Arbeitsblatt" r:id="rId2" imgW="11058557" imgH="45816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89" y="914401"/>
                        <a:ext cx="12131424" cy="502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68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301469"/>
              </p:ext>
            </p:extLst>
          </p:nvPr>
        </p:nvGraphicFramePr>
        <p:xfrm>
          <a:off x="52139" y="925041"/>
          <a:ext cx="12087722" cy="5007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11058557" imgH="4581672" progId="Excel.Sheet.12">
                  <p:embed/>
                </p:oleObj>
              </mc:Choice>
              <mc:Fallback>
                <p:oleObj name="Arbeitsblatt" r:id="rId2" imgW="11058557" imgH="45816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139" y="925041"/>
                        <a:ext cx="12087722" cy="5007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9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39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83" y="18772"/>
            <a:ext cx="12182209" cy="6831702"/>
            <a:chOff x="3683" y="18772"/>
            <a:chExt cx="12182209" cy="6831702"/>
          </a:xfrm>
        </p:grpSpPr>
        <p:sp>
          <p:nvSpPr>
            <p:cNvPr id="4" name="TextBox 3"/>
            <p:cNvSpPr txBox="1"/>
            <p:nvPr/>
          </p:nvSpPr>
          <p:spPr>
            <a:xfrm>
              <a:off x="2308078" y="18772"/>
              <a:ext cx="7575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/>
                <a:t>Reconciling multiple purposes for restored dike grasslands</a:t>
              </a:r>
              <a:endParaRPr lang="en-US" sz="2400" b="1" dirty="0"/>
            </a:p>
          </p:txBody>
        </p:sp>
        <p:sp>
          <p:nvSpPr>
            <p:cNvPr id="42" name="Google Shape;198;p35"/>
            <p:cNvSpPr/>
            <p:nvPr/>
          </p:nvSpPr>
          <p:spPr>
            <a:xfrm>
              <a:off x="248212" y="3184788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Flood security</a:t>
              </a:r>
              <a:endParaRPr dirty="0"/>
            </a:p>
          </p:txBody>
        </p:sp>
        <p:sp>
          <p:nvSpPr>
            <p:cNvPr id="47" name="Google Shape;201;p35"/>
            <p:cNvSpPr/>
            <p:nvPr/>
          </p:nvSpPr>
          <p:spPr>
            <a:xfrm>
              <a:off x="4127415" y="3913480"/>
              <a:ext cx="1371600" cy="86868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Environmental compensation</a:t>
              </a:r>
              <a:endParaRPr sz="1500" dirty="0"/>
            </a:p>
          </p:txBody>
        </p:sp>
        <p:sp>
          <p:nvSpPr>
            <p:cNvPr id="48" name="Google Shape;202;p35"/>
            <p:cNvSpPr/>
            <p:nvPr/>
          </p:nvSpPr>
          <p:spPr>
            <a:xfrm>
              <a:off x="8137207" y="4468583"/>
              <a:ext cx="1371600" cy="863766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Aesthetic and recreation</a:t>
              </a:r>
              <a:endParaRPr sz="1500" dirty="0"/>
            </a:p>
          </p:txBody>
        </p:sp>
        <p:sp>
          <p:nvSpPr>
            <p:cNvPr id="49" name="Google Shape;210;p35"/>
            <p:cNvSpPr/>
            <p:nvPr/>
          </p:nvSpPr>
          <p:spPr>
            <a:xfrm>
              <a:off x="3683" y="452462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High plant cover</a:t>
              </a:r>
            </a:p>
          </p:txBody>
        </p:sp>
        <p:sp>
          <p:nvSpPr>
            <p:cNvPr id="50" name="Google Shape;211;p35"/>
            <p:cNvSpPr/>
            <p:nvPr/>
          </p:nvSpPr>
          <p:spPr>
            <a:xfrm>
              <a:off x="10387318" y="6484714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Sheep grazing </a:t>
              </a:r>
              <a:endParaRPr sz="1000" dirty="0"/>
            </a:p>
          </p:txBody>
        </p:sp>
        <p:cxnSp>
          <p:nvCxnSpPr>
            <p:cNvPr id="72" name="Google Shape;222;p35"/>
            <p:cNvCxnSpPr>
              <a:stCxn id="93" idx="2"/>
              <a:endCxn id="42" idx="0"/>
            </p:cNvCxnSpPr>
            <p:nvPr/>
          </p:nvCxnSpPr>
          <p:spPr>
            <a:xfrm flipH="1">
              <a:off x="888292" y="2718545"/>
              <a:ext cx="960870" cy="466243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199;p35"/>
            <p:cNvSpPr/>
            <p:nvPr/>
          </p:nvSpPr>
          <p:spPr>
            <a:xfrm>
              <a:off x="4267200" y="624370"/>
              <a:ext cx="3657600" cy="457200"/>
            </a:xfrm>
            <a:prstGeom prst="rect">
              <a:avLst/>
            </a:prstGeom>
            <a:solidFill>
              <a:srgbClr val="ECF5E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Designing dike communities</a:t>
              </a:r>
              <a:endParaRPr sz="2000" dirty="0"/>
            </a:p>
          </p:txBody>
        </p:sp>
        <p:sp>
          <p:nvSpPr>
            <p:cNvPr id="93" name="Google Shape;199;p35"/>
            <p:cNvSpPr/>
            <p:nvPr/>
          </p:nvSpPr>
          <p:spPr>
            <a:xfrm>
              <a:off x="934762" y="2078465"/>
              <a:ext cx="1828800" cy="64008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Dike structure</a:t>
              </a:r>
              <a:endParaRPr sz="2000" dirty="0"/>
            </a:p>
          </p:txBody>
        </p:sp>
        <p:cxnSp>
          <p:nvCxnSpPr>
            <p:cNvPr id="109" name="Google Shape;230;p35"/>
            <p:cNvCxnSpPr>
              <a:endCxn id="49" idx="0"/>
            </p:cNvCxnSpPr>
            <p:nvPr/>
          </p:nvCxnSpPr>
          <p:spPr>
            <a:xfrm flipH="1">
              <a:off x="415163" y="4053468"/>
              <a:ext cx="472932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230;p35"/>
            <p:cNvCxnSpPr>
              <a:stCxn id="238" idx="2"/>
              <a:endCxn id="50" idx="0"/>
            </p:cNvCxnSpPr>
            <p:nvPr/>
          </p:nvCxnSpPr>
          <p:spPr>
            <a:xfrm flipH="1">
              <a:off x="10798798" y="6013557"/>
              <a:ext cx="472694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" name="Google Shape;200;p35"/>
            <p:cNvSpPr/>
            <p:nvPr/>
          </p:nvSpPr>
          <p:spPr>
            <a:xfrm>
              <a:off x="2170632" y="3191347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Soil stability</a:t>
              </a:r>
              <a:endParaRPr dirty="0"/>
            </a:p>
          </p:txBody>
        </p:sp>
        <p:sp>
          <p:nvSpPr>
            <p:cNvPr id="155" name="Google Shape;201;p35"/>
            <p:cNvSpPr/>
            <p:nvPr/>
          </p:nvSpPr>
          <p:spPr>
            <a:xfrm>
              <a:off x="5951185" y="3895197"/>
              <a:ext cx="1371600" cy="86868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500" dirty="0"/>
                <a:t>Biodiviversity conservation</a:t>
              </a:r>
              <a:endParaRPr sz="1500" dirty="0"/>
            </a:p>
          </p:txBody>
        </p:sp>
        <p:sp>
          <p:nvSpPr>
            <p:cNvPr id="172" name="Google Shape;210;p35"/>
            <p:cNvSpPr/>
            <p:nvPr/>
          </p:nvSpPr>
          <p:spPr>
            <a:xfrm>
              <a:off x="955221" y="4524625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Low plant cover</a:t>
              </a:r>
              <a:endParaRPr sz="1000" dirty="0"/>
            </a:p>
          </p:txBody>
        </p:sp>
        <p:cxnSp>
          <p:nvCxnSpPr>
            <p:cNvPr id="173" name="Google Shape;230;p35"/>
            <p:cNvCxnSpPr>
              <a:endCxn id="172" idx="0"/>
            </p:cNvCxnSpPr>
            <p:nvPr/>
          </p:nvCxnSpPr>
          <p:spPr>
            <a:xfrm>
              <a:off x="888095" y="4053468"/>
              <a:ext cx="478606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210;p35"/>
            <p:cNvSpPr/>
            <p:nvPr/>
          </p:nvSpPr>
          <p:spPr>
            <a:xfrm>
              <a:off x="1931033" y="4531184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Nutrient rich soil</a:t>
              </a:r>
              <a:endParaRPr sz="1000" dirty="0"/>
            </a:p>
          </p:txBody>
        </p:sp>
        <p:cxnSp>
          <p:nvCxnSpPr>
            <p:cNvPr id="187" name="Google Shape;230;p35"/>
            <p:cNvCxnSpPr>
              <a:endCxn id="186" idx="0"/>
            </p:cNvCxnSpPr>
            <p:nvPr/>
          </p:nvCxnSpPr>
          <p:spPr>
            <a:xfrm flipH="1">
              <a:off x="2342513" y="4060027"/>
              <a:ext cx="479149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210;p35"/>
            <p:cNvSpPr/>
            <p:nvPr/>
          </p:nvSpPr>
          <p:spPr>
            <a:xfrm>
              <a:off x="2882398" y="4531184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Nutrient poor soil</a:t>
              </a:r>
              <a:endParaRPr sz="1000" dirty="0"/>
            </a:p>
          </p:txBody>
        </p:sp>
        <p:cxnSp>
          <p:nvCxnSpPr>
            <p:cNvPr id="195" name="Google Shape;230;p35"/>
            <p:cNvCxnSpPr>
              <a:endCxn id="194" idx="0"/>
            </p:cNvCxnSpPr>
            <p:nvPr/>
          </p:nvCxnSpPr>
          <p:spPr>
            <a:xfrm>
              <a:off x="2821662" y="4060027"/>
              <a:ext cx="472216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0" name="Google Shape;211;p35"/>
            <p:cNvSpPr/>
            <p:nvPr/>
          </p:nvSpPr>
          <p:spPr>
            <a:xfrm>
              <a:off x="11338683" y="6484714"/>
              <a:ext cx="822960" cy="36576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Machinery use </a:t>
              </a:r>
              <a:endParaRPr sz="1000" dirty="0"/>
            </a:p>
          </p:txBody>
        </p:sp>
        <p:cxnSp>
          <p:nvCxnSpPr>
            <p:cNvPr id="201" name="Google Shape;230;p35"/>
            <p:cNvCxnSpPr>
              <a:stCxn id="238" idx="2"/>
              <a:endCxn id="200" idx="0"/>
            </p:cNvCxnSpPr>
            <p:nvPr/>
          </p:nvCxnSpPr>
          <p:spPr>
            <a:xfrm>
              <a:off x="11271492" y="6013557"/>
              <a:ext cx="478671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00;p35"/>
            <p:cNvSpPr/>
            <p:nvPr/>
          </p:nvSpPr>
          <p:spPr>
            <a:xfrm>
              <a:off x="10631412" y="5144877"/>
              <a:ext cx="1280160" cy="86868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Biomass production</a:t>
              </a:r>
              <a:endParaRPr dirty="0"/>
            </a:p>
          </p:txBody>
        </p:sp>
        <p:sp>
          <p:nvSpPr>
            <p:cNvPr id="315" name="Google Shape;212;p35"/>
            <p:cNvSpPr/>
            <p:nvPr/>
          </p:nvSpPr>
          <p:spPr>
            <a:xfrm>
              <a:off x="5763303" y="5235034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Early mowing</a:t>
              </a:r>
              <a:endParaRPr sz="1000" dirty="0"/>
            </a:p>
          </p:txBody>
        </p:sp>
        <p:sp>
          <p:nvSpPr>
            <p:cNvPr id="316" name="Google Shape;213;p35"/>
            <p:cNvSpPr/>
            <p:nvPr/>
          </p:nvSpPr>
          <p:spPr>
            <a:xfrm>
              <a:off x="6691276" y="5235034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Late mowing</a:t>
              </a:r>
              <a:endParaRPr sz="1000" dirty="0"/>
            </a:p>
          </p:txBody>
        </p:sp>
        <p:cxnSp>
          <p:nvCxnSpPr>
            <p:cNvPr id="317" name="Google Shape;230;p35"/>
            <p:cNvCxnSpPr>
              <a:stCxn id="155" idx="2"/>
              <a:endCxn id="316" idx="0"/>
            </p:cNvCxnSpPr>
            <p:nvPr/>
          </p:nvCxnSpPr>
          <p:spPr>
            <a:xfrm>
              <a:off x="6636985" y="4763877"/>
              <a:ext cx="465771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230;p35"/>
            <p:cNvCxnSpPr>
              <a:stCxn id="315" idx="0"/>
              <a:endCxn id="155" idx="2"/>
            </p:cNvCxnSpPr>
            <p:nvPr/>
          </p:nvCxnSpPr>
          <p:spPr>
            <a:xfrm flipV="1">
              <a:off x="6174783" y="4763877"/>
              <a:ext cx="462202" cy="47115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1" name="Google Shape;212;p35"/>
            <p:cNvSpPr/>
            <p:nvPr/>
          </p:nvSpPr>
          <p:spPr>
            <a:xfrm>
              <a:off x="7958756" y="5810217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Sowing flowers</a:t>
              </a:r>
              <a:endParaRPr sz="1000" dirty="0"/>
            </a:p>
          </p:txBody>
        </p:sp>
        <p:cxnSp>
          <p:nvCxnSpPr>
            <p:cNvPr id="362" name="Google Shape;230;p35"/>
            <p:cNvCxnSpPr>
              <a:stCxn id="361" idx="0"/>
              <a:endCxn id="48" idx="2"/>
            </p:cNvCxnSpPr>
            <p:nvPr/>
          </p:nvCxnSpPr>
          <p:spPr>
            <a:xfrm flipV="1">
              <a:off x="8370236" y="5332349"/>
              <a:ext cx="452771" cy="4778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213;p35"/>
            <p:cNvSpPr/>
            <p:nvPr/>
          </p:nvSpPr>
          <p:spPr>
            <a:xfrm>
              <a:off x="8886729" y="5810065"/>
              <a:ext cx="822960" cy="36576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000" dirty="0"/>
                <a:t>No seeds sowing</a:t>
              </a:r>
              <a:endParaRPr sz="1000" dirty="0"/>
            </a:p>
          </p:txBody>
        </p:sp>
        <p:cxnSp>
          <p:nvCxnSpPr>
            <p:cNvPr id="367" name="Google Shape;230;p35"/>
            <p:cNvCxnSpPr>
              <a:stCxn id="48" idx="2"/>
              <a:endCxn id="366" idx="0"/>
            </p:cNvCxnSpPr>
            <p:nvPr/>
          </p:nvCxnSpPr>
          <p:spPr>
            <a:xfrm>
              <a:off x="8823007" y="5332349"/>
              <a:ext cx="475202" cy="4777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222;p35"/>
            <p:cNvCxnSpPr>
              <a:stCxn id="93" idx="2"/>
              <a:endCxn id="138" idx="0"/>
            </p:cNvCxnSpPr>
            <p:nvPr/>
          </p:nvCxnSpPr>
          <p:spPr>
            <a:xfrm>
              <a:off x="1849162" y="2718545"/>
              <a:ext cx="961550" cy="472802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199;p35"/>
            <p:cNvSpPr/>
            <p:nvPr/>
          </p:nvSpPr>
          <p:spPr>
            <a:xfrm>
              <a:off x="4810288" y="2788874"/>
              <a:ext cx="1828800" cy="64008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Biodiversity</a:t>
              </a:r>
              <a:endParaRPr sz="2000" dirty="0"/>
            </a:p>
          </p:txBody>
        </p:sp>
        <p:sp>
          <p:nvSpPr>
            <p:cNvPr id="59" name="Google Shape;199;p35"/>
            <p:cNvSpPr/>
            <p:nvPr/>
          </p:nvSpPr>
          <p:spPr>
            <a:xfrm>
              <a:off x="2080393" y="1219457"/>
              <a:ext cx="2468880" cy="640080"/>
            </a:xfrm>
            <a:prstGeom prst="rect">
              <a:avLst/>
            </a:prstGeom>
            <a:solidFill>
              <a:srgbClr val="FFF7E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Regulating services</a:t>
              </a:r>
              <a:endParaRPr sz="2000" dirty="0"/>
            </a:p>
          </p:txBody>
        </p:sp>
        <p:sp>
          <p:nvSpPr>
            <p:cNvPr id="60" name="Google Shape;199;p35"/>
            <p:cNvSpPr/>
            <p:nvPr/>
          </p:nvSpPr>
          <p:spPr>
            <a:xfrm>
              <a:off x="7908607" y="3388467"/>
              <a:ext cx="1828800" cy="640080"/>
            </a:xfrm>
            <a:prstGeom prst="rect">
              <a:avLst/>
            </a:prstGeom>
            <a:solidFill>
              <a:srgbClr val="FFF7E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Cultural services</a:t>
              </a:r>
              <a:endParaRPr dirty="0"/>
            </a:p>
          </p:txBody>
        </p:sp>
        <p:cxnSp>
          <p:nvCxnSpPr>
            <p:cNvPr id="73" name="Google Shape;222;p35"/>
            <p:cNvCxnSpPr>
              <a:stCxn id="58" idx="2"/>
              <a:endCxn id="47" idx="0"/>
            </p:cNvCxnSpPr>
            <p:nvPr/>
          </p:nvCxnSpPr>
          <p:spPr>
            <a:xfrm flipH="1">
              <a:off x="4813215" y="3428954"/>
              <a:ext cx="911473" cy="484526"/>
            </a:xfrm>
            <a:prstGeom prst="straightConnector1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222;p35"/>
            <p:cNvCxnSpPr>
              <a:stCxn id="58" idx="2"/>
              <a:endCxn id="155" idx="0"/>
            </p:cNvCxnSpPr>
            <p:nvPr/>
          </p:nvCxnSpPr>
          <p:spPr>
            <a:xfrm>
              <a:off x="5724688" y="3428954"/>
              <a:ext cx="912297" cy="466243"/>
            </a:xfrm>
            <a:prstGeom prst="straightConnector1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222;p35"/>
            <p:cNvCxnSpPr>
              <a:stCxn id="60" idx="2"/>
              <a:endCxn id="48" idx="0"/>
            </p:cNvCxnSpPr>
            <p:nvPr/>
          </p:nvCxnSpPr>
          <p:spPr>
            <a:xfrm>
              <a:off x="8823007" y="4028547"/>
              <a:ext cx="0" cy="44003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99;p35"/>
            <p:cNvSpPr/>
            <p:nvPr/>
          </p:nvSpPr>
          <p:spPr>
            <a:xfrm>
              <a:off x="10357092" y="4070457"/>
              <a:ext cx="1828800" cy="640080"/>
            </a:xfrm>
            <a:prstGeom prst="rect">
              <a:avLst/>
            </a:prstGeom>
            <a:solidFill>
              <a:srgbClr val="FFF7E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dirty="0"/>
                <a:t>Provisioning services</a:t>
              </a:r>
              <a:endParaRPr dirty="0"/>
            </a:p>
          </p:txBody>
        </p:sp>
        <p:cxnSp>
          <p:nvCxnSpPr>
            <p:cNvPr id="111" name="Google Shape;222;p35"/>
            <p:cNvCxnSpPr>
              <a:stCxn id="110" idx="2"/>
              <a:endCxn id="238" idx="0"/>
            </p:cNvCxnSpPr>
            <p:nvPr/>
          </p:nvCxnSpPr>
          <p:spPr>
            <a:xfrm>
              <a:off x="11271492" y="4710537"/>
              <a:ext cx="0" cy="4343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Elbow Connector 255"/>
            <p:cNvCxnSpPr>
              <a:stCxn id="59" idx="3"/>
              <a:endCxn id="58" idx="0"/>
            </p:cNvCxnSpPr>
            <p:nvPr/>
          </p:nvCxnSpPr>
          <p:spPr>
            <a:xfrm>
              <a:off x="4549273" y="1539497"/>
              <a:ext cx="1175415" cy="1249377"/>
            </a:xfrm>
            <a:prstGeom prst="bentConnector2">
              <a:avLst/>
            </a:prstGeom>
            <a:ln w="952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59" idx="1"/>
              <a:endCxn id="93" idx="0"/>
            </p:cNvCxnSpPr>
            <p:nvPr/>
          </p:nvCxnSpPr>
          <p:spPr>
            <a:xfrm rot="10800000" flipV="1">
              <a:off x="1849163" y="1539497"/>
              <a:ext cx="231231" cy="538968"/>
            </a:xfrm>
            <a:prstGeom prst="bentConnector2">
              <a:avLst/>
            </a:prstGeom>
            <a:ln w="95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41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908929" y="563681"/>
            <a:ext cx="10932957" cy="2647309"/>
            <a:chOff x="908929" y="563681"/>
            <a:chExt cx="10932957" cy="2647309"/>
          </a:xfrm>
        </p:grpSpPr>
        <p:sp>
          <p:nvSpPr>
            <p:cNvPr id="4" name="Google Shape;199;p35"/>
            <p:cNvSpPr/>
            <p:nvPr/>
          </p:nvSpPr>
          <p:spPr>
            <a:xfrm>
              <a:off x="4655031" y="1004078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Supporting services</a:t>
              </a:r>
              <a:endParaRPr sz="2000" dirty="0"/>
            </a:p>
          </p:txBody>
        </p:sp>
        <p:cxnSp>
          <p:nvCxnSpPr>
            <p:cNvPr id="5" name="Google Shape;222;p35"/>
            <p:cNvCxnSpPr/>
            <p:nvPr/>
          </p:nvCxnSpPr>
          <p:spPr>
            <a:xfrm>
              <a:off x="5567981" y="1644158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99;p35"/>
            <p:cNvSpPr/>
            <p:nvPr/>
          </p:nvSpPr>
          <p:spPr>
            <a:xfrm>
              <a:off x="908929" y="563681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Regulating services</a:t>
              </a:r>
              <a:endParaRPr sz="2000" dirty="0"/>
            </a:p>
          </p:txBody>
        </p:sp>
        <p:cxnSp>
          <p:nvCxnSpPr>
            <p:cNvPr id="7" name="Google Shape;222;p35"/>
            <p:cNvCxnSpPr/>
            <p:nvPr/>
          </p:nvCxnSpPr>
          <p:spPr>
            <a:xfrm>
              <a:off x="1823329" y="1209429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Google Shape;199;p35"/>
            <p:cNvSpPr/>
            <p:nvPr/>
          </p:nvSpPr>
          <p:spPr>
            <a:xfrm>
              <a:off x="7691074" y="1500930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Cultural services</a:t>
              </a:r>
              <a:endParaRPr sz="2000" dirty="0"/>
            </a:p>
          </p:txBody>
        </p:sp>
        <p:cxnSp>
          <p:nvCxnSpPr>
            <p:cNvPr id="9" name="Google Shape;222;p35"/>
            <p:cNvCxnSpPr/>
            <p:nvPr/>
          </p:nvCxnSpPr>
          <p:spPr>
            <a:xfrm>
              <a:off x="8605474" y="2135822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99;p35"/>
            <p:cNvSpPr/>
            <p:nvPr/>
          </p:nvSpPr>
          <p:spPr>
            <a:xfrm>
              <a:off x="10013086" y="2141010"/>
              <a:ext cx="1828800" cy="6400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Provisioning services</a:t>
              </a:r>
              <a:endParaRPr sz="2000" dirty="0"/>
            </a:p>
          </p:txBody>
        </p:sp>
        <p:cxnSp>
          <p:nvCxnSpPr>
            <p:cNvPr id="11" name="Google Shape;222;p35"/>
            <p:cNvCxnSpPr/>
            <p:nvPr/>
          </p:nvCxnSpPr>
          <p:spPr>
            <a:xfrm>
              <a:off x="10927486" y="2775902"/>
              <a:ext cx="0" cy="4350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" name="Group 11"/>
          <p:cNvGrpSpPr/>
          <p:nvPr/>
        </p:nvGrpSpPr>
        <p:grpSpPr>
          <a:xfrm>
            <a:off x="8603" y="2284238"/>
            <a:ext cx="12174794" cy="4546549"/>
            <a:chOff x="8603" y="2284238"/>
            <a:chExt cx="12174794" cy="4546549"/>
          </a:xfrm>
        </p:grpSpPr>
        <p:grpSp>
          <p:nvGrpSpPr>
            <p:cNvPr id="13" name="Group 12"/>
            <p:cNvGrpSpPr/>
            <p:nvPr/>
          </p:nvGrpSpPr>
          <p:grpSpPr>
            <a:xfrm>
              <a:off x="8603" y="2284238"/>
              <a:ext cx="7187001" cy="2611368"/>
              <a:chOff x="8603" y="2284238"/>
              <a:chExt cx="7187001" cy="2611368"/>
            </a:xfrm>
          </p:grpSpPr>
          <p:sp>
            <p:nvSpPr>
              <p:cNvPr id="31" name="Google Shape;210;p35"/>
              <p:cNvSpPr/>
              <p:nvPr/>
            </p:nvSpPr>
            <p:spPr>
              <a:xfrm>
                <a:off x="8603" y="4090318"/>
                <a:ext cx="822960" cy="36576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000" dirty="0"/>
                  <a:t>High plant cover</a:t>
                </a: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53132" y="2284238"/>
                <a:ext cx="6942472" cy="2611368"/>
                <a:chOff x="253132" y="2284238"/>
                <a:chExt cx="6942472" cy="2611368"/>
              </a:xfrm>
            </p:grpSpPr>
            <p:sp>
              <p:nvSpPr>
                <p:cNvPr id="33" name="Google Shape;198;p35"/>
                <p:cNvSpPr/>
                <p:nvPr/>
              </p:nvSpPr>
              <p:spPr>
                <a:xfrm>
                  <a:off x="253132" y="2750481"/>
                  <a:ext cx="1280160" cy="86868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500" dirty="0"/>
                    <a:t>Flood security</a:t>
                  </a:r>
                  <a:endParaRPr sz="1500" dirty="0"/>
                </a:p>
              </p:txBody>
            </p:sp>
            <p:sp>
              <p:nvSpPr>
                <p:cNvPr id="34" name="Google Shape;201;p35"/>
                <p:cNvSpPr/>
                <p:nvPr/>
              </p:nvSpPr>
              <p:spPr>
                <a:xfrm>
                  <a:off x="4133949" y="3187521"/>
                  <a:ext cx="1371600" cy="86868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500" dirty="0"/>
                    <a:t>Environmental compensation</a:t>
                  </a:r>
                  <a:endParaRPr sz="1500" dirty="0"/>
                </a:p>
              </p:txBody>
            </p:sp>
            <p:cxnSp>
              <p:nvCxnSpPr>
                <p:cNvPr id="35" name="Google Shape;222;p35"/>
                <p:cNvCxnSpPr>
                  <a:endCxn id="33" idx="0"/>
                </p:cNvCxnSpPr>
                <p:nvPr/>
              </p:nvCxnSpPr>
              <p:spPr>
                <a:xfrm flipH="1">
                  <a:off x="893212" y="2284238"/>
                  <a:ext cx="932295" cy="4662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230;p35"/>
                <p:cNvCxnSpPr/>
                <p:nvPr/>
              </p:nvCxnSpPr>
              <p:spPr>
                <a:xfrm flipH="1">
                  <a:off x="420083" y="3619161"/>
                  <a:ext cx="472932" cy="4711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" name="Google Shape;200;p35"/>
                <p:cNvSpPr/>
                <p:nvPr/>
              </p:nvSpPr>
              <p:spPr>
                <a:xfrm>
                  <a:off x="2120025" y="2744813"/>
                  <a:ext cx="1280160" cy="86868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500" dirty="0"/>
                    <a:t>Erosion control</a:t>
                  </a:r>
                  <a:endParaRPr sz="1500" dirty="0"/>
                </a:p>
              </p:txBody>
            </p:sp>
            <p:sp>
              <p:nvSpPr>
                <p:cNvPr id="38" name="Google Shape;201;p35"/>
                <p:cNvSpPr/>
                <p:nvPr/>
              </p:nvSpPr>
              <p:spPr>
                <a:xfrm>
                  <a:off x="5632553" y="3190009"/>
                  <a:ext cx="1371600" cy="86868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500" dirty="0"/>
                    <a:t>Biodiversity conservation</a:t>
                  </a:r>
                  <a:endParaRPr sz="1500" dirty="0"/>
                </a:p>
              </p:txBody>
            </p:sp>
            <p:sp>
              <p:nvSpPr>
                <p:cNvPr id="39" name="Google Shape;210;p35"/>
                <p:cNvSpPr/>
                <p:nvPr/>
              </p:nvSpPr>
              <p:spPr>
                <a:xfrm>
                  <a:off x="960141" y="4090318"/>
                  <a:ext cx="822960" cy="36576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000" dirty="0"/>
                    <a:t>Low plant cover</a:t>
                  </a:r>
                  <a:endParaRPr sz="1000" dirty="0"/>
                </a:p>
              </p:txBody>
            </p:sp>
            <p:cxnSp>
              <p:nvCxnSpPr>
                <p:cNvPr id="40" name="Google Shape;230;p35"/>
                <p:cNvCxnSpPr>
                  <a:endCxn id="39" idx="0"/>
                </p:cNvCxnSpPr>
                <p:nvPr/>
              </p:nvCxnSpPr>
              <p:spPr>
                <a:xfrm>
                  <a:off x="893015" y="3619161"/>
                  <a:ext cx="478606" cy="4711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" name="Google Shape;210;p35"/>
                <p:cNvSpPr/>
                <p:nvPr/>
              </p:nvSpPr>
              <p:spPr>
                <a:xfrm>
                  <a:off x="1878803" y="4096877"/>
                  <a:ext cx="822960" cy="36576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000" dirty="0"/>
                    <a:t>Nutrient-rich soil</a:t>
                  </a:r>
                  <a:endParaRPr sz="1000" dirty="0"/>
                </a:p>
              </p:txBody>
            </p:sp>
            <p:cxnSp>
              <p:nvCxnSpPr>
                <p:cNvPr id="42" name="Google Shape;230;p35"/>
                <p:cNvCxnSpPr>
                  <a:endCxn id="41" idx="0"/>
                </p:cNvCxnSpPr>
                <p:nvPr/>
              </p:nvCxnSpPr>
              <p:spPr>
                <a:xfrm flipH="1">
                  <a:off x="2290283" y="3625720"/>
                  <a:ext cx="479149" cy="4711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" name="Google Shape;210;p35"/>
                <p:cNvSpPr/>
                <p:nvPr/>
              </p:nvSpPr>
              <p:spPr>
                <a:xfrm>
                  <a:off x="2830168" y="4096877"/>
                  <a:ext cx="822960" cy="36576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000" dirty="0"/>
                    <a:t>Nutrient-poor soil</a:t>
                  </a:r>
                  <a:endParaRPr sz="1000" dirty="0"/>
                </a:p>
              </p:txBody>
            </p:sp>
            <p:cxnSp>
              <p:nvCxnSpPr>
                <p:cNvPr id="44" name="Google Shape;230;p35"/>
                <p:cNvCxnSpPr>
                  <a:endCxn id="43" idx="0"/>
                </p:cNvCxnSpPr>
                <p:nvPr/>
              </p:nvCxnSpPr>
              <p:spPr>
                <a:xfrm>
                  <a:off x="2769432" y="3625720"/>
                  <a:ext cx="472216" cy="4711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" name="Google Shape;212;p35"/>
                <p:cNvSpPr/>
                <p:nvPr/>
              </p:nvSpPr>
              <p:spPr>
                <a:xfrm>
                  <a:off x="5444671" y="4529846"/>
                  <a:ext cx="822960" cy="36576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000" dirty="0"/>
                    <a:t>Early mowing</a:t>
                  </a:r>
                  <a:endParaRPr sz="1000" dirty="0"/>
                </a:p>
              </p:txBody>
            </p:sp>
            <p:sp>
              <p:nvSpPr>
                <p:cNvPr id="46" name="Google Shape;213;p35"/>
                <p:cNvSpPr/>
                <p:nvPr/>
              </p:nvSpPr>
              <p:spPr>
                <a:xfrm>
                  <a:off x="6372644" y="4529846"/>
                  <a:ext cx="822960" cy="36576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000" dirty="0"/>
                    <a:t>Late mowing</a:t>
                  </a:r>
                  <a:endParaRPr sz="1000" dirty="0"/>
                </a:p>
              </p:txBody>
            </p:sp>
            <p:cxnSp>
              <p:nvCxnSpPr>
                <p:cNvPr id="47" name="Google Shape;230;p35"/>
                <p:cNvCxnSpPr>
                  <a:stCxn id="38" idx="2"/>
                  <a:endCxn id="46" idx="0"/>
                </p:cNvCxnSpPr>
                <p:nvPr/>
              </p:nvCxnSpPr>
              <p:spPr>
                <a:xfrm>
                  <a:off x="6318353" y="4058689"/>
                  <a:ext cx="465771" cy="4711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230;p35"/>
                <p:cNvCxnSpPr>
                  <a:stCxn id="45" idx="0"/>
                  <a:endCxn id="38" idx="2"/>
                </p:cNvCxnSpPr>
                <p:nvPr/>
              </p:nvCxnSpPr>
              <p:spPr>
                <a:xfrm flipV="1">
                  <a:off x="5856151" y="4058689"/>
                  <a:ext cx="462202" cy="47115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222;p35"/>
                <p:cNvCxnSpPr>
                  <a:endCxn id="37" idx="0"/>
                </p:cNvCxnSpPr>
                <p:nvPr/>
              </p:nvCxnSpPr>
              <p:spPr>
                <a:xfrm>
                  <a:off x="1825507" y="2284238"/>
                  <a:ext cx="934598" cy="4605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222;p35"/>
                <p:cNvCxnSpPr>
                  <a:endCxn id="34" idx="0"/>
                </p:cNvCxnSpPr>
                <p:nvPr/>
              </p:nvCxnSpPr>
              <p:spPr>
                <a:xfrm flipH="1">
                  <a:off x="4819749" y="2723766"/>
                  <a:ext cx="748232" cy="46375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222;p35"/>
                <p:cNvCxnSpPr>
                  <a:endCxn id="38" idx="0"/>
                </p:cNvCxnSpPr>
                <p:nvPr/>
              </p:nvCxnSpPr>
              <p:spPr>
                <a:xfrm>
                  <a:off x="5567981" y="2723766"/>
                  <a:ext cx="750372" cy="4662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" name="Group 13"/>
            <p:cNvGrpSpPr/>
            <p:nvPr/>
          </p:nvGrpSpPr>
          <p:grpSpPr>
            <a:xfrm>
              <a:off x="7743750" y="3212973"/>
              <a:ext cx="4439647" cy="3617814"/>
              <a:chOff x="7743750" y="3212973"/>
              <a:chExt cx="4439647" cy="3617814"/>
            </a:xfrm>
          </p:grpSpPr>
          <p:sp>
            <p:nvSpPr>
              <p:cNvPr id="15" name="Google Shape;202;p35"/>
              <p:cNvSpPr/>
              <p:nvPr/>
            </p:nvSpPr>
            <p:spPr>
              <a:xfrm>
                <a:off x="7922201" y="3642874"/>
                <a:ext cx="1371600" cy="8637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500" dirty="0"/>
                  <a:t>Aesthetic and recreation</a:t>
                </a:r>
                <a:endParaRPr sz="1500" dirty="0"/>
              </a:p>
            </p:txBody>
          </p:sp>
          <p:sp>
            <p:nvSpPr>
              <p:cNvPr id="16" name="Google Shape;211;p35"/>
              <p:cNvSpPr/>
              <p:nvPr/>
            </p:nvSpPr>
            <p:spPr>
              <a:xfrm>
                <a:off x="10043312" y="5617037"/>
                <a:ext cx="822960" cy="365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000" dirty="0"/>
                  <a:t>Sheep grazing </a:t>
                </a:r>
                <a:endParaRPr sz="1000" dirty="0"/>
              </a:p>
            </p:txBody>
          </p:sp>
          <p:cxnSp>
            <p:nvCxnSpPr>
              <p:cNvPr id="17" name="Google Shape;230;p35"/>
              <p:cNvCxnSpPr>
                <a:stCxn id="20" idx="2"/>
                <a:endCxn id="16" idx="0"/>
              </p:cNvCxnSpPr>
              <p:nvPr/>
            </p:nvCxnSpPr>
            <p:spPr>
              <a:xfrm flipH="1">
                <a:off x="10454792" y="5145880"/>
                <a:ext cx="472694" cy="47115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211;p35"/>
              <p:cNvSpPr/>
              <p:nvPr/>
            </p:nvSpPr>
            <p:spPr>
              <a:xfrm>
                <a:off x="10994677" y="5617037"/>
                <a:ext cx="822960" cy="365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000" dirty="0"/>
                  <a:t>Machinery usage </a:t>
                </a:r>
                <a:endParaRPr sz="1000" dirty="0"/>
              </a:p>
            </p:txBody>
          </p:sp>
          <p:cxnSp>
            <p:nvCxnSpPr>
              <p:cNvPr id="19" name="Google Shape;230;p35"/>
              <p:cNvCxnSpPr>
                <a:stCxn id="20" idx="2"/>
                <a:endCxn id="18" idx="0"/>
              </p:cNvCxnSpPr>
              <p:nvPr/>
            </p:nvCxnSpPr>
            <p:spPr>
              <a:xfrm>
                <a:off x="10927486" y="5145880"/>
                <a:ext cx="478671" cy="47115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200;p35"/>
              <p:cNvSpPr/>
              <p:nvPr/>
            </p:nvSpPr>
            <p:spPr>
              <a:xfrm>
                <a:off x="10287406" y="4277200"/>
                <a:ext cx="1280160" cy="8686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500" dirty="0"/>
                  <a:t>Biomass harvesting</a:t>
                </a:r>
                <a:endParaRPr sz="1500" dirty="0"/>
              </a:p>
            </p:txBody>
          </p:sp>
          <p:sp>
            <p:nvSpPr>
              <p:cNvPr id="21" name="Google Shape;212;p35"/>
              <p:cNvSpPr/>
              <p:nvPr/>
            </p:nvSpPr>
            <p:spPr>
              <a:xfrm>
                <a:off x="7743750" y="4984508"/>
                <a:ext cx="822960" cy="3657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000" dirty="0"/>
                  <a:t>Sowing flowers</a:t>
                </a:r>
                <a:endParaRPr sz="1000" dirty="0"/>
              </a:p>
            </p:txBody>
          </p:sp>
          <p:cxnSp>
            <p:nvCxnSpPr>
              <p:cNvPr id="22" name="Google Shape;230;p35"/>
              <p:cNvCxnSpPr>
                <a:stCxn id="21" idx="0"/>
                <a:endCxn id="15" idx="2"/>
              </p:cNvCxnSpPr>
              <p:nvPr/>
            </p:nvCxnSpPr>
            <p:spPr>
              <a:xfrm flipV="1">
                <a:off x="8155230" y="4506640"/>
                <a:ext cx="452771" cy="477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213;p35"/>
              <p:cNvSpPr/>
              <p:nvPr/>
            </p:nvSpPr>
            <p:spPr>
              <a:xfrm>
                <a:off x="8671723" y="4984356"/>
                <a:ext cx="822960" cy="3657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000" dirty="0"/>
                  <a:t>No seeds sowing</a:t>
                </a:r>
                <a:endParaRPr sz="1000" dirty="0"/>
              </a:p>
            </p:txBody>
          </p:sp>
          <p:cxnSp>
            <p:nvCxnSpPr>
              <p:cNvPr id="24" name="Google Shape;230;p35"/>
              <p:cNvCxnSpPr>
                <a:stCxn id="15" idx="2"/>
                <a:endCxn id="23" idx="0"/>
              </p:cNvCxnSpPr>
              <p:nvPr/>
            </p:nvCxnSpPr>
            <p:spPr>
              <a:xfrm>
                <a:off x="8608001" y="4506640"/>
                <a:ext cx="475202" cy="477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22;p35"/>
              <p:cNvCxnSpPr>
                <a:endCxn id="15" idx="0"/>
              </p:cNvCxnSpPr>
              <p:nvPr/>
            </p:nvCxnSpPr>
            <p:spPr>
              <a:xfrm>
                <a:off x="8608001" y="3212973"/>
                <a:ext cx="0" cy="4299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22;p35"/>
              <p:cNvCxnSpPr>
                <a:endCxn id="20" idx="0"/>
              </p:cNvCxnSpPr>
              <p:nvPr/>
            </p:nvCxnSpPr>
            <p:spPr>
              <a:xfrm>
                <a:off x="10927486" y="3842860"/>
                <a:ext cx="0" cy="4343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" name="Google Shape;211;p35"/>
              <p:cNvSpPr/>
              <p:nvPr/>
            </p:nvSpPr>
            <p:spPr>
              <a:xfrm>
                <a:off x="10628917" y="6460674"/>
                <a:ext cx="731520" cy="3701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000" dirty="0"/>
                  <a:t>Removal </a:t>
                </a:r>
                <a:endParaRPr sz="1000" dirty="0"/>
              </a:p>
            </p:txBody>
          </p:sp>
          <p:sp>
            <p:nvSpPr>
              <p:cNvPr id="28" name="Google Shape;211;p35"/>
              <p:cNvSpPr/>
              <p:nvPr/>
            </p:nvSpPr>
            <p:spPr>
              <a:xfrm>
                <a:off x="11451877" y="6460672"/>
                <a:ext cx="731520" cy="365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000" dirty="0"/>
                  <a:t>Mulching </a:t>
                </a:r>
                <a:endParaRPr sz="1000" dirty="0"/>
              </a:p>
            </p:txBody>
          </p:sp>
          <p:cxnSp>
            <p:nvCxnSpPr>
              <p:cNvPr id="29" name="Straight Connector 28"/>
              <p:cNvCxnSpPr>
                <a:stCxn id="18" idx="2"/>
                <a:endCxn id="27" idx="0"/>
              </p:cNvCxnSpPr>
              <p:nvPr/>
            </p:nvCxnSpPr>
            <p:spPr>
              <a:xfrm flipH="1">
                <a:off x="10994677" y="5982797"/>
                <a:ext cx="411480" cy="477877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8" idx="2"/>
                <a:endCxn id="28" idx="0"/>
              </p:cNvCxnSpPr>
              <p:nvPr/>
            </p:nvCxnSpPr>
            <p:spPr>
              <a:xfrm>
                <a:off x="11406157" y="5982797"/>
                <a:ext cx="411480" cy="477875"/>
              </a:xfrm>
              <a:prstGeom prst="line">
                <a:avLst/>
              </a:prstGeom>
              <a:ln w="95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65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17413" y="2969599"/>
            <a:ext cx="3757174" cy="914400"/>
            <a:chOff x="4217413" y="2969599"/>
            <a:chExt cx="3757174" cy="914400"/>
          </a:xfrm>
        </p:grpSpPr>
        <p:grpSp>
          <p:nvGrpSpPr>
            <p:cNvPr id="14" name="Group 13"/>
            <p:cNvGrpSpPr/>
            <p:nvPr/>
          </p:nvGrpSpPr>
          <p:grpSpPr>
            <a:xfrm>
              <a:off x="4217413" y="2969599"/>
              <a:ext cx="914400" cy="914400"/>
              <a:chOff x="1356659" y="980141"/>
              <a:chExt cx="914400" cy="914400"/>
            </a:xfrm>
          </p:grpSpPr>
          <p:cxnSp>
            <p:nvCxnSpPr>
              <p:cNvPr id="8" name="Elbow Connector 7"/>
              <p:cNvCxnSpPr/>
              <p:nvPr/>
            </p:nvCxnSpPr>
            <p:spPr>
              <a:xfrm>
                <a:off x="1356659" y="980141"/>
                <a:ext cx="914400" cy="914400"/>
              </a:xfrm>
              <a:prstGeom prst="bentConnector3">
                <a:avLst>
                  <a:gd name="adj1" fmla="val -32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388125" y="1491271"/>
                <a:ext cx="88293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/>
            <p:cNvGrpSpPr/>
            <p:nvPr/>
          </p:nvGrpSpPr>
          <p:grpSpPr>
            <a:xfrm>
              <a:off x="7060187" y="2969599"/>
              <a:ext cx="914400" cy="914400"/>
              <a:chOff x="7060187" y="2969599"/>
              <a:chExt cx="914400" cy="914400"/>
            </a:xfrm>
          </p:grpSpPr>
          <p:cxnSp>
            <p:nvCxnSpPr>
              <p:cNvPr id="68" name="Elbow Connector 67"/>
              <p:cNvCxnSpPr/>
              <p:nvPr/>
            </p:nvCxnSpPr>
            <p:spPr>
              <a:xfrm>
                <a:off x="7060187" y="2969599"/>
                <a:ext cx="914400" cy="914400"/>
              </a:xfrm>
              <a:prstGeom prst="bentConnector3">
                <a:avLst>
                  <a:gd name="adj1" fmla="val -32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16200000" flipV="1">
                <a:off x="7177700" y="3128188"/>
                <a:ext cx="679373" cy="7050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5638800" y="2969599"/>
              <a:ext cx="914400" cy="914400"/>
              <a:chOff x="5638800" y="2969599"/>
              <a:chExt cx="914400" cy="914400"/>
            </a:xfrm>
          </p:grpSpPr>
          <p:cxnSp>
            <p:nvCxnSpPr>
              <p:cNvPr id="56" name="Elbow Connector 55"/>
              <p:cNvCxnSpPr/>
              <p:nvPr/>
            </p:nvCxnSpPr>
            <p:spPr>
              <a:xfrm>
                <a:off x="5638800" y="2969599"/>
                <a:ext cx="914400" cy="914400"/>
              </a:xfrm>
              <a:prstGeom prst="bentConnector3">
                <a:avLst>
                  <a:gd name="adj1" fmla="val -327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0800000" flipV="1">
                <a:off x="5756313" y="3074259"/>
                <a:ext cx="679373" cy="705080"/>
              </a:xfrm>
              <a:prstGeom prst="line">
                <a:avLst/>
              </a:prstGeom>
              <a:ln w="19050">
                <a:solidFill>
                  <a:srgbClr val="009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151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54577" y="2988694"/>
            <a:ext cx="925742" cy="914400"/>
            <a:chOff x="7054577" y="2988694"/>
            <a:chExt cx="925742" cy="914400"/>
          </a:xfrm>
        </p:grpSpPr>
        <p:grpSp>
          <p:nvGrpSpPr>
            <p:cNvPr id="19" name="Group 18"/>
            <p:cNvGrpSpPr/>
            <p:nvPr/>
          </p:nvGrpSpPr>
          <p:grpSpPr>
            <a:xfrm>
              <a:off x="7054577" y="2988694"/>
              <a:ext cx="925742" cy="914400"/>
              <a:chOff x="4223023" y="2988693"/>
              <a:chExt cx="925742" cy="914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F8CB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3765823" y="3445893"/>
                <a:ext cx="914400" cy="0"/>
              </a:xfrm>
              <a:prstGeom prst="line">
                <a:avLst/>
              </a:prstGeom>
              <a:ln w="38100">
                <a:solidFill>
                  <a:srgbClr val="D0E0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 rot="16200000" flipV="1">
              <a:off x="7177700" y="3128188"/>
              <a:ext cx="679373" cy="70508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638800" y="2989511"/>
            <a:ext cx="925742" cy="914400"/>
            <a:chOff x="5638800" y="2989511"/>
            <a:chExt cx="925742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5638800" y="2989511"/>
              <a:ext cx="925742" cy="914400"/>
              <a:chOff x="4223023" y="2989510"/>
              <a:chExt cx="925742" cy="91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D0E0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>
                <a:off x="3765823" y="3446710"/>
                <a:ext cx="914400" cy="0"/>
              </a:xfrm>
              <a:prstGeom prst="line">
                <a:avLst/>
              </a:prstGeom>
              <a:ln w="3810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 rot="10800000" flipV="1">
              <a:off x="5749069" y="3074259"/>
              <a:ext cx="679373" cy="70508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223023" y="2417827"/>
            <a:ext cx="102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Bio-stab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0142" y="2417829"/>
            <a:ext cx="112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Bio-recre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4577" y="2417827"/>
            <a:ext cx="106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Bio-prod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23023" y="2989510"/>
            <a:ext cx="925742" cy="914400"/>
            <a:chOff x="4223023" y="2989510"/>
            <a:chExt cx="925742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4223023" y="2989510"/>
              <a:ext cx="925742" cy="914400"/>
              <a:chOff x="4223023" y="2989510"/>
              <a:chExt cx="925742" cy="9144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D0E0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6200000">
                <a:off x="3765823" y="3446710"/>
                <a:ext cx="914400" cy="0"/>
              </a:xfrm>
              <a:prstGeom prst="line">
                <a:avLst/>
              </a:prstGeom>
              <a:ln w="38100">
                <a:solidFill>
                  <a:srgbClr val="EAD1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 rot="10800000" flipV="1">
              <a:off x="4333292" y="3074259"/>
              <a:ext cx="679373" cy="70508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23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54577" y="2988694"/>
            <a:ext cx="925742" cy="914400"/>
            <a:chOff x="7054577" y="2988694"/>
            <a:chExt cx="925742" cy="914400"/>
          </a:xfrm>
        </p:grpSpPr>
        <p:grpSp>
          <p:nvGrpSpPr>
            <p:cNvPr id="19" name="Group 18"/>
            <p:cNvGrpSpPr/>
            <p:nvPr/>
          </p:nvGrpSpPr>
          <p:grpSpPr>
            <a:xfrm>
              <a:off x="7054577" y="2988694"/>
              <a:ext cx="925742" cy="914400"/>
              <a:chOff x="4223023" y="2988693"/>
              <a:chExt cx="925742" cy="914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F8CB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3765823" y="3445893"/>
                <a:ext cx="914400" cy="0"/>
              </a:xfrm>
              <a:prstGeom prst="line">
                <a:avLst/>
              </a:prstGeom>
              <a:ln w="38100">
                <a:solidFill>
                  <a:srgbClr val="D0E0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 rot="16200000" flipV="1">
              <a:off x="7177700" y="3128188"/>
              <a:ext cx="679373" cy="70508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38800" y="2989511"/>
            <a:ext cx="925742" cy="914400"/>
            <a:chOff x="5638800" y="2989511"/>
            <a:chExt cx="925742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5638800" y="2989511"/>
              <a:ext cx="925742" cy="914400"/>
              <a:chOff x="4223023" y="2989510"/>
              <a:chExt cx="925742" cy="91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D0E0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>
                <a:off x="3765823" y="3446710"/>
                <a:ext cx="914400" cy="0"/>
              </a:xfrm>
              <a:prstGeom prst="line">
                <a:avLst/>
              </a:prstGeom>
              <a:ln w="3810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 rot="10800000" flipV="1">
              <a:off x="5756313" y="3074259"/>
              <a:ext cx="679373" cy="70508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23023" y="2989510"/>
            <a:ext cx="925742" cy="914400"/>
            <a:chOff x="4223023" y="2989510"/>
            <a:chExt cx="925742" cy="914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48879" y="3480729"/>
              <a:ext cx="882934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223023" y="2989510"/>
              <a:ext cx="925742" cy="914400"/>
              <a:chOff x="4223023" y="2989510"/>
              <a:chExt cx="925742" cy="9144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D0E0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6200000">
                <a:off x="3765823" y="3446710"/>
                <a:ext cx="914400" cy="0"/>
              </a:xfrm>
              <a:prstGeom prst="line">
                <a:avLst/>
              </a:prstGeom>
              <a:ln w="38100">
                <a:solidFill>
                  <a:srgbClr val="EAD1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/>
          <p:cNvSpPr txBox="1"/>
          <p:nvPr/>
        </p:nvSpPr>
        <p:spPr>
          <a:xfrm>
            <a:off x="4223023" y="2417827"/>
            <a:ext cx="102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Bio-stab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0142" y="2417829"/>
            <a:ext cx="112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Bio-recre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4577" y="2417827"/>
            <a:ext cx="106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Bio-prod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9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54577" y="2989511"/>
            <a:ext cx="925742" cy="914400"/>
            <a:chOff x="7054577" y="2989511"/>
            <a:chExt cx="925742" cy="914400"/>
          </a:xfrm>
        </p:grpSpPr>
        <p:grpSp>
          <p:nvGrpSpPr>
            <p:cNvPr id="19" name="Group 18"/>
            <p:cNvGrpSpPr/>
            <p:nvPr/>
          </p:nvGrpSpPr>
          <p:grpSpPr>
            <a:xfrm>
              <a:off x="7054577" y="2989511"/>
              <a:ext cx="925742" cy="914400"/>
              <a:chOff x="4223023" y="2989510"/>
              <a:chExt cx="925742" cy="9144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F8CB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>
                <a:off x="3765823" y="3446710"/>
                <a:ext cx="914400" cy="0"/>
              </a:xfrm>
              <a:prstGeom prst="line">
                <a:avLst/>
              </a:prstGeom>
              <a:ln w="3810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 rot="16200000" flipV="1">
              <a:off x="7177700" y="3128188"/>
              <a:ext cx="679373" cy="70508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38800" y="2989511"/>
            <a:ext cx="925742" cy="914400"/>
            <a:chOff x="5638800" y="2989511"/>
            <a:chExt cx="925742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5638800" y="2989511"/>
              <a:ext cx="925742" cy="914400"/>
              <a:chOff x="4223023" y="2989510"/>
              <a:chExt cx="925742" cy="914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EAD1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>
                <a:off x="3765823" y="3446710"/>
                <a:ext cx="914400" cy="0"/>
              </a:xfrm>
              <a:prstGeom prst="line">
                <a:avLst/>
              </a:prstGeom>
              <a:ln w="38100">
                <a:solidFill>
                  <a:srgbClr val="F8CB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 rot="10800000" flipV="1">
              <a:off x="5756313" y="3074259"/>
              <a:ext cx="679373" cy="70508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23023" y="2989510"/>
            <a:ext cx="925742" cy="914400"/>
            <a:chOff x="4223023" y="2989510"/>
            <a:chExt cx="925742" cy="9144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248879" y="3480729"/>
              <a:ext cx="882934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4223023" y="2989510"/>
              <a:ext cx="925742" cy="914400"/>
              <a:chOff x="4223023" y="2989510"/>
              <a:chExt cx="925742" cy="914400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4234365" y="3883999"/>
                <a:ext cx="914400" cy="0"/>
              </a:xfrm>
              <a:prstGeom prst="line">
                <a:avLst/>
              </a:prstGeom>
              <a:ln w="38100">
                <a:solidFill>
                  <a:srgbClr val="EAD1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16200000">
                <a:off x="3765823" y="3446710"/>
                <a:ext cx="914400" cy="0"/>
              </a:xfrm>
              <a:prstGeom prst="line">
                <a:avLst/>
              </a:prstGeom>
              <a:ln w="38100">
                <a:solidFill>
                  <a:srgbClr val="DAE3F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/>
          <p:cNvSpPr txBox="1"/>
          <p:nvPr/>
        </p:nvSpPr>
        <p:spPr>
          <a:xfrm>
            <a:off x="4223023" y="2417827"/>
            <a:ext cx="114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Stab-recre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0142" y="2417829"/>
            <a:ext cx="112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Stab-prod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54577" y="2417827"/>
            <a:ext cx="128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Prod-recre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19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0" y="424597"/>
            <a:ext cx="12192000" cy="6008806"/>
            <a:chOff x="0" y="424597"/>
            <a:chExt cx="12192000" cy="6008806"/>
          </a:xfrm>
        </p:grpSpPr>
        <p:sp>
          <p:nvSpPr>
            <p:cNvPr id="4" name="TextBox 3"/>
            <p:cNvSpPr txBox="1"/>
            <p:nvPr/>
          </p:nvSpPr>
          <p:spPr>
            <a:xfrm>
              <a:off x="1069984" y="424597"/>
              <a:ext cx="10052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/>
                <a:t>Ecosystem multifunctionality in dike grasslands</a:t>
              </a:r>
              <a:endParaRPr lang="en-US" sz="32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38298" y="125018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48852" y="279920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18646" y="279920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5252872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88608" y="5252872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87989" y="5273343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33749" y="3527064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20593" y="1322382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Design of restored communities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8158" y="3753151"/>
              <a:ext cx="1741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Focus on dikes primary uses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35696" y="2869712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Focus on species conservation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09391" y="2869712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Focus on ecosystem functions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6844" y="5325070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Rare species and trophic interactions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75452" y="5325070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Environmental compensation measures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74833" y="5345541"/>
              <a:ext cx="17417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Flood control and soil protection</a:t>
              </a:r>
              <a:endParaRPr lang="en-US" sz="20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076597" y="5273343"/>
              <a:ext cx="2115403" cy="116006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170019" y="5351009"/>
              <a:ext cx="19285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Aesthetic value and recreational uses</a:t>
              </a:r>
              <a:endParaRPr lang="en-US" sz="2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566777" y="3417952"/>
              <a:ext cx="5052922" cy="552979"/>
              <a:chOff x="3566777" y="3491600"/>
              <a:chExt cx="5052922" cy="552979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3566777" y="3495939"/>
                <a:ext cx="1371600" cy="548640"/>
              </a:xfrm>
              <a:prstGeom prst="straightConnector1">
                <a:avLst/>
              </a:prstGeom>
              <a:ln w="10795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7248099" y="3491600"/>
                <a:ext cx="1371600" cy="548640"/>
              </a:xfrm>
              <a:prstGeom prst="straightConnector1">
                <a:avLst/>
              </a:prstGeom>
              <a:ln w="107950">
                <a:solidFill>
                  <a:schemeClr val="accent3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525051" y="4129868"/>
              <a:ext cx="9260805" cy="917462"/>
              <a:chOff x="1525051" y="4129868"/>
              <a:chExt cx="9260805" cy="917462"/>
            </a:xfrm>
          </p:grpSpPr>
          <p:sp>
            <p:nvSpPr>
              <p:cNvPr id="38" name="Down Arrow 37"/>
              <p:cNvSpPr/>
              <p:nvPr/>
            </p:nvSpPr>
            <p:spPr>
              <a:xfrm rot="2777650">
                <a:off x="4298627" y="4297052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own Arrow 38"/>
              <p:cNvSpPr/>
              <p:nvPr/>
            </p:nvSpPr>
            <p:spPr>
              <a:xfrm rot="18477209">
                <a:off x="7534624" y="431855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8968722" y="4129868"/>
                <a:ext cx="1817134" cy="914400"/>
                <a:chOff x="9017486" y="4129869"/>
                <a:chExt cx="1817134" cy="914400"/>
              </a:xfrm>
            </p:grpSpPr>
            <p:sp>
              <p:nvSpPr>
                <p:cNvPr id="18" name="Down Arrow 17"/>
                <p:cNvSpPr/>
                <p:nvPr/>
              </p:nvSpPr>
              <p:spPr>
                <a:xfrm rot="19215009">
                  <a:off x="10468860" y="4129869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Down Arrow 54"/>
                <p:cNvSpPr/>
                <p:nvPr/>
              </p:nvSpPr>
              <p:spPr>
                <a:xfrm rot="2384991" flipH="1">
                  <a:off x="9017486" y="4129869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525051" y="4129868"/>
                <a:ext cx="1838345" cy="917462"/>
                <a:chOff x="8947510" y="4141387"/>
                <a:chExt cx="1838345" cy="917462"/>
              </a:xfrm>
            </p:grpSpPr>
            <p:sp>
              <p:nvSpPr>
                <p:cNvPr id="58" name="Down Arrow 57"/>
                <p:cNvSpPr/>
                <p:nvPr/>
              </p:nvSpPr>
              <p:spPr>
                <a:xfrm rot="19215009">
                  <a:off x="10420095" y="4144449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Down Arrow 58"/>
                <p:cNvSpPr/>
                <p:nvPr/>
              </p:nvSpPr>
              <p:spPr>
                <a:xfrm rot="2384991" flipH="1">
                  <a:off x="8947510" y="4141387"/>
                  <a:ext cx="365760" cy="914400"/>
                </a:xfrm>
                <a:prstGeom prst="downArrow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3791941" y="2511454"/>
              <a:ext cx="4608118" cy="914400"/>
              <a:chOff x="3791941" y="2511454"/>
              <a:chExt cx="4608118" cy="914400"/>
            </a:xfrm>
          </p:grpSpPr>
          <p:sp>
            <p:nvSpPr>
              <p:cNvPr id="17" name="Down Arrow 16"/>
              <p:cNvSpPr/>
              <p:nvPr/>
            </p:nvSpPr>
            <p:spPr>
              <a:xfrm rot="18477209">
                <a:off x="7759979" y="229309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wn Arrow 27"/>
              <p:cNvSpPr/>
              <p:nvPr/>
            </p:nvSpPr>
            <p:spPr>
              <a:xfrm flipH="1">
                <a:off x="5908570" y="251145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Down Arrow 61"/>
              <p:cNvSpPr/>
              <p:nvPr/>
            </p:nvSpPr>
            <p:spPr>
              <a:xfrm rot="3122791" flipH="1">
                <a:off x="4066261" y="2293094"/>
                <a:ext cx="365760" cy="914400"/>
              </a:xfrm>
              <a:prstGeom prst="down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064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9984" y="424597"/>
            <a:ext cx="10052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Reconciling multiple purposes for restored dike grasslands</a:t>
            </a:r>
            <a:endParaRPr lang="en-US" sz="32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1287267" y="2799083"/>
            <a:ext cx="9617467" cy="3581617"/>
            <a:chOff x="1336833" y="647100"/>
            <a:chExt cx="9617467" cy="3581617"/>
          </a:xfrm>
        </p:grpSpPr>
        <p:sp>
          <p:nvSpPr>
            <p:cNvPr id="42" name="Google Shape;198;p35"/>
            <p:cNvSpPr/>
            <p:nvPr/>
          </p:nvSpPr>
          <p:spPr>
            <a:xfrm>
              <a:off x="1336833" y="2476400"/>
              <a:ext cx="1934000" cy="11948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Flood security</a:t>
              </a:r>
              <a:endParaRPr sz="2000" dirty="0"/>
            </a:p>
          </p:txBody>
        </p:sp>
        <p:sp>
          <p:nvSpPr>
            <p:cNvPr id="44" name="Google Shape;199;p35"/>
            <p:cNvSpPr/>
            <p:nvPr/>
          </p:nvSpPr>
          <p:spPr>
            <a:xfrm>
              <a:off x="4797300" y="647100"/>
              <a:ext cx="2157200" cy="612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Primary dike uses</a:t>
              </a:r>
              <a:endParaRPr sz="2000" dirty="0"/>
            </a:p>
          </p:txBody>
        </p:sp>
        <p:sp>
          <p:nvSpPr>
            <p:cNvPr id="46" name="Google Shape;200;p35"/>
            <p:cNvSpPr/>
            <p:nvPr/>
          </p:nvSpPr>
          <p:spPr>
            <a:xfrm>
              <a:off x="3411161" y="2476400"/>
              <a:ext cx="1991200" cy="11948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 dirty="0"/>
                <a:t>Soil erosion control</a:t>
              </a:r>
              <a:endParaRPr sz="2000" dirty="0"/>
            </a:p>
          </p:txBody>
        </p:sp>
        <p:sp>
          <p:nvSpPr>
            <p:cNvPr id="47" name="Google Shape;201;p35"/>
            <p:cNvSpPr/>
            <p:nvPr/>
          </p:nvSpPr>
          <p:spPr>
            <a:xfrm>
              <a:off x="6396485" y="2473400"/>
              <a:ext cx="1991200" cy="11948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/>
                <a:t>Treatments</a:t>
              </a:r>
              <a:endParaRPr sz="2000"/>
            </a:p>
          </p:txBody>
        </p:sp>
        <p:sp>
          <p:nvSpPr>
            <p:cNvPr id="48" name="Google Shape;202;p35"/>
            <p:cNvSpPr/>
            <p:nvPr/>
          </p:nvSpPr>
          <p:spPr>
            <a:xfrm>
              <a:off x="8803601" y="2476400"/>
              <a:ext cx="1991200" cy="11948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2000"/>
                <a:t>Organisms</a:t>
              </a:r>
              <a:endParaRPr sz="2000"/>
            </a:p>
          </p:txBody>
        </p:sp>
        <p:sp>
          <p:nvSpPr>
            <p:cNvPr id="49" name="Google Shape;210;p35"/>
            <p:cNvSpPr/>
            <p:nvPr/>
          </p:nvSpPr>
          <p:spPr>
            <a:xfrm>
              <a:off x="1613233" y="3833667"/>
              <a:ext cx="1381200" cy="39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333"/>
                <a:t>chambers</a:t>
              </a:r>
              <a:endParaRPr sz="1333"/>
            </a:p>
          </p:txBody>
        </p:sp>
        <p:sp>
          <p:nvSpPr>
            <p:cNvPr id="50" name="Google Shape;211;p35"/>
            <p:cNvSpPr/>
            <p:nvPr/>
          </p:nvSpPr>
          <p:spPr>
            <a:xfrm>
              <a:off x="3651767" y="3828267"/>
              <a:ext cx="1510000" cy="39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333"/>
                <a:t>position / trays </a:t>
              </a:r>
              <a:endParaRPr sz="1333"/>
            </a:p>
          </p:txBody>
        </p:sp>
        <p:sp>
          <p:nvSpPr>
            <p:cNvPr id="51" name="Google Shape;212;p35"/>
            <p:cNvSpPr/>
            <p:nvPr/>
          </p:nvSpPr>
          <p:spPr>
            <a:xfrm>
              <a:off x="6265500" y="3836717"/>
              <a:ext cx="1078800" cy="3920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333"/>
                <a:t>water</a:t>
              </a:r>
              <a:endParaRPr sz="1333"/>
            </a:p>
          </p:txBody>
        </p:sp>
        <p:sp>
          <p:nvSpPr>
            <p:cNvPr id="54" name="Google Shape;213;p35"/>
            <p:cNvSpPr/>
            <p:nvPr/>
          </p:nvSpPr>
          <p:spPr>
            <a:xfrm>
              <a:off x="7468833" y="3833651"/>
              <a:ext cx="1078800" cy="3920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333"/>
                <a:t>light</a:t>
              </a:r>
              <a:endParaRPr sz="1333"/>
            </a:p>
          </p:txBody>
        </p:sp>
        <p:sp>
          <p:nvSpPr>
            <p:cNvPr id="61" name="Google Shape;214;p35"/>
            <p:cNvSpPr/>
            <p:nvPr/>
          </p:nvSpPr>
          <p:spPr>
            <a:xfrm>
              <a:off x="8672167" y="3836717"/>
              <a:ext cx="1078800" cy="3920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333"/>
                <a:t>species</a:t>
              </a:r>
              <a:endParaRPr sz="1333"/>
            </a:p>
          </p:txBody>
        </p:sp>
        <p:sp>
          <p:nvSpPr>
            <p:cNvPr id="64" name="Google Shape;215;p35"/>
            <p:cNvSpPr/>
            <p:nvPr/>
          </p:nvSpPr>
          <p:spPr>
            <a:xfrm>
              <a:off x="9875500" y="3836717"/>
              <a:ext cx="1078800" cy="392000"/>
            </a:xfrm>
            <a:prstGeom prst="rect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pt-BR" sz="1333"/>
                <a:t>genotypes</a:t>
              </a:r>
              <a:endParaRPr sz="1333"/>
            </a:p>
          </p:txBody>
        </p:sp>
        <p:cxnSp>
          <p:nvCxnSpPr>
            <p:cNvPr id="66" name="Google Shape;216;p35"/>
            <p:cNvCxnSpPr>
              <a:stCxn id="49" idx="0"/>
              <a:endCxn id="42" idx="2"/>
            </p:cNvCxnSpPr>
            <p:nvPr/>
          </p:nvCxnSpPr>
          <p:spPr>
            <a:xfrm rot="-5400000">
              <a:off x="2223033" y="3752067"/>
              <a:ext cx="162400" cy="800"/>
            </a:xfrm>
            <a:prstGeom prst="bentConnector3">
              <a:avLst>
                <a:gd name="adj1" fmla="val 5002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217;p35"/>
            <p:cNvCxnSpPr>
              <a:stCxn id="50" idx="0"/>
              <a:endCxn id="46" idx="2"/>
            </p:cNvCxnSpPr>
            <p:nvPr/>
          </p:nvCxnSpPr>
          <p:spPr>
            <a:xfrm rot="-5400000">
              <a:off x="4328567" y="3749267"/>
              <a:ext cx="157200" cy="800"/>
            </a:xfrm>
            <a:prstGeom prst="bentConnector3">
              <a:avLst>
                <a:gd name="adj1" fmla="val 4995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218;p35"/>
            <p:cNvCxnSpPr>
              <a:stCxn id="51" idx="0"/>
              <a:endCxn id="47" idx="2"/>
            </p:cNvCxnSpPr>
            <p:nvPr/>
          </p:nvCxnSpPr>
          <p:spPr>
            <a:xfrm rot="-5400000">
              <a:off x="7014300" y="3458917"/>
              <a:ext cx="168400" cy="587200"/>
            </a:xfrm>
            <a:prstGeom prst="bentConnector3">
              <a:avLst>
                <a:gd name="adj1" fmla="val 5003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219;p35"/>
            <p:cNvCxnSpPr>
              <a:stCxn id="54" idx="0"/>
              <a:endCxn id="47" idx="2"/>
            </p:cNvCxnSpPr>
            <p:nvPr/>
          </p:nvCxnSpPr>
          <p:spPr>
            <a:xfrm rot="5400000" flipH="1">
              <a:off x="7617433" y="3442851"/>
              <a:ext cx="165600" cy="616000"/>
            </a:xfrm>
            <a:prstGeom prst="bentConnector3">
              <a:avLst>
                <a:gd name="adj1" fmla="val 4995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220;p35"/>
            <p:cNvCxnSpPr>
              <a:stCxn id="61" idx="0"/>
              <a:endCxn id="48" idx="2"/>
            </p:cNvCxnSpPr>
            <p:nvPr/>
          </p:nvCxnSpPr>
          <p:spPr>
            <a:xfrm rot="-5400000">
              <a:off x="9422567" y="3460117"/>
              <a:ext cx="165600" cy="5876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221;p35"/>
            <p:cNvCxnSpPr>
              <a:stCxn id="64" idx="0"/>
              <a:endCxn id="48" idx="2"/>
            </p:cNvCxnSpPr>
            <p:nvPr/>
          </p:nvCxnSpPr>
          <p:spPr>
            <a:xfrm rot="5400000" flipH="1">
              <a:off x="10024300" y="3446117"/>
              <a:ext cx="165600" cy="6156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222;p35"/>
            <p:cNvCxnSpPr>
              <a:endCxn id="42" idx="0"/>
            </p:cNvCxnSpPr>
            <p:nvPr/>
          </p:nvCxnSpPr>
          <p:spPr>
            <a:xfrm flipH="1">
              <a:off x="2303833" y="1569600"/>
              <a:ext cx="1104000" cy="9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224;p35"/>
            <p:cNvCxnSpPr>
              <a:endCxn id="46" idx="0"/>
            </p:cNvCxnSpPr>
            <p:nvPr/>
          </p:nvCxnSpPr>
          <p:spPr>
            <a:xfrm>
              <a:off x="3407961" y="1569600"/>
              <a:ext cx="998800" cy="9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225;p35"/>
            <p:cNvCxnSpPr/>
            <p:nvPr/>
          </p:nvCxnSpPr>
          <p:spPr>
            <a:xfrm>
              <a:off x="6954500" y="926026"/>
              <a:ext cx="1593133" cy="6316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226;p35"/>
            <p:cNvCxnSpPr>
              <a:endCxn id="47" idx="0"/>
            </p:cNvCxnSpPr>
            <p:nvPr/>
          </p:nvCxnSpPr>
          <p:spPr>
            <a:xfrm flipH="1">
              <a:off x="7392085" y="1557668"/>
              <a:ext cx="1155548" cy="9157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227;p35"/>
            <p:cNvCxnSpPr>
              <a:endCxn id="48" idx="0"/>
            </p:cNvCxnSpPr>
            <p:nvPr/>
          </p:nvCxnSpPr>
          <p:spPr>
            <a:xfrm>
              <a:off x="8547633" y="1557668"/>
              <a:ext cx="1251568" cy="9187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228;p35"/>
            <p:cNvSpPr txBox="1"/>
            <p:nvPr/>
          </p:nvSpPr>
          <p:spPr>
            <a:xfrm>
              <a:off x="2658000" y="757300"/>
              <a:ext cx="1510000" cy="3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pt-BR" sz="1333" dirty="0"/>
                <a:t>Facility variation</a:t>
              </a:r>
              <a:endParaRPr sz="1333" dirty="0"/>
            </a:p>
          </p:txBody>
        </p:sp>
        <p:sp>
          <p:nvSpPr>
            <p:cNvPr id="78" name="Google Shape;229;p35"/>
            <p:cNvSpPr txBox="1"/>
            <p:nvPr/>
          </p:nvSpPr>
          <p:spPr>
            <a:xfrm>
              <a:off x="7583800" y="757300"/>
              <a:ext cx="1934000" cy="3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pt-BR" sz="1333"/>
                <a:t>Ecological variation</a:t>
              </a:r>
              <a:endParaRPr sz="1333"/>
            </a:p>
          </p:txBody>
        </p:sp>
        <p:cxnSp>
          <p:nvCxnSpPr>
            <p:cNvPr id="79" name="Google Shape;230;p35"/>
            <p:cNvCxnSpPr>
              <a:stCxn id="44" idx="1"/>
            </p:cNvCxnSpPr>
            <p:nvPr/>
          </p:nvCxnSpPr>
          <p:spPr>
            <a:xfrm flipH="1">
              <a:off x="3407833" y="953300"/>
              <a:ext cx="1389467" cy="61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199;p35"/>
          <p:cNvSpPr/>
          <p:nvPr/>
        </p:nvSpPr>
        <p:spPr>
          <a:xfrm>
            <a:off x="4747734" y="1638192"/>
            <a:ext cx="2157200" cy="6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pt-BR" sz="2000" dirty="0"/>
              <a:t>Design of restored communities</a:t>
            </a:r>
            <a:endParaRPr sz="2000" dirty="0"/>
          </a:p>
        </p:txBody>
      </p:sp>
      <p:cxnSp>
        <p:nvCxnSpPr>
          <p:cNvPr id="84" name="Google Shape;225;p35"/>
          <p:cNvCxnSpPr>
            <a:stCxn id="83" idx="2"/>
            <a:endCxn id="44" idx="0"/>
          </p:cNvCxnSpPr>
          <p:nvPr/>
        </p:nvCxnSpPr>
        <p:spPr>
          <a:xfrm>
            <a:off x="5826334" y="2250592"/>
            <a:ext cx="0" cy="5484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5071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906148"/>
              </p:ext>
            </p:extLst>
          </p:nvPr>
        </p:nvGraphicFramePr>
        <p:xfrm>
          <a:off x="900113" y="1131888"/>
          <a:ext cx="10318347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600382" imgH="1590772" progId="Excel.Sheet.12">
                  <p:embed/>
                </p:oleObj>
              </mc:Choice>
              <mc:Fallback>
                <p:oleObj name="Arbeitsblatt" r:id="rId2" imgW="3600382" imgH="159077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1131888"/>
                        <a:ext cx="10318347" cy="455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3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712580" y="1173350"/>
            <a:ext cx="8766840" cy="4511300"/>
            <a:chOff x="166700" y="126975"/>
            <a:chExt cx="8766840" cy="4511300"/>
          </a:xfrm>
        </p:grpSpPr>
        <p:sp>
          <p:nvSpPr>
            <p:cNvPr id="84" name="Google Shape;235;p36"/>
            <p:cNvSpPr/>
            <p:nvPr/>
          </p:nvSpPr>
          <p:spPr>
            <a:xfrm>
              <a:off x="900765" y="2196192"/>
              <a:ext cx="1273800" cy="786900"/>
            </a:xfrm>
            <a:prstGeom prst="rect">
              <a:avLst/>
            </a:prstGeom>
            <a:solidFill>
              <a:srgbClr val="DB624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Between units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36;p36"/>
            <p:cNvSpPr/>
            <p:nvPr/>
          </p:nvSpPr>
          <p:spPr>
            <a:xfrm>
              <a:off x="3179865" y="991400"/>
              <a:ext cx="1420800" cy="4032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Explained variation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37;p36"/>
            <p:cNvSpPr/>
            <p:nvPr/>
          </p:nvSpPr>
          <p:spPr>
            <a:xfrm>
              <a:off x="2266940" y="2196192"/>
              <a:ext cx="1311300" cy="786900"/>
            </a:xfrm>
            <a:prstGeom prst="rect">
              <a:avLst/>
            </a:prstGeom>
            <a:solidFill>
              <a:srgbClr val="DB624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Within units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38;p36"/>
            <p:cNvSpPr/>
            <p:nvPr/>
          </p:nvSpPr>
          <p:spPr>
            <a:xfrm>
              <a:off x="4233105" y="2194216"/>
              <a:ext cx="1311300" cy="786900"/>
            </a:xfrm>
            <a:prstGeom prst="rect">
              <a:avLst/>
            </a:prstGeom>
            <a:solidFill>
              <a:srgbClr val="3AA37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Treatments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39;p36"/>
            <p:cNvSpPr/>
            <p:nvPr/>
          </p:nvSpPr>
          <p:spPr>
            <a:xfrm>
              <a:off x="5818458" y="2196192"/>
              <a:ext cx="1311300" cy="786900"/>
            </a:xfrm>
            <a:prstGeom prst="rect">
              <a:avLst/>
            </a:prstGeom>
            <a:solidFill>
              <a:srgbClr val="3AA37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Organisms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40;p36"/>
            <p:cNvSpPr/>
            <p:nvPr/>
          </p:nvSpPr>
          <p:spPr>
            <a:xfrm>
              <a:off x="2061077" y="3724844"/>
              <a:ext cx="414000" cy="403200"/>
            </a:xfrm>
            <a:prstGeom prst="rect">
              <a:avLst/>
            </a:prstGeom>
            <a:solidFill>
              <a:srgbClr val="DB6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41;p36"/>
            <p:cNvSpPr/>
            <p:nvPr/>
          </p:nvSpPr>
          <p:spPr>
            <a:xfrm>
              <a:off x="2475225" y="3724850"/>
              <a:ext cx="2668200" cy="403200"/>
            </a:xfrm>
            <a:prstGeom prst="rect">
              <a:avLst/>
            </a:prstGeom>
            <a:solidFill>
              <a:srgbClr val="3AA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42;p36"/>
            <p:cNvSpPr/>
            <p:nvPr/>
          </p:nvSpPr>
          <p:spPr>
            <a:xfrm>
              <a:off x="2056620" y="4235068"/>
              <a:ext cx="2545500" cy="403200"/>
            </a:xfrm>
            <a:prstGeom prst="rect">
              <a:avLst/>
            </a:prstGeom>
            <a:solidFill>
              <a:srgbClr val="DB6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43;p36"/>
            <p:cNvSpPr/>
            <p:nvPr/>
          </p:nvSpPr>
          <p:spPr>
            <a:xfrm>
              <a:off x="4602025" y="4235075"/>
              <a:ext cx="1654800" cy="403200"/>
            </a:xfrm>
            <a:prstGeom prst="rect">
              <a:avLst/>
            </a:prstGeom>
            <a:solidFill>
              <a:srgbClr val="3AA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44;p36"/>
            <p:cNvSpPr txBox="1"/>
            <p:nvPr/>
          </p:nvSpPr>
          <p:spPr>
            <a:xfrm>
              <a:off x="346523" y="3915138"/>
              <a:ext cx="18600" cy="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45;p36"/>
            <p:cNvSpPr txBox="1"/>
            <p:nvPr/>
          </p:nvSpPr>
          <p:spPr>
            <a:xfrm>
              <a:off x="166700" y="3733209"/>
              <a:ext cx="2239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High facility uniformity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246;p36"/>
            <p:cNvSpPr txBox="1"/>
            <p:nvPr/>
          </p:nvSpPr>
          <p:spPr>
            <a:xfrm>
              <a:off x="166700" y="4262252"/>
              <a:ext cx="2239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Low facility uniformity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247;p36"/>
            <p:cNvSpPr/>
            <p:nvPr/>
          </p:nvSpPr>
          <p:spPr>
            <a:xfrm>
              <a:off x="1082805" y="3090100"/>
              <a:ext cx="909600" cy="258300"/>
            </a:xfrm>
            <a:prstGeom prst="rect">
              <a:avLst/>
            </a:prstGeom>
            <a:solidFill>
              <a:srgbClr val="DB624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chambers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48;p36"/>
            <p:cNvSpPr/>
            <p:nvPr/>
          </p:nvSpPr>
          <p:spPr>
            <a:xfrm>
              <a:off x="2425405" y="3086543"/>
              <a:ext cx="994500" cy="258300"/>
            </a:xfrm>
            <a:prstGeom prst="rect">
              <a:avLst/>
            </a:prstGeom>
            <a:solidFill>
              <a:srgbClr val="DB624A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position / trays 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49;p36"/>
            <p:cNvSpPr/>
            <p:nvPr/>
          </p:nvSpPr>
          <p:spPr>
            <a:xfrm>
              <a:off x="4146837" y="3092108"/>
              <a:ext cx="710400" cy="258300"/>
            </a:xfrm>
            <a:prstGeom prst="rect">
              <a:avLst/>
            </a:prstGeom>
            <a:solidFill>
              <a:srgbClr val="3AA37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water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50;p36"/>
            <p:cNvSpPr/>
            <p:nvPr/>
          </p:nvSpPr>
          <p:spPr>
            <a:xfrm>
              <a:off x="4939365" y="3090089"/>
              <a:ext cx="710400" cy="258300"/>
            </a:xfrm>
            <a:prstGeom prst="rect">
              <a:avLst/>
            </a:prstGeom>
            <a:solidFill>
              <a:srgbClr val="3AA37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light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51;p36"/>
            <p:cNvSpPr/>
            <p:nvPr/>
          </p:nvSpPr>
          <p:spPr>
            <a:xfrm>
              <a:off x="5731893" y="3092108"/>
              <a:ext cx="710400" cy="258300"/>
            </a:xfrm>
            <a:prstGeom prst="rect">
              <a:avLst/>
            </a:prstGeom>
            <a:solidFill>
              <a:srgbClr val="3AA37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species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52;p36"/>
            <p:cNvSpPr/>
            <p:nvPr/>
          </p:nvSpPr>
          <p:spPr>
            <a:xfrm>
              <a:off x="6524421" y="3092108"/>
              <a:ext cx="710400" cy="258300"/>
            </a:xfrm>
            <a:prstGeom prst="rect">
              <a:avLst/>
            </a:prstGeom>
            <a:solidFill>
              <a:srgbClr val="3AA37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genotypes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2" name="Google Shape;253;p36"/>
            <p:cNvCxnSpPr>
              <a:stCxn id="96" idx="0"/>
              <a:endCxn id="84" idx="2"/>
            </p:cNvCxnSpPr>
            <p:nvPr/>
          </p:nvCxnSpPr>
          <p:spPr>
            <a:xfrm rot="-5400000">
              <a:off x="1484355" y="3036250"/>
              <a:ext cx="107100" cy="600"/>
            </a:xfrm>
            <a:prstGeom prst="bentConnector3">
              <a:avLst>
                <a:gd name="adj1" fmla="val 50021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254;p36"/>
            <p:cNvCxnSpPr>
              <a:stCxn id="97" idx="0"/>
              <a:endCxn id="86" idx="2"/>
            </p:cNvCxnSpPr>
            <p:nvPr/>
          </p:nvCxnSpPr>
          <p:spPr>
            <a:xfrm rot="-5400000">
              <a:off x="2871205" y="3034493"/>
              <a:ext cx="103500" cy="600"/>
            </a:xfrm>
            <a:prstGeom prst="bentConnector3">
              <a:avLst>
                <a:gd name="adj1" fmla="val 49958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255;p36"/>
            <p:cNvCxnSpPr>
              <a:stCxn id="98" idx="0"/>
              <a:endCxn id="87" idx="2"/>
            </p:cNvCxnSpPr>
            <p:nvPr/>
          </p:nvCxnSpPr>
          <p:spPr>
            <a:xfrm rot="-5400000">
              <a:off x="4639887" y="2843258"/>
              <a:ext cx="111000" cy="386700"/>
            </a:xfrm>
            <a:prstGeom prst="bentConnector3">
              <a:avLst>
                <a:gd name="adj1" fmla="val 50035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256;p36"/>
            <p:cNvCxnSpPr>
              <a:stCxn id="99" idx="0"/>
              <a:endCxn id="87" idx="2"/>
            </p:cNvCxnSpPr>
            <p:nvPr/>
          </p:nvCxnSpPr>
          <p:spPr>
            <a:xfrm rot="5400000" flipH="1">
              <a:off x="5037165" y="2832689"/>
              <a:ext cx="108900" cy="405900"/>
            </a:xfrm>
            <a:prstGeom prst="bentConnector3">
              <a:avLst>
                <a:gd name="adj1" fmla="val 49955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257;p36"/>
            <p:cNvCxnSpPr>
              <a:stCxn id="100" idx="0"/>
              <a:endCxn id="88" idx="2"/>
            </p:cNvCxnSpPr>
            <p:nvPr/>
          </p:nvCxnSpPr>
          <p:spPr>
            <a:xfrm rot="-5400000">
              <a:off x="6226143" y="2844158"/>
              <a:ext cx="108900" cy="3870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258;p36"/>
            <p:cNvCxnSpPr>
              <a:stCxn id="101" idx="0"/>
              <a:endCxn id="88" idx="2"/>
            </p:cNvCxnSpPr>
            <p:nvPr/>
          </p:nvCxnSpPr>
          <p:spPr>
            <a:xfrm rot="5400000" flipH="1">
              <a:off x="6622371" y="2834858"/>
              <a:ext cx="108900" cy="4056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259;p36"/>
            <p:cNvCxnSpPr>
              <a:endCxn id="84" idx="0"/>
            </p:cNvCxnSpPr>
            <p:nvPr/>
          </p:nvCxnSpPr>
          <p:spPr>
            <a:xfrm flipH="1">
              <a:off x="1537665" y="1597706"/>
              <a:ext cx="727025" cy="598486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261;p36"/>
            <p:cNvCxnSpPr>
              <a:endCxn id="86" idx="0"/>
            </p:cNvCxnSpPr>
            <p:nvPr/>
          </p:nvCxnSpPr>
          <p:spPr>
            <a:xfrm>
              <a:off x="2264690" y="1592897"/>
              <a:ext cx="657900" cy="60329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262;p36"/>
            <p:cNvCxnSpPr>
              <a:stCxn id="85" idx="3"/>
            </p:cNvCxnSpPr>
            <p:nvPr/>
          </p:nvCxnSpPr>
          <p:spPr>
            <a:xfrm>
              <a:off x="4600665" y="1193000"/>
              <a:ext cx="1049100" cy="419437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263;p36"/>
            <p:cNvCxnSpPr>
              <a:endCxn id="87" idx="0"/>
            </p:cNvCxnSpPr>
            <p:nvPr/>
          </p:nvCxnSpPr>
          <p:spPr>
            <a:xfrm flipH="1">
              <a:off x="4888755" y="1612437"/>
              <a:ext cx="761010" cy="581779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264;p36"/>
            <p:cNvCxnSpPr>
              <a:endCxn id="88" idx="0"/>
            </p:cNvCxnSpPr>
            <p:nvPr/>
          </p:nvCxnSpPr>
          <p:spPr>
            <a:xfrm>
              <a:off x="5649765" y="1608727"/>
              <a:ext cx="824343" cy="58746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" name="Google Shape;265;p36"/>
            <p:cNvSpPr txBox="1"/>
            <p:nvPr/>
          </p:nvSpPr>
          <p:spPr>
            <a:xfrm>
              <a:off x="1644725" y="1063854"/>
              <a:ext cx="994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Facility effects</a:t>
              </a:r>
              <a:endParaRPr kumimoji="0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66;p36"/>
            <p:cNvSpPr txBox="1"/>
            <p:nvPr/>
          </p:nvSpPr>
          <p:spPr>
            <a:xfrm>
              <a:off x="5141334" y="1063854"/>
              <a:ext cx="12738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Manipulated effects</a:t>
              </a:r>
              <a:endParaRPr kumimoji="0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267;p36"/>
            <p:cNvCxnSpPr>
              <a:stCxn id="85" idx="1"/>
            </p:cNvCxnSpPr>
            <p:nvPr/>
          </p:nvCxnSpPr>
          <p:spPr>
            <a:xfrm flipH="1">
              <a:off x="2264690" y="1193000"/>
              <a:ext cx="915175" cy="405885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268;p36"/>
            <p:cNvSpPr/>
            <p:nvPr/>
          </p:nvSpPr>
          <p:spPr>
            <a:xfrm>
              <a:off x="3179865" y="126975"/>
              <a:ext cx="1420800" cy="4032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All variation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69;p36"/>
            <p:cNvSpPr/>
            <p:nvPr/>
          </p:nvSpPr>
          <p:spPr>
            <a:xfrm>
              <a:off x="7512740" y="2194100"/>
              <a:ext cx="1420800" cy="4032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Residual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variance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8" name="Google Shape;270;p36"/>
            <p:cNvCxnSpPr>
              <a:stCxn id="116" idx="2"/>
              <a:endCxn id="85" idx="0"/>
            </p:cNvCxnSpPr>
            <p:nvPr/>
          </p:nvCxnSpPr>
          <p:spPr>
            <a:xfrm rot="-5400000" flipH="1">
              <a:off x="3660015" y="760425"/>
              <a:ext cx="461100" cy="600"/>
            </a:xfrm>
            <a:prstGeom prst="bentConnector3">
              <a:avLst>
                <a:gd name="adj1" fmla="val 50014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271;p36"/>
            <p:cNvSpPr/>
            <p:nvPr/>
          </p:nvSpPr>
          <p:spPr>
            <a:xfrm>
              <a:off x="5143575" y="3724850"/>
              <a:ext cx="2668200" cy="403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272;p36"/>
            <p:cNvSpPr/>
            <p:nvPr/>
          </p:nvSpPr>
          <p:spPr>
            <a:xfrm>
              <a:off x="6157693" y="4235075"/>
              <a:ext cx="1654800" cy="403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273;p36"/>
            <p:cNvSpPr/>
            <p:nvPr/>
          </p:nvSpPr>
          <p:spPr>
            <a:xfrm>
              <a:off x="7512740" y="991400"/>
              <a:ext cx="1420800" cy="403200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Unexplained variation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274;p36"/>
            <p:cNvCxnSpPr>
              <a:stCxn id="116" idx="3"/>
              <a:endCxn id="121" idx="0"/>
            </p:cNvCxnSpPr>
            <p:nvPr/>
          </p:nvCxnSpPr>
          <p:spPr>
            <a:xfrm>
              <a:off x="4600665" y="328575"/>
              <a:ext cx="3622500" cy="662700"/>
            </a:xfrm>
            <a:prstGeom prst="bentConnector2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275;p36"/>
            <p:cNvCxnSpPr>
              <a:stCxn id="121" idx="2"/>
              <a:endCxn id="117" idx="0"/>
            </p:cNvCxnSpPr>
            <p:nvPr/>
          </p:nvCxnSpPr>
          <p:spPr>
            <a:xfrm rot="-5400000" flipH="1">
              <a:off x="7823690" y="1794050"/>
              <a:ext cx="7995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94680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38" y="895546"/>
            <a:ext cx="12202476" cy="50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4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0" y="923453"/>
            <a:ext cx="12068060" cy="50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73906"/>
              </p:ext>
            </p:extLst>
          </p:nvPr>
        </p:nvGraphicFramePr>
        <p:xfrm>
          <a:off x="973540" y="1165904"/>
          <a:ext cx="10244920" cy="452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600382" imgH="1590772" progId="Excel.Sheet.12">
                  <p:embed/>
                </p:oleObj>
              </mc:Choice>
              <mc:Fallback>
                <p:oleObj name="Arbeitsblatt" r:id="rId2" imgW="3600382" imgH="1590772" progId="Excel.Sheet.12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3540" y="1165904"/>
                        <a:ext cx="10244920" cy="4526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00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03911"/>
              </p:ext>
            </p:extLst>
          </p:nvPr>
        </p:nvGraphicFramePr>
        <p:xfrm>
          <a:off x="1212999" y="670328"/>
          <a:ext cx="9766002" cy="551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152934" imgH="1781043" progId="Excel.Sheet.12">
                  <p:embed/>
                </p:oleObj>
              </mc:Choice>
              <mc:Fallback>
                <p:oleObj name="Arbeitsblatt" r:id="rId2" imgW="3152934" imgH="1781043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2999" y="670328"/>
                        <a:ext cx="9766002" cy="5517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9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05229" y="10194"/>
            <a:ext cx="9650583" cy="6723313"/>
            <a:chOff x="1205229" y="10194"/>
            <a:chExt cx="9650583" cy="6723313"/>
          </a:xfrm>
        </p:grpSpPr>
        <p:grpSp>
          <p:nvGrpSpPr>
            <p:cNvPr id="61" name="Group 60"/>
            <p:cNvGrpSpPr/>
            <p:nvPr/>
          </p:nvGrpSpPr>
          <p:grpSpPr>
            <a:xfrm>
              <a:off x="1205229" y="10194"/>
              <a:ext cx="9601962" cy="6723313"/>
              <a:chOff x="1278125" y="-106137"/>
              <a:chExt cx="9601962" cy="672331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311913" y="1101716"/>
                <a:ext cx="5457248" cy="5349725"/>
                <a:chOff x="1311913" y="1101716"/>
                <a:chExt cx="5457248" cy="5349725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4757481" y="1106688"/>
                  <a:ext cx="2011680" cy="5344753"/>
                  <a:chOff x="4757481" y="1106688"/>
                  <a:chExt cx="2011680" cy="5344753"/>
                </a:xfrm>
              </p:grpSpPr>
              <p:sp>
                <p:nvSpPr>
                  <p:cNvPr id="136" name="Google Shape;199;p35"/>
                  <p:cNvSpPr/>
                  <p:nvPr/>
                </p:nvSpPr>
                <p:spPr>
                  <a:xfrm>
                    <a:off x="4757481" y="1106688"/>
                    <a:ext cx="2011680" cy="82296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Stability</a:t>
                    </a:r>
                    <a:endParaRPr sz="2000" dirty="0"/>
                  </a:p>
                </p:txBody>
              </p:sp>
              <p:sp>
                <p:nvSpPr>
                  <p:cNvPr id="137" name="Google Shape;199;p35"/>
                  <p:cNvSpPr/>
                  <p:nvPr/>
                </p:nvSpPr>
                <p:spPr>
                  <a:xfrm>
                    <a:off x="4757481" y="2613952"/>
                    <a:ext cx="2011680" cy="82296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Biodiversity</a:t>
                    </a:r>
                    <a:endParaRPr sz="2000" dirty="0"/>
                  </a:p>
                </p:txBody>
              </p:sp>
              <p:sp>
                <p:nvSpPr>
                  <p:cNvPr id="138" name="Google Shape;199;p35"/>
                  <p:cNvSpPr/>
                  <p:nvPr/>
                </p:nvSpPr>
                <p:spPr>
                  <a:xfrm>
                    <a:off x="4757481" y="4121216"/>
                    <a:ext cx="2011680" cy="8229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Recreation</a:t>
                    </a:r>
                    <a:endParaRPr sz="2000" dirty="0"/>
                  </a:p>
                </p:txBody>
              </p:sp>
              <p:sp>
                <p:nvSpPr>
                  <p:cNvPr id="139" name="Google Shape;199;p35"/>
                  <p:cNvSpPr/>
                  <p:nvPr/>
                </p:nvSpPr>
                <p:spPr>
                  <a:xfrm>
                    <a:off x="4757481" y="5628481"/>
                    <a:ext cx="2011680" cy="82296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2000" dirty="0"/>
                      <a:t>Production</a:t>
                    </a:r>
                    <a:endParaRPr sz="2000" dirty="0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469341" y="1241111"/>
                  <a:ext cx="2288140" cy="5144162"/>
                  <a:chOff x="2469341" y="1241111"/>
                  <a:chExt cx="2288140" cy="5144162"/>
                </a:xfrm>
              </p:grpSpPr>
              <p:cxnSp>
                <p:nvCxnSpPr>
                  <p:cNvPr id="119" name="Straight Arrow Connector 118"/>
                  <p:cNvCxnSpPr>
                    <a:stCxn id="115" idx="3"/>
                  </p:cNvCxnSpPr>
                  <p:nvPr/>
                </p:nvCxnSpPr>
                <p:spPr>
                  <a:xfrm flipV="1">
                    <a:off x="2592073" y="1241111"/>
                    <a:ext cx="2156699" cy="272085"/>
                  </a:xfrm>
                  <a:prstGeom prst="straightConnector1">
                    <a:avLst/>
                  </a:prstGeom>
                  <a:ln w="20320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>
                    <a:off x="2532080" y="1401904"/>
                    <a:ext cx="2216692" cy="4226577"/>
                  </a:xfrm>
                  <a:prstGeom prst="straightConnector1">
                    <a:avLst/>
                  </a:prstGeom>
                  <a:ln w="12065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>
                    <a:stCxn id="115" idx="3"/>
                  </p:cNvCxnSpPr>
                  <p:nvPr/>
                </p:nvCxnSpPr>
                <p:spPr>
                  <a:xfrm>
                    <a:off x="2592073" y="1513196"/>
                    <a:ext cx="2156699" cy="1171897"/>
                  </a:xfrm>
                  <a:prstGeom prst="straightConnector1">
                    <a:avLst/>
                  </a:prstGeom>
                  <a:ln w="6350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/>
                  <p:cNvCxnSpPr>
                    <a:stCxn id="115" idx="3"/>
                  </p:cNvCxnSpPr>
                  <p:nvPr/>
                </p:nvCxnSpPr>
                <p:spPr>
                  <a:xfrm>
                    <a:off x="2592073" y="1513196"/>
                    <a:ext cx="2156699" cy="2724241"/>
                  </a:xfrm>
                  <a:prstGeom prst="straightConnector1">
                    <a:avLst/>
                  </a:prstGeom>
                  <a:ln w="31750">
                    <a:solidFill>
                      <a:srgbClr val="EAD1DC">
                        <a:alpha val="7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>
                    <a:stCxn id="116" idx="3"/>
                  </p:cNvCxnSpPr>
                  <p:nvPr/>
                </p:nvCxnSpPr>
                <p:spPr>
                  <a:xfrm flipV="1">
                    <a:off x="2594819" y="2771122"/>
                    <a:ext cx="2162662" cy="250996"/>
                  </a:xfrm>
                  <a:prstGeom prst="straightConnector1">
                    <a:avLst/>
                  </a:prstGeom>
                  <a:ln w="20320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/>
                  <p:cNvCxnSpPr>
                    <a:stCxn id="116" idx="3"/>
                    <a:endCxn id="138" idx="1"/>
                  </p:cNvCxnSpPr>
                  <p:nvPr/>
                </p:nvCxnSpPr>
                <p:spPr>
                  <a:xfrm>
                    <a:off x="2594819" y="3022118"/>
                    <a:ext cx="2162662" cy="1510578"/>
                  </a:xfrm>
                  <a:prstGeom prst="straightConnector1">
                    <a:avLst/>
                  </a:prstGeom>
                  <a:ln w="12065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/>
                  <p:cNvCxnSpPr>
                    <a:stCxn id="116" idx="3"/>
                  </p:cNvCxnSpPr>
                  <p:nvPr/>
                </p:nvCxnSpPr>
                <p:spPr>
                  <a:xfrm>
                    <a:off x="2594819" y="3022118"/>
                    <a:ext cx="2153953" cy="2912776"/>
                  </a:xfrm>
                  <a:prstGeom prst="straightConnector1">
                    <a:avLst/>
                  </a:prstGeom>
                  <a:ln w="6350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>
                    <a:stCxn id="116" idx="3"/>
                  </p:cNvCxnSpPr>
                  <p:nvPr/>
                </p:nvCxnSpPr>
                <p:spPr>
                  <a:xfrm flipV="1">
                    <a:off x="2594819" y="1357835"/>
                    <a:ext cx="2162662" cy="1664283"/>
                  </a:xfrm>
                  <a:prstGeom prst="straightConnector1">
                    <a:avLst/>
                  </a:prstGeom>
                  <a:ln w="31750">
                    <a:solidFill>
                      <a:srgbClr val="D0E0E3">
                        <a:alpha val="80000"/>
                      </a:srgb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/>
                  <p:cNvCxnSpPr>
                    <a:stCxn id="117" idx="3"/>
                    <a:endCxn id="137" idx="1"/>
                  </p:cNvCxnSpPr>
                  <p:nvPr/>
                </p:nvCxnSpPr>
                <p:spPr>
                  <a:xfrm flipV="1">
                    <a:off x="2592073" y="3025432"/>
                    <a:ext cx="2165408" cy="1505608"/>
                  </a:xfrm>
                  <a:prstGeom prst="straightConnector1">
                    <a:avLst/>
                  </a:prstGeom>
                  <a:ln w="20320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Arrow Connector 127"/>
                  <p:cNvCxnSpPr>
                    <a:stCxn id="117" idx="3"/>
                  </p:cNvCxnSpPr>
                  <p:nvPr/>
                </p:nvCxnSpPr>
                <p:spPr>
                  <a:xfrm>
                    <a:off x="2592073" y="4531040"/>
                    <a:ext cx="2156699" cy="145945"/>
                  </a:xfrm>
                  <a:prstGeom prst="straightConnector1">
                    <a:avLst/>
                  </a:prstGeom>
                  <a:ln w="12065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stCxn id="117" idx="3"/>
                  </p:cNvCxnSpPr>
                  <p:nvPr/>
                </p:nvCxnSpPr>
                <p:spPr>
                  <a:xfrm>
                    <a:off x="2592073" y="4531040"/>
                    <a:ext cx="2156699" cy="1681577"/>
                  </a:xfrm>
                  <a:prstGeom prst="straightConnector1">
                    <a:avLst/>
                  </a:prstGeom>
                  <a:ln w="6350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>
                    <a:stCxn id="117" idx="3"/>
                    <a:endCxn id="136" idx="1"/>
                  </p:cNvCxnSpPr>
                  <p:nvPr/>
                </p:nvCxnSpPr>
                <p:spPr>
                  <a:xfrm flipV="1">
                    <a:off x="2592073" y="1518168"/>
                    <a:ext cx="2165408" cy="3012872"/>
                  </a:xfrm>
                  <a:prstGeom prst="straightConnector1">
                    <a:avLst/>
                  </a:prstGeom>
                  <a:ln w="31750">
                    <a:solidFill>
                      <a:schemeClr val="accent5">
                        <a:lumMod val="20000"/>
                        <a:lumOff val="80000"/>
                        <a:alpha val="8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18" idx="3"/>
                  </p:cNvCxnSpPr>
                  <p:nvPr/>
                </p:nvCxnSpPr>
                <p:spPr>
                  <a:xfrm>
                    <a:off x="2594819" y="6039961"/>
                    <a:ext cx="2153953" cy="345312"/>
                  </a:xfrm>
                  <a:prstGeom prst="straightConnector1">
                    <a:avLst/>
                  </a:prstGeom>
                  <a:ln w="20320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2469341" y="3433598"/>
                    <a:ext cx="2279431" cy="2634939"/>
                  </a:xfrm>
                  <a:prstGeom prst="straightConnector1">
                    <a:avLst/>
                  </a:prstGeom>
                  <a:ln w="12065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Arrow Connector 133"/>
                  <p:cNvCxnSpPr>
                    <a:stCxn id="118" idx="3"/>
                  </p:cNvCxnSpPr>
                  <p:nvPr/>
                </p:nvCxnSpPr>
                <p:spPr>
                  <a:xfrm flipV="1">
                    <a:off x="2594819" y="4871689"/>
                    <a:ext cx="2153953" cy="1168272"/>
                  </a:xfrm>
                  <a:prstGeom prst="straightConnector1">
                    <a:avLst/>
                  </a:prstGeom>
                  <a:ln w="6350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>
                    <a:stCxn id="118" idx="3"/>
                  </p:cNvCxnSpPr>
                  <p:nvPr/>
                </p:nvCxnSpPr>
                <p:spPr>
                  <a:xfrm flipV="1">
                    <a:off x="2594819" y="1742379"/>
                    <a:ext cx="2153953" cy="4297582"/>
                  </a:xfrm>
                  <a:prstGeom prst="straightConnector1">
                    <a:avLst/>
                  </a:prstGeom>
                  <a:ln w="31750">
                    <a:solidFill>
                      <a:schemeClr val="accent2">
                        <a:lumMod val="40000"/>
                        <a:lumOff val="60000"/>
                        <a:alpha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1311913" y="1101716"/>
                  <a:ext cx="1282906" cy="5349725"/>
                  <a:chOff x="1311913" y="1101716"/>
                  <a:chExt cx="1282906" cy="5349725"/>
                </a:xfrm>
              </p:grpSpPr>
              <p:sp>
                <p:nvSpPr>
                  <p:cNvPr id="115" name="Google Shape;200;p35"/>
                  <p:cNvSpPr/>
                  <p:nvPr/>
                </p:nvSpPr>
                <p:spPr>
                  <a:xfrm>
                    <a:off x="1311913" y="1101716"/>
                    <a:ext cx="1280160" cy="822960"/>
                  </a:xfrm>
                  <a:prstGeom prst="rect">
                    <a:avLst/>
                  </a:prstGeom>
                  <a:solidFill>
                    <a:srgbClr val="EAD1D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Soil type</a:t>
                    </a:r>
                    <a:endParaRPr sz="1600" dirty="0"/>
                  </a:p>
                </p:txBody>
              </p:sp>
              <p:sp>
                <p:nvSpPr>
                  <p:cNvPr id="116" name="Google Shape;200;p35"/>
                  <p:cNvSpPr/>
                  <p:nvPr/>
                </p:nvSpPr>
                <p:spPr>
                  <a:xfrm>
                    <a:off x="1314659" y="2610638"/>
                    <a:ext cx="1280160" cy="822960"/>
                  </a:xfrm>
                  <a:prstGeom prst="rect">
                    <a:avLst/>
                  </a:prstGeom>
                  <a:solidFill>
                    <a:srgbClr val="D0E0E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Mowing regimes</a:t>
                    </a:r>
                    <a:endParaRPr sz="1600" dirty="0"/>
                  </a:p>
                </p:txBody>
              </p:sp>
              <p:sp>
                <p:nvSpPr>
                  <p:cNvPr id="117" name="Google Shape;200;p35"/>
                  <p:cNvSpPr/>
                  <p:nvPr/>
                </p:nvSpPr>
                <p:spPr>
                  <a:xfrm>
                    <a:off x="1311913" y="4119560"/>
                    <a:ext cx="1280160" cy="82296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Sowing material</a:t>
                    </a:r>
                    <a:endParaRPr sz="1600" dirty="0"/>
                  </a:p>
                </p:txBody>
              </p:sp>
              <p:sp>
                <p:nvSpPr>
                  <p:cNvPr id="118" name="Google Shape;200;p35"/>
                  <p:cNvSpPr/>
                  <p:nvPr/>
                </p:nvSpPr>
                <p:spPr>
                  <a:xfrm>
                    <a:off x="1314659" y="5628481"/>
                    <a:ext cx="1280160" cy="82296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algn="ctr"/>
                    <a:r>
                      <a:rPr lang="pt-BR" sz="1600" dirty="0"/>
                      <a:t>Biomass removal</a:t>
                    </a:r>
                    <a:endParaRPr sz="1600" dirty="0"/>
                  </a:p>
                </p:txBody>
              </p:sp>
            </p:grpSp>
          </p:grpSp>
          <p:grpSp>
            <p:nvGrpSpPr>
              <p:cNvPr id="63" name="Group 62"/>
              <p:cNvGrpSpPr/>
              <p:nvPr/>
            </p:nvGrpSpPr>
            <p:grpSpPr>
              <a:xfrm>
                <a:off x="6769161" y="960172"/>
                <a:ext cx="2187798" cy="5657004"/>
                <a:chOff x="6166485" y="875331"/>
                <a:chExt cx="2187798" cy="5657004"/>
              </a:xfrm>
            </p:grpSpPr>
            <p:sp>
              <p:nvSpPr>
                <p:cNvPr id="83" name="Google Shape;198;p35"/>
                <p:cNvSpPr/>
                <p:nvPr/>
              </p:nvSpPr>
              <p:spPr>
                <a:xfrm>
                  <a:off x="7257003" y="875331"/>
                  <a:ext cx="1097280" cy="54864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dirty="0"/>
                    <a:t>Flood security</a:t>
                  </a:r>
                  <a:endParaRPr sz="1200" dirty="0"/>
                </a:p>
              </p:txBody>
            </p:sp>
            <p:sp>
              <p:nvSpPr>
                <p:cNvPr id="84" name="Google Shape;200;p35"/>
                <p:cNvSpPr/>
                <p:nvPr/>
              </p:nvSpPr>
              <p:spPr>
                <a:xfrm>
                  <a:off x="7257003" y="1471388"/>
                  <a:ext cx="1097280" cy="54864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dirty="0"/>
                    <a:t>Erosion control</a:t>
                  </a:r>
                  <a:endParaRPr sz="1200" dirty="0"/>
                </a:p>
              </p:txBody>
            </p:sp>
            <p:sp>
              <p:nvSpPr>
                <p:cNvPr id="85" name="Google Shape;198;p35"/>
                <p:cNvSpPr/>
                <p:nvPr/>
              </p:nvSpPr>
              <p:spPr>
                <a:xfrm>
                  <a:off x="7257003" y="2353526"/>
                  <a:ext cx="1097280" cy="54864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i="1" dirty="0"/>
                    <a:t>In situ</a:t>
                  </a:r>
                  <a:r>
                    <a:rPr lang="pt-BR" sz="1200" dirty="0"/>
                    <a:t> increase</a:t>
                  </a:r>
                  <a:endParaRPr sz="1200" dirty="0"/>
                </a:p>
              </p:txBody>
            </p:sp>
            <p:sp>
              <p:nvSpPr>
                <p:cNvPr id="86" name="Google Shape;200;p35"/>
                <p:cNvSpPr/>
                <p:nvPr/>
              </p:nvSpPr>
              <p:spPr>
                <a:xfrm>
                  <a:off x="7257003" y="2964134"/>
                  <a:ext cx="1097280" cy="54864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i="1" dirty="0"/>
                    <a:t>Ex situ </a:t>
                  </a:r>
                  <a:r>
                    <a:rPr lang="pt-BR" sz="1200" dirty="0"/>
                    <a:t>increase</a:t>
                  </a:r>
                  <a:endParaRPr sz="1200" dirty="0"/>
                </a:p>
              </p:txBody>
            </p:sp>
            <p:sp>
              <p:nvSpPr>
                <p:cNvPr id="87" name="Google Shape;198;p35"/>
                <p:cNvSpPr/>
                <p:nvPr/>
              </p:nvSpPr>
              <p:spPr>
                <a:xfrm>
                  <a:off x="7257003" y="3847126"/>
                  <a:ext cx="1097280" cy="548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dirty="0"/>
                    <a:t>Inspiration</a:t>
                  </a:r>
                  <a:endParaRPr sz="1200" dirty="0"/>
                </a:p>
              </p:txBody>
            </p:sp>
            <p:sp>
              <p:nvSpPr>
                <p:cNvPr id="97" name="Google Shape;200;p35"/>
                <p:cNvSpPr/>
                <p:nvPr/>
              </p:nvSpPr>
              <p:spPr>
                <a:xfrm>
                  <a:off x="7257003" y="4452916"/>
                  <a:ext cx="1097280" cy="548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dirty="0"/>
                    <a:t>Exercises</a:t>
                  </a:r>
                  <a:endParaRPr sz="1200" dirty="0"/>
                </a:p>
              </p:txBody>
            </p:sp>
            <p:sp>
              <p:nvSpPr>
                <p:cNvPr id="98" name="Google Shape;198;p35"/>
                <p:cNvSpPr/>
                <p:nvPr/>
              </p:nvSpPr>
              <p:spPr>
                <a:xfrm>
                  <a:off x="7257003" y="5367506"/>
                  <a:ext cx="1097280" cy="548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dirty="0"/>
                    <a:t>Fodder production</a:t>
                  </a:r>
                  <a:endParaRPr sz="1200" dirty="0"/>
                </a:p>
              </p:txBody>
            </p:sp>
            <p:sp>
              <p:nvSpPr>
                <p:cNvPr id="100" name="Google Shape;200;p35"/>
                <p:cNvSpPr/>
                <p:nvPr/>
              </p:nvSpPr>
              <p:spPr>
                <a:xfrm>
                  <a:off x="7257003" y="5983695"/>
                  <a:ext cx="1097280" cy="548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200" dirty="0"/>
                    <a:t>Energy production</a:t>
                  </a:r>
                  <a:endParaRPr sz="1200" dirty="0"/>
                </a:p>
              </p:txBody>
            </p:sp>
            <p:cxnSp>
              <p:nvCxnSpPr>
                <p:cNvPr id="101" name="Straight Arrow Connector 100"/>
                <p:cNvCxnSpPr>
                  <a:stCxn id="136" idx="3"/>
                  <a:endCxn id="83" idx="1"/>
                </p:cNvCxnSpPr>
                <p:nvPr/>
              </p:nvCxnSpPr>
              <p:spPr>
                <a:xfrm flipV="1">
                  <a:off x="6166485" y="1149651"/>
                  <a:ext cx="1090518" cy="293162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136" idx="3"/>
                  <a:endCxn id="84" idx="1"/>
                </p:cNvCxnSpPr>
                <p:nvPr/>
              </p:nvCxnSpPr>
              <p:spPr>
                <a:xfrm>
                  <a:off x="6166485" y="1442813"/>
                  <a:ext cx="1090518" cy="302895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>
                  <a:stCxn id="137" idx="3"/>
                  <a:endCxn id="85" idx="1"/>
                </p:cNvCxnSpPr>
                <p:nvPr/>
              </p:nvCxnSpPr>
              <p:spPr>
                <a:xfrm flipV="1">
                  <a:off x="6166485" y="2627846"/>
                  <a:ext cx="1090518" cy="302895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37" idx="3"/>
                  <a:endCxn id="86" idx="1"/>
                </p:cNvCxnSpPr>
                <p:nvPr/>
              </p:nvCxnSpPr>
              <p:spPr>
                <a:xfrm>
                  <a:off x="6166485" y="2930741"/>
                  <a:ext cx="1090518" cy="307713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138" idx="3"/>
                  <a:endCxn id="87" idx="1"/>
                </p:cNvCxnSpPr>
                <p:nvPr/>
              </p:nvCxnSpPr>
              <p:spPr>
                <a:xfrm flipV="1">
                  <a:off x="6166485" y="4121446"/>
                  <a:ext cx="1090518" cy="345746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38" idx="3"/>
                  <a:endCxn id="97" idx="1"/>
                </p:cNvCxnSpPr>
                <p:nvPr/>
              </p:nvCxnSpPr>
              <p:spPr>
                <a:xfrm>
                  <a:off x="6166485" y="4467192"/>
                  <a:ext cx="1090518" cy="26004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39" idx="3"/>
                  <a:endCxn id="98" idx="1"/>
                </p:cNvCxnSpPr>
                <p:nvPr/>
              </p:nvCxnSpPr>
              <p:spPr>
                <a:xfrm flipV="1">
                  <a:off x="6166485" y="5641826"/>
                  <a:ext cx="1090518" cy="313294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39" idx="3"/>
                  <a:endCxn id="100" idx="1"/>
                </p:cNvCxnSpPr>
                <p:nvPr/>
              </p:nvCxnSpPr>
              <p:spPr>
                <a:xfrm>
                  <a:off x="6166485" y="5955120"/>
                  <a:ext cx="1090518" cy="302895"/>
                </a:xfrm>
                <a:prstGeom prst="straightConnector1">
                  <a:avLst/>
                </a:prstGeom>
                <a:ln w="127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9599927" y="1239487"/>
                <a:ext cx="1280160" cy="5105754"/>
                <a:chOff x="8900938" y="1239487"/>
                <a:chExt cx="1280160" cy="5105754"/>
              </a:xfrm>
            </p:grpSpPr>
            <p:sp>
              <p:nvSpPr>
                <p:cNvPr id="78" name="Google Shape;199;p35"/>
                <p:cNvSpPr/>
                <p:nvPr/>
              </p:nvSpPr>
              <p:spPr>
                <a:xfrm>
                  <a:off x="8900938" y="1239487"/>
                  <a:ext cx="1280160" cy="54864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Regulating</a:t>
                  </a:r>
                  <a:endParaRPr sz="1400" dirty="0"/>
                </a:p>
              </p:txBody>
            </p:sp>
            <p:sp>
              <p:nvSpPr>
                <p:cNvPr id="79" name="Google Shape;199;p35"/>
                <p:cNvSpPr/>
                <p:nvPr/>
              </p:nvSpPr>
              <p:spPr>
                <a:xfrm>
                  <a:off x="8900938" y="2758525"/>
                  <a:ext cx="1280160" cy="54864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Supporting</a:t>
                  </a:r>
                  <a:endParaRPr sz="1400" dirty="0"/>
                </a:p>
              </p:txBody>
            </p:sp>
            <p:sp>
              <p:nvSpPr>
                <p:cNvPr id="81" name="Google Shape;199;p35"/>
                <p:cNvSpPr/>
                <p:nvPr/>
              </p:nvSpPr>
              <p:spPr>
                <a:xfrm>
                  <a:off x="8900938" y="4277563"/>
                  <a:ext cx="1280160" cy="5486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Cultural</a:t>
                  </a:r>
                  <a:endParaRPr sz="1400" dirty="0"/>
                </a:p>
              </p:txBody>
            </p:sp>
            <p:sp>
              <p:nvSpPr>
                <p:cNvPr id="82" name="Google Shape;199;p35"/>
                <p:cNvSpPr/>
                <p:nvPr/>
              </p:nvSpPr>
              <p:spPr>
                <a:xfrm>
                  <a:off x="8900938" y="5796601"/>
                  <a:ext cx="1280160" cy="54864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400" dirty="0"/>
                    <a:t>Provisioning</a:t>
                  </a:r>
                  <a:endParaRPr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278125" y="-106137"/>
                <a:ext cx="7918127" cy="961609"/>
                <a:chOff x="1278125" y="-106137"/>
                <a:chExt cx="7918127" cy="961609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2995748" y="-106137"/>
                  <a:ext cx="62005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400" b="1" dirty="0"/>
                    <a:t>Dike planning, establishment and maintenance</a:t>
                  </a:r>
                  <a:endParaRPr lang="en-US" sz="2400" b="1" dirty="0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1278125" y="513318"/>
                  <a:ext cx="7713552" cy="342154"/>
                  <a:chOff x="1278125" y="513318"/>
                  <a:chExt cx="7713552" cy="342154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126134" y="513318"/>
                    <a:ext cx="127437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Dike services</a:t>
                    </a: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278125" y="516918"/>
                    <a:ext cx="134773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Key measures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7824960" y="513318"/>
                    <a:ext cx="116671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Dike goods</a:t>
                    </a:r>
                  </a:p>
                </p:txBody>
              </p:sp>
            </p:grpSp>
          </p:grpSp>
        </p:grpSp>
        <p:sp>
          <p:nvSpPr>
            <p:cNvPr id="60" name="TextBox 59"/>
            <p:cNvSpPr txBox="1"/>
            <p:nvPr/>
          </p:nvSpPr>
          <p:spPr>
            <a:xfrm>
              <a:off x="9478409" y="383428"/>
              <a:ext cx="1377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Ecosystem services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04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205229" y="10194"/>
            <a:ext cx="9601962" cy="6723313"/>
            <a:chOff x="1278125" y="-106137"/>
            <a:chExt cx="9601962" cy="6723313"/>
          </a:xfrm>
        </p:grpSpPr>
        <p:grpSp>
          <p:nvGrpSpPr>
            <p:cNvPr id="62" name="Group 61"/>
            <p:cNvGrpSpPr/>
            <p:nvPr/>
          </p:nvGrpSpPr>
          <p:grpSpPr>
            <a:xfrm>
              <a:off x="1311913" y="1101716"/>
              <a:ext cx="5457248" cy="5349725"/>
              <a:chOff x="1311913" y="1101716"/>
              <a:chExt cx="5457248" cy="5349725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757481" y="1106688"/>
                <a:ext cx="2011680" cy="5344753"/>
                <a:chOff x="4757481" y="1106688"/>
                <a:chExt cx="2011680" cy="5344753"/>
              </a:xfrm>
            </p:grpSpPr>
            <p:sp>
              <p:nvSpPr>
                <p:cNvPr id="136" name="Google Shape;199;p35"/>
                <p:cNvSpPr/>
                <p:nvPr/>
              </p:nvSpPr>
              <p:spPr>
                <a:xfrm>
                  <a:off x="4757481" y="1106688"/>
                  <a:ext cx="2011680" cy="82296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Stability</a:t>
                  </a:r>
                  <a:endParaRPr sz="2000" dirty="0"/>
                </a:p>
              </p:txBody>
            </p:sp>
            <p:sp>
              <p:nvSpPr>
                <p:cNvPr id="137" name="Google Shape;199;p35"/>
                <p:cNvSpPr/>
                <p:nvPr/>
              </p:nvSpPr>
              <p:spPr>
                <a:xfrm>
                  <a:off x="4757481" y="2613952"/>
                  <a:ext cx="2011680" cy="82296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Biodiversity</a:t>
                  </a:r>
                  <a:endParaRPr sz="2000" dirty="0"/>
                </a:p>
              </p:txBody>
            </p:sp>
            <p:sp>
              <p:nvSpPr>
                <p:cNvPr id="138" name="Google Shape;199;p35"/>
                <p:cNvSpPr/>
                <p:nvPr/>
              </p:nvSpPr>
              <p:spPr>
                <a:xfrm>
                  <a:off x="4757481" y="4121216"/>
                  <a:ext cx="2011680" cy="822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Recreation</a:t>
                  </a:r>
                  <a:endParaRPr sz="2000" dirty="0"/>
                </a:p>
              </p:txBody>
            </p:sp>
            <p:sp>
              <p:nvSpPr>
                <p:cNvPr id="139" name="Google Shape;199;p35"/>
                <p:cNvSpPr/>
                <p:nvPr/>
              </p:nvSpPr>
              <p:spPr>
                <a:xfrm>
                  <a:off x="4757481" y="5628481"/>
                  <a:ext cx="2011680" cy="8229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2000" dirty="0"/>
                    <a:t>Production</a:t>
                  </a:r>
                  <a:endParaRPr sz="2000" dirty="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2469341" y="1241111"/>
                <a:ext cx="2288140" cy="5144162"/>
                <a:chOff x="2469341" y="1241111"/>
                <a:chExt cx="2288140" cy="5144162"/>
              </a:xfrm>
            </p:grpSpPr>
            <p:cxnSp>
              <p:nvCxnSpPr>
                <p:cNvPr id="119" name="Straight Arrow Connector 118"/>
                <p:cNvCxnSpPr>
                  <a:stCxn id="115" idx="3"/>
                </p:cNvCxnSpPr>
                <p:nvPr/>
              </p:nvCxnSpPr>
              <p:spPr>
                <a:xfrm flipV="1">
                  <a:off x="2592073" y="1241111"/>
                  <a:ext cx="2156699" cy="272085"/>
                </a:xfrm>
                <a:prstGeom prst="straightConnector1">
                  <a:avLst/>
                </a:prstGeom>
                <a:ln w="20320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2532080" y="1401904"/>
                  <a:ext cx="2216692" cy="4226577"/>
                </a:xfrm>
                <a:prstGeom prst="straightConnector1">
                  <a:avLst/>
                </a:prstGeom>
                <a:ln w="12065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>
                  <a:stCxn id="115" idx="3"/>
                </p:cNvCxnSpPr>
                <p:nvPr/>
              </p:nvCxnSpPr>
              <p:spPr>
                <a:xfrm>
                  <a:off x="2592073" y="1513196"/>
                  <a:ext cx="2156699" cy="1171897"/>
                </a:xfrm>
                <a:prstGeom prst="straightConnector1">
                  <a:avLst/>
                </a:prstGeom>
                <a:ln w="6350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stCxn id="115" idx="3"/>
                </p:cNvCxnSpPr>
                <p:nvPr/>
              </p:nvCxnSpPr>
              <p:spPr>
                <a:xfrm>
                  <a:off x="2592073" y="1513196"/>
                  <a:ext cx="2156699" cy="2724241"/>
                </a:xfrm>
                <a:prstGeom prst="straightConnector1">
                  <a:avLst/>
                </a:prstGeom>
                <a:ln w="31750">
                  <a:solidFill>
                    <a:srgbClr val="EAD1DC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>
                  <a:stCxn id="116" idx="3"/>
                </p:cNvCxnSpPr>
                <p:nvPr/>
              </p:nvCxnSpPr>
              <p:spPr>
                <a:xfrm flipV="1">
                  <a:off x="2594819" y="2771122"/>
                  <a:ext cx="2162662" cy="250996"/>
                </a:xfrm>
                <a:prstGeom prst="straightConnector1">
                  <a:avLst/>
                </a:prstGeom>
                <a:ln w="20320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>
                  <a:stCxn id="116" idx="3"/>
                  <a:endCxn id="138" idx="1"/>
                </p:cNvCxnSpPr>
                <p:nvPr/>
              </p:nvCxnSpPr>
              <p:spPr>
                <a:xfrm>
                  <a:off x="2594819" y="3022118"/>
                  <a:ext cx="2162662" cy="1510578"/>
                </a:xfrm>
                <a:prstGeom prst="straightConnector1">
                  <a:avLst/>
                </a:prstGeom>
                <a:ln w="12065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>
                  <a:stCxn id="116" idx="3"/>
                </p:cNvCxnSpPr>
                <p:nvPr/>
              </p:nvCxnSpPr>
              <p:spPr>
                <a:xfrm>
                  <a:off x="2594819" y="3022118"/>
                  <a:ext cx="2153953" cy="2912776"/>
                </a:xfrm>
                <a:prstGeom prst="straightConnector1">
                  <a:avLst/>
                </a:prstGeom>
                <a:ln w="6350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>
                  <a:stCxn id="116" idx="3"/>
                </p:cNvCxnSpPr>
                <p:nvPr/>
              </p:nvCxnSpPr>
              <p:spPr>
                <a:xfrm flipV="1">
                  <a:off x="2594819" y="1357835"/>
                  <a:ext cx="2162662" cy="1664283"/>
                </a:xfrm>
                <a:prstGeom prst="straightConnector1">
                  <a:avLst/>
                </a:prstGeom>
                <a:ln w="31750">
                  <a:solidFill>
                    <a:srgbClr val="D0E0E3">
                      <a:alpha val="8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>
                  <a:stCxn id="117" idx="3"/>
                  <a:endCxn id="137" idx="1"/>
                </p:cNvCxnSpPr>
                <p:nvPr/>
              </p:nvCxnSpPr>
              <p:spPr>
                <a:xfrm flipV="1">
                  <a:off x="2592073" y="3025432"/>
                  <a:ext cx="2165408" cy="1505608"/>
                </a:xfrm>
                <a:prstGeom prst="straightConnector1">
                  <a:avLst/>
                </a:prstGeom>
                <a:ln w="20320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>
                  <a:stCxn id="117" idx="3"/>
                </p:cNvCxnSpPr>
                <p:nvPr/>
              </p:nvCxnSpPr>
              <p:spPr>
                <a:xfrm>
                  <a:off x="2592073" y="4531040"/>
                  <a:ext cx="2156699" cy="145945"/>
                </a:xfrm>
                <a:prstGeom prst="straightConnector1">
                  <a:avLst/>
                </a:prstGeom>
                <a:ln w="12065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>
                  <a:stCxn id="117" idx="3"/>
                </p:cNvCxnSpPr>
                <p:nvPr/>
              </p:nvCxnSpPr>
              <p:spPr>
                <a:xfrm>
                  <a:off x="2592073" y="4531040"/>
                  <a:ext cx="2156699" cy="1681577"/>
                </a:xfrm>
                <a:prstGeom prst="straightConnector1">
                  <a:avLst/>
                </a:prstGeom>
                <a:ln w="6350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17" idx="3"/>
                  <a:endCxn id="136" idx="1"/>
                </p:cNvCxnSpPr>
                <p:nvPr/>
              </p:nvCxnSpPr>
              <p:spPr>
                <a:xfrm flipV="1">
                  <a:off x="2592073" y="1518168"/>
                  <a:ext cx="2165408" cy="3012872"/>
                </a:xfrm>
                <a:prstGeom prst="straightConnector1">
                  <a:avLst/>
                </a:prstGeom>
                <a:ln w="31750">
                  <a:solidFill>
                    <a:schemeClr val="accent5">
                      <a:lumMod val="20000"/>
                      <a:lumOff val="80000"/>
                      <a:alpha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>
                  <a:stCxn id="118" idx="3"/>
                </p:cNvCxnSpPr>
                <p:nvPr/>
              </p:nvCxnSpPr>
              <p:spPr>
                <a:xfrm>
                  <a:off x="2594819" y="6039961"/>
                  <a:ext cx="2153953" cy="345312"/>
                </a:xfrm>
                <a:prstGeom prst="straightConnector1">
                  <a:avLst/>
                </a:prstGeom>
                <a:ln w="20320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V="1">
                  <a:off x="2469341" y="3433598"/>
                  <a:ext cx="2279431" cy="2634939"/>
                </a:xfrm>
                <a:prstGeom prst="straightConnector1">
                  <a:avLst/>
                </a:prstGeom>
                <a:ln w="12065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>
                  <a:stCxn id="118" idx="3"/>
                </p:cNvCxnSpPr>
                <p:nvPr/>
              </p:nvCxnSpPr>
              <p:spPr>
                <a:xfrm flipV="1">
                  <a:off x="2594819" y="4871689"/>
                  <a:ext cx="2153953" cy="1168272"/>
                </a:xfrm>
                <a:prstGeom prst="straightConnector1">
                  <a:avLst/>
                </a:prstGeom>
                <a:ln w="6350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>
                  <a:stCxn id="118" idx="3"/>
                </p:cNvCxnSpPr>
                <p:nvPr/>
              </p:nvCxnSpPr>
              <p:spPr>
                <a:xfrm flipV="1">
                  <a:off x="2594819" y="1742379"/>
                  <a:ext cx="2153953" cy="4297582"/>
                </a:xfrm>
                <a:prstGeom prst="straightConnector1">
                  <a:avLst/>
                </a:prstGeom>
                <a:ln w="31750">
                  <a:solidFill>
                    <a:schemeClr val="accent2">
                      <a:lumMod val="40000"/>
                      <a:lumOff val="60000"/>
                      <a:alpha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1311913" y="1101716"/>
                <a:ext cx="1282906" cy="5349725"/>
                <a:chOff x="1311913" y="1101716"/>
                <a:chExt cx="1282906" cy="5349725"/>
              </a:xfrm>
            </p:grpSpPr>
            <p:sp>
              <p:nvSpPr>
                <p:cNvPr id="115" name="Google Shape;200;p35"/>
                <p:cNvSpPr/>
                <p:nvPr/>
              </p:nvSpPr>
              <p:spPr>
                <a:xfrm>
                  <a:off x="1311913" y="1101716"/>
                  <a:ext cx="1280160" cy="822960"/>
                </a:xfrm>
                <a:prstGeom prst="rect">
                  <a:avLst/>
                </a:prstGeom>
                <a:solidFill>
                  <a:srgbClr val="EAD1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Soil type</a:t>
                  </a:r>
                  <a:endParaRPr sz="1600" dirty="0"/>
                </a:p>
              </p:txBody>
            </p:sp>
            <p:sp>
              <p:nvSpPr>
                <p:cNvPr id="116" name="Google Shape;200;p35"/>
                <p:cNvSpPr/>
                <p:nvPr/>
              </p:nvSpPr>
              <p:spPr>
                <a:xfrm>
                  <a:off x="1314659" y="2610638"/>
                  <a:ext cx="1280160" cy="822960"/>
                </a:xfrm>
                <a:prstGeom prst="rect">
                  <a:avLst/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Mowing regimes</a:t>
                  </a:r>
                  <a:endParaRPr sz="1600" dirty="0"/>
                </a:p>
              </p:txBody>
            </p:sp>
            <p:sp>
              <p:nvSpPr>
                <p:cNvPr id="117" name="Google Shape;200;p35"/>
                <p:cNvSpPr/>
                <p:nvPr/>
              </p:nvSpPr>
              <p:spPr>
                <a:xfrm>
                  <a:off x="1311913" y="4119560"/>
                  <a:ext cx="1280160" cy="8229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Sowing material</a:t>
                  </a:r>
                  <a:endParaRPr sz="1600" dirty="0"/>
                </a:p>
              </p:txBody>
            </p:sp>
            <p:sp>
              <p:nvSpPr>
                <p:cNvPr id="118" name="Google Shape;200;p35"/>
                <p:cNvSpPr/>
                <p:nvPr/>
              </p:nvSpPr>
              <p:spPr>
                <a:xfrm>
                  <a:off x="1314659" y="5628481"/>
                  <a:ext cx="1280160" cy="82296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/>
                  <a:r>
                    <a:rPr lang="pt-BR" sz="1600" dirty="0"/>
                    <a:t>Biomass removal</a:t>
                  </a:r>
                  <a:endParaRPr sz="1600" dirty="0"/>
                </a:p>
              </p:txBody>
            </p:sp>
          </p:grpSp>
        </p:grpSp>
        <p:grpSp>
          <p:nvGrpSpPr>
            <p:cNvPr id="63" name="Group 62"/>
            <p:cNvGrpSpPr/>
            <p:nvPr/>
          </p:nvGrpSpPr>
          <p:grpSpPr>
            <a:xfrm>
              <a:off x="6769161" y="960172"/>
              <a:ext cx="2187798" cy="5657004"/>
              <a:chOff x="6166485" y="875331"/>
              <a:chExt cx="2187798" cy="5657004"/>
            </a:xfrm>
          </p:grpSpPr>
          <p:sp>
            <p:nvSpPr>
              <p:cNvPr id="83" name="Google Shape;198;p35"/>
              <p:cNvSpPr/>
              <p:nvPr/>
            </p:nvSpPr>
            <p:spPr>
              <a:xfrm>
                <a:off x="7257003" y="875331"/>
                <a:ext cx="1097280" cy="54864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Flood security</a:t>
                </a:r>
                <a:endParaRPr sz="1200" dirty="0"/>
              </a:p>
            </p:txBody>
          </p:sp>
          <p:sp>
            <p:nvSpPr>
              <p:cNvPr id="84" name="Google Shape;200;p35"/>
              <p:cNvSpPr/>
              <p:nvPr/>
            </p:nvSpPr>
            <p:spPr>
              <a:xfrm>
                <a:off x="7257003" y="1471388"/>
                <a:ext cx="1097280" cy="54864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Erosion control</a:t>
                </a:r>
                <a:endParaRPr sz="1200" dirty="0"/>
              </a:p>
            </p:txBody>
          </p:sp>
          <p:sp>
            <p:nvSpPr>
              <p:cNvPr id="85" name="Google Shape;198;p35"/>
              <p:cNvSpPr/>
              <p:nvPr/>
            </p:nvSpPr>
            <p:spPr>
              <a:xfrm>
                <a:off x="7257003" y="2353526"/>
                <a:ext cx="1097280" cy="54864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i="1" dirty="0"/>
                  <a:t>In situ</a:t>
                </a:r>
                <a:r>
                  <a:rPr lang="pt-BR" sz="1200" dirty="0"/>
                  <a:t> increase</a:t>
                </a:r>
                <a:endParaRPr sz="1200" dirty="0"/>
              </a:p>
            </p:txBody>
          </p:sp>
          <p:sp>
            <p:nvSpPr>
              <p:cNvPr id="86" name="Google Shape;200;p35"/>
              <p:cNvSpPr/>
              <p:nvPr/>
            </p:nvSpPr>
            <p:spPr>
              <a:xfrm>
                <a:off x="7257003" y="2964134"/>
                <a:ext cx="1097280" cy="54864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i="1" dirty="0"/>
                  <a:t>Ex situ </a:t>
                </a:r>
                <a:r>
                  <a:rPr lang="pt-BR" sz="1200" dirty="0"/>
                  <a:t>increase</a:t>
                </a:r>
                <a:endParaRPr sz="1200" dirty="0"/>
              </a:p>
            </p:txBody>
          </p:sp>
          <p:sp>
            <p:nvSpPr>
              <p:cNvPr id="87" name="Google Shape;198;p35"/>
              <p:cNvSpPr/>
              <p:nvPr/>
            </p:nvSpPr>
            <p:spPr>
              <a:xfrm>
                <a:off x="7257003" y="3847126"/>
                <a:ext cx="1097280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Inspiration</a:t>
                </a:r>
                <a:endParaRPr sz="1200" dirty="0"/>
              </a:p>
            </p:txBody>
          </p:sp>
          <p:sp>
            <p:nvSpPr>
              <p:cNvPr id="97" name="Google Shape;200;p35"/>
              <p:cNvSpPr/>
              <p:nvPr/>
            </p:nvSpPr>
            <p:spPr>
              <a:xfrm>
                <a:off x="7257003" y="4452916"/>
                <a:ext cx="1097280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Exercises</a:t>
                </a:r>
                <a:endParaRPr sz="1200" dirty="0"/>
              </a:p>
            </p:txBody>
          </p:sp>
          <p:sp>
            <p:nvSpPr>
              <p:cNvPr id="98" name="Google Shape;198;p35"/>
              <p:cNvSpPr/>
              <p:nvPr/>
            </p:nvSpPr>
            <p:spPr>
              <a:xfrm>
                <a:off x="7257003" y="5367506"/>
                <a:ext cx="109728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Fodder production</a:t>
                </a:r>
                <a:endParaRPr sz="1200" dirty="0"/>
              </a:p>
            </p:txBody>
          </p:sp>
          <p:sp>
            <p:nvSpPr>
              <p:cNvPr id="100" name="Google Shape;200;p35"/>
              <p:cNvSpPr/>
              <p:nvPr/>
            </p:nvSpPr>
            <p:spPr>
              <a:xfrm>
                <a:off x="7257003" y="5983695"/>
                <a:ext cx="109728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Energy production</a:t>
                </a:r>
                <a:endParaRPr sz="1200" dirty="0"/>
              </a:p>
            </p:txBody>
          </p:sp>
          <p:cxnSp>
            <p:nvCxnSpPr>
              <p:cNvPr id="101" name="Straight Arrow Connector 100"/>
              <p:cNvCxnSpPr>
                <a:stCxn id="136" idx="3"/>
                <a:endCxn id="83" idx="1"/>
              </p:cNvCxnSpPr>
              <p:nvPr/>
            </p:nvCxnSpPr>
            <p:spPr>
              <a:xfrm flipV="1">
                <a:off x="6166485" y="1149651"/>
                <a:ext cx="1090518" cy="293162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136" idx="3"/>
                <a:endCxn id="84" idx="1"/>
              </p:cNvCxnSpPr>
              <p:nvPr/>
            </p:nvCxnSpPr>
            <p:spPr>
              <a:xfrm>
                <a:off x="6166485" y="1442813"/>
                <a:ext cx="1090518" cy="302895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137" idx="3"/>
                <a:endCxn id="85" idx="1"/>
              </p:cNvCxnSpPr>
              <p:nvPr/>
            </p:nvCxnSpPr>
            <p:spPr>
              <a:xfrm flipV="1">
                <a:off x="6166485" y="2627846"/>
                <a:ext cx="1090518" cy="302895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37" idx="3"/>
                <a:endCxn id="86" idx="1"/>
              </p:cNvCxnSpPr>
              <p:nvPr/>
            </p:nvCxnSpPr>
            <p:spPr>
              <a:xfrm>
                <a:off x="6166485" y="2930741"/>
                <a:ext cx="1090518" cy="30771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138" idx="3"/>
                <a:endCxn id="87" idx="1"/>
              </p:cNvCxnSpPr>
              <p:nvPr/>
            </p:nvCxnSpPr>
            <p:spPr>
              <a:xfrm flipV="1">
                <a:off x="6166485" y="4121446"/>
                <a:ext cx="1090518" cy="345746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138" idx="3"/>
                <a:endCxn id="97" idx="1"/>
              </p:cNvCxnSpPr>
              <p:nvPr/>
            </p:nvCxnSpPr>
            <p:spPr>
              <a:xfrm>
                <a:off x="6166485" y="4467192"/>
                <a:ext cx="1090518" cy="260044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139" idx="3"/>
                <a:endCxn id="98" idx="1"/>
              </p:cNvCxnSpPr>
              <p:nvPr/>
            </p:nvCxnSpPr>
            <p:spPr>
              <a:xfrm flipV="1">
                <a:off x="6166485" y="5641826"/>
                <a:ext cx="1090518" cy="313294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39" idx="3"/>
                <a:endCxn id="100" idx="1"/>
              </p:cNvCxnSpPr>
              <p:nvPr/>
            </p:nvCxnSpPr>
            <p:spPr>
              <a:xfrm>
                <a:off x="6166485" y="5955120"/>
                <a:ext cx="1090518" cy="302895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9599927" y="1239487"/>
              <a:ext cx="1280160" cy="5105754"/>
              <a:chOff x="8900938" y="1239487"/>
              <a:chExt cx="1280160" cy="5105754"/>
            </a:xfrm>
          </p:grpSpPr>
          <p:sp>
            <p:nvSpPr>
              <p:cNvPr id="78" name="Google Shape;199;p35"/>
              <p:cNvSpPr/>
              <p:nvPr/>
            </p:nvSpPr>
            <p:spPr>
              <a:xfrm>
                <a:off x="8900938" y="1239487"/>
                <a:ext cx="1280160" cy="54864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Regulating</a:t>
                </a:r>
                <a:endParaRPr sz="1400" dirty="0"/>
              </a:p>
            </p:txBody>
          </p:sp>
          <p:sp>
            <p:nvSpPr>
              <p:cNvPr id="79" name="Google Shape;199;p35"/>
              <p:cNvSpPr/>
              <p:nvPr/>
            </p:nvSpPr>
            <p:spPr>
              <a:xfrm>
                <a:off x="8900938" y="2758525"/>
                <a:ext cx="1280160" cy="54864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Supporting</a:t>
                </a:r>
                <a:endParaRPr sz="1400" dirty="0"/>
              </a:p>
            </p:txBody>
          </p:sp>
          <p:sp>
            <p:nvSpPr>
              <p:cNvPr id="81" name="Google Shape;199;p35"/>
              <p:cNvSpPr/>
              <p:nvPr/>
            </p:nvSpPr>
            <p:spPr>
              <a:xfrm>
                <a:off x="8900938" y="4277563"/>
                <a:ext cx="1280160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Cultural</a:t>
                </a:r>
                <a:endParaRPr sz="1400" dirty="0"/>
              </a:p>
            </p:txBody>
          </p:sp>
          <p:sp>
            <p:nvSpPr>
              <p:cNvPr id="82" name="Google Shape;199;p35"/>
              <p:cNvSpPr/>
              <p:nvPr/>
            </p:nvSpPr>
            <p:spPr>
              <a:xfrm>
                <a:off x="8900938" y="5796601"/>
                <a:ext cx="1280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Provisioning</a:t>
                </a:r>
                <a:endParaRPr sz="14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278125" y="-106137"/>
              <a:ext cx="9601962" cy="961609"/>
              <a:chOff x="1278125" y="-106137"/>
              <a:chExt cx="9601962" cy="961609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995748" y="-106137"/>
                <a:ext cx="6200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/>
                  <a:t>Dike planning, establishment and maintenance</a:t>
                </a:r>
                <a:endParaRPr lang="en-US" sz="2400" b="1" dirty="0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1278125" y="513318"/>
                <a:ext cx="9601962" cy="342154"/>
                <a:chOff x="1278125" y="513318"/>
                <a:chExt cx="9601962" cy="342154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5126134" y="513318"/>
                  <a:ext cx="12743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Dike services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1278125" y="516918"/>
                  <a:ext cx="134773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Key measures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824960" y="513318"/>
                  <a:ext cx="11667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Dike goods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9599927" y="513318"/>
                  <a:ext cx="12801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ES types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90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886145" y="10194"/>
            <a:ext cx="10419711" cy="6780463"/>
            <a:chOff x="1205229" y="-46956"/>
            <a:chExt cx="10419711" cy="6780463"/>
          </a:xfrm>
        </p:grpSpPr>
        <p:grpSp>
          <p:nvGrpSpPr>
            <p:cNvPr id="90" name="Group 89"/>
            <p:cNvGrpSpPr/>
            <p:nvPr/>
          </p:nvGrpSpPr>
          <p:grpSpPr>
            <a:xfrm>
              <a:off x="5453713" y="1223019"/>
              <a:ext cx="2011680" cy="5344753"/>
              <a:chOff x="4757481" y="1106688"/>
              <a:chExt cx="2011680" cy="5344753"/>
            </a:xfrm>
          </p:grpSpPr>
          <p:sp>
            <p:nvSpPr>
              <p:cNvPr id="93" name="Google Shape;199;p35"/>
              <p:cNvSpPr/>
              <p:nvPr/>
            </p:nvSpPr>
            <p:spPr>
              <a:xfrm>
                <a:off x="4757481" y="1106688"/>
                <a:ext cx="2011680" cy="82296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2000" dirty="0"/>
                  <a:t>Stability</a:t>
                </a:r>
                <a:endParaRPr sz="2000" dirty="0"/>
              </a:p>
            </p:txBody>
          </p:sp>
          <p:sp>
            <p:nvSpPr>
              <p:cNvPr id="58" name="Google Shape;199;p35"/>
              <p:cNvSpPr/>
              <p:nvPr/>
            </p:nvSpPr>
            <p:spPr>
              <a:xfrm>
                <a:off x="4757481" y="2613952"/>
                <a:ext cx="2011680" cy="82296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2000" dirty="0"/>
                  <a:t>Biodiversity</a:t>
                </a:r>
                <a:endParaRPr sz="2000" dirty="0"/>
              </a:p>
            </p:txBody>
          </p:sp>
          <p:sp>
            <p:nvSpPr>
              <p:cNvPr id="60" name="Google Shape;199;p35"/>
              <p:cNvSpPr/>
              <p:nvPr/>
            </p:nvSpPr>
            <p:spPr>
              <a:xfrm>
                <a:off x="4757481" y="4121216"/>
                <a:ext cx="2011680" cy="822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2000" dirty="0"/>
                  <a:t>Recreation</a:t>
                </a:r>
                <a:endParaRPr sz="2000" dirty="0"/>
              </a:p>
            </p:txBody>
          </p:sp>
          <p:sp>
            <p:nvSpPr>
              <p:cNvPr id="110" name="Google Shape;199;p35"/>
              <p:cNvSpPr/>
              <p:nvPr/>
            </p:nvSpPr>
            <p:spPr>
              <a:xfrm>
                <a:off x="4757481" y="5628481"/>
                <a:ext cx="2011680" cy="8229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2000" dirty="0"/>
                  <a:t>Production</a:t>
                </a:r>
                <a:endParaRPr sz="2000" dirty="0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2396445" y="1350823"/>
              <a:ext cx="3057268" cy="5160509"/>
              <a:chOff x="2396445" y="1350823"/>
              <a:chExt cx="3057268" cy="5160509"/>
            </a:xfrm>
          </p:grpSpPr>
          <p:cxnSp>
            <p:nvCxnSpPr>
              <p:cNvPr id="13" name="Straight Arrow Connector 12"/>
              <p:cNvCxnSpPr>
                <a:stCxn id="67" idx="3"/>
              </p:cNvCxnSpPr>
              <p:nvPr/>
            </p:nvCxnSpPr>
            <p:spPr>
              <a:xfrm flipV="1">
                <a:off x="2519177" y="1350823"/>
                <a:ext cx="2934536" cy="278704"/>
              </a:xfrm>
              <a:prstGeom prst="straightConnector1">
                <a:avLst/>
              </a:prstGeom>
              <a:ln w="203200">
                <a:solidFill>
                  <a:srgbClr val="EAD1DC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2459184" y="1518235"/>
                <a:ext cx="2991783" cy="4430389"/>
              </a:xfrm>
              <a:prstGeom prst="straightConnector1">
                <a:avLst/>
              </a:prstGeom>
              <a:ln w="120650">
                <a:solidFill>
                  <a:srgbClr val="EAD1DC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7" idx="3"/>
              </p:cNvCxnSpPr>
              <p:nvPr/>
            </p:nvCxnSpPr>
            <p:spPr>
              <a:xfrm>
                <a:off x="2519177" y="1629527"/>
                <a:ext cx="2931790" cy="1126020"/>
              </a:xfrm>
              <a:prstGeom prst="straightConnector1">
                <a:avLst/>
              </a:prstGeom>
              <a:ln w="63500">
                <a:solidFill>
                  <a:srgbClr val="EAD1DC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67" idx="3"/>
              </p:cNvCxnSpPr>
              <p:nvPr/>
            </p:nvCxnSpPr>
            <p:spPr>
              <a:xfrm>
                <a:off x="2519177" y="1629527"/>
                <a:ext cx="2931790" cy="2693091"/>
              </a:xfrm>
              <a:prstGeom prst="straightConnector1">
                <a:avLst/>
              </a:prstGeom>
              <a:ln w="31750">
                <a:solidFill>
                  <a:srgbClr val="EAD1DC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68" idx="3"/>
              </p:cNvCxnSpPr>
              <p:nvPr/>
            </p:nvCxnSpPr>
            <p:spPr>
              <a:xfrm flipV="1">
                <a:off x="2521923" y="2874289"/>
                <a:ext cx="2929044" cy="264160"/>
              </a:xfrm>
              <a:prstGeom prst="straightConnector1">
                <a:avLst/>
              </a:prstGeom>
              <a:ln w="203200">
                <a:solidFill>
                  <a:srgbClr val="D0E0E3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68" idx="3"/>
              </p:cNvCxnSpPr>
              <p:nvPr/>
            </p:nvCxnSpPr>
            <p:spPr>
              <a:xfrm>
                <a:off x="2521923" y="3138449"/>
                <a:ext cx="2929044" cy="1390181"/>
              </a:xfrm>
              <a:prstGeom prst="straightConnector1">
                <a:avLst/>
              </a:prstGeom>
              <a:ln w="120650">
                <a:solidFill>
                  <a:srgbClr val="D0E0E3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68" idx="3"/>
                <a:endCxn id="110" idx="1"/>
              </p:cNvCxnSpPr>
              <p:nvPr/>
            </p:nvCxnSpPr>
            <p:spPr>
              <a:xfrm>
                <a:off x="2521923" y="3138449"/>
                <a:ext cx="2931790" cy="3017843"/>
              </a:xfrm>
              <a:prstGeom prst="straightConnector1">
                <a:avLst/>
              </a:prstGeom>
              <a:ln w="63500">
                <a:solidFill>
                  <a:srgbClr val="D0E0E3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68" idx="3"/>
              </p:cNvCxnSpPr>
              <p:nvPr/>
            </p:nvCxnSpPr>
            <p:spPr>
              <a:xfrm flipV="1">
                <a:off x="2521923" y="1518235"/>
                <a:ext cx="2931790" cy="1620214"/>
              </a:xfrm>
              <a:prstGeom prst="straightConnector1">
                <a:avLst/>
              </a:prstGeom>
              <a:ln w="31750">
                <a:solidFill>
                  <a:srgbClr val="D0E0E3">
                    <a:alpha val="8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69" idx="3"/>
                <a:endCxn id="58" idx="1"/>
              </p:cNvCxnSpPr>
              <p:nvPr/>
            </p:nvCxnSpPr>
            <p:spPr>
              <a:xfrm flipV="1">
                <a:off x="2519177" y="3141763"/>
                <a:ext cx="2934536" cy="1505608"/>
              </a:xfrm>
              <a:prstGeom prst="straightConnector1">
                <a:avLst/>
              </a:prstGeom>
              <a:ln w="203200">
                <a:solidFill>
                  <a:schemeClr val="accent5">
                    <a:lumMod val="20000"/>
                    <a:lumOff val="80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69" idx="3"/>
              </p:cNvCxnSpPr>
              <p:nvPr/>
            </p:nvCxnSpPr>
            <p:spPr>
              <a:xfrm>
                <a:off x="2519177" y="4647371"/>
                <a:ext cx="2931790" cy="130404"/>
              </a:xfrm>
              <a:prstGeom prst="straightConnector1">
                <a:avLst/>
              </a:prstGeom>
              <a:ln w="120650">
                <a:solidFill>
                  <a:schemeClr val="accent5">
                    <a:lumMod val="20000"/>
                    <a:lumOff val="80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69" idx="3"/>
              </p:cNvCxnSpPr>
              <p:nvPr/>
            </p:nvCxnSpPr>
            <p:spPr>
              <a:xfrm>
                <a:off x="2519177" y="4647371"/>
                <a:ext cx="2931790" cy="1713236"/>
              </a:xfrm>
              <a:prstGeom prst="straightConnector1">
                <a:avLst/>
              </a:prstGeom>
              <a:ln w="63500">
                <a:solidFill>
                  <a:schemeClr val="accent5">
                    <a:lumMod val="20000"/>
                    <a:lumOff val="80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69" idx="3"/>
                <a:endCxn id="93" idx="1"/>
              </p:cNvCxnSpPr>
              <p:nvPr/>
            </p:nvCxnSpPr>
            <p:spPr>
              <a:xfrm flipV="1">
                <a:off x="2519177" y="1634499"/>
                <a:ext cx="2934536" cy="3012872"/>
              </a:xfrm>
              <a:prstGeom prst="straightConnector1">
                <a:avLst/>
              </a:prstGeom>
              <a:ln w="31750">
                <a:solidFill>
                  <a:schemeClr val="accent5">
                    <a:lumMod val="20000"/>
                    <a:lumOff val="80000"/>
                    <a:alpha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stCxn id="70" idx="3"/>
              </p:cNvCxnSpPr>
              <p:nvPr/>
            </p:nvCxnSpPr>
            <p:spPr>
              <a:xfrm>
                <a:off x="2521923" y="6156292"/>
                <a:ext cx="2929044" cy="355040"/>
              </a:xfrm>
              <a:prstGeom prst="straightConnector1">
                <a:avLst/>
              </a:prstGeom>
              <a:ln w="203200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2396445" y="3512339"/>
                <a:ext cx="3054522" cy="2672532"/>
              </a:xfrm>
              <a:prstGeom prst="straightConnector1">
                <a:avLst/>
              </a:prstGeom>
              <a:ln w="120650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stCxn id="70" idx="3"/>
              </p:cNvCxnSpPr>
              <p:nvPr/>
            </p:nvCxnSpPr>
            <p:spPr>
              <a:xfrm flipV="1">
                <a:off x="2521923" y="4950431"/>
                <a:ext cx="2929044" cy="1205861"/>
              </a:xfrm>
              <a:prstGeom prst="straightConnector1">
                <a:avLst/>
              </a:prstGeom>
              <a:ln w="63500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V="1">
                <a:off x="2521923" y="1835492"/>
                <a:ext cx="2931790" cy="4251834"/>
              </a:xfrm>
              <a:prstGeom prst="straightConnector1">
                <a:avLst/>
              </a:prstGeom>
              <a:ln w="31750">
                <a:solidFill>
                  <a:schemeClr val="accent2">
                    <a:lumMod val="40000"/>
                    <a:lumOff val="60000"/>
                    <a:alpha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239017" y="1218047"/>
              <a:ext cx="1282906" cy="5349725"/>
              <a:chOff x="1311913" y="1101716"/>
              <a:chExt cx="1282906" cy="5349725"/>
            </a:xfrm>
          </p:grpSpPr>
          <p:sp>
            <p:nvSpPr>
              <p:cNvPr id="67" name="Google Shape;200;p35"/>
              <p:cNvSpPr/>
              <p:nvPr/>
            </p:nvSpPr>
            <p:spPr>
              <a:xfrm>
                <a:off x="1311913" y="1101716"/>
                <a:ext cx="1280160" cy="82296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600" dirty="0"/>
                  <a:t>Soil type</a:t>
                </a:r>
                <a:endParaRPr sz="1600" dirty="0"/>
              </a:p>
            </p:txBody>
          </p:sp>
          <p:sp>
            <p:nvSpPr>
              <p:cNvPr id="68" name="Google Shape;200;p35"/>
              <p:cNvSpPr/>
              <p:nvPr/>
            </p:nvSpPr>
            <p:spPr>
              <a:xfrm>
                <a:off x="1314659" y="2610638"/>
                <a:ext cx="1280160" cy="82296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600" dirty="0"/>
                  <a:t>Mowing regimes</a:t>
                </a:r>
                <a:endParaRPr sz="1600" dirty="0"/>
              </a:p>
            </p:txBody>
          </p:sp>
          <p:sp>
            <p:nvSpPr>
              <p:cNvPr id="69" name="Google Shape;200;p35"/>
              <p:cNvSpPr/>
              <p:nvPr/>
            </p:nvSpPr>
            <p:spPr>
              <a:xfrm>
                <a:off x="1311913" y="4119560"/>
                <a:ext cx="1280160" cy="8229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600" dirty="0"/>
                  <a:t>Sowing material</a:t>
                </a:r>
                <a:endParaRPr sz="1600" dirty="0"/>
              </a:p>
            </p:txBody>
          </p:sp>
          <p:sp>
            <p:nvSpPr>
              <p:cNvPr id="70" name="Google Shape;200;p35"/>
              <p:cNvSpPr/>
              <p:nvPr/>
            </p:nvSpPr>
            <p:spPr>
              <a:xfrm>
                <a:off x="1314659" y="5628481"/>
                <a:ext cx="1280160" cy="8229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600" dirty="0"/>
                  <a:t>Biomass removal</a:t>
                </a:r>
                <a:endParaRPr sz="16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8555911" y="1076503"/>
              <a:ext cx="1097280" cy="5657004"/>
              <a:chOff x="8555911" y="1076503"/>
              <a:chExt cx="1097280" cy="5657004"/>
            </a:xfrm>
          </p:grpSpPr>
          <p:sp>
            <p:nvSpPr>
              <p:cNvPr id="256" name="Google Shape;198;p35"/>
              <p:cNvSpPr/>
              <p:nvPr/>
            </p:nvSpPr>
            <p:spPr>
              <a:xfrm>
                <a:off x="8555911" y="1076503"/>
                <a:ext cx="1097280" cy="54864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Flood security</a:t>
                </a:r>
                <a:endParaRPr sz="1200" dirty="0"/>
              </a:p>
            </p:txBody>
          </p:sp>
          <p:sp>
            <p:nvSpPr>
              <p:cNvPr id="257" name="Google Shape;200;p35"/>
              <p:cNvSpPr/>
              <p:nvPr/>
            </p:nvSpPr>
            <p:spPr>
              <a:xfrm>
                <a:off x="8555911" y="1672560"/>
                <a:ext cx="1097280" cy="54864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Erosion control</a:t>
                </a:r>
                <a:endParaRPr sz="1200" dirty="0"/>
              </a:p>
            </p:txBody>
          </p:sp>
          <p:sp>
            <p:nvSpPr>
              <p:cNvPr id="258" name="Google Shape;198;p35"/>
              <p:cNvSpPr/>
              <p:nvPr/>
            </p:nvSpPr>
            <p:spPr>
              <a:xfrm>
                <a:off x="8555911" y="2554698"/>
                <a:ext cx="1097280" cy="54864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i="1" dirty="0"/>
                  <a:t>In situ</a:t>
                </a:r>
                <a:r>
                  <a:rPr lang="pt-BR" sz="1200" dirty="0"/>
                  <a:t> increase</a:t>
                </a:r>
                <a:endParaRPr sz="1200" dirty="0"/>
              </a:p>
            </p:txBody>
          </p:sp>
          <p:sp>
            <p:nvSpPr>
              <p:cNvPr id="259" name="Google Shape;200;p35"/>
              <p:cNvSpPr/>
              <p:nvPr/>
            </p:nvSpPr>
            <p:spPr>
              <a:xfrm>
                <a:off x="8555911" y="3165306"/>
                <a:ext cx="1097280" cy="54864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i="1" dirty="0"/>
                  <a:t>Ex situ </a:t>
                </a:r>
                <a:r>
                  <a:rPr lang="pt-BR" sz="1200" dirty="0"/>
                  <a:t>increase</a:t>
                </a:r>
                <a:endParaRPr sz="1200" dirty="0"/>
              </a:p>
            </p:txBody>
          </p:sp>
          <p:sp>
            <p:nvSpPr>
              <p:cNvPr id="263" name="Google Shape;198;p35"/>
              <p:cNvSpPr/>
              <p:nvPr/>
            </p:nvSpPr>
            <p:spPr>
              <a:xfrm>
                <a:off x="8555911" y="4048298"/>
                <a:ext cx="1097280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Inspiration</a:t>
                </a:r>
                <a:endParaRPr sz="1200" dirty="0"/>
              </a:p>
            </p:txBody>
          </p:sp>
          <p:sp>
            <p:nvSpPr>
              <p:cNvPr id="264" name="Google Shape;200;p35"/>
              <p:cNvSpPr/>
              <p:nvPr/>
            </p:nvSpPr>
            <p:spPr>
              <a:xfrm>
                <a:off x="8555911" y="4654088"/>
                <a:ext cx="1097280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Exercises</a:t>
                </a:r>
                <a:endParaRPr sz="1200" dirty="0"/>
              </a:p>
            </p:txBody>
          </p:sp>
          <p:sp>
            <p:nvSpPr>
              <p:cNvPr id="271" name="Google Shape;198;p35"/>
              <p:cNvSpPr/>
              <p:nvPr/>
            </p:nvSpPr>
            <p:spPr>
              <a:xfrm>
                <a:off x="8555911" y="5568678"/>
                <a:ext cx="109728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Fodder production</a:t>
                </a:r>
                <a:endParaRPr sz="1200" dirty="0"/>
              </a:p>
            </p:txBody>
          </p:sp>
          <p:sp>
            <p:nvSpPr>
              <p:cNvPr id="272" name="Google Shape;200;p35"/>
              <p:cNvSpPr/>
              <p:nvPr/>
            </p:nvSpPr>
            <p:spPr>
              <a:xfrm>
                <a:off x="8555911" y="6184867"/>
                <a:ext cx="109728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200" dirty="0"/>
                  <a:t>Energy production</a:t>
                </a:r>
                <a:endParaRPr sz="1200" dirty="0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7465393" y="1350823"/>
              <a:ext cx="1090518" cy="5108364"/>
              <a:chOff x="7465393" y="1350823"/>
              <a:chExt cx="1090518" cy="5108364"/>
            </a:xfrm>
          </p:grpSpPr>
          <p:cxnSp>
            <p:nvCxnSpPr>
              <p:cNvPr id="378" name="Straight Arrow Connector 377"/>
              <p:cNvCxnSpPr>
                <a:stCxn id="93" idx="3"/>
                <a:endCxn id="256" idx="1"/>
              </p:cNvCxnSpPr>
              <p:nvPr/>
            </p:nvCxnSpPr>
            <p:spPr>
              <a:xfrm flipV="1">
                <a:off x="7465393" y="1350823"/>
                <a:ext cx="1090518" cy="293162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>
                <a:stCxn id="93" idx="3"/>
                <a:endCxn id="257" idx="1"/>
              </p:cNvCxnSpPr>
              <p:nvPr/>
            </p:nvCxnSpPr>
            <p:spPr>
              <a:xfrm>
                <a:off x="7465393" y="1643985"/>
                <a:ext cx="1090518" cy="302895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58" idx="3"/>
                <a:endCxn id="258" idx="1"/>
              </p:cNvCxnSpPr>
              <p:nvPr/>
            </p:nvCxnSpPr>
            <p:spPr>
              <a:xfrm flipV="1">
                <a:off x="7465393" y="2829018"/>
                <a:ext cx="1090518" cy="302895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stCxn id="58" idx="3"/>
                <a:endCxn id="259" idx="1"/>
              </p:cNvCxnSpPr>
              <p:nvPr/>
            </p:nvCxnSpPr>
            <p:spPr>
              <a:xfrm>
                <a:off x="7465393" y="3131913"/>
                <a:ext cx="1090518" cy="307713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>
                <a:stCxn id="60" idx="3"/>
                <a:endCxn id="263" idx="1"/>
              </p:cNvCxnSpPr>
              <p:nvPr/>
            </p:nvCxnSpPr>
            <p:spPr>
              <a:xfrm flipV="1">
                <a:off x="7465393" y="4322618"/>
                <a:ext cx="1090518" cy="345746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60" idx="3"/>
                <a:endCxn id="264" idx="1"/>
              </p:cNvCxnSpPr>
              <p:nvPr/>
            </p:nvCxnSpPr>
            <p:spPr>
              <a:xfrm>
                <a:off x="7465393" y="4668364"/>
                <a:ext cx="1090518" cy="260044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>
                <a:stCxn id="110" idx="3"/>
                <a:endCxn id="271" idx="1"/>
              </p:cNvCxnSpPr>
              <p:nvPr/>
            </p:nvCxnSpPr>
            <p:spPr>
              <a:xfrm flipV="1">
                <a:off x="7465393" y="5842998"/>
                <a:ext cx="1090518" cy="313294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>
                <a:stCxn id="110" idx="3"/>
                <a:endCxn id="272" idx="1"/>
              </p:cNvCxnSpPr>
              <p:nvPr/>
            </p:nvCxnSpPr>
            <p:spPr>
              <a:xfrm>
                <a:off x="7465393" y="6156292"/>
                <a:ext cx="1090518" cy="302895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10296159" y="1355818"/>
              <a:ext cx="1280160" cy="5105754"/>
              <a:chOff x="10296159" y="1355818"/>
              <a:chExt cx="1280160" cy="5105754"/>
            </a:xfrm>
          </p:grpSpPr>
          <p:sp>
            <p:nvSpPr>
              <p:cNvPr id="320" name="Google Shape;199;p35"/>
              <p:cNvSpPr/>
              <p:nvPr/>
            </p:nvSpPr>
            <p:spPr>
              <a:xfrm>
                <a:off x="10296159" y="1355818"/>
                <a:ext cx="1280160" cy="548640"/>
              </a:xfrm>
              <a:prstGeom prst="rect">
                <a:avLst/>
              </a:prstGeom>
              <a:solidFill>
                <a:srgbClr val="EAD1D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Regulating</a:t>
                </a:r>
                <a:endParaRPr sz="1400" dirty="0"/>
              </a:p>
            </p:txBody>
          </p:sp>
          <p:sp>
            <p:nvSpPr>
              <p:cNvPr id="321" name="Google Shape;199;p35"/>
              <p:cNvSpPr/>
              <p:nvPr/>
            </p:nvSpPr>
            <p:spPr>
              <a:xfrm>
                <a:off x="10296159" y="2874856"/>
                <a:ext cx="1280160" cy="548640"/>
              </a:xfrm>
              <a:prstGeom prst="rect">
                <a:avLst/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Supporting</a:t>
                </a:r>
                <a:endParaRPr sz="1400" dirty="0"/>
              </a:p>
            </p:txBody>
          </p:sp>
          <p:sp>
            <p:nvSpPr>
              <p:cNvPr id="322" name="Google Shape;199;p35"/>
              <p:cNvSpPr/>
              <p:nvPr/>
            </p:nvSpPr>
            <p:spPr>
              <a:xfrm>
                <a:off x="10296159" y="4393894"/>
                <a:ext cx="1280160" cy="5486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Cultural</a:t>
                </a:r>
                <a:endParaRPr sz="1400" dirty="0"/>
              </a:p>
            </p:txBody>
          </p:sp>
          <p:sp>
            <p:nvSpPr>
              <p:cNvPr id="323" name="Google Shape;199;p35"/>
              <p:cNvSpPr/>
              <p:nvPr/>
            </p:nvSpPr>
            <p:spPr>
              <a:xfrm>
                <a:off x="10296159" y="5912932"/>
                <a:ext cx="1280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pt-BR" sz="1400" dirty="0"/>
                  <a:t>Provisioning</a:t>
                </a:r>
                <a:endParaRPr sz="1400" dirty="0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1205229" y="-46956"/>
              <a:ext cx="10419711" cy="1018759"/>
              <a:chOff x="1205229" y="-46956"/>
              <a:chExt cx="10419711" cy="101875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922852" y="-46956"/>
                <a:ext cx="6200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b="1" dirty="0"/>
                  <a:t>Dike planning, establishment and maintenance</a:t>
                </a:r>
                <a:endParaRPr lang="en-US" sz="2400" b="1" dirty="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5822366" y="629649"/>
                <a:ext cx="12743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Dike services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205229" y="633249"/>
                <a:ext cx="13477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Key measures</a:t>
                </a: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521192" y="629649"/>
                <a:ext cx="1166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Dike goods</a:t>
                </a: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47537" y="383428"/>
                <a:ext cx="137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Ecosystem services types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9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97122" y="865653"/>
          <a:ext cx="8197756" cy="5126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beitsblatt" r:id="rId2" imgW="3152934" imgH="1971693" progId="Excel.Sheet.12">
                  <p:embed/>
                </p:oleObj>
              </mc:Choice>
              <mc:Fallback>
                <p:oleObj name="Arbeitsblatt" r:id="rId2" imgW="3152934" imgH="1971693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7122" y="865653"/>
                        <a:ext cx="8197756" cy="5126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45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Breitbild</PresentationFormat>
  <Paragraphs>303</Paragraphs>
  <Slides>32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Arbeitsblatt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Teixeira</dc:creator>
  <cp:lastModifiedBy>Bauer, Markus</cp:lastModifiedBy>
  <cp:revision>109</cp:revision>
  <dcterms:created xsi:type="dcterms:W3CDTF">2021-09-17T12:49:15Z</dcterms:created>
  <dcterms:modified xsi:type="dcterms:W3CDTF">2022-08-18T09:29:56Z</dcterms:modified>
</cp:coreProperties>
</file>