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sldIdLst>
    <p:sldId id="256" r:id="rId2"/>
    <p:sldId id="262" r:id="rId3"/>
    <p:sldId id="259" r:id="rId4"/>
    <p:sldId id="260" r:id="rId5"/>
    <p:sldId id="261" r:id="rId6"/>
    <p:sldId id="264" r:id="rId7"/>
    <p:sldId id="265" r:id="rId8"/>
    <p:sldId id="263" r:id="rId9"/>
    <p:sldId id="266" r:id="rId10"/>
    <p:sldId id="26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43C"/>
    <a:srgbClr val="838383"/>
    <a:srgbClr val="C3C5B7"/>
    <a:srgbClr val="72988C"/>
    <a:srgbClr val="D3D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1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5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0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6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2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3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3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75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1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1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3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42" r:id="rId8"/>
    <p:sldLayoutId id="2147483843" r:id="rId9"/>
    <p:sldLayoutId id="2147483844" r:id="rId10"/>
    <p:sldLayoutId id="214748385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85AEA58-5A10-44F4-82DC-B26FCDA95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1"/>
            <a:ext cx="5236971" cy="6858000"/>
            <a:chOff x="20829" y="1"/>
            <a:chExt cx="5236971" cy="6857999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1B764A7-7C08-4BBD-B1F8-BB1F928FE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D2AF11BB-0B0F-4D10-83F3-09651E442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83018268-9FAC-4D8E-B7E6-23850B4D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4A81D-6377-4BC6-9AE1-72200DA77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010043-8192-D9D9-647F-2B6FD0DE0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99" y="914400"/>
            <a:ext cx="5334001" cy="2143956"/>
          </a:xfrm>
        </p:spPr>
        <p:txBody>
          <a:bodyPr anchor="b">
            <a:normAutofit/>
          </a:bodyPr>
          <a:lstStyle/>
          <a:p>
            <a:pPr algn="l"/>
            <a:r>
              <a:rPr lang="de-DE" b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Your Alpin Sanctuary Awaits</a:t>
            </a:r>
            <a:endParaRPr lang="de-AT" b="1" dirty="0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FE021B-F514-FC6F-45FC-552CD896F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799" y="3286956"/>
            <a:ext cx="5334000" cy="1167172"/>
          </a:xfrm>
        </p:spPr>
        <p:txBody>
          <a:bodyPr anchor="t">
            <a:normAutofit/>
          </a:bodyPr>
          <a:lstStyle/>
          <a:p>
            <a:pPr algn="l"/>
            <a:r>
              <a:rPr lang="de-DE" sz="2200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Digital Marketing Campaign </a:t>
            </a:r>
            <a:r>
              <a:rPr lang="de-DE" sz="2200" dirty="0" err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de-DE" sz="2200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l"/>
            <a:r>
              <a:rPr lang="en-US" sz="2400" i="1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Celestia Natura</a:t>
            </a:r>
            <a:endParaRPr lang="de-AT" sz="2200" b="1" i="1" dirty="0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Grafik 3" descr="Ein Bild, das Landschaft, Berg, draußen, Wasser enthält.&#10;&#10;Automatisch generierte Beschreibung">
            <a:extLst>
              <a:ext uri="{FF2B5EF4-FFF2-40B4-BE49-F238E27FC236}">
                <a16:creationId xmlns:a16="http://schemas.microsoft.com/office/drawing/2014/main" id="{DCBC3E16-343B-BE16-3FDE-321CD09E4A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430" r="16525" b="2"/>
          <a:stretch/>
        </p:blipFill>
        <p:spPr>
          <a:xfrm>
            <a:off x="6789671" y="685800"/>
            <a:ext cx="47355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30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FA449A-42EF-66E7-DCE8-34423302E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A5771CF8-06D0-F130-FE08-1F854C998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241D1F6-B899-E207-3D28-098FF3920B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E461CBC-DCC7-C4B9-CE51-26418453C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482D2765-EDD9-D0D3-44CB-2E552B6D6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86DAB59C-ED2F-BA2B-E4DF-75BB279E7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9512FBA1-C94C-7C80-C8D5-35D67FE9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6A3DF7C-07DE-2F9F-0A1E-3F40D2F86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81D4227-8844-0479-DDCC-984E10ADEA68}"/>
              </a:ext>
            </a:extLst>
          </p:cNvPr>
          <p:cNvSpPr txBox="1"/>
          <p:nvPr/>
        </p:nvSpPr>
        <p:spPr>
          <a:xfrm>
            <a:off x="886070" y="734272"/>
            <a:ext cx="1032212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50" b="1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Targeted Messaging and Audience Engagement</a:t>
            </a:r>
            <a:endParaRPr lang="de-AT" sz="2550" b="1" dirty="0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04DF2DF-8C84-9DA4-5A36-CA1E050ABA4B}"/>
              </a:ext>
            </a:extLst>
          </p:cNvPr>
          <p:cNvSpPr txBox="1"/>
          <p:nvPr/>
        </p:nvSpPr>
        <p:spPr>
          <a:xfrm>
            <a:off x="915743" y="1470052"/>
            <a:ext cx="1015664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50" b="1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 Messaging Focus: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Relaxation and Wellness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'Discover Peace, Elevate Wellness' and 'Rejuvenate in the Heart of Untouched Nature’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850" dirty="0">
              <a:solidFill>
                <a:srgbClr val="83838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150" b="1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Exclusivity: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Highlight private lakeside access, tailored dining, and expert wellness programs.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50" dirty="0">
              <a:solidFill>
                <a:srgbClr val="83838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Urgency: Use of limited availability messaging, encouraging immediate bookings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50" dirty="0">
              <a:solidFill>
                <a:srgbClr val="83838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150" b="1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Engagement Strategies: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Emotional appeal through idyllic imagery and personalized wellness promises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50" dirty="0">
              <a:solidFill>
                <a:srgbClr val="83838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Strategic placement in profiles and feeds where target demographics engage Emphasis on driving actions through direct links and swipe-up features</a:t>
            </a:r>
          </a:p>
        </p:txBody>
      </p:sp>
    </p:spTree>
    <p:extLst>
      <p:ext uri="{BB962C8B-B14F-4D97-AF65-F5344CB8AC3E}">
        <p14:creationId xmlns:p14="http://schemas.microsoft.com/office/powerpoint/2010/main" val="20358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321B7A-5021-0903-3C2C-A7D05C504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DADE363-B2DE-FA92-9F40-AE174CCC0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1E171F-7BB3-01F8-B609-815BB197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441F4E6-1C68-1290-3663-B395C48C7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1"/>
            <a:ext cx="5236971" cy="6858000"/>
            <a:chOff x="20829" y="1"/>
            <a:chExt cx="5236971" cy="6857999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2E4D3D5-2E02-118D-378B-10EE71400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563082F-9568-09C1-083C-168EAA071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3B3E2674-FD21-E8D6-2EEC-74CD4A23A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9719739-4B82-F112-C532-B67A717AF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CEF381-6E67-299F-E686-B836AD9F8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324" y="685797"/>
            <a:ext cx="5749886" cy="736599"/>
          </a:xfrm>
        </p:spPr>
        <p:txBody>
          <a:bodyPr anchor="b">
            <a:normAutofit/>
          </a:bodyPr>
          <a:lstStyle/>
          <a:p>
            <a:pPr algn="l"/>
            <a:r>
              <a:rPr lang="de-DE" sz="2550" b="1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de-AT" sz="2550" b="1" dirty="0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7EA143-BCD6-6404-EA1C-60CCC8B77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323" y="1524606"/>
            <a:ext cx="5568621" cy="4405414"/>
          </a:xfrm>
        </p:spPr>
        <p:txBody>
          <a:bodyPr anchor="t"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de-DE" sz="2000" dirty="0" err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</a:t>
            </a:r>
            <a:r>
              <a:rPr lang="de-DE" sz="2000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USP</a:t>
            </a:r>
          </a:p>
          <a:p>
            <a:pPr marL="457200" indent="-457200" algn="l">
              <a:buFont typeface="+mj-lt"/>
              <a:buAutoNum type="arabicPeriod"/>
            </a:pPr>
            <a:r>
              <a:rPr lang="de-DE" sz="2000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 </a:t>
            </a:r>
            <a:r>
              <a:rPr lang="de-DE" sz="2000" dirty="0" err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Audience</a:t>
            </a:r>
            <a:r>
              <a:rPr lang="de-DE" sz="2000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Pricing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Location, Promotion, and Brand Presence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Social Media Campaign</a:t>
            </a:r>
            <a:endParaRPr lang="en-US" sz="2000" dirty="0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de-DE" sz="2000" dirty="0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Grafik 3" descr="Ein Bild, das Landschaft, Berg, draußen, Wasser enthält.&#10;&#10;Automatisch generierte Beschreibung">
            <a:extLst>
              <a:ext uri="{FF2B5EF4-FFF2-40B4-BE49-F238E27FC236}">
                <a16:creationId xmlns:a16="http://schemas.microsoft.com/office/drawing/2014/main" id="{EF7891AB-E14A-6E89-2A6D-11F12F9C00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430" r="16525" b="2"/>
          <a:stretch/>
        </p:blipFill>
        <p:spPr>
          <a:xfrm>
            <a:off x="6789671" y="685800"/>
            <a:ext cx="47355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9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F89DA3-990C-2E4E-5025-D2C53640B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7508149E-D79B-E5EA-C37B-FAA132DEA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97472AE-E5DE-A71E-22E6-270CDC58B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02CD4D6-0131-8382-3033-65E68D36F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F7DACAF7-16B4-F079-6FAC-13852C1C3D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40A037B6-A5F9-A846-D217-B4056C3FA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A6F27FE7-52CE-2B14-036E-B5FB49120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411F557-4172-FE7F-F559-62FCF0356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2BE4D7B-C459-C866-93F5-1B3C5FD0E8C0}"/>
              </a:ext>
            </a:extLst>
          </p:cNvPr>
          <p:cNvSpPr txBox="1"/>
          <p:nvPr/>
        </p:nvSpPr>
        <p:spPr>
          <a:xfrm>
            <a:off x="886069" y="734272"/>
            <a:ext cx="885747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50" b="1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Core of Celestia Natura</a:t>
            </a:r>
            <a:endParaRPr lang="de-AT" sz="2750" b="1" dirty="0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40C90A6-6777-C749-B26C-97C6499B6499}"/>
              </a:ext>
            </a:extLst>
          </p:cNvPr>
          <p:cNvSpPr txBox="1"/>
          <p:nvPr/>
        </p:nvSpPr>
        <p:spPr>
          <a:xfrm>
            <a:off x="1023890" y="1935598"/>
            <a:ext cx="8719657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150" b="1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Core </a:t>
            </a:r>
            <a:r>
              <a:rPr lang="de-AT" sz="2150" b="1" dirty="0" err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Offering</a:t>
            </a:r>
            <a:r>
              <a:rPr lang="de-AT" sz="2150" b="1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de-AT" sz="2150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AT" sz="2150" dirty="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Luxurious</a:t>
            </a:r>
            <a:r>
              <a:rPr lang="de-AT" sz="21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AT" sz="2150" dirty="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wellness</a:t>
            </a:r>
            <a:r>
              <a:rPr lang="de-AT" sz="21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de-AT" sz="2150" dirty="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rehabilitation</a:t>
            </a:r>
            <a:r>
              <a:rPr lang="de-AT" sz="21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AT" sz="2150" dirty="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</a:t>
            </a:r>
            <a:endParaRPr lang="de-AT" sz="2150" dirty="0">
              <a:solidFill>
                <a:srgbClr val="83838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150" dirty="0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150" b="1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Additional Features:</a:t>
            </a:r>
            <a:endParaRPr lang="de-AT" sz="2150" dirty="0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150" dirty="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Exclusive</a:t>
            </a:r>
            <a:r>
              <a:rPr lang="de-AT" sz="21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AT" sz="2150" dirty="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</a:t>
            </a:r>
            <a:r>
              <a:rPr lang="de-AT" sz="21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AT" sz="2150" dirty="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de-AT" sz="21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de-AT" sz="2150" dirty="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crystal-clear</a:t>
            </a:r>
            <a:r>
              <a:rPr lang="de-AT" sz="21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AT" sz="2150" dirty="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mountain</a:t>
            </a:r>
            <a:r>
              <a:rPr lang="de-AT" sz="21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AT" sz="2150" dirty="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lake</a:t>
            </a:r>
            <a:endParaRPr lang="de-AT" sz="2150" dirty="0">
              <a:solidFill>
                <a:srgbClr val="83838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1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Diverse </a:t>
            </a:r>
            <a:r>
              <a:rPr lang="de-AT" sz="2150" dirty="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outdoor</a:t>
            </a:r>
            <a:r>
              <a:rPr lang="de-AT" sz="21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indoor </a:t>
            </a:r>
            <a:r>
              <a:rPr lang="de-AT" sz="2150" dirty="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activities</a:t>
            </a:r>
            <a:r>
              <a:rPr lang="de-AT" sz="21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(e.g., </a:t>
            </a:r>
            <a:r>
              <a:rPr lang="de-AT" sz="2150" dirty="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meditation</a:t>
            </a:r>
            <a:r>
              <a:rPr lang="de-AT" sz="21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de-AT" sz="2150" dirty="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physiotherapy</a:t>
            </a:r>
            <a:r>
              <a:rPr lang="de-AT" sz="21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150" dirty="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Personalized</a:t>
            </a:r>
            <a:r>
              <a:rPr lang="de-AT" sz="21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AT" sz="2150" dirty="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dietary</a:t>
            </a:r>
            <a:r>
              <a:rPr lang="de-AT" sz="21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AT" sz="2150" dirty="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plans</a:t>
            </a:r>
            <a:r>
              <a:rPr lang="de-AT" sz="21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AT" sz="2150" dirty="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de-AT" sz="21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AT" sz="2150" dirty="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every</a:t>
            </a:r>
            <a:r>
              <a:rPr lang="de-AT" sz="21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AT" sz="2150" dirty="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guest</a:t>
            </a:r>
            <a:endParaRPr lang="de-AT" sz="2150" dirty="0">
              <a:solidFill>
                <a:srgbClr val="83838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AT" sz="2150" dirty="0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150" b="1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USP:</a:t>
            </a:r>
            <a:r>
              <a:rPr lang="de-AT" sz="2150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AT" sz="21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</a:t>
            </a:r>
            <a:r>
              <a:rPr lang="de-AT" sz="2150" dirty="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exclusive</a:t>
            </a:r>
            <a:r>
              <a:rPr lang="de-AT" sz="21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AT" sz="2150" dirty="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sanctuary</a:t>
            </a:r>
            <a:r>
              <a:rPr lang="de-AT" sz="21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de-AT" sz="2150" dirty="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de-AT" sz="21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AT" sz="2150" dirty="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Tyrolean</a:t>
            </a:r>
            <a:r>
              <a:rPr lang="de-AT" sz="21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Alps – </a:t>
            </a:r>
            <a:r>
              <a:rPr lang="de-AT" sz="2150" dirty="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far</a:t>
            </a:r>
            <a:r>
              <a:rPr lang="de-AT" sz="21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AT" sz="2150" dirty="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away</a:t>
            </a:r>
            <a:r>
              <a:rPr lang="de-AT" sz="21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AT" sz="2150" dirty="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lang="de-AT" sz="21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AT" sz="2150" dirty="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distractions</a:t>
            </a:r>
            <a:endParaRPr lang="de-AT" sz="2150" dirty="0">
              <a:solidFill>
                <a:srgbClr val="83838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99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F42603-41EB-B114-029E-AD28F256D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26E68DDA-6B3C-1C06-2C5E-E10F615C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D4B8F69-376A-E1C9-1F3E-50061B75A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6436386-EE27-631A-368A-F34EEDFED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F9317474-6B2A-CBCF-3EDC-D77B3F2AB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C452247C-C4E8-B88B-AB93-68573846E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A410C34D-C74E-E220-C2F8-E8D084E5D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EAB21DB-0F3B-67D7-467D-16456A80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CE584F2-0969-12C2-EE94-C1BEEF017AD3}"/>
              </a:ext>
            </a:extLst>
          </p:cNvPr>
          <p:cNvSpPr txBox="1"/>
          <p:nvPr/>
        </p:nvSpPr>
        <p:spPr>
          <a:xfrm>
            <a:off x="886070" y="734272"/>
            <a:ext cx="730614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50" b="1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Exclusivity for a Sophisticated Audience</a:t>
            </a:r>
            <a:endParaRPr lang="de-AT" sz="2750" b="1" dirty="0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6CEBB1A-3AE8-D1C3-2A05-FF587173D5C7}"/>
              </a:ext>
            </a:extLst>
          </p:cNvPr>
          <p:cNvSpPr txBox="1"/>
          <p:nvPr/>
        </p:nvSpPr>
        <p:spPr>
          <a:xfrm>
            <a:off x="877142" y="1935598"/>
            <a:ext cx="8719657" cy="3070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50" b="1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Target Audience: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Affluent individuals, mostly aged 40+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50" dirty="0">
              <a:solidFill>
                <a:srgbClr val="83838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Celebrities, athletes, and couples seeking privacy and relaxation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50" dirty="0">
              <a:solidFill>
                <a:srgbClr val="83838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50" b="1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Pricing Strategy: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Premium pricing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150" dirty="0">
              <a:solidFill>
                <a:srgbClr val="83838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Justified by world-class service and bespoke offerings</a:t>
            </a:r>
            <a:endParaRPr lang="de-AT" sz="2150" dirty="0">
              <a:solidFill>
                <a:srgbClr val="83838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846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3CD0E3-DBF3-EE34-066F-1B95897C6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4C76A305-2847-7169-667E-93FC404FF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8C01647-E607-40F8-DC1B-A2C6E496D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9AE51B4-AB07-8DAA-68CE-0FDB32F4F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AF8E452-FB1D-37F6-6A3C-4CEDA5A8D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C1EBD9FB-8691-C7B6-6032-BAA8559DD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F99B2234-4B54-A16E-2BF6-AF338DAB9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4D73A51-848A-A6AD-A7CA-92C3B93B8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5AFBA46-8C0B-3767-D807-F71CE2E8550D}"/>
              </a:ext>
            </a:extLst>
          </p:cNvPr>
          <p:cNvSpPr txBox="1"/>
          <p:nvPr/>
        </p:nvSpPr>
        <p:spPr>
          <a:xfrm>
            <a:off x="886070" y="734272"/>
            <a:ext cx="7306146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50" b="1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Luxurious Retreat with Global Reach</a:t>
            </a:r>
            <a:endParaRPr lang="de-AT" sz="2550" b="1" dirty="0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D3A37CE-2C26-13CC-897F-F8B1589EE5F6}"/>
              </a:ext>
            </a:extLst>
          </p:cNvPr>
          <p:cNvSpPr txBox="1"/>
          <p:nvPr/>
        </p:nvSpPr>
        <p:spPr>
          <a:xfrm>
            <a:off x="886070" y="1520982"/>
            <a:ext cx="8719657" cy="4393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50" b="1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Location: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Perched high in the Tyrolean Alps, surrounded by pristine nature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150" dirty="0">
              <a:solidFill>
                <a:srgbClr val="83838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150" b="1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Promotion: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Partnerships with Golf clubs, yacht shows, and private aviation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150" dirty="0">
              <a:solidFill>
                <a:srgbClr val="83838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150" b="1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 marketing: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Themes on wellness, luxury, and lifestyle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150" dirty="0">
              <a:solidFill>
                <a:srgbClr val="83838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150" b="1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Brand Presence: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Elegant website with virtual tours and a mobile app for personalized services</a:t>
            </a:r>
            <a:endParaRPr lang="de-AT" sz="2150" dirty="0">
              <a:solidFill>
                <a:srgbClr val="83838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97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83CB2-2D7C-C3CA-11A5-D9CD3381E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C5749251-9F0F-831C-C4E3-D3D8B403D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19ECE2A-97CB-B9C4-672B-30948E5AD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0370840-32E3-20DE-024D-C3F20A804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A497C0FB-7D57-8A04-E7D4-1D96158A0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79E54275-218E-AA7C-D418-A311527B3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2E5D4936-4FEF-1A9E-2F73-43E48451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B4D37FE-552A-44BB-88E2-D524F795E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D657C62-C733-37D1-88D0-580217055A25}"/>
              </a:ext>
            </a:extLst>
          </p:cNvPr>
          <p:cNvSpPr txBox="1"/>
          <p:nvPr/>
        </p:nvSpPr>
        <p:spPr>
          <a:xfrm>
            <a:off x="886070" y="734272"/>
            <a:ext cx="1032212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50" b="1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Who We Serve: Exclusive High-End Audiences</a:t>
            </a:r>
            <a:endParaRPr lang="de-AT" sz="2550" b="1" dirty="0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B0CE65B-5C4F-7CFA-2D91-08C9703BA5BE}"/>
              </a:ext>
            </a:extLst>
          </p:cNvPr>
          <p:cNvSpPr txBox="1"/>
          <p:nvPr/>
        </p:nvSpPr>
        <p:spPr>
          <a:xfrm>
            <a:off x="678180" y="1448553"/>
            <a:ext cx="5487230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50" b="1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Primary Target Group: </a:t>
            </a:r>
          </a:p>
          <a:p>
            <a:r>
              <a:rPr lang="en-US" sz="2150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Affluent, middle-aged adults (40–65 years)</a:t>
            </a:r>
          </a:p>
          <a:p>
            <a:endParaRPr lang="en-US" sz="2150" dirty="0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50" b="1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Profile:</a:t>
            </a:r>
            <a:r>
              <a:rPr lang="en-US" sz="2150" b="1" dirty="0">
                <a:solidFill>
                  <a:srgbClr val="C3C5B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Executives, entrepreneurs, retirees with high disposable income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50" dirty="0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50" b="1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Motivations: </a:t>
            </a:r>
            <a:r>
              <a:rPr lang="en-US" sz="21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Stress-free environments for rejuvenation and connection with nature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50" dirty="0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50" b="1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Behavior: </a:t>
            </a:r>
            <a:r>
              <a:rPr lang="en-US" sz="21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Follows luxury lifestyle content and books through exclusive platforms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50" dirty="0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D91C2D2-7A2D-2AED-4AD9-BFE086CD7C45}"/>
              </a:ext>
            </a:extLst>
          </p:cNvPr>
          <p:cNvSpPr txBox="1"/>
          <p:nvPr/>
        </p:nvSpPr>
        <p:spPr>
          <a:xfrm>
            <a:off x="6096000" y="1448553"/>
            <a:ext cx="540562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50" b="1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Secondary Target Group: </a:t>
            </a:r>
          </a:p>
          <a:p>
            <a:r>
              <a:rPr lang="en-US" sz="2150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Elite professional athletes (25–40 years)</a:t>
            </a:r>
          </a:p>
          <a:p>
            <a:endParaRPr lang="en-US" sz="2150" dirty="0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50" b="1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Profile: </a:t>
            </a:r>
            <a:r>
              <a:rPr lang="en-US" sz="21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earners or sponsor-supported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50" dirty="0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50" b="1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Motivations: </a:t>
            </a:r>
            <a:r>
              <a:rPr lang="en-US" sz="21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 to world-class physiotherapy and tailored health programs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50" dirty="0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50" b="1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Behavior</a:t>
            </a:r>
            <a:r>
              <a:rPr lang="en-US" sz="2150" b="1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1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Relies on professional networks or agents to find facilities</a:t>
            </a:r>
            <a:endParaRPr lang="de-AT" sz="2150" dirty="0">
              <a:solidFill>
                <a:srgbClr val="83838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92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6ACB9D-2885-8AD2-C328-C61F68FC1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F85401A7-4159-8987-DEAB-125A8CD30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1AEDDB-BA3A-598E-5C20-F86941BEE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B6A07E1-CC11-6C9A-3B52-55E50C661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2E1EC2C4-5468-1C8C-C553-CE054813F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93B17018-580F-6E36-5ADC-483F942C2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3F409ADD-048A-3114-7E38-88A7E5D43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00D60B6-FC0A-CABF-675D-2A133AD6C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1217D4D-6197-54EA-139E-E3C0F3B9C2CC}"/>
              </a:ext>
            </a:extLst>
          </p:cNvPr>
          <p:cNvSpPr txBox="1"/>
          <p:nvPr/>
        </p:nvSpPr>
        <p:spPr>
          <a:xfrm>
            <a:off x="886070" y="734272"/>
            <a:ext cx="1032212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50" b="1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Snapshot of Our Ideal Guest - Sophia van der Meer</a:t>
            </a:r>
            <a:endParaRPr lang="de-AT" sz="2550" b="1" dirty="0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66BEAFB-D435-36AC-AEA3-62BEF68DD92E}"/>
              </a:ext>
            </a:extLst>
          </p:cNvPr>
          <p:cNvSpPr txBox="1"/>
          <p:nvPr/>
        </p:nvSpPr>
        <p:spPr>
          <a:xfrm>
            <a:off x="915743" y="1470052"/>
            <a:ext cx="10156645" cy="4393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50" b="1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Demographics: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50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Age: </a:t>
            </a:r>
            <a:r>
              <a:rPr lang="en-US" sz="21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45</a:t>
            </a:r>
            <a:r>
              <a:rPr lang="en-US" sz="2150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Profession: </a:t>
            </a:r>
            <a:r>
              <a:rPr lang="en-US" sz="21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 law firm partner </a:t>
            </a:r>
            <a:r>
              <a:rPr lang="en-US" sz="2150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Income</a:t>
            </a:r>
            <a:r>
              <a:rPr lang="en-US" sz="21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€320,000/year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50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Location: </a:t>
            </a:r>
            <a:r>
              <a:rPr lang="en-US" sz="21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Amsterdam, Netherlands </a:t>
            </a:r>
            <a:r>
              <a:rPr lang="en-US" sz="2150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Marital Status: </a:t>
            </a:r>
            <a:r>
              <a:rPr lang="en-US" sz="21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Married, no children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50" dirty="0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150" b="1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Lifestyle &amp; Psychographics: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50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Enjoys: </a:t>
            </a:r>
            <a:r>
              <a:rPr lang="en-US" sz="21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Yoga, hiking, fine dining, and curated wellness experiences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50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Values: </a:t>
            </a:r>
            <a:r>
              <a:rPr lang="en-US" sz="21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Privacy, exclusivity, and seamless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50" dirty="0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150" b="1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Pain Points &amp; Goals: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50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Pain Points: </a:t>
            </a:r>
            <a:r>
              <a:rPr lang="en-US" sz="21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Work-related stress, limited options for high-end retreats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50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Goals: </a:t>
            </a:r>
            <a:r>
              <a:rPr lang="en-US" sz="2150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Recharge mentally and physically, reconnect with nature, and experience bespoke wellness programs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50" dirty="0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67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974240-2355-726C-8B0E-792BFB3FE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5F3B1321-5408-0D42-2C44-C1B149313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8A01AB-7CE4-A2F1-8F32-FC3120A24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6A44620-37D9-9F0A-70EE-4F0587ACE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2F2793A9-2C89-7D4E-7870-7A951002B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9239B775-646A-C981-EE15-EF84AE728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4FC374DA-AC36-F1D2-6303-08F7BDFD0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4D981DA-E225-14E0-7303-6AC50CD5D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FCF9388-DC40-CCA7-9CAD-64AA48ECA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84476"/>
              </p:ext>
            </p:extLst>
          </p:nvPr>
        </p:nvGraphicFramePr>
        <p:xfrm>
          <a:off x="1004935" y="878186"/>
          <a:ext cx="10348111" cy="5097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5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9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5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1529">
                <a:tc>
                  <a:txBody>
                    <a:bodyPr/>
                    <a:lstStyle/>
                    <a:p>
                      <a:pPr algn="ctr">
                        <a:defRPr sz="1400" b="1"/>
                      </a:pPr>
                      <a:r>
                        <a:rPr lang="en-GB" sz="1900" dirty="0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Awareness Phase</a:t>
                      </a:r>
                    </a:p>
                  </a:txBody>
                  <a:tcPr marL="123240" marR="123240" marT="61620" marB="61620">
                    <a:solidFill>
                      <a:srgbClr val="2244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/>
                      </a:pPr>
                      <a:r>
                        <a:rPr lang="en-GB" sz="1900" dirty="0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Interest Phase</a:t>
                      </a:r>
                    </a:p>
                  </a:txBody>
                  <a:tcPr marL="123240" marR="123240" marT="61620" marB="61620">
                    <a:solidFill>
                      <a:srgbClr val="2244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/>
                      </a:pPr>
                      <a:r>
                        <a:rPr lang="en-GB" sz="1900" dirty="0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Decision Phase</a:t>
                      </a:r>
                    </a:p>
                  </a:txBody>
                  <a:tcPr marL="123240" marR="123240" marT="61620" marB="61620">
                    <a:solidFill>
                      <a:srgbClr val="2244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/>
                      </a:pPr>
                      <a:r>
                        <a:rPr lang="en-GB" sz="1900" dirty="0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Loyalty Phase</a:t>
                      </a:r>
                    </a:p>
                  </a:txBody>
                  <a:tcPr marL="123240" marR="123240" marT="61620" marB="61620">
                    <a:solidFill>
                      <a:srgbClr val="2244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6434"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rPr lang="en-GB" sz="1600" dirty="0">
                          <a:solidFill>
                            <a:srgbClr val="22443C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Attract attention to the exclusive luxury holiday home</a:t>
                      </a:r>
                    </a:p>
                  </a:txBody>
                  <a:tcPr marL="123240" marR="123240" marT="61620" marB="61620">
                    <a:solidFill>
                      <a:srgbClr val="72988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rPr lang="en-GB" sz="1600" dirty="0">
                          <a:solidFill>
                            <a:srgbClr val="22443C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Generate interest and engagement with the brand</a:t>
                      </a:r>
                    </a:p>
                  </a:txBody>
                  <a:tcPr marL="123240" marR="123240" marT="61620" marB="61620">
                    <a:solidFill>
                      <a:srgbClr val="72988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rPr lang="en-GB" sz="1600" dirty="0">
                          <a:solidFill>
                            <a:srgbClr val="22443C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Encourage bookings for potential customers</a:t>
                      </a:r>
                    </a:p>
                  </a:txBody>
                  <a:tcPr marL="123240" marR="123240" marT="61620" marB="61620">
                    <a:solidFill>
                      <a:srgbClr val="72988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rPr lang="en-GB" sz="1600" dirty="0">
                          <a:solidFill>
                            <a:srgbClr val="22443C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Ensure guests return and recommend the resort</a:t>
                      </a:r>
                    </a:p>
                  </a:txBody>
                  <a:tcPr marL="123240" marR="123240" marT="61620" marB="61620">
                    <a:solidFill>
                      <a:srgbClr val="7298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549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GB" sz="1600" dirty="0">
                          <a:solidFill>
                            <a:srgbClr val="22443C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Social media ads</a:t>
                      </a:r>
                    </a:p>
                  </a:txBody>
                  <a:tcPr marL="123240" marR="123240" marT="61620" marB="61620">
                    <a:solidFill>
                      <a:srgbClr val="C3C5B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GB" sz="1600" dirty="0">
                          <a:solidFill>
                            <a:srgbClr val="22443C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Interactive Posts</a:t>
                      </a:r>
                    </a:p>
                  </a:txBody>
                  <a:tcPr marL="123240" marR="123240" marT="61620" marB="61620">
                    <a:solidFill>
                      <a:srgbClr val="C3C5B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GB" sz="1600" dirty="0">
                          <a:solidFill>
                            <a:srgbClr val="22443C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Limited Time Offers</a:t>
                      </a:r>
                    </a:p>
                  </a:txBody>
                  <a:tcPr marL="123240" marR="123240" marT="61620" marB="61620">
                    <a:solidFill>
                      <a:srgbClr val="C3C5B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GB" sz="1600" dirty="0">
                          <a:solidFill>
                            <a:srgbClr val="22443C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Tailored Post-Stay Communication</a:t>
                      </a:r>
                    </a:p>
                  </a:txBody>
                  <a:tcPr marL="123240" marR="123240" marT="61620" marB="61620">
                    <a:solidFill>
                      <a:srgbClr val="C3C5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549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GB" sz="1600" dirty="0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SEA (Google Ads, etc.)</a:t>
                      </a:r>
                    </a:p>
                  </a:txBody>
                  <a:tcPr marL="123240" marR="123240" marT="61620" marB="61620">
                    <a:solidFill>
                      <a:srgbClr val="72988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GB" sz="1600" dirty="0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E-Mail Marketing</a:t>
                      </a:r>
                    </a:p>
                  </a:txBody>
                  <a:tcPr marL="123240" marR="123240" marT="61620" marB="61620">
                    <a:solidFill>
                      <a:srgbClr val="72988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GB" sz="1600" dirty="0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Testimonials and Reviews</a:t>
                      </a:r>
                    </a:p>
                  </a:txBody>
                  <a:tcPr marL="123240" marR="123240" marT="61620" marB="61620">
                    <a:solidFill>
                      <a:srgbClr val="72988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GB" sz="1600" dirty="0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VIP Loyalty Program</a:t>
                      </a:r>
                    </a:p>
                  </a:txBody>
                  <a:tcPr marL="123240" marR="123240" marT="61620" marB="61620">
                    <a:solidFill>
                      <a:srgbClr val="7298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4549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GB" sz="1600" dirty="0">
                          <a:solidFill>
                            <a:srgbClr val="22443C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Influencer Marketing</a:t>
                      </a:r>
                    </a:p>
                  </a:txBody>
                  <a:tcPr marL="123240" marR="123240" marT="61620" marB="61620">
                    <a:solidFill>
                      <a:srgbClr val="C3C5B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GB" sz="1600" dirty="0">
                          <a:solidFill>
                            <a:srgbClr val="22443C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Personalized Newsletters</a:t>
                      </a:r>
                    </a:p>
                  </a:txBody>
                  <a:tcPr marL="123240" marR="123240" marT="61620" marB="61620">
                    <a:solidFill>
                      <a:srgbClr val="C3C5B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GB" sz="1600" dirty="0">
                          <a:solidFill>
                            <a:srgbClr val="22443C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Remarketing Campaigns</a:t>
                      </a:r>
                    </a:p>
                  </a:txBody>
                  <a:tcPr marL="123240" marR="123240" marT="61620" marB="61620">
                    <a:solidFill>
                      <a:srgbClr val="C3C5B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GB" sz="1600" dirty="0">
                          <a:solidFill>
                            <a:srgbClr val="22443C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Guest stories on Social Media</a:t>
                      </a:r>
                    </a:p>
                  </a:txBody>
                  <a:tcPr marL="123240" marR="123240" marT="61620" marB="61620">
                    <a:solidFill>
                      <a:srgbClr val="C3C5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5491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GB" sz="1600" dirty="0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Content Marketing</a:t>
                      </a:r>
                    </a:p>
                  </a:txBody>
                  <a:tcPr marL="123240" marR="123240" marT="61620" marB="61620">
                    <a:solidFill>
                      <a:srgbClr val="72988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GB" sz="1600" dirty="0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Virtual Tour Videos</a:t>
                      </a:r>
                    </a:p>
                  </a:txBody>
                  <a:tcPr marL="123240" marR="123240" marT="61620" marB="61620">
                    <a:solidFill>
                      <a:srgbClr val="72988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GB" sz="1600" dirty="0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Streamlined Booking Experience</a:t>
                      </a:r>
                    </a:p>
                  </a:txBody>
                  <a:tcPr marL="123240" marR="123240" marT="61620" marB="61620">
                    <a:solidFill>
                      <a:srgbClr val="72988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GB" sz="1600" dirty="0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Exclusive early Access for previous guests</a:t>
                      </a:r>
                    </a:p>
                  </a:txBody>
                  <a:tcPr marL="123240" marR="123240" marT="61620" marB="61620">
                    <a:solidFill>
                      <a:srgbClr val="7298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105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8D6B2E-6C19-8DB1-F887-C9C11A4CE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953F5475-1270-35CD-F138-0626C8D6F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7C83715-CB37-37F4-5BE5-B60A1F5C6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FAA3428-4681-3515-030F-C942D4BEF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E39CE7DF-B67C-3D5E-9BCC-89608DCBE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BC4396CB-21FE-4AEA-FE36-EA16F04BF1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0CD4BFBD-90D9-DA52-0135-87AAC7A7E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86CB834-E9F3-A00D-AB9B-3CDAD11EF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668D8F-8DF4-4C28-1A08-CEBCAA412F9A}"/>
              </a:ext>
            </a:extLst>
          </p:cNvPr>
          <p:cNvSpPr txBox="1"/>
          <p:nvPr/>
        </p:nvSpPr>
        <p:spPr>
          <a:xfrm>
            <a:off x="886070" y="734272"/>
            <a:ext cx="1032212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50" b="1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Social Media Advertising Overview</a:t>
            </a:r>
            <a:endParaRPr lang="de-AT" sz="2550" b="1" dirty="0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63DCC3E-322B-4650-E905-6DE86939E686}"/>
              </a:ext>
            </a:extLst>
          </p:cNvPr>
          <p:cNvSpPr txBox="1"/>
          <p:nvPr/>
        </p:nvSpPr>
        <p:spPr>
          <a:xfrm>
            <a:off x="915743" y="1470052"/>
            <a:ext cx="10156645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50" b="1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Objective:</a:t>
            </a:r>
            <a:r>
              <a:rPr lang="en-US" sz="2150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Leverage targeted advertising across key social media platforms to reach high-net-worth individuals globally</a:t>
            </a:r>
          </a:p>
          <a:p>
            <a:endParaRPr lang="en-US" dirty="0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150" b="1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Platforms Highlighted</a:t>
            </a:r>
            <a:r>
              <a:rPr lang="en-US" b="1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Facebook and Instagram</a:t>
            </a:r>
          </a:p>
          <a:p>
            <a:endParaRPr lang="en-US" dirty="0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150" b="1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 Styles: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50" b="1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Story Ads: </a:t>
            </a:r>
            <a:r>
              <a:rPr lang="en-US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Immersive and visually appealing short-form ads showcasing Celestia Natura's serene mountain setting and luxurious amenities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50" b="1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Feed Ads: </a:t>
            </a:r>
            <a:r>
              <a:rPr lang="en-US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Eye-catching, professionally designed posts tailored for both Facebook and Instagram feeds, with actionable CTAs like '</a:t>
            </a:r>
            <a:r>
              <a:rPr lang="en-US" dirty="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Jetzt</a:t>
            </a:r>
            <a:r>
              <a:rPr lang="en-US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Buchen' and '</a:t>
            </a:r>
            <a:r>
              <a:rPr lang="en-US" dirty="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Angebot</a:t>
            </a:r>
            <a:r>
              <a:rPr lang="en-US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Einholen</a:t>
            </a:r>
            <a:r>
              <a:rPr lang="en-US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150" b="1" dirty="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Exclusive messaging emphasizing the unique wellness experiences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Stunning visuals that convey tranquility, luxury, and exclusivity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Engaging CTAs driving bookings and inquiries</a:t>
            </a:r>
          </a:p>
        </p:txBody>
      </p:sp>
    </p:spTree>
    <p:extLst>
      <p:ext uri="{BB962C8B-B14F-4D97-AF65-F5344CB8AC3E}">
        <p14:creationId xmlns:p14="http://schemas.microsoft.com/office/powerpoint/2010/main" val="212209455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642</Words>
  <Application>Microsoft Office PowerPoint</Application>
  <PresentationFormat>Breitbild</PresentationFormat>
  <Paragraphs>119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AvenirNext LT Pro Medium</vt:lpstr>
      <vt:lpstr>Sabon Next LT</vt:lpstr>
      <vt:lpstr>Tahoma</vt:lpstr>
      <vt:lpstr>DappledVTI</vt:lpstr>
      <vt:lpstr>Your Alpin Sanctuary Awaits</vt:lpstr>
      <vt:lpstr>Agenda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Fachhochschule Technikum Wien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 Maria Luise Kaiser</dc:creator>
  <cp:lastModifiedBy>Julia Maria Luise Kaiser</cp:lastModifiedBy>
  <cp:revision>4</cp:revision>
  <dcterms:created xsi:type="dcterms:W3CDTF">2025-01-24T17:14:30Z</dcterms:created>
  <dcterms:modified xsi:type="dcterms:W3CDTF">2025-01-24T19:02:23Z</dcterms:modified>
</cp:coreProperties>
</file>