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62" r:id="rId3"/>
    <p:sldId id="259" r:id="rId4"/>
    <p:sldId id="260" r:id="rId5"/>
    <p:sldId id="261" r:id="rId6"/>
    <p:sldId id="264" r:id="rId7"/>
    <p:sldId id="265" r:id="rId8"/>
    <p:sldId id="263" r:id="rId9"/>
    <p:sldId id="266" r:id="rId10"/>
    <p:sldId id="267" r:id="rId11"/>
    <p:sldId id="270" r:id="rId12"/>
    <p:sldId id="271" r:id="rId13"/>
    <p:sldId id="275" r:id="rId14"/>
    <p:sldId id="276" r:id="rId15"/>
    <p:sldId id="274" r:id="rId16"/>
    <p:sldId id="273" r:id="rId17"/>
    <p:sldId id="272" r:id="rId18"/>
    <p:sldId id="277" r:id="rId19"/>
    <p:sldId id="279" r:id="rId20"/>
    <p:sldId id="283" r:id="rId21"/>
    <p:sldId id="278" r:id="rId22"/>
    <p:sldId id="281" r:id="rId23"/>
    <p:sldId id="282" r:id="rId24"/>
    <p:sldId id="285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  <a:srgbClr val="22443C"/>
    <a:srgbClr val="72988C"/>
    <a:srgbClr val="C3C5B7"/>
    <a:srgbClr val="D3D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34B56-EAE3-F044-6042-4C157EAEB451}" v="1266" dt="2025-01-25T12:52:09.471"/>
    <p1510:client id="{3C2047C3-B55B-4331-8437-33FB656BF412}" v="374" dt="2025-01-25T12:57:40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5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1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3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42" r:id="rId8"/>
    <p:sldLayoutId id="2147483843" r:id="rId9"/>
    <p:sldLayoutId id="2147483844" r:id="rId10"/>
    <p:sldLayoutId id="214748385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5AEA58-5A10-44F4-82DC-B26FCDA9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1B764A7-7C08-4BBD-B1F8-BB1F928FE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2AF11BB-0B0F-4D10-83F3-09651E442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3018268-9FAC-4D8E-B7E6-23850B4D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4A81D-6377-4BC6-9AE1-72200DA77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10043-8192-D9D9-647F-2B6FD0DE0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914400"/>
            <a:ext cx="5334001" cy="2143956"/>
          </a:xfrm>
        </p:spPr>
        <p:txBody>
          <a:bodyPr anchor="b">
            <a:normAutofit/>
          </a:bodyPr>
          <a:lstStyle/>
          <a:p>
            <a:pPr algn="l"/>
            <a:r>
              <a:rPr lang="de-DE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Alpin Sanctuary Awaits</a:t>
            </a:r>
            <a:endParaRPr lang="de-AT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E021B-F514-FC6F-45FC-552CD896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3286956"/>
            <a:ext cx="5334000" cy="1167172"/>
          </a:xfrm>
        </p:spPr>
        <p:txBody>
          <a:bodyPr anchor="t">
            <a:normAutofit/>
          </a:bodyPr>
          <a:lstStyle/>
          <a:p>
            <a:pPr algn="l"/>
            <a:r>
              <a:rPr lang="de-DE" sz="220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Digital Marketing Campaign </a:t>
            </a:r>
            <a:r>
              <a:rPr lang="de-DE" sz="220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de-DE" sz="220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/>
            <a:r>
              <a:rPr lang="en-US" sz="2400" i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Celestia Natura</a:t>
            </a:r>
            <a:endParaRPr lang="de-AT" sz="2200" b="1" i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fik 3" descr="Ein Bild, das Landschaft, Berg, draußen, Wasser enthält.&#10;&#10;Automatisch generierte Beschreibung">
            <a:extLst>
              <a:ext uri="{FF2B5EF4-FFF2-40B4-BE49-F238E27FC236}">
                <a16:creationId xmlns:a16="http://schemas.microsoft.com/office/drawing/2014/main" id="{DCBC3E16-343B-BE16-3FDE-321CD09E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0" r="16525" b="2"/>
          <a:stretch/>
        </p:blipFill>
        <p:spPr>
          <a:xfrm>
            <a:off x="6789671" y="685800"/>
            <a:ext cx="47355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Targeted Messaging and Audience Engagement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4DF2DF-8C84-9DA4-5A36-CA1E050ABA4B}"/>
              </a:ext>
            </a:extLst>
          </p:cNvPr>
          <p:cNvSpPr txBox="1"/>
          <p:nvPr/>
        </p:nvSpPr>
        <p:spPr>
          <a:xfrm>
            <a:off x="915743" y="1470052"/>
            <a:ext cx="101566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Messaging Focus: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Relaxation and Wellness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'Discover Peace, Elevate Wellness' and 'Rejuvenate in the Heart of Untouched Nature’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Exclusivity: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Highlight private lakeside access, tailored dining, and expert wellness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Urgency: Use of limited availability messaging, encouraging immediate bookings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Engagement Strategies: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Emotional appeal through idyllic imagery and personalized wellness promises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Strategic placement in profiles and feeds where target demographics engage Emphasis on driving actions through direct links and swipe-up features</a:t>
            </a:r>
          </a:p>
        </p:txBody>
      </p:sp>
    </p:spTree>
    <p:extLst>
      <p:ext uri="{BB962C8B-B14F-4D97-AF65-F5344CB8AC3E}">
        <p14:creationId xmlns:p14="http://schemas.microsoft.com/office/powerpoint/2010/main" val="20358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Influencer Marketing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4DF2DF-8C84-9DA4-5A36-CA1E050ABA4B}"/>
              </a:ext>
            </a:extLst>
          </p:cNvPr>
          <p:cNvSpPr txBox="1"/>
          <p:nvPr/>
        </p:nvSpPr>
        <p:spPr>
          <a:xfrm>
            <a:off x="915743" y="1470052"/>
            <a:ext cx="10156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Leverage influencer partnerships to elevate the resort’s image and expand its reach among high-net-worth individuals</a:t>
            </a:r>
          </a:p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 Influencers: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Manuel Feller: Austrian ski racer with a strong connection to wellness and resilience.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Wim Wenders: Filmmaker whose projects showcase stunning natural settings.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Nils Henkel: Michelin-starred chef aligning with the resort’s sustainable, high-end ethos.</a:t>
            </a:r>
          </a:p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Enhances prestige by associating with renowned figures.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Aligns with the resort’s values of exclusivity, wellness, and sustainability.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Targets affluent, engaged audiences through influencer platforms.</a:t>
            </a:r>
          </a:p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Collaborations: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campaigns and exclusive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creation showcasing the resort’s breathtaking setting and premium services.</a:t>
            </a:r>
          </a:p>
        </p:txBody>
      </p:sp>
    </p:spTree>
    <p:extLst>
      <p:ext uri="{BB962C8B-B14F-4D97-AF65-F5344CB8AC3E}">
        <p14:creationId xmlns:p14="http://schemas.microsoft.com/office/powerpoint/2010/main" val="261045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E-Mail Marketing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32645C3-F9D9-82C5-20A8-ED55FB3A2C2A}"/>
              </a:ext>
            </a:extLst>
          </p:cNvPr>
          <p:cNvSpPr txBox="1"/>
          <p:nvPr/>
        </p:nvSpPr>
        <p:spPr>
          <a:xfrm>
            <a:off x="803100" y="1470052"/>
            <a:ext cx="10507826" cy="7278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"Relive the magic of your stay with exclusive perks crafted for our loyal guests."</a:t>
            </a:r>
          </a:p>
          <a:p>
            <a:endParaRPr lang="en-US" sz="21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Exclusive Perks:</a:t>
            </a:r>
            <a:endParaRPr lang="en-US" sz="2150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Private Chauffeur Service</a:t>
            </a: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Private Butler Service</a:t>
            </a: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Gourmet Dinner Under the Stars</a:t>
            </a: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Helicopter Tour of the Alps</a:t>
            </a:r>
          </a:p>
          <a:p>
            <a:pPr marL="342900" indent="-342900">
              <a:buFont typeface="Arial"/>
              <a:buChar char="•"/>
            </a:pPr>
            <a:endParaRPr lang="en-US" b="1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Why Return?</a:t>
            </a:r>
            <a:endParaRPr lang="en-US" sz="2150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Unparalleled luxury, breathtaking views, and personalized experiences.</a:t>
            </a:r>
          </a:p>
          <a:p>
            <a:endParaRPr lang="en-US" sz="200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Call to Action:</a:t>
            </a: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Reserve your return and let us elevate your next visit.</a:t>
            </a:r>
            <a:endParaRPr lang="en-US" sz="1850"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“We can’t wait to welcome you back to your home away from home!”</a:t>
            </a:r>
            <a:endParaRPr lang="en-US" sz="1850">
              <a:latin typeface="Tahoma"/>
              <a:ea typeface="Tahoma"/>
              <a:cs typeface="Tahoma"/>
            </a:endParaRPr>
          </a:p>
          <a:p>
            <a:endParaRPr lang="en-US" sz="200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endParaRPr lang="en-US" sz="2000" b="1">
              <a:latin typeface="Tahoma"/>
              <a:ea typeface="Tahoma"/>
              <a:cs typeface="Tahoma"/>
            </a:endParaRPr>
          </a:p>
          <a:p>
            <a:endParaRPr lang="en-US" sz="2000" b="1">
              <a:latin typeface="Tahoma"/>
              <a:ea typeface="Tahoma"/>
              <a:cs typeface="Tahoma"/>
            </a:endParaRPr>
          </a:p>
          <a:p>
            <a:br>
              <a:rPr lang="en-US"/>
            </a:br>
            <a:endParaRPr lang="en-US">
              <a:latin typeface="Tahoma"/>
              <a:ea typeface="Tahoma"/>
              <a:cs typeface="Tahoma"/>
            </a:endParaRPr>
          </a:p>
          <a:p>
            <a:endParaRPr lang="en-US" sz="200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endParaRPr lang="en-US" sz="200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br>
              <a:rPr lang="en-US"/>
            </a:br>
            <a:endParaRPr lang="en-US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333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Strategic Keyword Research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feld 1">
            <a:extLst>
              <a:ext uri="{FF2B5EF4-FFF2-40B4-BE49-F238E27FC236}">
                <a16:creationId xmlns:a16="http://schemas.microsoft.com/office/drawing/2014/main" id="{42F93BCF-AF67-4C06-C690-ADFBC3AF50F6}"/>
              </a:ext>
            </a:extLst>
          </p:cNvPr>
          <p:cNvSpPr txBox="1"/>
          <p:nvPr/>
        </p:nvSpPr>
        <p:spPr>
          <a:xfrm>
            <a:off x="915743" y="1470052"/>
            <a:ext cx="1015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Attract organic traffic by targeting high-value keywords that highlight the resort’s USPs.</a:t>
            </a:r>
          </a:p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Areas: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Wellness, nature, and exclusivity through topics like Experts in Wellness and The Calming Effect of Nature</a:t>
            </a:r>
          </a:p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 Highlights: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 URLs, optimized titles, engaging meta descriptions, and structured headings ensure maximum visibility.</a:t>
            </a:r>
          </a:p>
          <a:p>
            <a:r>
              <a:rPr lang="en-US" sz="200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Positions the resort as a leader in luxury wellness while driving meaningful engagement and bookings.</a:t>
            </a:r>
          </a:p>
        </p:txBody>
      </p:sp>
    </p:spTree>
    <p:extLst>
      <p:ext uri="{BB962C8B-B14F-4D97-AF65-F5344CB8AC3E}">
        <p14:creationId xmlns:p14="http://schemas.microsoft.com/office/powerpoint/2010/main" val="330604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Blog Details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62E737-3842-CFC2-09EE-7F2A31C82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04119"/>
              </p:ext>
            </p:extLst>
          </p:nvPr>
        </p:nvGraphicFramePr>
        <p:xfrm>
          <a:off x="886070" y="1260589"/>
          <a:ext cx="10505761" cy="4825211"/>
        </p:xfrm>
        <a:graphic>
          <a:graphicData uri="http://schemas.openxmlformats.org/drawingml/2006/table">
            <a:tbl>
              <a:tblPr/>
              <a:tblGrid>
                <a:gridCol w="2239039">
                  <a:extLst>
                    <a:ext uri="{9D8B030D-6E8A-4147-A177-3AD203B41FA5}">
                      <a16:colId xmlns:a16="http://schemas.microsoft.com/office/drawing/2014/main" val="2626633424"/>
                    </a:ext>
                  </a:extLst>
                </a:gridCol>
                <a:gridCol w="2956872">
                  <a:extLst>
                    <a:ext uri="{9D8B030D-6E8A-4147-A177-3AD203B41FA5}">
                      <a16:colId xmlns:a16="http://schemas.microsoft.com/office/drawing/2014/main" val="2360829861"/>
                    </a:ext>
                  </a:extLst>
                </a:gridCol>
                <a:gridCol w="2654925">
                  <a:extLst>
                    <a:ext uri="{9D8B030D-6E8A-4147-A177-3AD203B41FA5}">
                      <a16:colId xmlns:a16="http://schemas.microsoft.com/office/drawing/2014/main" val="802367261"/>
                    </a:ext>
                  </a:extLst>
                </a:gridCol>
                <a:gridCol w="2654925">
                  <a:extLst>
                    <a:ext uri="{9D8B030D-6E8A-4147-A177-3AD203B41FA5}">
                      <a16:colId xmlns:a16="http://schemas.microsoft.com/office/drawing/2014/main" val="3711756068"/>
                    </a:ext>
                  </a:extLst>
                </a:gridCol>
              </a:tblGrid>
              <a:tr h="314632">
                <a:tc>
                  <a:txBody>
                    <a:bodyPr/>
                    <a:lstStyle/>
                    <a:p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de-AT" sz="1400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Experts</a:t>
                      </a: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 Wellness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Outdoor </a:t>
                      </a:r>
                      <a:r>
                        <a:rPr lang="de-AT" sz="1400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Activities</a:t>
                      </a: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in Nature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Wellness for Mind and Body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15144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de-AT" sz="1800" b="1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Priority</a:t>
                      </a:r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Keyword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err="1"/>
                        <a:t>Experts</a:t>
                      </a:r>
                      <a:r>
                        <a:rPr lang="de-AT" sz="1200"/>
                        <a:t> in Wellness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/>
                        <a:t>Outdoor </a:t>
                      </a:r>
                      <a:r>
                        <a:rPr lang="de-AT" sz="1200" err="1"/>
                        <a:t>Activities</a:t>
                      </a:r>
                      <a:r>
                        <a:rPr lang="de-AT" sz="1200"/>
                        <a:t> in Nature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Wellness for Mind and Body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2688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URL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de-AT" sz="1400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highly-qualified-specialists</a:t>
                      </a:r>
                      <a:endParaRPr lang="de-AT" sz="1400" kern="1200">
                        <a:solidFill>
                          <a:srgbClr val="D3D5CD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de-AT" sz="1400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outdoor</a:t>
                      </a: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-wellness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/</a:t>
                      </a:r>
                      <a:r>
                        <a:rPr lang="de-AT" sz="1400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wellness</a:t>
                      </a:r>
                      <a:r>
                        <a:rPr lang="de-AT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-body-</a:t>
                      </a:r>
                      <a:r>
                        <a:rPr lang="de-AT" sz="1400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mind</a:t>
                      </a:r>
                      <a:endParaRPr lang="de-AT" sz="1400" kern="1200">
                        <a:solidFill>
                          <a:srgbClr val="D3D5CD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994287"/>
                  </a:ext>
                </a:extLst>
              </a:tr>
              <a:tr h="634433">
                <a:tc>
                  <a:txBody>
                    <a:bodyPr/>
                    <a:lstStyle/>
                    <a:p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Title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Why Highly Qualified Specialists Are the Key to Your Wellbeing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Transform Your Health Through the Power of Outdoor Adventures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Discover Top Activities to Strengthen the Connection Between Body and Mind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87949"/>
                  </a:ext>
                </a:extLst>
              </a:tr>
              <a:tr h="1393581">
                <a:tc>
                  <a:txBody>
                    <a:bodyPr/>
                    <a:lstStyle/>
                    <a:p>
                      <a:r>
                        <a:rPr lang="de-AT" sz="1800" b="1" kern="1200" err="1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Meta</a:t>
                      </a:r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Description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Explore why highly qualified specialists in wellness and health are essential for personalized care, stress relief, and holistic well-being at luxury resorts.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Explore outdoor activities like hiking, meditation, and biking to enrich your wellness journey and rejuvenate body and mind.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Explore yoga, mindfulness, and tailored activities to balance body and mind, reduce stress, and improve mental clarity.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62115"/>
                  </a:ext>
                </a:extLst>
              </a:tr>
              <a:tr h="437616">
                <a:tc>
                  <a:txBody>
                    <a:bodyPr/>
                    <a:lstStyle/>
                    <a:p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H1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1200" err="1"/>
                        <a:t>Why</a:t>
                      </a:r>
                      <a:r>
                        <a:rPr lang="de-AT" sz="1200"/>
                        <a:t> Wellness Professionals Matter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How Outdoor Activities Enrich Wellness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Best Activities for Body and Mind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621661"/>
                  </a:ext>
                </a:extLst>
              </a:tr>
              <a:tr h="1393581">
                <a:tc>
                  <a:txBody>
                    <a:bodyPr/>
                    <a:lstStyle/>
                    <a:p>
                      <a:r>
                        <a:rPr lang="de-AT" sz="18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Sub-Headlines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H2: The Role of Experts in Luxury Wellness- H3: Personalized Care for Stress Relief and Relaxation- H2: Specialists in Physiotherapy and Mental Health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H2: The Benefits of Nature-Based Activities- H3: Guided Hikes for Body and Mind- H3: Mountain Biking and Meditation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defRPr sz="1200"/>
                      </a:pPr>
                      <a:r>
                        <a:rPr lang="en-US" sz="1400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H2: How Yoga Improves Physical and Mental Wellness- H2: Mindfulness for Stress Relief</a:t>
                      </a:r>
                    </a:p>
                  </a:txBody>
                  <a:tcPr marL="47679" marR="47679" marT="23840" marB="23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13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5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SEO Technical </a:t>
            </a:r>
            <a:r>
              <a:rPr lang="de-DE" sz="2550" b="1" err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Requirements</a:t>
            </a:r>
            <a:r>
              <a:rPr lang="de-DE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 </a:t>
            </a:r>
            <a:r>
              <a:rPr lang="de-DE" sz="2550" b="1" err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Overview</a:t>
            </a:r>
            <a:endParaRPr lang="en-US" sz="25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10166D-DC85-C077-7003-4AE65465FDAD}"/>
              </a:ext>
            </a:extLst>
          </p:cNvPr>
          <p:cNvSpPr txBox="1"/>
          <p:nvPr/>
        </p:nvSpPr>
        <p:spPr>
          <a:xfrm>
            <a:off x="842857" y="1953757"/>
            <a:ext cx="10507826" cy="30392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Objective: </a:t>
            </a: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Enhance website visibility and user experience through technical SEO improvements.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br>
              <a:rPr lang="en-US">
                <a:latin typeface="Tahoma"/>
              </a:rPr>
            </a:br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Key Focus Areas: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XML Sitemap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Page Speed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Internal Linking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Hreflang</a:t>
            </a: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Tags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Mobile-Friendly Design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59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Core Success Criteria</a:t>
            </a: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E7B3E4-2257-FE4F-9717-6E39026587ED}"/>
              </a:ext>
            </a:extLst>
          </p:cNvPr>
          <p:cNvSpPr txBox="1"/>
          <p:nvPr/>
        </p:nvSpPr>
        <p:spPr>
          <a:xfrm>
            <a:off x="836230" y="1668835"/>
            <a:ext cx="10507826" cy="42857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XML Sitemap:</a:t>
            </a: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Validate with tools like Google Search Console and Screaming Frog.</a:t>
            </a:r>
            <a:endParaRPr lang="en-US"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Improve search engine listings with a well-structured sitemap.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lvl="1"/>
            <a:endParaRPr lang="en-US" sz="1850">
              <a:solidFill>
                <a:srgbClr val="838383"/>
              </a:solidFill>
              <a:latin typeface="Tahoma"/>
              <a:ea typeface="+mn-lt"/>
              <a:cs typeface="+mn-lt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Page Speed Optimization: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First Input Delay &lt; 100 </a:t>
            </a:r>
            <a:r>
              <a:rPr lang="en-US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ms.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Time to Load &lt; 3 seconds.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Google Lighthouse Performance Score ≥ 90.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lvl="1"/>
            <a:endParaRPr lang="en-US" sz="1850">
              <a:solidFill>
                <a:srgbClr val="838383"/>
              </a:solidFill>
              <a:latin typeface="Tahoma"/>
              <a:ea typeface="+mn-lt"/>
              <a:cs typeface="+mn-lt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Internal Linking:</a:t>
            </a:r>
            <a:endParaRPr lang="en-US" sz="2150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Descriptive and intuitive anchor text.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Key pages are linked for easy navigation.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Reduced bounce rates and better user engagement.</a:t>
            </a: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endParaRPr lang="en-US" sz="200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6497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Enhancing User Experience</a:t>
            </a: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CE42828-14C7-EA36-9E72-ECCC9D18BEFD}"/>
              </a:ext>
            </a:extLst>
          </p:cNvPr>
          <p:cNvSpPr txBox="1"/>
          <p:nvPr/>
        </p:nvSpPr>
        <p:spPr>
          <a:xfrm>
            <a:off x="803100" y="1470052"/>
            <a:ext cx="1050782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150" b="1" err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Hreflang</a:t>
            </a:r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 Tags:</a:t>
            </a:r>
            <a:endParaRPr lang="de-DE" sz="2150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Ensure correct language targeting for international audiences.</a:t>
            </a: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Prevent duplicate content issues.</a:t>
            </a: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Verify implementation with </a:t>
            </a:r>
            <a:r>
              <a:rPr lang="en-US" sz="1850" err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Hreflang</a:t>
            </a: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 Testing Tools.</a:t>
            </a:r>
          </a:p>
          <a:p>
            <a:pPr marL="285750" indent="-285750">
              <a:buFont typeface="Arial"/>
              <a:buChar char="•"/>
            </a:pP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Mobile-Friendly Design:</a:t>
            </a:r>
            <a:endParaRPr lang="en-US" sz="2150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Pass Google’s Mobile-Friendly Test.</a:t>
            </a: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Seamless navigation and responsive elements for touch devices.</a:t>
            </a: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Manual and tool-based testing for performance.</a:t>
            </a:r>
          </a:p>
          <a:p>
            <a:pPr marL="285750" indent="-285750">
              <a:buFont typeface="Arial"/>
              <a:buChar char="•"/>
            </a:pP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Secure Website (HTTPS):</a:t>
            </a:r>
            <a:endParaRPr lang="en-US" sz="2150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Encrypt user data with HTTPS.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Eliminate “Not Secure” warnings.</a:t>
            </a:r>
          </a:p>
          <a:p>
            <a:pPr marL="742950" lvl="1" indent="-28575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Use tools like SSL Checker to validate security.</a:t>
            </a:r>
          </a:p>
          <a:p>
            <a:pPr marL="285750" indent="-285750">
              <a:buFont typeface="Arial"/>
              <a:buChar char="•"/>
            </a:pPr>
            <a:endParaRPr lang="en-US" sz="2000" b="1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14151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Website Goals and Conversion Objectives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ADC324-8F39-95D0-7063-8C75FC1BF73D}"/>
              </a:ext>
            </a:extLst>
          </p:cNvPr>
          <p:cNvSpPr txBox="1"/>
          <p:nvPr/>
        </p:nvSpPr>
        <p:spPr>
          <a:xfrm>
            <a:off x="836230" y="1715217"/>
            <a:ext cx="10507826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Primary Aim:</a:t>
            </a:r>
            <a:endParaRPr lang="en-US" sz="21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Attract potential customers, provide essential resort information, and convert visitors into leads or bookings.</a:t>
            </a:r>
            <a:endParaRPr lang="en-US" sz="21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Conversion Types:</a:t>
            </a:r>
            <a:endParaRPr lang="en-US" sz="21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Macro Conversions:</a:t>
            </a: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 </a:t>
            </a:r>
            <a:endParaRPr lang="en-US" sz="21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Directly contribute to revenue</a:t>
            </a:r>
            <a:endParaRPr lang="en-US" sz="21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lvl="1"/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Micro Conversions:</a:t>
            </a: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 </a:t>
            </a:r>
            <a:endParaRPr lang="en-US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Smaller actions leading toward macro goals </a:t>
            </a:r>
            <a:endParaRPr lang="en-US">
              <a:latin typeface="Tahoma"/>
              <a:ea typeface="Tahoma"/>
              <a:cs typeface="Tahoma"/>
            </a:endParaRPr>
          </a:p>
          <a:p>
            <a:pPr marL="285750" indent="-285750">
              <a:buFont typeface="Arial"/>
              <a:buChar char="•"/>
            </a:pP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endParaRPr lang="en-US" sz="21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285750" indent="-285750">
              <a:buFont typeface="Arial"/>
              <a:buChar char="•"/>
            </a:pPr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endParaRPr lang="en-US" sz="21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285750" indent="-285750">
              <a:buFont typeface="Arial"/>
              <a:buChar char="•"/>
            </a:pPr>
            <a:endParaRPr lang="en-US" sz="2000" b="1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7644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Macro Conversions 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DAA819-2500-8D78-3180-670B723F72AD}"/>
              </a:ext>
            </a:extLst>
          </p:cNvPr>
          <p:cNvSpPr txBox="1"/>
          <p:nvPr/>
        </p:nvSpPr>
        <p:spPr>
          <a:xfrm>
            <a:off x="883588" y="1355788"/>
            <a:ext cx="10324275" cy="5116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Online Booking Completion</a:t>
            </a:r>
            <a:endParaRPr lang="en-US" sz="21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Goal:</a:t>
            </a: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 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Encourage visitors to book through the website.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KPIs: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Booking Form Submission Rate: Measures completed bookings.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Booking Revenue Generated: Tracks revenue from online bookings.</a:t>
            </a:r>
          </a:p>
          <a:p>
            <a:pPr lvl="2"/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Newsletter Subscription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Goal: 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Build an email subscriber base for lead nurturing.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KPIs: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Subscription Rate: Tracks engagement and sign-ups.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Email Open Rate: Evaluates content relevance and subscriber quality.</a:t>
            </a:r>
          </a:p>
          <a:p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1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21B7A-5021-0903-3C2C-A7D05C50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ADE363-B2DE-FA92-9F40-AE174CCC0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1E171F-7BB3-01F8-B609-815BB197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41F4E6-1C68-1290-3663-B395C48C7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1"/>
            <a:ext cx="5236971" cy="6858000"/>
            <a:chOff x="20829" y="1"/>
            <a:chExt cx="5236971" cy="685799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2E4D3D5-2E02-118D-378B-10EE71400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563082F-9568-09C1-083C-168EAA071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B3E2674-FD21-E8D6-2EEC-74CD4A23A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719739-4B82-F112-C532-B67A717A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CEF381-6E67-299F-E686-B836AD9F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324" y="685797"/>
            <a:ext cx="5749886" cy="736599"/>
          </a:xfrm>
        </p:spPr>
        <p:txBody>
          <a:bodyPr anchor="b">
            <a:normAutofit/>
          </a:bodyPr>
          <a:lstStyle/>
          <a:p>
            <a:pPr algn="l"/>
            <a:r>
              <a:rPr lang="de-DE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7EA143-BCD6-6404-EA1C-60CCC8B77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323" y="1524606"/>
            <a:ext cx="5568621" cy="4405414"/>
          </a:xfrm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de-DE" sz="200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lang="de-DE" sz="200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USP</a:t>
            </a:r>
          </a:p>
          <a:p>
            <a:pPr marL="457200" indent="-457200" algn="l">
              <a:buFont typeface="+mj-lt"/>
              <a:buAutoNum type="arabicPeriod"/>
            </a:pPr>
            <a:r>
              <a:rPr lang="de-DE" sz="200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</a:t>
            </a:r>
            <a:r>
              <a:rPr lang="de-DE" sz="2000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Audience</a:t>
            </a:r>
            <a:r>
              <a:rPr lang="de-DE" sz="200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Pricing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Location, Promotion, and Brand Presence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Campaign</a:t>
            </a:r>
            <a:endParaRPr lang="en-US" sz="200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endParaRPr lang="de-DE" sz="200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Grafik 3" descr="Ein Bild, das Landschaft, Berg, draußen, Wasser enthält.&#10;&#10;Automatisch generierte Beschreibung">
            <a:extLst>
              <a:ext uri="{FF2B5EF4-FFF2-40B4-BE49-F238E27FC236}">
                <a16:creationId xmlns:a16="http://schemas.microsoft.com/office/drawing/2014/main" id="{EF7891AB-E14A-6E89-2A6D-11F12F9C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0" r="16525" b="2"/>
          <a:stretch/>
        </p:blipFill>
        <p:spPr>
          <a:xfrm>
            <a:off x="6789671" y="685800"/>
            <a:ext cx="47355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2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Micro Conversions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DAA819-2500-8D78-3180-670B723F72AD}"/>
              </a:ext>
            </a:extLst>
          </p:cNvPr>
          <p:cNvSpPr txBox="1"/>
          <p:nvPr/>
        </p:nvSpPr>
        <p:spPr>
          <a:xfrm>
            <a:off x="883588" y="1355788"/>
            <a:ext cx="10324275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1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 Blog Engagement</a:t>
            </a:r>
            <a:endParaRPr lang="de-DE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Goal:</a:t>
            </a: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 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Educate and inspire visitors through blog content.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KPIs:</a:t>
            </a:r>
          </a:p>
          <a:p>
            <a:pPr marL="1257300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Time Spent on Blog Pages: Reflects engagement with content.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Blog CTA Click-Through Rate: Measures effectiveness of calls-to-action.</a:t>
            </a:r>
            <a:endParaRPr lang="en-US"/>
          </a:p>
          <a:p>
            <a:pPr lvl="2"/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1850" b="1">
                <a:solidFill>
                  <a:srgbClr val="22443C"/>
                </a:solidFill>
                <a:latin typeface="Tahoma"/>
                <a:ea typeface="Tahoma"/>
                <a:cs typeface="Tahoma"/>
              </a:rPr>
              <a:t>Newsletter Subscription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Goal: 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Allow visitors to visualize their stay with a virtual tour.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50" b="1">
                <a:solidFill>
                  <a:srgbClr val="838383"/>
                </a:solidFill>
                <a:latin typeface="Tahoma"/>
                <a:ea typeface="Tahoma"/>
                <a:cs typeface="Tahoma"/>
              </a:rPr>
              <a:t>KPIs:</a:t>
            </a:r>
          </a:p>
          <a:p>
            <a:pPr marL="1257300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Virtual Tour Click Rate: Tracks interest in the feature.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50">
                <a:solidFill>
                  <a:srgbClr val="838383"/>
                </a:solidFill>
                <a:latin typeface="Tahoma"/>
                <a:ea typeface="Tahoma"/>
                <a:cs typeface="Tahoma"/>
              </a:rPr>
              <a:t>Completion Rate of Virtual Tour: Indicates immersive and engaging experiences.</a:t>
            </a:r>
            <a:endParaRPr lang="en-US"/>
          </a:p>
          <a:p>
            <a:pPr lvl="2"/>
            <a:endParaRPr lang="en-US" sz="1850">
              <a:solidFill>
                <a:srgbClr val="838383"/>
              </a:solidFill>
              <a:latin typeface="Tahoma"/>
              <a:ea typeface="Tahoma"/>
              <a:cs typeface="Tahoma"/>
            </a:endParaRPr>
          </a:p>
          <a:p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/>
              <a:buChar char="•"/>
            </a:pPr>
            <a:endParaRPr lang="en-US" sz="2150" b="1">
              <a:solidFill>
                <a:srgbClr val="22443C"/>
              </a:solidFill>
              <a:latin typeface="Tahoma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3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5771CF8-06D0-F130-FE08-1F854C998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41D1F6-B899-E207-3D28-098FF392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E461CBC-DCC7-C4B9-CE51-26418453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82D2765-EDD9-D0D3-44CB-2E552B6D6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6DAB59C-ED2F-BA2B-E4DF-75BB279E7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2FBA1-C94C-7C80-C8D5-35D67FE9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6A3DF7C-07DE-2F9F-0A1E-3F40D2F8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Data Studio Dashboard Concept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4C3A5C-9C56-71DB-9960-216A59A2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22" y="1543870"/>
            <a:ext cx="10422908" cy="425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150" b="1" err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Objective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intuitive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Pages </a:t>
            </a:r>
            <a:r>
              <a:rPr lang="de-DE" altLang="de-DE" sz="2150" b="1" err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Overview</a:t>
            </a:r>
            <a:r>
              <a:rPr lang="de-DE" altLang="de-DE">
                <a:latin typeface="Arial" panose="020B0604020202020204" pitchFamily="34" charset="0"/>
                <a:ea typeface="+mn-lt"/>
                <a:cs typeface="+mn-lt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sz="1850" b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Management Summary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: High-level KPIs such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as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revenue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bookings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occupancy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sz="1850" b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Bookings &amp; Revenue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: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Detailed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breakdown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by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room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type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booking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trends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sz="1850" b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Acquisition &amp; Channel Traffic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: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Insights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into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traffic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sources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trends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sz="1850" b="1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Behavior</a:t>
            </a:r>
            <a:r>
              <a:rPr lang="de-DE" altLang="de-DE" sz="1850" b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b="1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of</a:t>
            </a:r>
            <a:r>
              <a:rPr lang="de-DE" altLang="de-DE" sz="1850" b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Users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: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Funnel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engagement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metrics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to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optimize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user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experience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914400" lvl="1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altLang="de-DE" sz="1850" b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Google Ads </a:t>
            </a:r>
            <a:r>
              <a:rPr lang="de-DE" altLang="de-DE" sz="1850" b="1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Metrics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: Performance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analysis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of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ad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campaigns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keywords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Key Features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marR="0" lvl="1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Interactive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filters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for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customized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views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(e.g., time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range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traffic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source,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device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type).</a:t>
            </a:r>
          </a:p>
          <a:p>
            <a:pPr marL="800100" marR="0" lvl="1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Visualizations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like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scorecards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pie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charts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bar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charts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funnels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for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easy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interpretation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800100" marR="0" lvl="1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Real-time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data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updates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for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timely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decision-making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2150" b="1">
                <a:solidFill>
                  <a:srgbClr val="22443C"/>
                </a:solidFill>
                <a:latin typeface="Tahoma"/>
                <a:ea typeface="+mn-lt"/>
                <a:cs typeface="+mn-lt"/>
              </a:rPr>
              <a:t>Impact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Enables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data-driven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decisions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optimizes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marketing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efforts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, and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enhances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website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 </a:t>
            </a:r>
            <a:r>
              <a:rPr lang="de-DE" altLang="de-DE" sz="1850" err="1">
                <a:solidFill>
                  <a:srgbClr val="838383"/>
                </a:solidFill>
                <a:latin typeface="Tahoma"/>
                <a:ea typeface="+mn-lt"/>
                <a:cs typeface="+mn-lt"/>
              </a:rPr>
              <a:t>performance</a:t>
            </a:r>
            <a:r>
              <a:rPr lang="de-DE" altLang="de-DE" sz="1850">
                <a:solidFill>
                  <a:srgbClr val="838383"/>
                </a:solidFill>
                <a:latin typeface="Tahoma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498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38200" y="744909"/>
            <a:ext cx="4785546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Data Studio Dashboard example 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639DDB1-25AD-95C7-EC11-31FFCC17A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7" y="1011603"/>
            <a:ext cx="4817466" cy="48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1D4227-8844-0479-DDCC-984E10ADEA68}"/>
              </a:ext>
            </a:extLst>
          </p:cNvPr>
          <p:cNvSpPr txBox="1"/>
          <p:nvPr/>
        </p:nvSpPr>
        <p:spPr>
          <a:xfrm>
            <a:off x="838200" y="744909"/>
            <a:ext cx="4785546" cy="31554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Data Studio Dashboard example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477638-BA69-3941-1E09-3E01ACF1C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437" y="1023662"/>
            <a:ext cx="4817466" cy="48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47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A449A-42EF-66E7-DCE8-34423302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Picture 5" descr="A lake surrounded by trees and mountains&#10;&#10;Description automatically generated">
            <a:extLst>
              <a:ext uri="{FF2B5EF4-FFF2-40B4-BE49-F238E27FC236}">
                <a16:creationId xmlns:a16="http://schemas.microsoft.com/office/drawing/2014/main" id="{E0846845-9F66-10FA-2D22-28CA52C11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4E737432-73B7-4BCE-A154-A4B1B3E7E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1637612"/>
            <a:ext cx="6096002" cy="35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40038B3-8CBA-1595-FEA8-4DDB5C087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695" y="1828800"/>
            <a:ext cx="5180106" cy="205740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de-DE" b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Alpin Sanctuary Awaits You</a:t>
            </a:r>
            <a:endParaRPr lang="de-AT" b="1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4C3A5C-9C56-71DB-9960-216A59A2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22" y="3486709"/>
            <a:ext cx="10422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46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89DA3-990C-2E4E-5025-D2C53640B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7508149E-D79B-E5EA-C37B-FAA132DEA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7472AE-E5DE-A71E-22E6-270CDC58B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02CD4D6-0131-8382-3033-65E68D36F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7DACAF7-16B4-F079-6FAC-13852C1C3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0A037B6-A5F9-A846-D217-B4056C3FA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6F27FE7-52CE-2B14-036E-B5FB49120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11F557-4172-FE7F-F559-62FCF0356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BE4D7B-C459-C866-93F5-1B3C5FD0E8C0}"/>
              </a:ext>
            </a:extLst>
          </p:cNvPr>
          <p:cNvSpPr txBox="1"/>
          <p:nvPr/>
        </p:nvSpPr>
        <p:spPr>
          <a:xfrm>
            <a:off x="886069" y="734272"/>
            <a:ext cx="885747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Core of Celestia Natura</a:t>
            </a:r>
            <a:endParaRPr lang="de-AT" sz="27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40C90A6-6777-C749-B26C-97C6499B6499}"/>
              </a:ext>
            </a:extLst>
          </p:cNvPr>
          <p:cNvSpPr txBox="1"/>
          <p:nvPr/>
        </p:nvSpPr>
        <p:spPr>
          <a:xfrm>
            <a:off x="1023890" y="1935598"/>
            <a:ext cx="8719657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</a:t>
            </a:r>
            <a:r>
              <a:rPr lang="de-AT" sz="2150" b="1" err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Offering</a:t>
            </a:r>
            <a:r>
              <a:rPr lang="de-AT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de-AT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Luxurious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wellness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rehabilitation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Features:</a:t>
            </a:r>
            <a:endParaRPr lang="de-AT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crystal-clear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mountain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lake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Diverse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outdoor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indoor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(e.g.,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meditation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physiotherapy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dietary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plans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guest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USP:</a:t>
            </a:r>
            <a:r>
              <a:rPr lang="de-AT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sanctuary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Tyrolean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Alps –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far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away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de-AT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AT" sz="2150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distractions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9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42603-41EB-B114-029E-AD28F256D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6E68DDA-6B3C-1C06-2C5E-E10F615C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4B8F69-376A-E1C9-1F3E-50061B75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6436386-EE27-631A-368A-F34EEDFED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F9317474-6B2A-CBCF-3EDC-D77B3F2AB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452247C-C4E8-B88B-AB93-68573846E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A410C34D-C74E-E220-C2F8-E8D084E5D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AB21DB-0F3B-67D7-467D-16456A80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E584F2-0969-12C2-EE94-C1BEEF017AD3}"/>
              </a:ext>
            </a:extLst>
          </p:cNvPr>
          <p:cNvSpPr txBox="1"/>
          <p:nvPr/>
        </p:nvSpPr>
        <p:spPr>
          <a:xfrm>
            <a:off x="886070" y="734272"/>
            <a:ext cx="730614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Exclusivity for a Sophisticated Audience</a:t>
            </a:r>
            <a:endParaRPr lang="de-AT" sz="27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CEBB1A-3AE8-D1C3-2A05-FF587173D5C7}"/>
              </a:ext>
            </a:extLst>
          </p:cNvPr>
          <p:cNvSpPr txBox="1"/>
          <p:nvPr/>
        </p:nvSpPr>
        <p:spPr>
          <a:xfrm>
            <a:off x="877142" y="1935598"/>
            <a:ext cx="8719657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Target Audience: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Affluent individuals, mostly aged 40+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Celebrities, athletes, and couples seeking privacy and relaxation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 Strategy: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Premium pricing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Justified by world-class service and bespoke offerings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4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CD0E3-DBF3-EE34-066F-1B95897C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C76A305-2847-7169-667E-93FC404FF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C01647-E607-40F8-DC1B-A2C6E496D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9AE51B4-AB07-8DAA-68CE-0FDB32F4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AF8E452-FB1D-37F6-6A3C-4CEDA5A8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1EBD9FB-8691-C7B6-6032-BAA8559DD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F99B2234-4B54-A16E-2BF6-AF338DAB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4D73A51-848A-A6AD-A7CA-92C3B93B8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5AFBA46-8C0B-3767-D807-F71CE2E8550D}"/>
              </a:ext>
            </a:extLst>
          </p:cNvPr>
          <p:cNvSpPr txBox="1"/>
          <p:nvPr/>
        </p:nvSpPr>
        <p:spPr>
          <a:xfrm>
            <a:off x="886070" y="734272"/>
            <a:ext cx="7306146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Luxurious Retreat with Global Reach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3A37CE-2C26-13CC-897F-F8B1589EE5F6}"/>
              </a:ext>
            </a:extLst>
          </p:cNvPr>
          <p:cNvSpPr txBox="1"/>
          <p:nvPr/>
        </p:nvSpPr>
        <p:spPr>
          <a:xfrm>
            <a:off x="886070" y="1520982"/>
            <a:ext cx="8719657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Perched high in the Tyrolean Alps, surrounded by pristine nature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Partnerships with Golf clubs, yacht shows, and private aviation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marketing: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Themes on wellness, luxury, and lifestyle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Brand Presence: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Elegant website with virtual tours and a mobile app for personalized services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83CB2-2D7C-C3CA-11A5-D9CD3381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5749251-9F0F-831C-C4E3-D3D8B403D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9ECE2A-97CB-B9C4-672B-30948E5AD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0370840-32E3-20DE-024D-C3F20A804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497C0FB-7D57-8A04-E7D4-1D96158A0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79E54275-218E-AA7C-D418-A311527B3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2E5D4936-4FEF-1A9E-2F73-43E48451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4D37FE-552A-44BB-88E2-D524F795E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D657C62-C733-37D1-88D0-580217055A25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We Serve: Exclusive High-End Audiences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0CE65B-5C4F-7CFA-2D91-08C9703BA5BE}"/>
              </a:ext>
            </a:extLst>
          </p:cNvPr>
          <p:cNvSpPr txBox="1"/>
          <p:nvPr/>
        </p:nvSpPr>
        <p:spPr>
          <a:xfrm>
            <a:off x="678180" y="1448553"/>
            <a:ext cx="548723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Target Group: </a:t>
            </a:r>
          </a:p>
          <a:p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Affluent, middle-aged adults (40–65 years)</a:t>
            </a:r>
          </a:p>
          <a:p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Profile:</a:t>
            </a:r>
            <a:r>
              <a:rPr lang="en-US" sz="2150" b="1">
                <a:solidFill>
                  <a:srgbClr val="C3C5B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Executives, entrepreneurs, retirees with high disposable income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Stress-free environments for rejuvenation and connection with nature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Follows luxury lifestyle content and books through exclusive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91C2D2-7A2D-2AED-4AD9-BFE086CD7C45}"/>
              </a:ext>
            </a:extLst>
          </p:cNvPr>
          <p:cNvSpPr txBox="1"/>
          <p:nvPr/>
        </p:nvSpPr>
        <p:spPr>
          <a:xfrm>
            <a:off x="6096000" y="1448553"/>
            <a:ext cx="540562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Secondary Target Group: </a:t>
            </a:r>
          </a:p>
          <a:p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Elite professional athletes (25–40 years)</a:t>
            </a:r>
          </a:p>
          <a:p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earners or sponsor-supported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to world-class physiotherapy and tailored health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r>
              <a:rPr lang="en-US" sz="2150" b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Relies on professional networks or agents to find facilities</a:t>
            </a:r>
            <a:endParaRPr lang="de-AT" sz="2150">
              <a:solidFill>
                <a:srgbClr val="83838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ACB9D-2885-8AD2-C328-C61F68FC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85401A7-4159-8987-DEAB-125A8CD30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1AEDDB-BA3A-598E-5C20-F86941BEE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6A07E1-CC11-6C9A-3B52-55E50C66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E1EC2C4-5468-1C8C-C553-CE054813F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3B17018-580F-6E36-5ADC-483F942C2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3F409ADD-048A-3114-7E38-88A7E5D43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0D60B6-FC0A-CABF-675D-2A133AD6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217D4D-6197-54EA-139E-E3C0F3B9C2CC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Snapshot of Our Ideal Guest - Sophia van der Meer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6BEAFB-D435-36AC-AEA3-62BEF68DD92E}"/>
              </a:ext>
            </a:extLst>
          </p:cNvPr>
          <p:cNvSpPr txBox="1"/>
          <p:nvPr/>
        </p:nvSpPr>
        <p:spPr>
          <a:xfrm>
            <a:off x="915743" y="1470052"/>
            <a:ext cx="10156645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Demographics: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</a:t>
            </a: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Profession: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law firm partner </a:t>
            </a: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Income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€320,000/year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Amsterdam, Netherlands </a:t>
            </a: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Marital Status: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Married, no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Lifestyle &amp; Psychographics: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Enjoys: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Yoga, hiking, fine dining, and curated wellness experiences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Privacy, exclusivity, and seamless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Points &amp;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Pain Points: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Work-related stress, limited options for high-end retreats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Goals: </a:t>
            </a:r>
            <a:r>
              <a:rPr lang="en-US" sz="2150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Recharge mentally and physically, reconnect with nature, and experience bespoke wellness 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50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6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74240-2355-726C-8B0E-792BFB3FE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F3B1321-5408-0D42-2C44-C1B14931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8A01AB-7CE4-A2F1-8F32-FC3120A24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6A44620-37D9-9F0A-70EE-4F0587ACE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2F2793A9-2C89-7D4E-7870-7A951002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9239B775-646A-C981-EE15-EF84AE72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FC374DA-AC36-F1D2-6303-08F7BDFD0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D981DA-E225-14E0-7303-6AC50CD5D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CF9388-DC40-CCA7-9CAD-64AA48ECA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07378"/>
              </p:ext>
            </p:extLst>
          </p:nvPr>
        </p:nvGraphicFramePr>
        <p:xfrm>
          <a:off x="1004935" y="878186"/>
          <a:ext cx="10348111" cy="5097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9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529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Awareness </a:t>
                      </a:r>
                      <a:r>
                        <a:rPr lang="en-GB" sz="1900" b="1" kern="12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Interest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Decision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rPr lang="en-GB" sz="19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Loyalty Phase</a:t>
                      </a:r>
                    </a:p>
                  </a:txBody>
                  <a:tcPr marL="123240" marR="123240" marT="61620" marB="61620">
                    <a:solidFill>
                      <a:srgbClr val="2244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434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Attract attention to the exclusive luxury holiday home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Generate interest and engagement with the brand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Encourage bookings for potential customers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Ensure guests return and recommend the resort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Social media ads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Interactive Posts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Limited Time Offers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Tailored Post-Stay Communication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SEA (Google Ads, etc.)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E-Mail Marketing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Testimonials and Reviews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VIP Loyalty Program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5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Influencer Marketing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Personalized Newsletters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Remarketing Campaigns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22443C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Guest stories on Social Media</a:t>
                      </a:r>
                    </a:p>
                  </a:txBody>
                  <a:tcPr marL="123240" marR="123240" marT="61620" marB="61620">
                    <a:solidFill>
                      <a:srgbClr val="C3C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491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Content Marketing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Virtual Tour Videos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Streamlined Booking Experience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GB" sz="1600">
                          <a:solidFill>
                            <a:srgbClr val="D3D5CD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Exclusive early Access for previous guests</a:t>
                      </a:r>
                    </a:p>
                  </a:txBody>
                  <a:tcPr marL="123240" marR="123240" marT="61620" marB="61620">
                    <a:solidFill>
                      <a:srgbClr val="72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10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D6B2E-6C19-8DB1-F887-C9C11A4CE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53F5475-1270-35CD-F138-0626C8D6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7C83715-CB37-37F4-5BE5-B60A1F5C6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FAA3428-4681-3515-030F-C942D4BEF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39CE7DF-B67C-3D5E-9BCC-89608DCB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C4396CB-21FE-4AEA-FE36-EA16F04B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0CD4BFBD-90D9-DA52-0135-87AAC7A7E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86CB834-E9F3-A00D-AB9B-3CDAD11EF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68D8F-8DF4-4C28-1A08-CEBCAA412F9A}"/>
              </a:ext>
            </a:extLst>
          </p:cNvPr>
          <p:cNvSpPr txBox="1"/>
          <p:nvPr/>
        </p:nvSpPr>
        <p:spPr>
          <a:xfrm>
            <a:off x="886070" y="734272"/>
            <a:ext cx="1032212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Social Media Advertising Overview</a:t>
            </a:r>
            <a:endParaRPr lang="de-AT" sz="2550" b="1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63DCC3E-322B-4650-E905-6DE86939E686}"/>
              </a:ext>
            </a:extLst>
          </p:cNvPr>
          <p:cNvSpPr txBox="1"/>
          <p:nvPr/>
        </p:nvSpPr>
        <p:spPr>
          <a:xfrm>
            <a:off x="915743" y="1470052"/>
            <a:ext cx="1015664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  <a:r>
              <a:rPr lang="en-US" sz="2150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Leverage targeted advertising across key social media platforms to reach high-net-worth individuals globally</a:t>
            </a:r>
          </a:p>
          <a:p>
            <a:endParaRPr lang="en-US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Platforms Highlighted</a:t>
            </a:r>
            <a:r>
              <a:rPr lang="en-US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and Instagram</a:t>
            </a:r>
          </a:p>
          <a:p>
            <a:endParaRPr lang="en-US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Styles: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Story Ads: 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Immersive and visually appealing short-form ads showcasing Celestia Natura's serene mountain setting and luxurious amenities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Feed Ads: 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Eye-catching, professionally designed posts tailored for both Facebook and Instagram feeds, with actionable CTAs like '</a:t>
            </a:r>
            <a:r>
              <a:rPr lang="en-US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Jetzt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Buchen' and '</a:t>
            </a:r>
            <a:r>
              <a:rPr lang="en-US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Angebot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err="1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Einholen</a:t>
            </a: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22443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150" b="1">
                <a:solidFill>
                  <a:srgbClr val="224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 messaging emphasizing the unique wellness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Stunning visuals that convey tranquility, luxury, and exclusivity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83838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Engaging CTAs driving bookings and inquiries</a:t>
            </a:r>
          </a:p>
        </p:txBody>
      </p:sp>
    </p:spTree>
    <p:extLst>
      <p:ext uri="{BB962C8B-B14F-4D97-AF65-F5344CB8AC3E}">
        <p14:creationId xmlns:p14="http://schemas.microsoft.com/office/powerpoint/2010/main" val="212209455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DappledVTI</vt:lpstr>
      <vt:lpstr>Your Alpin Sanctuary Awaits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Alpin Sanctuary Awaits You</vt:lpstr>
    </vt:vector>
  </TitlesOfParts>
  <Company>Fachhochschule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Maria Luise Kaiser</dc:creator>
  <cp:revision>2</cp:revision>
  <dcterms:created xsi:type="dcterms:W3CDTF">2025-01-24T17:14:30Z</dcterms:created>
  <dcterms:modified xsi:type="dcterms:W3CDTF">2025-01-25T13:42:47Z</dcterms:modified>
</cp:coreProperties>
</file>