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diagrams/colors1.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theme/theme3.xml" ContentType="application/vnd.openxmlformats-officedocument.theme+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diagrams/layout3.xml" ContentType="application/vnd.openxmlformats-officedocument.drawingml.diagramLayout+xml"/>
  <Override PartName="/ppt/diagrams/layout1.xml" ContentType="application/vnd.openxmlformats-officedocument.drawingml.diagramLayout+xml"/>
  <Override PartName="/ppt/diagrams/data2.xml" ContentType="application/vnd.openxmlformats-officedocument.drawingml.diagramData+xml"/>
  <Override PartName="/ppt/diagrams/data3.xml" ContentType="application/vnd.openxmlformats-officedocument.drawingml.diagramData+xml"/>
  <Default Extension="xlsx" ContentType="application/vnd.openxmlformats-officedocument.spreadsheetml.sheet"/>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diagrams/data1.xml" ContentType="application/vnd.openxmlformats-officedocument.drawingml.diagramData+xml"/>
  <Override PartName="/ppt/diagrams/colors3.xml" ContentType="application/vnd.openxmlformats-officedocument.drawingml.diagramColors+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diagrams/colors2.xml" ContentType="application/vnd.openxmlformats-officedocument.drawingml.diagramColors+xml"/>
  <Override PartName="/ppt/diagrams/drawing3.xml" ContentType="application/vnd.ms-office.drawingml.diagramDrawing+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diagrams/drawing1.xml" ContentType="application/vnd.ms-office.drawingml.diagramDrawing+xml"/>
  <Override PartName="/ppt/diagrams/quickStyle3.xml" ContentType="application/vnd.openxmlformats-officedocument.drawingml.diagramStyl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diagrams/quickStyle1.xml" ContentType="application/vnd.openxmlformats-officedocument.drawingml.diagramStyle+xml"/>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diagrams/layout2.xml" ContentType="application/vnd.openxmlformats-officedocument.drawingml.diagramLayout+xml"/>
  <Default Extension="vml" ContentType="application/vnd.openxmlformats-officedocument.vmlDrawin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4"/>
  </p:notesMasterIdLst>
  <p:handoutMasterIdLst>
    <p:handoutMasterId r:id="rId45"/>
  </p:handoutMasterIdLst>
  <p:sldIdLst>
    <p:sldId id="380" r:id="rId2"/>
    <p:sldId id="603" r:id="rId3"/>
    <p:sldId id="602" r:id="rId4"/>
    <p:sldId id="604" r:id="rId5"/>
    <p:sldId id="605" r:id="rId6"/>
    <p:sldId id="565" r:id="rId7"/>
    <p:sldId id="594" r:id="rId8"/>
    <p:sldId id="595" r:id="rId9"/>
    <p:sldId id="596" r:id="rId10"/>
    <p:sldId id="586" r:id="rId11"/>
    <p:sldId id="520" r:id="rId12"/>
    <p:sldId id="597" r:id="rId13"/>
    <p:sldId id="566" r:id="rId14"/>
    <p:sldId id="567" r:id="rId15"/>
    <p:sldId id="568" r:id="rId16"/>
    <p:sldId id="571" r:id="rId17"/>
    <p:sldId id="572" r:id="rId18"/>
    <p:sldId id="573" r:id="rId19"/>
    <p:sldId id="575" r:id="rId20"/>
    <p:sldId id="574" r:id="rId21"/>
    <p:sldId id="576" r:id="rId22"/>
    <p:sldId id="577" r:id="rId23"/>
    <p:sldId id="578" r:id="rId24"/>
    <p:sldId id="579" r:id="rId25"/>
    <p:sldId id="580" r:id="rId26"/>
    <p:sldId id="581" r:id="rId27"/>
    <p:sldId id="582" r:id="rId28"/>
    <p:sldId id="583" r:id="rId29"/>
    <p:sldId id="584" r:id="rId30"/>
    <p:sldId id="585" r:id="rId31"/>
    <p:sldId id="587" r:id="rId32"/>
    <p:sldId id="588" r:id="rId33"/>
    <p:sldId id="589" r:id="rId34"/>
    <p:sldId id="590" r:id="rId35"/>
    <p:sldId id="591" r:id="rId36"/>
    <p:sldId id="592" r:id="rId37"/>
    <p:sldId id="593" r:id="rId38"/>
    <p:sldId id="557" r:id="rId39"/>
    <p:sldId id="496" r:id="rId40"/>
    <p:sldId id="598" r:id="rId41"/>
    <p:sldId id="600" r:id="rId42"/>
    <p:sldId id="601" r:id="rId43"/>
  </p:sldIdLst>
  <p:sldSz cx="10693400" cy="7561263"/>
  <p:notesSz cx="6797675" cy="9874250"/>
  <p:defaultTextStyle>
    <a:defPPr>
      <a:defRPr lang="en-GB"/>
    </a:defPPr>
    <a:lvl1pPr algn="l" rtl="0" fontAlgn="base">
      <a:spcBef>
        <a:spcPct val="0"/>
      </a:spcBef>
      <a:spcAft>
        <a:spcPct val="0"/>
      </a:spcAft>
      <a:defRPr kern="1200">
        <a:solidFill>
          <a:schemeClr val="tx1"/>
        </a:solidFill>
        <a:latin typeface="Arial" charset="0"/>
        <a:ea typeface="ＭＳ Ｐゴシック" pitchFamily="34" charset="-128"/>
        <a:cs typeface="Arial" charset="0"/>
      </a:defRPr>
    </a:lvl1pPr>
    <a:lvl2pPr marL="457200" algn="l" rtl="0" fontAlgn="base">
      <a:spcBef>
        <a:spcPct val="0"/>
      </a:spcBef>
      <a:spcAft>
        <a:spcPct val="0"/>
      </a:spcAft>
      <a:defRPr kern="1200">
        <a:solidFill>
          <a:schemeClr val="tx1"/>
        </a:solidFill>
        <a:latin typeface="Arial" charset="0"/>
        <a:ea typeface="ＭＳ Ｐゴシック" pitchFamily="34" charset="-128"/>
        <a:cs typeface="Arial" charset="0"/>
      </a:defRPr>
    </a:lvl2pPr>
    <a:lvl3pPr marL="914400" algn="l" rtl="0" fontAlgn="base">
      <a:spcBef>
        <a:spcPct val="0"/>
      </a:spcBef>
      <a:spcAft>
        <a:spcPct val="0"/>
      </a:spcAft>
      <a:defRPr kern="1200">
        <a:solidFill>
          <a:schemeClr val="tx1"/>
        </a:solidFill>
        <a:latin typeface="Arial" charset="0"/>
        <a:ea typeface="ＭＳ Ｐゴシック" pitchFamily="34" charset="-128"/>
        <a:cs typeface="Arial" charset="0"/>
      </a:defRPr>
    </a:lvl3pPr>
    <a:lvl4pPr marL="1371600" algn="l" rtl="0" fontAlgn="base">
      <a:spcBef>
        <a:spcPct val="0"/>
      </a:spcBef>
      <a:spcAft>
        <a:spcPct val="0"/>
      </a:spcAft>
      <a:defRPr kern="1200">
        <a:solidFill>
          <a:schemeClr val="tx1"/>
        </a:solidFill>
        <a:latin typeface="Arial" charset="0"/>
        <a:ea typeface="ＭＳ Ｐゴシック" pitchFamily="34" charset="-128"/>
        <a:cs typeface="Arial" charset="0"/>
      </a:defRPr>
    </a:lvl4pPr>
    <a:lvl5pPr marL="1828800" algn="l" rtl="0" fontAlgn="base">
      <a:spcBef>
        <a:spcPct val="0"/>
      </a:spcBef>
      <a:spcAft>
        <a:spcPct val="0"/>
      </a:spcAft>
      <a:defRPr kern="1200">
        <a:solidFill>
          <a:schemeClr val="tx1"/>
        </a:solidFill>
        <a:latin typeface="Arial" charset="0"/>
        <a:ea typeface="ＭＳ Ｐゴシック" pitchFamily="34" charset="-128"/>
        <a:cs typeface="Arial" charset="0"/>
      </a:defRPr>
    </a:lvl5pPr>
    <a:lvl6pPr marL="2286000" algn="l" defTabSz="914400" rtl="0" eaLnBrk="1" latinLnBrk="0" hangingPunct="1">
      <a:defRPr kern="1200">
        <a:solidFill>
          <a:schemeClr val="tx1"/>
        </a:solidFill>
        <a:latin typeface="Arial" charset="0"/>
        <a:ea typeface="ＭＳ Ｐゴシック" pitchFamily="34" charset="-128"/>
        <a:cs typeface="Arial" charset="0"/>
      </a:defRPr>
    </a:lvl6pPr>
    <a:lvl7pPr marL="2743200" algn="l" defTabSz="914400" rtl="0" eaLnBrk="1" latinLnBrk="0" hangingPunct="1">
      <a:defRPr kern="1200">
        <a:solidFill>
          <a:schemeClr val="tx1"/>
        </a:solidFill>
        <a:latin typeface="Arial" charset="0"/>
        <a:ea typeface="ＭＳ Ｐゴシック" pitchFamily="34" charset="-128"/>
        <a:cs typeface="Arial" charset="0"/>
      </a:defRPr>
    </a:lvl7pPr>
    <a:lvl8pPr marL="3200400" algn="l" defTabSz="914400" rtl="0" eaLnBrk="1" latinLnBrk="0" hangingPunct="1">
      <a:defRPr kern="1200">
        <a:solidFill>
          <a:schemeClr val="tx1"/>
        </a:solidFill>
        <a:latin typeface="Arial" charset="0"/>
        <a:ea typeface="ＭＳ Ｐゴシック" pitchFamily="34" charset="-128"/>
        <a:cs typeface="Arial" charset="0"/>
      </a:defRPr>
    </a:lvl8pPr>
    <a:lvl9pPr marL="3657600" algn="l" defTabSz="914400" rtl="0" eaLnBrk="1" latinLnBrk="0" hangingPunct="1">
      <a:defRPr kern="1200">
        <a:solidFill>
          <a:schemeClr val="tx1"/>
        </a:solidFill>
        <a:latin typeface="Arial" charset="0"/>
        <a:ea typeface="ＭＳ Ｐゴシック" pitchFamily="34" charset="-128"/>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showPr>
  <p:clrMru>
    <a:srgbClr val="034EA2"/>
    <a:srgbClr val="B0B9DB"/>
    <a:srgbClr val="3A51A5"/>
    <a:srgbClr val="D8DCED"/>
    <a:srgbClr val="000000"/>
    <a:srgbClr val="8997C9"/>
    <a:srgbClr val="6174B7"/>
    <a:srgbClr val="000066"/>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15" autoAdjust="0"/>
    <p:restoredTop sz="99086" autoAdjust="0"/>
  </p:normalViewPr>
  <p:slideViewPr>
    <p:cSldViewPr snapToGrid="0" snapToObjects="1">
      <p:cViewPr>
        <p:scale>
          <a:sx n="75" d="100"/>
          <a:sy n="75" d="100"/>
        </p:scale>
        <p:origin x="-2088" y="-918"/>
      </p:cViewPr>
      <p:guideLst>
        <p:guide orient="horz" pos="2987"/>
        <p:guide orient="horz" pos="4225"/>
        <p:guide orient="horz" pos="4424"/>
        <p:guide orient="horz" pos="2547"/>
        <p:guide orient="horz" pos="3226"/>
        <p:guide orient="horz" pos="1384"/>
        <p:guide orient="horz" pos="1246"/>
        <p:guide pos="3368"/>
        <p:guide pos="3435"/>
        <p:guide pos="979"/>
        <p:guide pos="3300"/>
        <p:guide pos="4888"/>
        <p:guide pos="6185"/>
        <p:guide pos="6463"/>
        <p:guide pos="284"/>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81" d="100"/>
          <a:sy n="81" d="100"/>
        </p:scale>
        <p:origin x="-3300" y="-84"/>
      </p:cViewPr>
      <p:guideLst>
        <p:guide orient="horz" pos="3110"/>
        <p:guide pos="2141"/>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B0BC73E-70B2-4FD2-B813-D4FDD563F0B2}" type="doc">
      <dgm:prSet loTypeId="urn:microsoft.com/office/officeart/2005/8/layout/vList4" loCatId="list" qsTypeId="urn:microsoft.com/office/officeart/2005/8/quickstyle/simple1" qsCatId="simple" csTypeId="urn:microsoft.com/office/officeart/2005/8/colors/accent1_2" csCatId="accent1" phldr="1"/>
      <dgm:spPr/>
      <dgm:t>
        <a:bodyPr/>
        <a:lstStyle/>
        <a:p>
          <a:endParaRPr lang="de-DE"/>
        </a:p>
      </dgm:t>
    </dgm:pt>
    <dgm:pt modelId="{4981325D-3D27-4E13-BD2C-FA906BFC0FBE}">
      <dgm:prSet phldrT="[Text]"/>
      <dgm:spPr>
        <a:solidFill>
          <a:schemeClr val="accent5">
            <a:lumMod val="75000"/>
          </a:schemeClr>
        </a:solidFill>
      </dgm:spPr>
      <dgm:t>
        <a:bodyPr/>
        <a:lstStyle/>
        <a:p>
          <a:r>
            <a:rPr lang="de-DE" dirty="0" smtClean="0"/>
            <a:t>Titeluniversum</a:t>
          </a:r>
          <a:endParaRPr lang="de-DE" dirty="0"/>
        </a:p>
      </dgm:t>
    </dgm:pt>
    <dgm:pt modelId="{CEA9B361-B3BC-4A3E-9BFB-FD9F4D4A2825}" type="parTrans" cxnId="{D75D2905-AF61-4BDD-ACFE-833A1F810659}">
      <dgm:prSet/>
      <dgm:spPr/>
      <dgm:t>
        <a:bodyPr/>
        <a:lstStyle/>
        <a:p>
          <a:endParaRPr lang="de-DE"/>
        </a:p>
      </dgm:t>
    </dgm:pt>
    <dgm:pt modelId="{C4162357-1F73-4AEF-A6BF-5F325BD1A709}" type="sibTrans" cxnId="{D75D2905-AF61-4BDD-ACFE-833A1F810659}">
      <dgm:prSet/>
      <dgm:spPr/>
      <dgm:t>
        <a:bodyPr/>
        <a:lstStyle/>
        <a:p>
          <a:endParaRPr lang="de-DE"/>
        </a:p>
      </dgm:t>
    </dgm:pt>
    <dgm:pt modelId="{375DED99-0B39-4431-BFDA-7228C55597A5}">
      <dgm:prSet phldrT="[Text]"/>
      <dgm:spPr>
        <a:solidFill>
          <a:schemeClr val="accent5">
            <a:lumMod val="75000"/>
          </a:schemeClr>
        </a:solidFill>
      </dgm:spPr>
      <dgm:t>
        <a:bodyPr/>
        <a:lstStyle/>
        <a:p>
          <a:r>
            <a:rPr lang="de-DE" dirty="0" smtClean="0"/>
            <a:t>Märkte, ETFs, Blue Chips</a:t>
          </a:r>
          <a:endParaRPr lang="de-DE" dirty="0"/>
        </a:p>
      </dgm:t>
    </dgm:pt>
    <dgm:pt modelId="{916E089E-182A-41DF-B992-01D37C3DC3E5}" type="parTrans" cxnId="{1D27DBF5-849A-41E8-A9AF-671870981C20}">
      <dgm:prSet/>
      <dgm:spPr/>
      <dgm:t>
        <a:bodyPr/>
        <a:lstStyle/>
        <a:p>
          <a:endParaRPr lang="de-DE"/>
        </a:p>
      </dgm:t>
    </dgm:pt>
    <dgm:pt modelId="{5198C5DE-B217-4BD0-BA55-FF431A260144}" type="sibTrans" cxnId="{1D27DBF5-849A-41E8-A9AF-671870981C20}">
      <dgm:prSet/>
      <dgm:spPr/>
      <dgm:t>
        <a:bodyPr/>
        <a:lstStyle/>
        <a:p>
          <a:endParaRPr lang="de-DE"/>
        </a:p>
      </dgm:t>
    </dgm:pt>
    <dgm:pt modelId="{7D8A0030-AA3D-4A5F-BAEF-40354A952BFA}">
      <dgm:prSet phldrT="[Text]"/>
      <dgm:spPr>
        <a:solidFill>
          <a:schemeClr val="accent5">
            <a:lumMod val="75000"/>
          </a:schemeClr>
        </a:solidFill>
      </dgm:spPr>
      <dgm:t>
        <a:bodyPr/>
        <a:lstStyle/>
        <a:p>
          <a:r>
            <a:rPr lang="de-DE" dirty="0" smtClean="0"/>
            <a:t>Timing</a:t>
          </a:r>
          <a:endParaRPr lang="de-DE" dirty="0"/>
        </a:p>
      </dgm:t>
    </dgm:pt>
    <dgm:pt modelId="{1EBC4785-91C5-47FC-8BE3-D64741C5C6FF}" type="parTrans" cxnId="{C40DF190-B463-4AA4-853D-E8F87AAAC15C}">
      <dgm:prSet/>
      <dgm:spPr/>
      <dgm:t>
        <a:bodyPr/>
        <a:lstStyle/>
        <a:p>
          <a:endParaRPr lang="de-DE"/>
        </a:p>
      </dgm:t>
    </dgm:pt>
    <dgm:pt modelId="{B79CA85F-9363-4654-AE18-33886609C214}" type="sibTrans" cxnId="{C40DF190-B463-4AA4-853D-E8F87AAAC15C}">
      <dgm:prSet/>
      <dgm:spPr/>
      <dgm:t>
        <a:bodyPr/>
        <a:lstStyle/>
        <a:p>
          <a:endParaRPr lang="de-DE"/>
        </a:p>
      </dgm:t>
    </dgm:pt>
    <dgm:pt modelId="{8D22C09D-B22C-47A9-8EA8-1C9B63247D80}">
      <dgm:prSet phldrT="[Text]"/>
      <dgm:spPr>
        <a:solidFill>
          <a:schemeClr val="accent5">
            <a:lumMod val="75000"/>
          </a:schemeClr>
        </a:solidFill>
      </dgm:spPr>
      <dgm:t>
        <a:bodyPr/>
        <a:lstStyle/>
        <a:p>
          <a:r>
            <a:rPr lang="de-DE" dirty="0" smtClean="0"/>
            <a:t>Signalgeber für Long/Short/Flat</a:t>
          </a:r>
          <a:endParaRPr lang="de-DE" dirty="0"/>
        </a:p>
      </dgm:t>
    </dgm:pt>
    <dgm:pt modelId="{1ADDF5DC-33C9-4754-94C9-C9988C1A912A}" type="parTrans" cxnId="{AB1C70F2-54F3-4F7D-BA06-28B04416F017}">
      <dgm:prSet/>
      <dgm:spPr/>
      <dgm:t>
        <a:bodyPr/>
        <a:lstStyle/>
        <a:p>
          <a:endParaRPr lang="de-DE"/>
        </a:p>
      </dgm:t>
    </dgm:pt>
    <dgm:pt modelId="{825827A1-10CB-4063-8C72-9FF957AC84F5}" type="sibTrans" cxnId="{AB1C70F2-54F3-4F7D-BA06-28B04416F017}">
      <dgm:prSet/>
      <dgm:spPr/>
      <dgm:t>
        <a:bodyPr/>
        <a:lstStyle/>
        <a:p>
          <a:endParaRPr lang="de-DE"/>
        </a:p>
      </dgm:t>
    </dgm:pt>
    <dgm:pt modelId="{31DD76E2-9A59-4595-826F-A3B28DE55ADC}">
      <dgm:prSet phldrT="[Text]"/>
      <dgm:spPr>
        <a:solidFill>
          <a:schemeClr val="accent5">
            <a:lumMod val="75000"/>
          </a:schemeClr>
        </a:solidFill>
      </dgm:spPr>
      <dgm:t>
        <a:bodyPr/>
        <a:lstStyle/>
        <a:p>
          <a:r>
            <a:rPr lang="de-DE" dirty="0" smtClean="0"/>
            <a:t>Trendfolger</a:t>
          </a:r>
          <a:endParaRPr lang="de-DE" dirty="0"/>
        </a:p>
      </dgm:t>
    </dgm:pt>
    <dgm:pt modelId="{F52EA70B-17CD-493B-AFF7-51B7F2954BDA}" type="parTrans" cxnId="{70CCE5D6-F134-47DD-922F-1AB3CCD607BE}">
      <dgm:prSet/>
      <dgm:spPr/>
      <dgm:t>
        <a:bodyPr/>
        <a:lstStyle/>
        <a:p>
          <a:endParaRPr lang="de-DE"/>
        </a:p>
      </dgm:t>
    </dgm:pt>
    <dgm:pt modelId="{C41F997B-F3BD-481A-9D9A-A8EF098F6D75}" type="sibTrans" cxnId="{70CCE5D6-F134-47DD-922F-1AB3CCD607BE}">
      <dgm:prSet/>
      <dgm:spPr/>
      <dgm:t>
        <a:bodyPr/>
        <a:lstStyle/>
        <a:p>
          <a:endParaRPr lang="de-DE"/>
        </a:p>
      </dgm:t>
    </dgm:pt>
    <dgm:pt modelId="{8A2EDA54-3419-4029-BEAA-447EAAB2DDFA}">
      <dgm:prSet phldrT="[Text]"/>
      <dgm:spPr>
        <a:solidFill>
          <a:schemeClr val="accent5">
            <a:lumMod val="75000"/>
          </a:schemeClr>
        </a:solidFill>
      </dgm:spPr>
      <dgm:t>
        <a:bodyPr/>
        <a:lstStyle/>
        <a:p>
          <a:r>
            <a:rPr lang="de-DE" dirty="0" smtClean="0"/>
            <a:t>Selektion</a:t>
          </a:r>
          <a:endParaRPr lang="de-DE" dirty="0"/>
        </a:p>
      </dgm:t>
    </dgm:pt>
    <dgm:pt modelId="{2F2ED36B-C2B3-4D6E-872E-2CFA35589CC3}" type="parTrans" cxnId="{EA0A154E-2452-4387-8800-8AFC2ED9C6FC}">
      <dgm:prSet/>
      <dgm:spPr/>
      <dgm:t>
        <a:bodyPr/>
        <a:lstStyle/>
        <a:p>
          <a:endParaRPr lang="de-DE"/>
        </a:p>
      </dgm:t>
    </dgm:pt>
    <dgm:pt modelId="{6147CDAA-BAB7-4E66-B1E5-D14965A77123}" type="sibTrans" cxnId="{EA0A154E-2452-4387-8800-8AFC2ED9C6FC}">
      <dgm:prSet/>
      <dgm:spPr/>
      <dgm:t>
        <a:bodyPr/>
        <a:lstStyle/>
        <a:p>
          <a:endParaRPr lang="de-DE"/>
        </a:p>
      </dgm:t>
    </dgm:pt>
    <dgm:pt modelId="{9EB987D5-A7E4-4369-9250-0F0CAA138679}">
      <dgm:prSet phldrT="[Text]"/>
      <dgm:spPr>
        <a:solidFill>
          <a:schemeClr val="accent5">
            <a:lumMod val="75000"/>
          </a:schemeClr>
        </a:solidFill>
      </dgm:spPr>
      <dgm:t>
        <a:bodyPr/>
        <a:lstStyle/>
        <a:p>
          <a:r>
            <a:rPr lang="de-DE" dirty="0" smtClean="0"/>
            <a:t>Ranking-Algorithmen</a:t>
          </a:r>
          <a:endParaRPr lang="de-DE" dirty="0"/>
        </a:p>
      </dgm:t>
    </dgm:pt>
    <dgm:pt modelId="{27EEDA23-E549-4E86-ABC2-BEA5F9417344}" type="parTrans" cxnId="{8A516B88-70B8-4641-90C3-A6746597A64F}">
      <dgm:prSet/>
      <dgm:spPr/>
      <dgm:t>
        <a:bodyPr/>
        <a:lstStyle/>
        <a:p>
          <a:endParaRPr lang="de-DE"/>
        </a:p>
      </dgm:t>
    </dgm:pt>
    <dgm:pt modelId="{D5AD0AA8-50DD-4EE7-922F-E51A5276A325}" type="sibTrans" cxnId="{8A516B88-70B8-4641-90C3-A6746597A64F}">
      <dgm:prSet/>
      <dgm:spPr/>
      <dgm:t>
        <a:bodyPr/>
        <a:lstStyle/>
        <a:p>
          <a:endParaRPr lang="de-DE"/>
        </a:p>
      </dgm:t>
    </dgm:pt>
    <dgm:pt modelId="{34FD45A8-1251-4BCD-9FBF-CE5CD299F920}">
      <dgm:prSet phldrT="[Text]"/>
      <dgm:spPr>
        <a:solidFill>
          <a:schemeClr val="accent5">
            <a:lumMod val="75000"/>
          </a:schemeClr>
        </a:solidFill>
      </dgm:spPr>
      <dgm:t>
        <a:bodyPr/>
        <a:lstStyle/>
        <a:p>
          <a:r>
            <a:rPr lang="de-DE" dirty="0" smtClean="0"/>
            <a:t>levy</a:t>
          </a:r>
          <a:endParaRPr lang="de-DE" dirty="0"/>
        </a:p>
      </dgm:t>
    </dgm:pt>
    <dgm:pt modelId="{21B549A9-957F-4813-B088-6BF722435046}" type="parTrans" cxnId="{45B13745-CC60-4018-80D3-6A2586588CF0}">
      <dgm:prSet/>
      <dgm:spPr/>
      <dgm:t>
        <a:bodyPr/>
        <a:lstStyle/>
        <a:p>
          <a:endParaRPr lang="de-DE"/>
        </a:p>
      </dgm:t>
    </dgm:pt>
    <dgm:pt modelId="{DEE0C7C1-7140-4B76-83C4-A70336BDB7AE}" type="sibTrans" cxnId="{45B13745-CC60-4018-80D3-6A2586588CF0}">
      <dgm:prSet/>
      <dgm:spPr/>
      <dgm:t>
        <a:bodyPr/>
        <a:lstStyle/>
        <a:p>
          <a:endParaRPr lang="de-DE"/>
        </a:p>
      </dgm:t>
    </dgm:pt>
    <dgm:pt modelId="{AA9B5DB5-5F97-4EFB-B5FD-965FADF40728}">
      <dgm:prSet phldrT="[Text]"/>
      <dgm:spPr>
        <a:solidFill>
          <a:schemeClr val="accent5">
            <a:lumMod val="75000"/>
          </a:schemeClr>
        </a:solidFill>
      </dgm:spPr>
      <dgm:t>
        <a:bodyPr/>
        <a:lstStyle/>
        <a:p>
          <a:r>
            <a:rPr lang="de-DE" dirty="0" smtClean="0"/>
            <a:t>Allokation</a:t>
          </a:r>
          <a:endParaRPr lang="de-DE" dirty="0"/>
        </a:p>
      </dgm:t>
    </dgm:pt>
    <dgm:pt modelId="{2365D73A-806B-4928-9F85-B205B0C31733}" type="parTrans" cxnId="{51E67089-F17A-4AE1-8E45-D8844537DAB0}">
      <dgm:prSet/>
      <dgm:spPr/>
      <dgm:t>
        <a:bodyPr/>
        <a:lstStyle/>
        <a:p>
          <a:endParaRPr lang="de-DE"/>
        </a:p>
      </dgm:t>
    </dgm:pt>
    <dgm:pt modelId="{5590F55E-ED56-404B-B265-10AED06D0F39}" type="sibTrans" cxnId="{51E67089-F17A-4AE1-8E45-D8844537DAB0}">
      <dgm:prSet/>
      <dgm:spPr/>
      <dgm:t>
        <a:bodyPr/>
        <a:lstStyle/>
        <a:p>
          <a:endParaRPr lang="de-DE"/>
        </a:p>
      </dgm:t>
    </dgm:pt>
    <dgm:pt modelId="{6406D739-191B-4E28-9446-BF8E63399B78}">
      <dgm:prSet phldrT="[Text]"/>
      <dgm:spPr>
        <a:solidFill>
          <a:schemeClr val="accent5">
            <a:lumMod val="75000"/>
          </a:schemeClr>
        </a:solidFill>
      </dgm:spPr>
      <dgm:t>
        <a:bodyPr/>
        <a:lstStyle/>
        <a:p>
          <a:r>
            <a:rPr lang="de-DE" dirty="0" smtClean="0"/>
            <a:t>RisikoMinimierung</a:t>
          </a:r>
          <a:endParaRPr lang="de-DE" dirty="0"/>
        </a:p>
      </dgm:t>
    </dgm:pt>
    <dgm:pt modelId="{910F6466-3F6C-47EA-B118-5DB16622EC43}" type="parTrans" cxnId="{501E7D1B-A2DB-4054-91D6-1DE759F35B3D}">
      <dgm:prSet/>
      <dgm:spPr/>
      <dgm:t>
        <a:bodyPr/>
        <a:lstStyle/>
        <a:p>
          <a:endParaRPr lang="de-DE"/>
        </a:p>
      </dgm:t>
    </dgm:pt>
    <dgm:pt modelId="{DF7408CD-C0B9-438E-95DD-481B682A7F31}" type="sibTrans" cxnId="{501E7D1B-A2DB-4054-91D6-1DE759F35B3D}">
      <dgm:prSet/>
      <dgm:spPr/>
      <dgm:t>
        <a:bodyPr/>
        <a:lstStyle/>
        <a:p>
          <a:endParaRPr lang="de-DE"/>
        </a:p>
      </dgm:t>
    </dgm:pt>
    <dgm:pt modelId="{D9010D4F-4021-4A64-97A8-046FE70E1C7D}">
      <dgm:prSet phldrT="[Text]"/>
      <dgm:spPr>
        <a:solidFill>
          <a:schemeClr val="accent5">
            <a:lumMod val="75000"/>
          </a:schemeClr>
        </a:solidFill>
      </dgm:spPr>
      <dgm:t>
        <a:bodyPr/>
        <a:lstStyle/>
        <a:p>
          <a:r>
            <a:rPr lang="de-DE" dirty="0" smtClean="0"/>
            <a:t>MinVar,  MaxSharpe,  MinRisk, ...</a:t>
          </a:r>
          <a:endParaRPr lang="de-DE" dirty="0"/>
        </a:p>
      </dgm:t>
    </dgm:pt>
    <dgm:pt modelId="{6FD11C2C-FE23-4DC0-A7E1-A0425B8A9C99}" type="parTrans" cxnId="{3F3FC899-EBB7-4011-BC7B-6F08822022CD}">
      <dgm:prSet/>
      <dgm:spPr/>
      <dgm:t>
        <a:bodyPr/>
        <a:lstStyle/>
        <a:p>
          <a:endParaRPr lang="de-DE"/>
        </a:p>
      </dgm:t>
    </dgm:pt>
    <dgm:pt modelId="{7F0980E3-E2F7-4A6F-938F-14EB6C4D677A}" type="sibTrans" cxnId="{3F3FC899-EBB7-4011-BC7B-6F08822022CD}">
      <dgm:prSet/>
      <dgm:spPr/>
      <dgm:t>
        <a:bodyPr/>
        <a:lstStyle/>
        <a:p>
          <a:endParaRPr lang="de-DE"/>
        </a:p>
      </dgm:t>
    </dgm:pt>
    <dgm:pt modelId="{FAF03E20-2EFE-4A6F-A659-DC35CA2B1CB5}">
      <dgm:prSet phldrT="[Text]"/>
      <dgm:spPr>
        <a:solidFill>
          <a:schemeClr val="accent5">
            <a:lumMod val="75000"/>
          </a:schemeClr>
        </a:solidFill>
      </dgm:spPr>
      <dgm:t>
        <a:bodyPr/>
        <a:lstStyle/>
        <a:p>
          <a:r>
            <a:rPr lang="de-DE" dirty="0" smtClean="0"/>
            <a:t>BENCH,SAFE,SHORT</a:t>
          </a:r>
          <a:endParaRPr lang="de-DE" dirty="0"/>
        </a:p>
      </dgm:t>
    </dgm:pt>
    <dgm:pt modelId="{4B9818BF-FE84-42E3-8177-21C983290CF3}" type="sibTrans" cxnId="{9727E558-B1DA-45F4-B418-1CC846D1C429}">
      <dgm:prSet/>
      <dgm:spPr/>
      <dgm:t>
        <a:bodyPr/>
        <a:lstStyle/>
        <a:p>
          <a:endParaRPr lang="de-DE"/>
        </a:p>
      </dgm:t>
    </dgm:pt>
    <dgm:pt modelId="{A9B18801-F297-4718-AA1F-7FF720B7C221}" type="parTrans" cxnId="{9727E558-B1DA-45F4-B418-1CC846D1C429}">
      <dgm:prSet/>
      <dgm:spPr/>
      <dgm:t>
        <a:bodyPr/>
        <a:lstStyle/>
        <a:p>
          <a:endParaRPr lang="de-DE"/>
        </a:p>
      </dgm:t>
    </dgm:pt>
    <dgm:pt modelId="{70AB9F56-32EB-47F0-B8E0-901C144C9A83}" type="pres">
      <dgm:prSet presAssocID="{CB0BC73E-70B2-4FD2-B813-D4FDD563F0B2}" presName="linear" presStyleCnt="0">
        <dgm:presLayoutVars>
          <dgm:dir/>
          <dgm:resizeHandles val="exact"/>
        </dgm:presLayoutVars>
      </dgm:prSet>
      <dgm:spPr/>
    </dgm:pt>
    <dgm:pt modelId="{E6AB83B5-5627-4687-80C2-C06A9EA91FD2}" type="pres">
      <dgm:prSet presAssocID="{4981325D-3D27-4E13-BD2C-FA906BFC0FBE}" presName="comp" presStyleCnt="0"/>
      <dgm:spPr/>
    </dgm:pt>
    <dgm:pt modelId="{99BB252A-1AFC-425B-A9CF-F70039370CC4}" type="pres">
      <dgm:prSet presAssocID="{4981325D-3D27-4E13-BD2C-FA906BFC0FBE}" presName="box" presStyleLbl="node1" presStyleIdx="0" presStyleCnt="4"/>
      <dgm:spPr/>
      <dgm:t>
        <a:bodyPr/>
        <a:lstStyle/>
        <a:p>
          <a:endParaRPr lang="de-DE"/>
        </a:p>
      </dgm:t>
    </dgm:pt>
    <dgm:pt modelId="{6B2F6BB7-56AE-4789-9FF9-973C24F71B4D}" type="pres">
      <dgm:prSet presAssocID="{4981325D-3D27-4E13-BD2C-FA906BFC0FBE}" presName="img" presStyleLbl="fgImgPlace1" presStyleIdx="0" presStyleCnt="4"/>
      <dgm:spPr>
        <a:prstGeom prst="downArrow">
          <a:avLst/>
        </a:prstGeom>
        <a:gradFill flip="none" rotWithShape="1">
          <a:gsLst>
            <a:gs pos="0">
              <a:schemeClr val="accent5">
                <a:lumMod val="60000"/>
                <a:lumOff val="40000"/>
              </a:schemeClr>
            </a:gs>
            <a:gs pos="50000">
              <a:schemeClr val="accent1">
                <a:tint val="44500"/>
                <a:satMod val="160000"/>
              </a:schemeClr>
            </a:gs>
            <a:gs pos="100000">
              <a:schemeClr val="accent1">
                <a:tint val="23500"/>
                <a:satMod val="160000"/>
              </a:schemeClr>
            </a:gs>
          </a:gsLst>
          <a:lin ang="162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dgm:spPr>
    </dgm:pt>
    <dgm:pt modelId="{61BFCAA1-892C-46CF-9CE7-D200503BFBFF}" type="pres">
      <dgm:prSet presAssocID="{4981325D-3D27-4E13-BD2C-FA906BFC0FBE}" presName="text" presStyleLbl="node1" presStyleIdx="0" presStyleCnt="4">
        <dgm:presLayoutVars>
          <dgm:bulletEnabled val="1"/>
        </dgm:presLayoutVars>
      </dgm:prSet>
      <dgm:spPr/>
      <dgm:t>
        <a:bodyPr/>
        <a:lstStyle/>
        <a:p>
          <a:endParaRPr lang="de-DE"/>
        </a:p>
      </dgm:t>
    </dgm:pt>
    <dgm:pt modelId="{EFAFF874-4AC0-44CD-B2F2-8E20A770BEC5}" type="pres">
      <dgm:prSet presAssocID="{C4162357-1F73-4AEF-A6BF-5F325BD1A709}" presName="spacer" presStyleCnt="0"/>
      <dgm:spPr/>
    </dgm:pt>
    <dgm:pt modelId="{9ACDB29A-A64A-491E-B97A-51633531A740}" type="pres">
      <dgm:prSet presAssocID="{7D8A0030-AA3D-4A5F-BAEF-40354A952BFA}" presName="comp" presStyleCnt="0"/>
      <dgm:spPr/>
    </dgm:pt>
    <dgm:pt modelId="{255CAE8F-FCE5-4D07-95D7-F80ABFD0A4C3}" type="pres">
      <dgm:prSet presAssocID="{7D8A0030-AA3D-4A5F-BAEF-40354A952BFA}" presName="box" presStyleLbl="node1" presStyleIdx="1" presStyleCnt="4"/>
      <dgm:spPr/>
      <dgm:t>
        <a:bodyPr/>
        <a:lstStyle/>
        <a:p>
          <a:endParaRPr lang="de-DE"/>
        </a:p>
      </dgm:t>
    </dgm:pt>
    <dgm:pt modelId="{292F54B4-D5C7-4041-A716-B7A261D953C0}" type="pres">
      <dgm:prSet presAssocID="{7D8A0030-AA3D-4A5F-BAEF-40354A952BFA}" presName="img" presStyleLbl="fgImgPlace1" presStyleIdx="1" presStyleCnt="4"/>
      <dgm:spPr>
        <a:prstGeom prst="downArrow">
          <a:avLst/>
        </a:prstGeom>
        <a:gradFill flip="none" rotWithShape="1">
          <a:gsLst>
            <a:gs pos="0">
              <a:schemeClr val="accent5">
                <a:lumMod val="60000"/>
                <a:lumOff val="40000"/>
              </a:schemeClr>
            </a:gs>
            <a:gs pos="50000">
              <a:schemeClr val="accent1">
                <a:tint val="44500"/>
                <a:satMod val="160000"/>
              </a:schemeClr>
            </a:gs>
            <a:gs pos="100000">
              <a:schemeClr val="accent1">
                <a:tint val="23500"/>
                <a:satMod val="160000"/>
              </a:schemeClr>
            </a:gs>
          </a:gsLst>
          <a:lin ang="162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dgm:spPr>
    </dgm:pt>
    <dgm:pt modelId="{2D8BD2B2-D75B-4767-8F6D-CF7589D3805B}" type="pres">
      <dgm:prSet presAssocID="{7D8A0030-AA3D-4A5F-BAEF-40354A952BFA}" presName="text" presStyleLbl="node1" presStyleIdx="1" presStyleCnt="4">
        <dgm:presLayoutVars>
          <dgm:bulletEnabled val="1"/>
        </dgm:presLayoutVars>
      </dgm:prSet>
      <dgm:spPr/>
      <dgm:t>
        <a:bodyPr/>
        <a:lstStyle/>
        <a:p>
          <a:endParaRPr lang="de-DE"/>
        </a:p>
      </dgm:t>
    </dgm:pt>
    <dgm:pt modelId="{AF74F926-5D4C-4230-8BBF-C44DF8EDFD20}" type="pres">
      <dgm:prSet presAssocID="{B79CA85F-9363-4654-AE18-33886609C214}" presName="spacer" presStyleCnt="0"/>
      <dgm:spPr/>
    </dgm:pt>
    <dgm:pt modelId="{CD08EA83-5682-49AD-97A7-C95DBAE34D50}" type="pres">
      <dgm:prSet presAssocID="{8A2EDA54-3419-4029-BEAA-447EAAB2DDFA}" presName="comp" presStyleCnt="0"/>
      <dgm:spPr/>
    </dgm:pt>
    <dgm:pt modelId="{2608EFEB-4E89-481F-9266-2C01733DF8D9}" type="pres">
      <dgm:prSet presAssocID="{8A2EDA54-3419-4029-BEAA-447EAAB2DDFA}" presName="box" presStyleLbl="node1" presStyleIdx="2" presStyleCnt="4"/>
      <dgm:spPr/>
      <dgm:t>
        <a:bodyPr/>
        <a:lstStyle/>
        <a:p>
          <a:endParaRPr lang="de-DE"/>
        </a:p>
      </dgm:t>
    </dgm:pt>
    <dgm:pt modelId="{4C32E934-A10B-4443-BD65-CB91E7A1693A}" type="pres">
      <dgm:prSet presAssocID="{8A2EDA54-3419-4029-BEAA-447EAAB2DDFA}" presName="img" presStyleLbl="fgImgPlace1" presStyleIdx="2" presStyleCnt="4"/>
      <dgm:spPr>
        <a:prstGeom prst="downArrow">
          <a:avLst/>
        </a:prstGeom>
        <a:gradFill flip="none" rotWithShape="1">
          <a:gsLst>
            <a:gs pos="0">
              <a:schemeClr val="accent5">
                <a:lumMod val="60000"/>
                <a:lumOff val="40000"/>
              </a:schemeClr>
            </a:gs>
            <a:gs pos="50000">
              <a:schemeClr val="accent1">
                <a:tint val="44500"/>
                <a:satMod val="160000"/>
              </a:schemeClr>
            </a:gs>
            <a:gs pos="100000">
              <a:schemeClr val="accent1">
                <a:tint val="23500"/>
                <a:satMod val="160000"/>
              </a:schemeClr>
            </a:gs>
          </a:gsLst>
          <a:lin ang="162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dgm:spPr>
    </dgm:pt>
    <dgm:pt modelId="{79761E90-6CDB-4992-B763-A4BFCFD15146}" type="pres">
      <dgm:prSet presAssocID="{8A2EDA54-3419-4029-BEAA-447EAAB2DDFA}" presName="text" presStyleLbl="node1" presStyleIdx="2" presStyleCnt="4">
        <dgm:presLayoutVars>
          <dgm:bulletEnabled val="1"/>
        </dgm:presLayoutVars>
      </dgm:prSet>
      <dgm:spPr/>
      <dgm:t>
        <a:bodyPr/>
        <a:lstStyle/>
        <a:p>
          <a:endParaRPr lang="de-DE"/>
        </a:p>
      </dgm:t>
    </dgm:pt>
    <dgm:pt modelId="{87F88D1E-E577-4593-A3D6-26B17DC5D921}" type="pres">
      <dgm:prSet presAssocID="{6147CDAA-BAB7-4E66-B1E5-D14965A77123}" presName="spacer" presStyleCnt="0"/>
      <dgm:spPr/>
    </dgm:pt>
    <dgm:pt modelId="{CC0C659C-2795-4605-824A-8B9CA95EDD52}" type="pres">
      <dgm:prSet presAssocID="{AA9B5DB5-5F97-4EFB-B5FD-965FADF40728}" presName="comp" presStyleCnt="0"/>
      <dgm:spPr/>
    </dgm:pt>
    <dgm:pt modelId="{486899E6-4DC1-4B6E-A938-420B8BE0C863}" type="pres">
      <dgm:prSet presAssocID="{AA9B5DB5-5F97-4EFB-B5FD-965FADF40728}" presName="box" presStyleLbl="node1" presStyleIdx="3" presStyleCnt="4" custLinFactNeighborY="252"/>
      <dgm:spPr/>
      <dgm:t>
        <a:bodyPr/>
        <a:lstStyle/>
        <a:p>
          <a:endParaRPr lang="de-DE"/>
        </a:p>
      </dgm:t>
    </dgm:pt>
    <dgm:pt modelId="{AE31D39F-B5C8-4A9A-8EDD-F4488B8249C3}" type="pres">
      <dgm:prSet presAssocID="{AA9B5DB5-5F97-4EFB-B5FD-965FADF40728}" presName="img" presStyleLbl="fgImgPlace1" presStyleIdx="3" presStyleCnt="4"/>
      <dgm:spPr>
        <a:prstGeom prst="downArrow">
          <a:avLst/>
        </a:prstGeom>
        <a:gradFill flip="none" rotWithShape="1">
          <a:gsLst>
            <a:gs pos="0">
              <a:schemeClr val="accent5">
                <a:lumMod val="60000"/>
                <a:lumOff val="40000"/>
              </a:schemeClr>
            </a:gs>
            <a:gs pos="50000">
              <a:schemeClr val="accent1">
                <a:tint val="44500"/>
                <a:satMod val="160000"/>
              </a:schemeClr>
            </a:gs>
            <a:gs pos="100000">
              <a:schemeClr val="accent1">
                <a:tint val="23500"/>
                <a:satMod val="160000"/>
              </a:schemeClr>
            </a:gs>
          </a:gsLst>
          <a:lin ang="162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dgm:spPr>
    </dgm:pt>
    <dgm:pt modelId="{967007C3-D071-441C-8C23-FD045D62BD02}" type="pres">
      <dgm:prSet presAssocID="{AA9B5DB5-5F97-4EFB-B5FD-965FADF40728}" presName="text" presStyleLbl="node1" presStyleIdx="3" presStyleCnt="4">
        <dgm:presLayoutVars>
          <dgm:bulletEnabled val="1"/>
        </dgm:presLayoutVars>
      </dgm:prSet>
      <dgm:spPr/>
      <dgm:t>
        <a:bodyPr/>
        <a:lstStyle/>
        <a:p>
          <a:endParaRPr lang="de-DE"/>
        </a:p>
      </dgm:t>
    </dgm:pt>
  </dgm:ptLst>
  <dgm:cxnLst>
    <dgm:cxn modelId="{1D27DBF5-849A-41E8-A9AF-671870981C20}" srcId="{4981325D-3D27-4E13-BD2C-FA906BFC0FBE}" destId="{375DED99-0B39-4431-BFDA-7228C55597A5}" srcOrd="1" destOrd="0" parTransId="{916E089E-182A-41DF-B992-01D37C3DC3E5}" sibTransId="{5198C5DE-B217-4BD0-BA55-FF431A260144}"/>
    <dgm:cxn modelId="{D75D2905-AF61-4BDD-ACFE-833A1F810659}" srcId="{CB0BC73E-70B2-4FD2-B813-D4FDD563F0B2}" destId="{4981325D-3D27-4E13-BD2C-FA906BFC0FBE}" srcOrd="0" destOrd="0" parTransId="{CEA9B361-B3BC-4A3E-9BFB-FD9F4D4A2825}" sibTransId="{C4162357-1F73-4AEF-A6BF-5F325BD1A709}"/>
    <dgm:cxn modelId="{EA0A154E-2452-4387-8800-8AFC2ED9C6FC}" srcId="{CB0BC73E-70B2-4FD2-B813-D4FDD563F0B2}" destId="{8A2EDA54-3419-4029-BEAA-447EAAB2DDFA}" srcOrd="2" destOrd="0" parTransId="{2F2ED36B-C2B3-4D6E-872E-2CFA35589CC3}" sibTransId="{6147CDAA-BAB7-4E66-B1E5-D14965A77123}"/>
    <dgm:cxn modelId="{99D53585-6EF6-4AB5-898A-6D3DE1861E9C}" type="presOf" srcId="{6406D739-191B-4E28-9446-BF8E63399B78}" destId="{967007C3-D071-441C-8C23-FD045D62BD02}" srcOrd="1" destOrd="1" presId="urn:microsoft.com/office/officeart/2005/8/layout/vList4"/>
    <dgm:cxn modelId="{468686D7-F99D-4302-926E-F0FB467DA410}" type="presOf" srcId="{CB0BC73E-70B2-4FD2-B813-D4FDD563F0B2}" destId="{70AB9F56-32EB-47F0-B8E0-901C144C9A83}" srcOrd="0" destOrd="0" presId="urn:microsoft.com/office/officeart/2005/8/layout/vList4"/>
    <dgm:cxn modelId="{DD5ACEB1-08A1-414C-B550-43A426C3AB82}" type="presOf" srcId="{AA9B5DB5-5F97-4EFB-B5FD-965FADF40728}" destId="{967007C3-D071-441C-8C23-FD045D62BD02}" srcOrd="1" destOrd="0" presId="urn:microsoft.com/office/officeart/2005/8/layout/vList4"/>
    <dgm:cxn modelId="{9727E558-B1DA-45F4-B418-1CC846D1C429}" srcId="{4981325D-3D27-4E13-BD2C-FA906BFC0FBE}" destId="{FAF03E20-2EFE-4A6F-A659-DC35CA2B1CB5}" srcOrd="0" destOrd="0" parTransId="{A9B18801-F297-4718-AA1F-7FF720B7C221}" sibTransId="{4B9818BF-FE84-42E3-8177-21C983290CF3}"/>
    <dgm:cxn modelId="{5A82BB00-C99A-49B0-BA29-08803E979C2D}" type="presOf" srcId="{31DD76E2-9A59-4595-826F-A3B28DE55ADC}" destId="{2D8BD2B2-D75B-4767-8F6D-CF7589D3805B}" srcOrd="1" destOrd="2" presId="urn:microsoft.com/office/officeart/2005/8/layout/vList4"/>
    <dgm:cxn modelId="{148700B2-9B44-4E63-895F-08ED13D8B2D3}" type="presOf" srcId="{D9010D4F-4021-4A64-97A8-046FE70E1C7D}" destId="{967007C3-D071-441C-8C23-FD045D62BD02}" srcOrd="1" destOrd="2" presId="urn:microsoft.com/office/officeart/2005/8/layout/vList4"/>
    <dgm:cxn modelId="{21441342-0765-4214-8730-48915BD5AB2D}" type="presOf" srcId="{8D22C09D-B22C-47A9-8EA8-1C9B63247D80}" destId="{255CAE8F-FCE5-4D07-95D7-F80ABFD0A4C3}" srcOrd="0" destOrd="1" presId="urn:microsoft.com/office/officeart/2005/8/layout/vList4"/>
    <dgm:cxn modelId="{B2AEDDED-E36F-4606-AA15-E96256EC0A4F}" type="presOf" srcId="{FAF03E20-2EFE-4A6F-A659-DC35CA2B1CB5}" destId="{61BFCAA1-892C-46CF-9CE7-D200503BFBFF}" srcOrd="1" destOrd="1" presId="urn:microsoft.com/office/officeart/2005/8/layout/vList4"/>
    <dgm:cxn modelId="{E89F1611-B209-46EE-AE65-BA9E1A045561}" type="presOf" srcId="{8D22C09D-B22C-47A9-8EA8-1C9B63247D80}" destId="{2D8BD2B2-D75B-4767-8F6D-CF7589D3805B}" srcOrd="1" destOrd="1" presId="urn:microsoft.com/office/officeart/2005/8/layout/vList4"/>
    <dgm:cxn modelId="{157FA1FD-D5FB-42DA-A9BC-57E4671DD288}" type="presOf" srcId="{4981325D-3D27-4E13-BD2C-FA906BFC0FBE}" destId="{61BFCAA1-892C-46CF-9CE7-D200503BFBFF}" srcOrd="1" destOrd="0" presId="urn:microsoft.com/office/officeart/2005/8/layout/vList4"/>
    <dgm:cxn modelId="{AB1C70F2-54F3-4F7D-BA06-28B04416F017}" srcId="{7D8A0030-AA3D-4A5F-BAEF-40354A952BFA}" destId="{8D22C09D-B22C-47A9-8EA8-1C9B63247D80}" srcOrd="0" destOrd="0" parTransId="{1ADDF5DC-33C9-4754-94C9-C9988C1A912A}" sibTransId="{825827A1-10CB-4063-8C72-9FF957AC84F5}"/>
    <dgm:cxn modelId="{38B2E1B6-BFBE-4BE8-A725-096014650780}" type="presOf" srcId="{7D8A0030-AA3D-4A5F-BAEF-40354A952BFA}" destId="{2D8BD2B2-D75B-4767-8F6D-CF7589D3805B}" srcOrd="1" destOrd="0" presId="urn:microsoft.com/office/officeart/2005/8/layout/vList4"/>
    <dgm:cxn modelId="{CF5AB9A0-386A-4EE0-B298-22121EAD18B8}" type="presOf" srcId="{9EB987D5-A7E4-4369-9250-0F0CAA138679}" destId="{2608EFEB-4E89-481F-9266-2C01733DF8D9}" srcOrd="0" destOrd="1" presId="urn:microsoft.com/office/officeart/2005/8/layout/vList4"/>
    <dgm:cxn modelId="{184E5F43-EECB-4F0F-8B14-914991E2019D}" type="presOf" srcId="{7D8A0030-AA3D-4A5F-BAEF-40354A952BFA}" destId="{255CAE8F-FCE5-4D07-95D7-F80ABFD0A4C3}" srcOrd="0" destOrd="0" presId="urn:microsoft.com/office/officeart/2005/8/layout/vList4"/>
    <dgm:cxn modelId="{9EDDFE50-26E4-4C4F-AC95-585DCB1000F1}" type="presOf" srcId="{8A2EDA54-3419-4029-BEAA-447EAAB2DDFA}" destId="{79761E90-6CDB-4992-B763-A4BFCFD15146}" srcOrd="1" destOrd="0" presId="urn:microsoft.com/office/officeart/2005/8/layout/vList4"/>
    <dgm:cxn modelId="{4DE5FF6D-2D0B-4256-ACE0-FCC58354B59B}" type="presOf" srcId="{34FD45A8-1251-4BCD-9FBF-CE5CD299F920}" destId="{2608EFEB-4E89-481F-9266-2C01733DF8D9}" srcOrd="0" destOrd="2" presId="urn:microsoft.com/office/officeart/2005/8/layout/vList4"/>
    <dgm:cxn modelId="{C40DF190-B463-4AA4-853D-E8F87AAAC15C}" srcId="{CB0BC73E-70B2-4FD2-B813-D4FDD563F0B2}" destId="{7D8A0030-AA3D-4A5F-BAEF-40354A952BFA}" srcOrd="1" destOrd="0" parTransId="{1EBC4785-91C5-47FC-8BE3-D64741C5C6FF}" sibTransId="{B79CA85F-9363-4654-AE18-33886609C214}"/>
    <dgm:cxn modelId="{49915BC5-5931-4ABA-A892-ACDD8A97AEB4}" type="presOf" srcId="{9EB987D5-A7E4-4369-9250-0F0CAA138679}" destId="{79761E90-6CDB-4992-B763-A4BFCFD15146}" srcOrd="1" destOrd="1" presId="urn:microsoft.com/office/officeart/2005/8/layout/vList4"/>
    <dgm:cxn modelId="{56CF91B1-2FC2-41C4-BFBB-BC264C7D3622}" type="presOf" srcId="{375DED99-0B39-4431-BFDA-7228C55597A5}" destId="{99BB252A-1AFC-425B-A9CF-F70039370CC4}" srcOrd="0" destOrd="2" presId="urn:microsoft.com/office/officeart/2005/8/layout/vList4"/>
    <dgm:cxn modelId="{F47126E2-F1E7-4CB5-934B-CF11337BD28C}" type="presOf" srcId="{34FD45A8-1251-4BCD-9FBF-CE5CD299F920}" destId="{79761E90-6CDB-4992-B763-A4BFCFD15146}" srcOrd="1" destOrd="2" presId="urn:microsoft.com/office/officeart/2005/8/layout/vList4"/>
    <dgm:cxn modelId="{2666C47A-6DD9-4B72-98C5-8CF16DD9D0CD}" type="presOf" srcId="{4981325D-3D27-4E13-BD2C-FA906BFC0FBE}" destId="{99BB252A-1AFC-425B-A9CF-F70039370CC4}" srcOrd="0" destOrd="0" presId="urn:microsoft.com/office/officeart/2005/8/layout/vList4"/>
    <dgm:cxn modelId="{2C32AC0B-799B-4E64-9471-725D1985581B}" type="presOf" srcId="{D9010D4F-4021-4A64-97A8-046FE70E1C7D}" destId="{486899E6-4DC1-4B6E-A938-420B8BE0C863}" srcOrd="0" destOrd="2" presId="urn:microsoft.com/office/officeart/2005/8/layout/vList4"/>
    <dgm:cxn modelId="{8A516B88-70B8-4641-90C3-A6746597A64F}" srcId="{8A2EDA54-3419-4029-BEAA-447EAAB2DDFA}" destId="{9EB987D5-A7E4-4369-9250-0F0CAA138679}" srcOrd="0" destOrd="0" parTransId="{27EEDA23-E549-4E86-ABC2-BEA5F9417344}" sibTransId="{D5AD0AA8-50DD-4EE7-922F-E51A5276A325}"/>
    <dgm:cxn modelId="{540D9DCB-6D45-4483-89D5-CF1FCD2DC3B5}" type="presOf" srcId="{31DD76E2-9A59-4595-826F-A3B28DE55ADC}" destId="{255CAE8F-FCE5-4D07-95D7-F80ABFD0A4C3}" srcOrd="0" destOrd="2" presId="urn:microsoft.com/office/officeart/2005/8/layout/vList4"/>
    <dgm:cxn modelId="{51E67089-F17A-4AE1-8E45-D8844537DAB0}" srcId="{CB0BC73E-70B2-4FD2-B813-D4FDD563F0B2}" destId="{AA9B5DB5-5F97-4EFB-B5FD-965FADF40728}" srcOrd="3" destOrd="0" parTransId="{2365D73A-806B-4928-9F85-B205B0C31733}" sibTransId="{5590F55E-ED56-404B-B265-10AED06D0F39}"/>
    <dgm:cxn modelId="{501E7D1B-A2DB-4054-91D6-1DE759F35B3D}" srcId="{AA9B5DB5-5F97-4EFB-B5FD-965FADF40728}" destId="{6406D739-191B-4E28-9446-BF8E63399B78}" srcOrd="0" destOrd="0" parTransId="{910F6466-3F6C-47EA-B118-5DB16622EC43}" sibTransId="{DF7408CD-C0B9-438E-95DD-481B682A7F31}"/>
    <dgm:cxn modelId="{A65E5668-707E-4F74-AF9A-4925C21C9F75}" type="presOf" srcId="{FAF03E20-2EFE-4A6F-A659-DC35CA2B1CB5}" destId="{99BB252A-1AFC-425B-A9CF-F70039370CC4}" srcOrd="0" destOrd="1" presId="urn:microsoft.com/office/officeart/2005/8/layout/vList4"/>
    <dgm:cxn modelId="{45B13745-CC60-4018-80D3-6A2586588CF0}" srcId="{8A2EDA54-3419-4029-BEAA-447EAAB2DDFA}" destId="{34FD45A8-1251-4BCD-9FBF-CE5CD299F920}" srcOrd="1" destOrd="0" parTransId="{21B549A9-957F-4813-B088-6BF722435046}" sibTransId="{DEE0C7C1-7140-4B76-83C4-A70336BDB7AE}"/>
    <dgm:cxn modelId="{70CCE5D6-F134-47DD-922F-1AB3CCD607BE}" srcId="{7D8A0030-AA3D-4A5F-BAEF-40354A952BFA}" destId="{31DD76E2-9A59-4595-826F-A3B28DE55ADC}" srcOrd="1" destOrd="0" parTransId="{F52EA70B-17CD-493B-AFF7-51B7F2954BDA}" sibTransId="{C41F997B-F3BD-481A-9D9A-A8EF098F6D75}"/>
    <dgm:cxn modelId="{A00BD191-C28E-4458-B1AF-5C4E448915B0}" type="presOf" srcId="{6406D739-191B-4E28-9446-BF8E63399B78}" destId="{486899E6-4DC1-4B6E-A938-420B8BE0C863}" srcOrd="0" destOrd="1" presId="urn:microsoft.com/office/officeart/2005/8/layout/vList4"/>
    <dgm:cxn modelId="{3F3FC899-EBB7-4011-BC7B-6F08822022CD}" srcId="{AA9B5DB5-5F97-4EFB-B5FD-965FADF40728}" destId="{D9010D4F-4021-4A64-97A8-046FE70E1C7D}" srcOrd="1" destOrd="0" parTransId="{6FD11C2C-FE23-4DC0-A7E1-A0425B8A9C99}" sibTransId="{7F0980E3-E2F7-4A6F-938F-14EB6C4D677A}"/>
    <dgm:cxn modelId="{B97AB828-564B-4F8E-A88F-F86F2821DE84}" type="presOf" srcId="{8A2EDA54-3419-4029-BEAA-447EAAB2DDFA}" destId="{2608EFEB-4E89-481F-9266-2C01733DF8D9}" srcOrd="0" destOrd="0" presId="urn:microsoft.com/office/officeart/2005/8/layout/vList4"/>
    <dgm:cxn modelId="{DD3829FB-FD5E-4304-8378-E840A3EDD220}" type="presOf" srcId="{AA9B5DB5-5F97-4EFB-B5FD-965FADF40728}" destId="{486899E6-4DC1-4B6E-A938-420B8BE0C863}" srcOrd="0" destOrd="0" presId="urn:microsoft.com/office/officeart/2005/8/layout/vList4"/>
    <dgm:cxn modelId="{FC634C1E-D741-40EF-858E-4669EE494F4E}" type="presOf" srcId="{375DED99-0B39-4431-BFDA-7228C55597A5}" destId="{61BFCAA1-892C-46CF-9CE7-D200503BFBFF}" srcOrd="1" destOrd="2" presId="urn:microsoft.com/office/officeart/2005/8/layout/vList4"/>
    <dgm:cxn modelId="{C03E9117-3AA8-4519-AE41-1AA3A949A21A}" type="presParOf" srcId="{70AB9F56-32EB-47F0-B8E0-901C144C9A83}" destId="{E6AB83B5-5627-4687-80C2-C06A9EA91FD2}" srcOrd="0" destOrd="0" presId="urn:microsoft.com/office/officeart/2005/8/layout/vList4"/>
    <dgm:cxn modelId="{F0D94C26-EFC0-4868-9985-EF24E1821A17}" type="presParOf" srcId="{E6AB83B5-5627-4687-80C2-C06A9EA91FD2}" destId="{99BB252A-1AFC-425B-A9CF-F70039370CC4}" srcOrd="0" destOrd="0" presId="urn:microsoft.com/office/officeart/2005/8/layout/vList4"/>
    <dgm:cxn modelId="{17F37995-B199-49D1-93D2-864085969032}" type="presParOf" srcId="{E6AB83B5-5627-4687-80C2-C06A9EA91FD2}" destId="{6B2F6BB7-56AE-4789-9FF9-973C24F71B4D}" srcOrd="1" destOrd="0" presId="urn:microsoft.com/office/officeart/2005/8/layout/vList4"/>
    <dgm:cxn modelId="{6F986486-48AA-4854-8683-D4652435D254}" type="presParOf" srcId="{E6AB83B5-5627-4687-80C2-C06A9EA91FD2}" destId="{61BFCAA1-892C-46CF-9CE7-D200503BFBFF}" srcOrd="2" destOrd="0" presId="urn:microsoft.com/office/officeart/2005/8/layout/vList4"/>
    <dgm:cxn modelId="{DA84B032-C739-45D8-9D06-8C0FE7AB9FC5}" type="presParOf" srcId="{70AB9F56-32EB-47F0-B8E0-901C144C9A83}" destId="{EFAFF874-4AC0-44CD-B2F2-8E20A770BEC5}" srcOrd="1" destOrd="0" presId="urn:microsoft.com/office/officeart/2005/8/layout/vList4"/>
    <dgm:cxn modelId="{B35DA9DB-DCAD-4662-B696-5BDD06952DD8}" type="presParOf" srcId="{70AB9F56-32EB-47F0-B8E0-901C144C9A83}" destId="{9ACDB29A-A64A-491E-B97A-51633531A740}" srcOrd="2" destOrd="0" presId="urn:microsoft.com/office/officeart/2005/8/layout/vList4"/>
    <dgm:cxn modelId="{E7EDE84D-EED6-4B93-A6AC-DC980759548E}" type="presParOf" srcId="{9ACDB29A-A64A-491E-B97A-51633531A740}" destId="{255CAE8F-FCE5-4D07-95D7-F80ABFD0A4C3}" srcOrd="0" destOrd="0" presId="urn:microsoft.com/office/officeart/2005/8/layout/vList4"/>
    <dgm:cxn modelId="{4756CFD4-658B-4827-AA5A-F5ED89ADC6CF}" type="presParOf" srcId="{9ACDB29A-A64A-491E-B97A-51633531A740}" destId="{292F54B4-D5C7-4041-A716-B7A261D953C0}" srcOrd="1" destOrd="0" presId="urn:microsoft.com/office/officeart/2005/8/layout/vList4"/>
    <dgm:cxn modelId="{C9139BA4-A032-41CE-BC0E-BF907D71DB70}" type="presParOf" srcId="{9ACDB29A-A64A-491E-B97A-51633531A740}" destId="{2D8BD2B2-D75B-4767-8F6D-CF7589D3805B}" srcOrd="2" destOrd="0" presId="urn:microsoft.com/office/officeart/2005/8/layout/vList4"/>
    <dgm:cxn modelId="{29A5D2ED-1A78-419B-8323-F2496847F636}" type="presParOf" srcId="{70AB9F56-32EB-47F0-B8E0-901C144C9A83}" destId="{AF74F926-5D4C-4230-8BBF-C44DF8EDFD20}" srcOrd="3" destOrd="0" presId="urn:microsoft.com/office/officeart/2005/8/layout/vList4"/>
    <dgm:cxn modelId="{210364A3-F879-4505-9F02-75353F11AD91}" type="presParOf" srcId="{70AB9F56-32EB-47F0-B8E0-901C144C9A83}" destId="{CD08EA83-5682-49AD-97A7-C95DBAE34D50}" srcOrd="4" destOrd="0" presId="urn:microsoft.com/office/officeart/2005/8/layout/vList4"/>
    <dgm:cxn modelId="{8DA42A82-F0B7-4B85-85BF-E838642A44A9}" type="presParOf" srcId="{CD08EA83-5682-49AD-97A7-C95DBAE34D50}" destId="{2608EFEB-4E89-481F-9266-2C01733DF8D9}" srcOrd="0" destOrd="0" presId="urn:microsoft.com/office/officeart/2005/8/layout/vList4"/>
    <dgm:cxn modelId="{F7D0F78F-B4DD-47B4-ACF0-EFF8C6E1C6EE}" type="presParOf" srcId="{CD08EA83-5682-49AD-97A7-C95DBAE34D50}" destId="{4C32E934-A10B-4443-BD65-CB91E7A1693A}" srcOrd="1" destOrd="0" presId="urn:microsoft.com/office/officeart/2005/8/layout/vList4"/>
    <dgm:cxn modelId="{70574D17-108F-46F9-8161-73A69ADFB533}" type="presParOf" srcId="{CD08EA83-5682-49AD-97A7-C95DBAE34D50}" destId="{79761E90-6CDB-4992-B763-A4BFCFD15146}" srcOrd="2" destOrd="0" presId="urn:microsoft.com/office/officeart/2005/8/layout/vList4"/>
    <dgm:cxn modelId="{9D2A6803-BE7B-45FF-B895-82E09F036271}" type="presParOf" srcId="{70AB9F56-32EB-47F0-B8E0-901C144C9A83}" destId="{87F88D1E-E577-4593-A3D6-26B17DC5D921}" srcOrd="5" destOrd="0" presId="urn:microsoft.com/office/officeart/2005/8/layout/vList4"/>
    <dgm:cxn modelId="{2B8000B6-7030-4029-9F1D-521BACAA51F3}" type="presParOf" srcId="{70AB9F56-32EB-47F0-B8E0-901C144C9A83}" destId="{CC0C659C-2795-4605-824A-8B9CA95EDD52}" srcOrd="6" destOrd="0" presId="urn:microsoft.com/office/officeart/2005/8/layout/vList4"/>
    <dgm:cxn modelId="{B8B93FE8-377B-47F7-A939-1D68728DB7D5}" type="presParOf" srcId="{CC0C659C-2795-4605-824A-8B9CA95EDD52}" destId="{486899E6-4DC1-4B6E-A938-420B8BE0C863}" srcOrd="0" destOrd="0" presId="urn:microsoft.com/office/officeart/2005/8/layout/vList4"/>
    <dgm:cxn modelId="{138E251D-DC38-42D9-A4B0-20078717A575}" type="presParOf" srcId="{CC0C659C-2795-4605-824A-8B9CA95EDD52}" destId="{AE31D39F-B5C8-4A9A-8EDD-F4488B8249C3}" srcOrd="1" destOrd="0" presId="urn:microsoft.com/office/officeart/2005/8/layout/vList4"/>
    <dgm:cxn modelId="{EC9D49F0-C0D3-4433-925B-A04F1F4A2BCC}" type="presParOf" srcId="{CC0C659C-2795-4605-824A-8B9CA95EDD52}" destId="{967007C3-D071-441C-8C23-FD045D62BD02}" srcOrd="2" destOrd="0" presId="urn:microsoft.com/office/officeart/2005/8/layout/vList4"/>
  </dgm:cxnLst>
  <dgm:bg>
    <a:solidFill>
      <a:schemeClr val="accent1">
        <a:hueOff val="0"/>
        <a:satOff val="0"/>
        <a:lumOff val="0"/>
      </a:schemeClr>
    </a:solidFill>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B0BC73E-70B2-4FD2-B813-D4FDD563F0B2}" type="doc">
      <dgm:prSet loTypeId="urn:microsoft.com/office/officeart/2005/8/layout/vList4" loCatId="list" qsTypeId="urn:microsoft.com/office/officeart/2005/8/quickstyle/simple1" qsCatId="simple" csTypeId="urn:microsoft.com/office/officeart/2005/8/colors/accent1_2" csCatId="accent1" phldr="1"/>
      <dgm:spPr/>
      <dgm:t>
        <a:bodyPr/>
        <a:lstStyle/>
        <a:p>
          <a:endParaRPr lang="de-DE"/>
        </a:p>
      </dgm:t>
    </dgm:pt>
    <dgm:pt modelId="{4981325D-3D27-4E13-BD2C-FA906BFC0FBE}">
      <dgm:prSet phldrT="[Text]"/>
      <dgm:spPr>
        <a:solidFill>
          <a:schemeClr val="accent5">
            <a:lumMod val="75000"/>
          </a:schemeClr>
        </a:solidFill>
      </dgm:spPr>
      <dgm:t>
        <a:bodyPr/>
        <a:lstStyle/>
        <a:p>
          <a:r>
            <a:rPr lang="de-DE" dirty="0" smtClean="0"/>
            <a:t>Jährliche ökonomische Auswahl</a:t>
          </a:r>
          <a:endParaRPr lang="de-DE" dirty="0"/>
        </a:p>
      </dgm:t>
    </dgm:pt>
    <dgm:pt modelId="{CEA9B361-B3BC-4A3E-9BFB-FD9F4D4A2825}" type="parTrans" cxnId="{D75D2905-AF61-4BDD-ACFE-833A1F810659}">
      <dgm:prSet/>
      <dgm:spPr/>
      <dgm:t>
        <a:bodyPr/>
        <a:lstStyle/>
        <a:p>
          <a:endParaRPr lang="de-DE"/>
        </a:p>
      </dgm:t>
    </dgm:pt>
    <dgm:pt modelId="{C4162357-1F73-4AEF-A6BF-5F325BD1A709}" type="sibTrans" cxnId="{D75D2905-AF61-4BDD-ACFE-833A1F810659}">
      <dgm:prSet/>
      <dgm:spPr/>
      <dgm:t>
        <a:bodyPr/>
        <a:lstStyle/>
        <a:p>
          <a:endParaRPr lang="de-DE"/>
        </a:p>
      </dgm:t>
    </dgm:pt>
    <dgm:pt modelId="{375DED99-0B39-4431-BFDA-7228C55597A5}">
      <dgm:prSet phldrT="[Text]"/>
      <dgm:spPr>
        <a:solidFill>
          <a:schemeClr val="accent5">
            <a:lumMod val="75000"/>
          </a:schemeClr>
        </a:solidFill>
      </dgm:spPr>
      <dgm:t>
        <a:bodyPr/>
        <a:lstStyle/>
        <a:p>
          <a:r>
            <a:rPr lang="de-DE" dirty="0" smtClean="0"/>
            <a:t>Welche Märkte/Länder/Themen werden performen.  </a:t>
          </a:r>
          <a:endParaRPr lang="de-DE" dirty="0"/>
        </a:p>
      </dgm:t>
    </dgm:pt>
    <dgm:pt modelId="{916E089E-182A-41DF-B992-01D37C3DC3E5}" type="parTrans" cxnId="{1D27DBF5-849A-41E8-A9AF-671870981C20}">
      <dgm:prSet/>
      <dgm:spPr/>
      <dgm:t>
        <a:bodyPr/>
        <a:lstStyle/>
        <a:p>
          <a:endParaRPr lang="de-DE"/>
        </a:p>
      </dgm:t>
    </dgm:pt>
    <dgm:pt modelId="{5198C5DE-B217-4BD0-BA55-FF431A260144}" type="sibTrans" cxnId="{1D27DBF5-849A-41E8-A9AF-671870981C20}">
      <dgm:prSet/>
      <dgm:spPr/>
      <dgm:t>
        <a:bodyPr/>
        <a:lstStyle/>
        <a:p>
          <a:endParaRPr lang="de-DE"/>
        </a:p>
      </dgm:t>
    </dgm:pt>
    <dgm:pt modelId="{7D8A0030-AA3D-4A5F-BAEF-40354A952BFA}">
      <dgm:prSet phldrT="[Text]"/>
      <dgm:spPr>
        <a:solidFill>
          <a:schemeClr val="accent5">
            <a:lumMod val="75000"/>
          </a:schemeClr>
        </a:solidFill>
      </dgm:spPr>
      <dgm:t>
        <a:bodyPr/>
        <a:lstStyle/>
        <a:p>
          <a:r>
            <a:rPr lang="de-DE" dirty="0" smtClean="0"/>
            <a:t>Tägliche technische Marktanalyse</a:t>
          </a:r>
          <a:endParaRPr lang="de-DE" dirty="0"/>
        </a:p>
      </dgm:t>
    </dgm:pt>
    <dgm:pt modelId="{1EBC4785-91C5-47FC-8BE3-D64741C5C6FF}" type="parTrans" cxnId="{C40DF190-B463-4AA4-853D-E8F87AAAC15C}">
      <dgm:prSet/>
      <dgm:spPr/>
      <dgm:t>
        <a:bodyPr/>
        <a:lstStyle/>
        <a:p>
          <a:endParaRPr lang="de-DE"/>
        </a:p>
      </dgm:t>
    </dgm:pt>
    <dgm:pt modelId="{B79CA85F-9363-4654-AE18-33886609C214}" type="sibTrans" cxnId="{C40DF190-B463-4AA4-853D-E8F87AAAC15C}">
      <dgm:prSet/>
      <dgm:spPr/>
      <dgm:t>
        <a:bodyPr/>
        <a:lstStyle/>
        <a:p>
          <a:endParaRPr lang="de-DE"/>
        </a:p>
      </dgm:t>
    </dgm:pt>
    <dgm:pt modelId="{8D22C09D-B22C-47A9-8EA8-1C9B63247D80}">
      <dgm:prSet phldrT="[Text]"/>
      <dgm:spPr>
        <a:solidFill>
          <a:schemeClr val="accent5">
            <a:lumMod val="75000"/>
          </a:schemeClr>
        </a:solidFill>
      </dgm:spPr>
      <dgm:t>
        <a:bodyPr/>
        <a:lstStyle/>
        <a:p>
          <a:r>
            <a:rPr lang="de-DE" dirty="0" smtClean="0"/>
            <a:t>Automatisiert Erzeugung von Stops/Entrys</a:t>
          </a:r>
          <a:endParaRPr lang="de-DE" dirty="0"/>
        </a:p>
      </dgm:t>
    </dgm:pt>
    <dgm:pt modelId="{1ADDF5DC-33C9-4754-94C9-C9988C1A912A}" type="parTrans" cxnId="{AB1C70F2-54F3-4F7D-BA06-28B04416F017}">
      <dgm:prSet/>
      <dgm:spPr/>
      <dgm:t>
        <a:bodyPr/>
        <a:lstStyle/>
        <a:p>
          <a:endParaRPr lang="de-DE"/>
        </a:p>
      </dgm:t>
    </dgm:pt>
    <dgm:pt modelId="{825827A1-10CB-4063-8C72-9FF957AC84F5}" type="sibTrans" cxnId="{AB1C70F2-54F3-4F7D-BA06-28B04416F017}">
      <dgm:prSet/>
      <dgm:spPr/>
      <dgm:t>
        <a:bodyPr/>
        <a:lstStyle/>
        <a:p>
          <a:endParaRPr lang="de-DE"/>
        </a:p>
      </dgm:t>
    </dgm:pt>
    <dgm:pt modelId="{8A2EDA54-3419-4029-BEAA-447EAAB2DDFA}">
      <dgm:prSet phldrT="[Text]"/>
      <dgm:spPr>
        <a:solidFill>
          <a:schemeClr val="accent5">
            <a:lumMod val="75000"/>
          </a:schemeClr>
        </a:solidFill>
      </dgm:spPr>
      <dgm:t>
        <a:bodyPr/>
        <a:lstStyle/>
        <a:p>
          <a:r>
            <a:rPr lang="de-DE" dirty="0" smtClean="0"/>
            <a:t>Monatliche/Wöchentliche</a:t>
          </a:r>
          <a:endParaRPr lang="de-DE" dirty="0"/>
        </a:p>
      </dgm:t>
    </dgm:pt>
    <dgm:pt modelId="{2F2ED36B-C2B3-4D6E-872E-2CFA35589CC3}" type="parTrans" cxnId="{EA0A154E-2452-4387-8800-8AFC2ED9C6FC}">
      <dgm:prSet/>
      <dgm:spPr/>
      <dgm:t>
        <a:bodyPr/>
        <a:lstStyle/>
        <a:p>
          <a:endParaRPr lang="de-DE"/>
        </a:p>
      </dgm:t>
    </dgm:pt>
    <dgm:pt modelId="{6147CDAA-BAB7-4E66-B1E5-D14965A77123}" type="sibTrans" cxnId="{EA0A154E-2452-4387-8800-8AFC2ED9C6FC}">
      <dgm:prSet/>
      <dgm:spPr/>
      <dgm:t>
        <a:bodyPr/>
        <a:lstStyle/>
        <a:p>
          <a:endParaRPr lang="de-DE"/>
        </a:p>
      </dgm:t>
    </dgm:pt>
    <dgm:pt modelId="{34FD45A8-1251-4BCD-9FBF-CE5CD299F920}">
      <dgm:prSet phldrT="[Text]"/>
      <dgm:spPr>
        <a:solidFill>
          <a:schemeClr val="accent5">
            <a:lumMod val="75000"/>
          </a:schemeClr>
        </a:solidFill>
      </dgm:spPr>
      <dgm:t>
        <a:bodyPr/>
        <a:lstStyle/>
        <a:p>
          <a:r>
            <a:rPr lang="de-DE" dirty="0" smtClean="0"/>
            <a:t>Auswahl der  attraktivsten Long-Titel</a:t>
          </a:r>
          <a:endParaRPr lang="de-DE" dirty="0"/>
        </a:p>
      </dgm:t>
    </dgm:pt>
    <dgm:pt modelId="{21B549A9-957F-4813-B088-6BF722435046}" type="parTrans" cxnId="{45B13745-CC60-4018-80D3-6A2586588CF0}">
      <dgm:prSet/>
      <dgm:spPr/>
      <dgm:t>
        <a:bodyPr/>
        <a:lstStyle/>
        <a:p>
          <a:endParaRPr lang="de-DE"/>
        </a:p>
      </dgm:t>
    </dgm:pt>
    <dgm:pt modelId="{DEE0C7C1-7140-4B76-83C4-A70336BDB7AE}" type="sibTrans" cxnId="{45B13745-CC60-4018-80D3-6A2586588CF0}">
      <dgm:prSet/>
      <dgm:spPr/>
      <dgm:t>
        <a:bodyPr/>
        <a:lstStyle/>
        <a:p>
          <a:endParaRPr lang="de-DE"/>
        </a:p>
      </dgm:t>
    </dgm:pt>
    <dgm:pt modelId="{AA9B5DB5-5F97-4EFB-B5FD-965FADF40728}">
      <dgm:prSet phldrT="[Text]"/>
      <dgm:spPr>
        <a:solidFill>
          <a:schemeClr val="accent5">
            <a:lumMod val="75000"/>
          </a:schemeClr>
        </a:solidFill>
      </dgm:spPr>
      <dgm:t>
        <a:bodyPr/>
        <a:lstStyle/>
        <a:p>
          <a:r>
            <a:rPr lang="de-DE" dirty="0" smtClean="0"/>
            <a:t>Monatliche/Wöchentliche</a:t>
          </a:r>
        </a:p>
        <a:p>
          <a:r>
            <a:rPr lang="de-DE" dirty="0" smtClean="0"/>
            <a:t>Titelgewichtung unter Berücksichtigung von Korrelationen und Erwartungen</a:t>
          </a:r>
          <a:endParaRPr lang="de-DE" dirty="0"/>
        </a:p>
      </dgm:t>
    </dgm:pt>
    <dgm:pt modelId="{2365D73A-806B-4928-9F85-B205B0C31733}" type="parTrans" cxnId="{51E67089-F17A-4AE1-8E45-D8844537DAB0}">
      <dgm:prSet/>
      <dgm:spPr/>
      <dgm:t>
        <a:bodyPr/>
        <a:lstStyle/>
        <a:p>
          <a:endParaRPr lang="de-DE"/>
        </a:p>
      </dgm:t>
    </dgm:pt>
    <dgm:pt modelId="{5590F55E-ED56-404B-B265-10AED06D0F39}" type="sibTrans" cxnId="{51E67089-F17A-4AE1-8E45-D8844537DAB0}">
      <dgm:prSet/>
      <dgm:spPr/>
      <dgm:t>
        <a:bodyPr/>
        <a:lstStyle/>
        <a:p>
          <a:endParaRPr lang="de-DE"/>
        </a:p>
      </dgm:t>
    </dgm:pt>
    <dgm:pt modelId="{70AB9F56-32EB-47F0-B8E0-901C144C9A83}" type="pres">
      <dgm:prSet presAssocID="{CB0BC73E-70B2-4FD2-B813-D4FDD563F0B2}" presName="linear" presStyleCnt="0">
        <dgm:presLayoutVars>
          <dgm:dir/>
          <dgm:resizeHandles val="exact"/>
        </dgm:presLayoutVars>
      </dgm:prSet>
      <dgm:spPr/>
    </dgm:pt>
    <dgm:pt modelId="{E6AB83B5-5627-4687-80C2-C06A9EA91FD2}" type="pres">
      <dgm:prSet presAssocID="{4981325D-3D27-4E13-BD2C-FA906BFC0FBE}" presName="comp" presStyleCnt="0"/>
      <dgm:spPr/>
    </dgm:pt>
    <dgm:pt modelId="{99BB252A-1AFC-425B-A9CF-F70039370CC4}" type="pres">
      <dgm:prSet presAssocID="{4981325D-3D27-4E13-BD2C-FA906BFC0FBE}" presName="box" presStyleLbl="node1" presStyleIdx="0" presStyleCnt="4"/>
      <dgm:spPr/>
      <dgm:t>
        <a:bodyPr/>
        <a:lstStyle/>
        <a:p>
          <a:endParaRPr lang="de-DE"/>
        </a:p>
      </dgm:t>
    </dgm:pt>
    <dgm:pt modelId="{6B2F6BB7-56AE-4789-9FF9-973C24F71B4D}" type="pres">
      <dgm:prSet presAssocID="{4981325D-3D27-4E13-BD2C-FA906BFC0FBE}" presName="img" presStyleLbl="fgImgPlace1" presStyleIdx="0" presStyleCnt="4"/>
      <dgm:spPr>
        <a:prstGeom prst="downArrow">
          <a:avLst/>
        </a:prstGeom>
        <a:gradFill flip="none" rotWithShape="1">
          <a:gsLst>
            <a:gs pos="0">
              <a:schemeClr val="accent5">
                <a:lumMod val="60000"/>
                <a:lumOff val="40000"/>
              </a:schemeClr>
            </a:gs>
            <a:gs pos="50000">
              <a:schemeClr val="accent1">
                <a:tint val="44500"/>
                <a:satMod val="160000"/>
              </a:schemeClr>
            </a:gs>
            <a:gs pos="100000">
              <a:schemeClr val="accent1">
                <a:tint val="23500"/>
                <a:satMod val="160000"/>
              </a:schemeClr>
            </a:gs>
          </a:gsLst>
          <a:lin ang="162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dgm:spPr>
    </dgm:pt>
    <dgm:pt modelId="{61BFCAA1-892C-46CF-9CE7-D200503BFBFF}" type="pres">
      <dgm:prSet presAssocID="{4981325D-3D27-4E13-BD2C-FA906BFC0FBE}" presName="text" presStyleLbl="node1" presStyleIdx="0" presStyleCnt="4">
        <dgm:presLayoutVars>
          <dgm:bulletEnabled val="1"/>
        </dgm:presLayoutVars>
      </dgm:prSet>
      <dgm:spPr/>
      <dgm:t>
        <a:bodyPr/>
        <a:lstStyle/>
        <a:p>
          <a:endParaRPr lang="de-DE"/>
        </a:p>
      </dgm:t>
    </dgm:pt>
    <dgm:pt modelId="{EFAFF874-4AC0-44CD-B2F2-8E20A770BEC5}" type="pres">
      <dgm:prSet presAssocID="{C4162357-1F73-4AEF-A6BF-5F325BD1A709}" presName="spacer" presStyleCnt="0"/>
      <dgm:spPr/>
    </dgm:pt>
    <dgm:pt modelId="{9ACDB29A-A64A-491E-B97A-51633531A740}" type="pres">
      <dgm:prSet presAssocID="{7D8A0030-AA3D-4A5F-BAEF-40354A952BFA}" presName="comp" presStyleCnt="0"/>
      <dgm:spPr/>
    </dgm:pt>
    <dgm:pt modelId="{255CAE8F-FCE5-4D07-95D7-F80ABFD0A4C3}" type="pres">
      <dgm:prSet presAssocID="{7D8A0030-AA3D-4A5F-BAEF-40354A952BFA}" presName="box" presStyleLbl="node1" presStyleIdx="1" presStyleCnt="4"/>
      <dgm:spPr/>
      <dgm:t>
        <a:bodyPr/>
        <a:lstStyle/>
        <a:p>
          <a:endParaRPr lang="de-DE"/>
        </a:p>
      </dgm:t>
    </dgm:pt>
    <dgm:pt modelId="{292F54B4-D5C7-4041-A716-B7A261D953C0}" type="pres">
      <dgm:prSet presAssocID="{7D8A0030-AA3D-4A5F-BAEF-40354A952BFA}" presName="img" presStyleLbl="fgImgPlace1" presStyleIdx="1" presStyleCnt="4"/>
      <dgm:spPr>
        <a:prstGeom prst="downArrow">
          <a:avLst/>
        </a:prstGeom>
        <a:gradFill flip="none" rotWithShape="1">
          <a:gsLst>
            <a:gs pos="0">
              <a:schemeClr val="accent5">
                <a:lumMod val="60000"/>
                <a:lumOff val="40000"/>
              </a:schemeClr>
            </a:gs>
            <a:gs pos="50000">
              <a:schemeClr val="accent1">
                <a:tint val="44500"/>
                <a:satMod val="160000"/>
              </a:schemeClr>
            </a:gs>
            <a:gs pos="100000">
              <a:schemeClr val="accent1">
                <a:tint val="23500"/>
                <a:satMod val="160000"/>
              </a:schemeClr>
            </a:gs>
          </a:gsLst>
          <a:lin ang="162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dgm:spPr>
    </dgm:pt>
    <dgm:pt modelId="{2D8BD2B2-D75B-4767-8F6D-CF7589D3805B}" type="pres">
      <dgm:prSet presAssocID="{7D8A0030-AA3D-4A5F-BAEF-40354A952BFA}" presName="text" presStyleLbl="node1" presStyleIdx="1" presStyleCnt="4">
        <dgm:presLayoutVars>
          <dgm:bulletEnabled val="1"/>
        </dgm:presLayoutVars>
      </dgm:prSet>
      <dgm:spPr/>
      <dgm:t>
        <a:bodyPr/>
        <a:lstStyle/>
        <a:p>
          <a:endParaRPr lang="de-DE"/>
        </a:p>
      </dgm:t>
    </dgm:pt>
    <dgm:pt modelId="{AF74F926-5D4C-4230-8BBF-C44DF8EDFD20}" type="pres">
      <dgm:prSet presAssocID="{B79CA85F-9363-4654-AE18-33886609C214}" presName="spacer" presStyleCnt="0"/>
      <dgm:spPr/>
    </dgm:pt>
    <dgm:pt modelId="{CD08EA83-5682-49AD-97A7-C95DBAE34D50}" type="pres">
      <dgm:prSet presAssocID="{8A2EDA54-3419-4029-BEAA-447EAAB2DDFA}" presName="comp" presStyleCnt="0"/>
      <dgm:spPr/>
    </dgm:pt>
    <dgm:pt modelId="{2608EFEB-4E89-481F-9266-2C01733DF8D9}" type="pres">
      <dgm:prSet presAssocID="{8A2EDA54-3419-4029-BEAA-447EAAB2DDFA}" presName="box" presStyleLbl="node1" presStyleIdx="2" presStyleCnt="4"/>
      <dgm:spPr/>
      <dgm:t>
        <a:bodyPr/>
        <a:lstStyle/>
        <a:p>
          <a:endParaRPr lang="de-DE"/>
        </a:p>
      </dgm:t>
    </dgm:pt>
    <dgm:pt modelId="{4C32E934-A10B-4443-BD65-CB91E7A1693A}" type="pres">
      <dgm:prSet presAssocID="{8A2EDA54-3419-4029-BEAA-447EAAB2DDFA}" presName="img" presStyleLbl="fgImgPlace1" presStyleIdx="2" presStyleCnt="4"/>
      <dgm:spPr>
        <a:prstGeom prst="downArrow">
          <a:avLst/>
        </a:prstGeom>
        <a:gradFill flip="none" rotWithShape="1">
          <a:gsLst>
            <a:gs pos="0">
              <a:schemeClr val="accent5">
                <a:lumMod val="60000"/>
                <a:lumOff val="40000"/>
              </a:schemeClr>
            </a:gs>
            <a:gs pos="50000">
              <a:schemeClr val="accent1">
                <a:tint val="44500"/>
                <a:satMod val="160000"/>
              </a:schemeClr>
            </a:gs>
            <a:gs pos="100000">
              <a:schemeClr val="accent1">
                <a:tint val="23500"/>
                <a:satMod val="160000"/>
              </a:schemeClr>
            </a:gs>
          </a:gsLst>
          <a:lin ang="162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dgm:spPr>
    </dgm:pt>
    <dgm:pt modelId="{79761E90-6CDB-4992-B763-A4BFCFD15146}" type="pres">
      <dgm:prSet presAssocID="{8A2EDA54-3419-4029-BEAA-447EAAB2DDFA}" presName="text" presStyleLbl="node1" presStyleIdx="2" presStyleCnt="4">
        <dgm:presLayoutVars>
          <dgm:bulletEnabled val="1"/>
        </dgm:presLayoutVars>
      </dgm:prSet>
      <dgm:spPr/>
      <dgm:t>
        <a:bodyPr/>
        <a:lstStyle/>
        <a:p>
          <a:endParaRPr lang="de-DE"/>
        </a:p>
      </dgm:t>
    </dgm:pt>
    <dgm:pt modelId="{87F88D1E-E577-4593-A3D6-26B17DC5D921}" type="pres">
      <dgm:prSet presAssocID="{6147CDAA-BAB7-4E66-B1E5-D14965A77123}" presName="spacer" presStyleCnt="0"/>
      <dgm:spPr/>
    </dgm:pt>
    <dgm:pt modelId="{CC0C659C-2795-4605-824A-8B9CA95EDD52}" type="pres">
      <dgm:prSet presAssocID="{AA9B5DB5-5F97-4EFB-B5FD-965FADF40728}" presName="comp" presStyleCnt="0"/>
      <dgm:spPr/>
    </dgm:pt>
    <dgm:pt modelId="{486899E6-4DC1-4B6E-A938-420B8BE0C863}" type="pres">
      <dgm:prSet presAssocID="{AA9B5DB5-5F97-4EFB-B5FD-965FADF40728}" presName="box" presStyleLbl="node1" presStyleIdx="3" presStyleCnt="4" custLinFactNeighborY="252"/>
      <dgm:spPr/>
      <dgm:t>
        <a:bodyPr/>
        <a:lstStyle/>
        <a:p>
          <a:endParaRPr lang="de-DE"/>
        </a:p>
      </dgm:t>
    </dgm:pt>
    <dgm:pt modelId="{AE31D39F-B5C8-4A9A-8EDD-F4488B8249C3}" type="pres">
      <dgm:prSet presAssocID="{AA9B5DB5-5F97-4EFB-B5FD-965FADF40728}" presName="img" presStyleLbl="fgImgPlace1" presStyleIdx="3" presStyleCnt="4"/>
      <dgm:spPr>
        <a:prstGeom prst="downArrow">
          <a:avLst/>
        </a:prstGeom>
        <a:gradFill flip="none" rotWithShape="1">
          <a:gsLst>
            <a:gs pos="0">
              <a:schemeClr val="accent5">
                <a:lumMod val="60000"/>
                <a:lumOff val="40000"/>
              </a:schemeClr>
            </a:gs>
            <a:gs pos="50000">
              <a:schemeClr val="accent1">
                <a:tint val="44500"/>
                <a:satMod val="160000"/>
              </a:schemeClr>
            </a:gs>
            <a:gs pos="100000">
              <a:schemeClr val="accent1">
                <a:tint val="23500"/>
                <a:satMod val="160000"/>
              </a:schemeClr>
            </a:gs>
          </a:gsLst>
          <a:lin ang="162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dgm:spPr>
    </dgm:pt>
    <dgm:pt modelId="{967007C3-D071-441C-8C23-FD045D62BD02}" type="pres">
      <dgm:prSet presAssocID="{AA9B5DB5-5F97-4EFB-B5FD-965FADF40728}" presName="text" presStyleLbl="node1" presStyleIdx="3" presStyleCnt="4">
        <dgm:presLayoutVars>
          <dgm:bulletEnabled val="1"/>
        </dgm:presLayoutVars>
      </dgm:prSet>
      <dgm:spPr/>
      <dgm:t>
        <a:bodyPr/>
        <a:lstStyle/>
        <a:p>
          <a:endParaRPr lang="de-DE"/>
        </a:p>
      </dgm:t>
    </dgm:pt>
  </dgm:ptLst>
  <dgm:cxnLst>
    <dgm:cxn modelId="{E75B76D8-ED2D-430D-8573-55C0551008D4}" type="presOf" srcId="{8D22C09D-B22C-47A9-8EA8-1C9B63247D80}" destId="{255CAE8F-FCE5-4D07-95D7-F80ABFD0A4C3}" srcOrd="0" destOrd="1" presId="urn:microsoft.com/office/officeart/2005/8/layout/vList4"/>
    <dgm:cxn modelId="{F9A1F623-1A25-4DDA-82D2-3AFDE119D99A}" type="presOf" srcId="{8D22C09D-B22C-47A9-8EA8-1C9B63247D80}" destId="{2D8BD2B2-D75B-4767-8F6D-CF7589D3805B}" srcOrd="1" destOrd="1" presId="urn:microsoft.com/office/officeart/2005/8/layout/vList4"/>
    <dgm:cxn modelId="{7B017692-953D-4B65-81F1-C3C15662BB38}" type="presOf" srcId="{7D8A0030-AA3D-4A5F-BAEF-40354A952BFA}" destId="{2D8BD2B2-D75B-4767-8F6D-CF7589D3805B}" srcOrd="1" destOrd="0" presId="urn:microsoft.com/office/officeart/2005/8/layout/vList4"/>
    <dgm:cxn modelId="{A91DC90A-5462-49C8-84DF-6F9B9CD4D381}" type="presOf" srcId="{375DED99-0B39-4431-BFDA-7228C55597A5}" destId="{61BFCAA1-892C-46CF-9CE7-D200503BFBFF}" srcOrd="1" destOrd="1" presId="urn:microsoft.com/office/officeart/2005/8/layout/vList4"/>
    <dgm:cxn modelId="{AB1C70F2-54F3-4F7D-BA06-28B04416F017}" srcId="{7D8A0030-AA3D-4A5F-BAEF-40354A952BFA}" destId="{8D22C09D-B22C-47A9-8EA8-1C9B63247D80}" srcOrd="0" destOrd="0" parTransId="{1ADDF5DC-33C9-4754-94C9-C9988C1A912A}" sibTransId="{825827A1-10CB-4063-8C72-9FF957AC84F5}"/>
    <dgm:cxn modelId="{EA0A154E-2452-4387-8800-8AFC2ED9C6FC}" srcId="{CB0BC73E-70B2-4FD2-B813-D4FDD563F0B2}" destId="{8A2EDA54-3419-4029-BEAA-447EAAB2DDFA}" srcOrd="2" destOrd="0" parTransId="{2F2ED36B-C2B3-4D6E-872E-2CFA35589CC3}" sibTransId="{6147CDAA-BAB7-4E66-B1E5-D14965A77123}"/>
    <dgm:cxn modelId="{51E67089-F17A-4AE1-8E45-D8844537DAB0}" srcId="{CB0BC73E-70B2-4FD2-B813-D4FDD563F0B2}" destId="{AA9B5DB5-5F97-4EFB-B5FD-965FADF40728}" srcOrd="3" destOrd="0" parTransId="{2365D73A-806B-4928-9F85-B205B0C31733}" sibTransId="{5590F55E-ED56-404B-B265-10AED06D0F39}"/>
    <dgm:cxn modelId="{2E4552BA-E385-4D9A-8ED8-B9C3D870545F}" type="presOf" srcId="{AA9B5DB5-5F97-4EFB-B5FD-965FADF40728}" destId="{967007C3-D071-441C-8C23-FD045D62BD02}" srcOrd="1" destOrd="0" presId="urn:microsoft.com/office/officeart/2005/8/layout/vList4"/>
    <dgm:cxn modelId="{E7675E91-D932-483F-BA0C-BB5011923818}" type="presOf" srcId="{CB0BC73E-70B2-4FD2-B813-D4FDD563F0B2}" destId="{70AB9F56-32EB-47F0-B8E0-901C144C9A83}" srcOrd="0" destOrd="0" presId="urn:microsoft.com/office/officeart/2005/8/layout/vList4"/>
    <dgm:cxn modelId="{45B13745-CC60-4018-80D3-6A2586588CF0}" srcId="{8A2EDA54-3419-4029-BEAA-447EAAB2DDFA}" destId="{34FD45A8-1251-4BCD-9FBF-CE5CD299F920}" srcOrd="0" destOrd="0" parTransId="{21B549A9-957F-4813-B088-6BF722435046}" sibTransId="{DEE0C7C1-7140-4B76-83C4-A70336BDB7AE}"/>
    <dgm:cxn modelId="{38EF34E5-5997-4A23-9A2A-23F4A149BF50}" type="presOf" srcId="{4981325D-3D27-4E13-BD2C-FA906BFC0FBE}" destId="{61BFCAA1-892C-46CF-9CE7-D200503BFBFF}" srcOrd="1" destOrd="0" presId="urn:microsoft.com/office/officeart/2005/8/layout/vList4"/>
    <dgm:cxn modelId="{1D27DBF5-849A-41E8-A9AF-671870981C20}" srcId="{4981325D-3D27-4E13-BD2C-FA906BFC0FBE}" destId="{375DED99-0B39-4431-BFDA-7228C55597A5}" srcOrd="0" destOrd="0" parTransId="{916E089E-182A-41DF-B992-01D37C3DC3E5}" sibTransId="{5198C5DE-B217-4BD0-BA55-FF431A260144}"/>
    <dgm:cxn modelId="{08C43B76-58B4-4EDE-BE79-C2D460DB5941}" type="presOf" srcId="{AA9B5DB5-5F97-4EFB-B5FD-965FADF40728}" destId="{486899E6-4DC1-4B6E-A938-420B8BE0C863}" srcOrd="0" destOrd="0" presId="urn:microsoft.com/office/officeart/2005/8/layout/vList4"/>
    <dgm:cxn modelId="{ACADD84B-EF58-49CC-8A9A-8E4D062E2664}" type="presOf" srcId="{375DED99-0B39-4431-BFDA-7228C55597A5}" destId="{99BB252A-1AFC-425B-A9CF-F70039370CC4}" srcOrd="0" destOrd="1" presId="urn:microsoft.com/office/officeart/2005/8/layout/vList4"/>
    <dgm:cxn modelId="{CEC73355-0FD7-44E0-8DB2-9D541C5445D4}" type="presOf" srcId="{7D8A0030-AA3D-4A5F-BAEF-40354A952BFA}" destId="{255CAE8F-FCE5-4D07-95D7-F80ABFD0A4C3}" srcOrd="0" destOrd="0" presId="urn:microsoft.com/office/officeart/2005/8/layout/vList4"/>
    <dgm:cxn modelId="{D75D2905-AF61-4BDD-ACFE-833A1F810659}" srcId="{CB0BC73E-70B2-4FD2-B813-D4FDD563F0B2}" destId="{4981325D-3D27-4E13-BD2C-FA906BFC0FBE}" srcOrd="0" destOrd="0" parTransId="{CEA9B361-B3BC-4A3E-9BFB-FD9F4D4A2825}" sibTransId="{C4162357-1F73-4AEF-A6BF-5F325BD1A709}"/>
    <dgm:cxn modelId="{93B46E19-E82C-49FA-8A48-C3B25BDAA451}" type="presOf" srcId="{34FD45A8-1251-4BCD-9FBF-CE5CD299F920}" destId="{2608EFEB-4E89-481F-9266-2C01733DF8D9}" srcOrd="0" destOrd="1" presId="urn:microsoft.com/office/officeart/2005/8/layout/vList4"/>
    <dgm:cxn modelId="{C40DF190-B463-4AA4-853D-E8F87AAAC15C}" srcId="{CB0BC73E-70B2-4FD2-B813-D4FDD563F0B2}" destId="{7D8A0030-AA3D-4A5F-BAEF-40354A952BFA}" srcOrd="1" destOrd="0" parTransId="{1EBC4785-91C5-47FC-8BE3-D64741C5C6FF}" sibTransId="{B79CA85F-9363-4654-AE18-33886609C214}"/>
    <dgm:cxn modelId="{FAEBDA73-8D03-4B07-9A9A-F097AC931EA9}" type="presOf" srcId="{34FD45A8-1251-4BCD-9FBF-CE5CD299F920}" destId="{79761E90-6CDB-4992-B763-A4BFCFD15146}" srcOrd="1" destOrd="1" presId="urn:microsoft.com/office/officeart/2005/8/layout/vList4"/>
    <dgm:cxn modelId="{7B128FCD-E35E-46C2-B767-23E92B9D38EE}" type="presOf" srcId="{8A2EDA54-3419-4029-BEAA-447EAAB2DDFA}" destId="{2608EFEB-4E89-481F-9266-2C01733DF8D9}" srcOrd="0" destOrd="0" presId="urn:microsoft.com/office/officeart/2005/8/layout/vList4"/>
    <dgm:cxn modelId="{EFC6C98F-C403-495D-ADB2-80DEA15990F5}" type="presOf" srcId="{8A2EDA54-3419-4029-BEAA-447EAAB2DDFA}" destId="{79761E90-6CDB-4992-B763-A4BFCFD15146}" srcOrd="1" destOrd="0" presId="urn:microsoft.com/office/officeart/2005/8/layout/vList4"/>
    <dgm:cxn modelId="{8976DAC7-29A1-405E-B9CE-CAEFB3F1757A}" type="presOf" srcId="{4981325D-3D27-4E13-BD2C-FA906BFC0FBE}" destId="{99BB252A-1AFC-425B-A9CF-F70039370CC4}" srcOrd="0" destOrd="0" presId="urn:microsoft.com/office/officeart/2005/8/layout/vList4"/>
    <dgm:cxn modelId="{F81DCBD7-4758-4371-B0DF-42F1486A4C2C}" type="presParOf" srcId="{70AB9F56-32EB-47F0-B8E0-901C144C9A83}" destId="{E6AB83B5-5627-4687-80C2-C06A9EA91FD2}" srcOrd="0" destOrd="0" presId="urn:microsoft.com/office/officeart/2005/8/layout/vList4"/>
    <dgm:cxn modelId="{CE8B6D9F-0D3C-417B-9632-FDEB93556C68}" type="presParOf" srcId="{E6AB83B5-5627-4687-80C2-C06A9EA91FD2}" destId="{99BB252A-1AFC-425B-A9CF-F70039370CC4}" srcOrd="0" destOrd="0" presId="urn:microsoft.com/office/officeart/2005/8/layout/vList4"/>
    <dgm:cxn modelId="{975CA359-B849-4101-BE9F-CB488929ED18}" type="presParOf" srcId="{E6AB83B5-5627-4687-80C2-C06A9EA91FD2}" destId="{6B2F6BB7-56AE-4789-9FF9-973C24F71B4D}" srcOrd="1" destOrd="0" presId="urn:microsoft.com/office/officeart/2005/8/layout/vList4"/>
    <dgm:cxn modelId="{82613164-9213-4CD6-ADEA-C6E4F9E99010}" type="presParOf" srcId="{E6AB83B5-5627-4687-80C2-C06A9EA91FD2}" destId="{61BFCAA1-892C-46CF-9CE7-D200503BFBFF}" srcOrd="2" destOrd="0" presId="urn:microsoft.com/office/officeart/2005/8/layout/vList4"/>
    <dgm:cxn modelId="{28012F6C-9B99-4622-B2CC-46D51B30DD1B}" type="presParOf" srcId="{70AB9F56-32EB-47F0-B8E0-901C144C9A83}" destId="{EFAFF874-4AC0-44CD-B2F2-8E20A770BEC5}" srcOrd="1" destOrd="0" presId="urn:microsoft.com/office/officeart/2005/8/layout/vList4"/>
    <dgm:cxn modelId="{B417C80E-A965-44C5-9E61-1D0C037E9E4F}" type="presParOf" srcId="{70AB9F56-32EB-47F0-B8E0-901C144C9A83}" destId="{9ACDB29A-A64A-491E-B97A-51633531A740}" srcOrd="2" destOrd="0" presId="urn:microsoft.com/office/officeart/2005/8/layout/vList4"/>
    <dgm:cxn modelId="{AD429812-8A63-42DD-8F3E-4B99B52B53A2}" type="presParOf" srcId="{9ACDB29A-A64A-491E-B97A-51633531A740}" destId="{255CAE8F-FCE5-4D07-95D7-F80ABFD0A4C3}" srcOrd="0" destOrd="0" presId="urn:microsoft.com/office/officeart/2005/8/layout/vList4"/>
    <dgm:cxn modelId="{B5C7CC0D-9BA7-45F4-A69E-14A8AF19A531}" type="presParOf" srcId="{9ACDB29A-A64A-491E-B97A-51633531A740}" destId="{292F54B4-D5C7-4041-A716-B7A261D953C0}" srcOrd="1" destOrd="0" presId="urn:microsoft.com/office/officeart/2005/8/layout/vList4"/>
    <dgm:cxn modelId="{846EA6C6-102F-4E9B-BB67-C20C06791BB7}" type="presParOf" srcId="{9ACDB29A-A64A-491E-B97A-51633531A740}" destId="{2D8BD2B2-D75B-4767-8F6D-CF7589D3805B}" srcOrd="2" destOrd="0" presId="urn:microsoft.com/office/officeart/2005/8/layout/vList4"/>
    <dgm:cxn modelId="{299B7121-1DA3-4622-9D00-B82F09171A58}" type="presParOf" srcId="{70AB9F56-32EB-47F0-B8E0-901C144C9A83}" destId="{AF74F926-5D4C-4230-8BBF-C44DF8EDFD20}" srcOrd="3" destOrd="0" presId="urn:microsoft.com/office/officeart/2005/8/layout/vList4"/>
    <dgm:cxn modelId="{829B3709-1F08-4AF4-9273-A14741CB7020}" type="presParOf" srcId="{70AB9F56-32EB-47F0-B8E0-901C144C9A83}" destId="{CD08EA83-5682-49AD-97A7-C95DBAE34D50}" srcOrd="4" destOrd="0" presId="urn:microsoft.com/office/officeart/2005/8/layout/vList4"/>
    <dgm:cxn modelId="{07E177C6-8D1C-4479-A1D2-FFE0FC50AB33}" type="presParOf" srcId="{CD08EA83-5682-49AD-97A7-C95DBAE34D50}" destId="{2608EFEB-4E89-481F-9266-2C01733DF8D9}" srcOrd="0" destOrd="0" presId="urn:microsoft.com/office/officeart/2005/8/layout/vList4"/>
    <dgm:cxn modelId="{C5DB3746-3F9D-4E79-B099-5F1E01672F4A}" type="presParOf" srcId="{CD08EA83-5682-49AD-97A7-C95DBAE34D50}" destId="{4C32E934-A10B-4443-BD65-CB91E7A1693A}" srcOrd="1" destOrd="0" presId="urn:microsoft.com/office/officeart/2005/8/layout/vList4"/>
    <dgm:cxn modelId="{CD2805F4-0F14-4527-8854-393D849FBA09}" type="presParOf" srcId="{CD08EA83-5682-49AD-97A7-C95DBAE34D50}" destId="{79761E90-6CDB-4992-B763-A4BFCFD15146}" srcOrd="2" destOrd="0" presId="urn:microsoft.com/office/officeart/2005/8/layout/vList4"/>
    <dgm:cxn modelId="{D5193189-4DCC-4DC0-B3BC-A68098E9CC31}" type="presParOf" srcId="{70AB9F56-32EB-47F0-B8E0-901C144C9A83}" destId="{87F88D1E-E577-4593-A3D6-26B17DC5D921}" srcOrd="5" destOrd="0" presId="urn:microsoft.com/office/officeart/2005/8/layout/vList4"/>
    <dgm:cxn modelId="{069A1422-C78D-4B8A-8846-247DEB4A3605}" type="presParOf" srcId="{70AB9F56-32EB-47F0-B8E0-901C144C9A83}" destId="{CC0C659C-2795-4605-824A-8B9CA95EDD52}" srcOrd="6" destOrd="0" presId="urn:microsoft.com/office/officeart/2005/8/layout/vList4"/>
    <dgm:cxn modelId="{A454ACDD-405D-4E17-BBCB-57AC862B2846}" type="presParOf" srcId="{CC0C659C-2795-4605-824A-8B9CA95EDD52}" destId="{486899E6-4DC1-4B6E-A938-420B8BE0C863}" srcOrd="0" destOrd="0" presId="urn:microsoft.com/office/officeart/2005/8/layout/vList4"/>
    <dgm:cxn modelId="{0B60EE43-0C13-4E3D-8B56-211EB0E90465}" type="presParOf" srcId="{CC0C659C-2795-4605-824A-8B9CA95EDD52}" destId="{AE31D39F-B5C8-4A9A-8EDD-F4488B8249C3}" srcOrd="1" destOrd="0" presId="urn:microsoft.com/office/officeart/2005/8/layout/vList4"/>
    <dgm:cxn modelId="{407347B0-D697-408E-8644-560AE37E5873}" type="presParOf" srcId="{CC0C659C-2795-4605-824A-8B9CA95EDD52}" destId="{967007C3-D071-441C-8C23-FD045D62BD02}" srcOrd="2" destOrd="0" presId="urn:microsoft.com/office/officeart/2005/8/layout/vList4"/>
  </dgm:cxnLst>
  <dgm:bg>
    <a:solidFill>
      <a:schemeClr val="accent1">
        <a:hueOff val="0"/>
        <a:satOff val="0"/>
        <a:lumOff val="0"/>
      </a:schemeClr>
    </a:solidFill>
  </dgm:bg>
  <dgm:whole/>
  <dgm:extLst>
    <a:ext uri="http://schemas.microsoft.com/office/drawing/2008/diagram">
      <dsp:dataModelExt xmlns:dsp="http://schemas.microsoft.com/office/drawing/2008/diagram" xmlns=""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D0A3950-F8AA-42D4-A896-2C36A09EA5E0}" type="doc">
      <dgm:prSet loTypeId="urn:microsoft.com/office/officeart/2005/8/layout/vList6" loCatId="list" qsTypeId="urn:microsoft.com/office/officeart/2005/8/quickstyle/simple1" qsCatId="simple" csTypeId="urn:microsoft.com/office/officeart/2005/8/colors/accent1_2" csCatId="accent1" phldr="1"/>
      <dgm:spPr/>
      <dgm:t>
        <a:bodyPr/>
        <a:lstStyle/>
        <a:p>
          <a:endParaRPr lang="de-DE"/>
        </a:p>
      </dgm:t>
    </dgm:pt>
    <dgm:pt modelId="{DB67D1B3-B52B-4872-9D6F-2E13E45765C8}">
      <dgm:prSet phldrT="[Text]"/>
      <dgm:spPr/>
      <dgm:t>
        <a:bodyPr/>
        <a:lstStyle/>
        <a:p>
          <a:r>
            <a:rPr lang="de-DE" altLang="de-DE" dirty="0" smtClean="0">
              <a:latin typeface="Times New Roman" pitchFamily="18" charset="0"/>
            </a:rPr>
            <a:t> </a:t>
          </a:r>
          <a:r>
            <a:rPr lang="de-DE" altLang="de-DE" b="1" u="sng" dirty="0" smtClean="0">
              <a:latin typeface="Times New Roman" pitchFamily="18" charset="0"/>
            </a:rPr>
            <a:t>Marktzusammenhänge</a:t>
          </a:r>
          <a:endParaRPr lang="de-DE" dirty="0"/>
        </a:p>
      </dgm:t>
    </dgm:pt>
    <dgm:pt modelId="{7FB9B947-E455-4A7A-96BC-3A5B3B21E56C}" type="parTrans" cxnId="{8EBF4659-F37D-46DA-8496-935936958A93}">
      <dgm:prSet/>
      <dgm:spPr/>
      <dgm:t>
        <a:bodyPr/>
        <a:lstStyle/>
        <a:p>
          <a:endParaRPr lang="de-DE"/>
        </a:p>
      </dgm:t>
    </dgm:pt>
    <dgm:pt modelId="{33CA20B7-367B-476E-B30E-D56A5CF58D55}" type="sibTrans" cxnId="{8EBF4659-F37D-46DA-8496-935936958A93}">
      <dgm:prSet/>
      <dgm:spPr/>
      <dgm:t>
        <a:bodyPr/>
        <a:lstStyle/>
        <a:p>
          <a:endParaRPr lang="de-DE"/>
        </a:p>
      </dgm:t>
    </dgm:pt>
    <dgm:pt modelId="{D9355775-454E-4076-82BD-62C26FEF1619}">
      <dgm:prSet phldrT="[Text]"/>
      <dgm:spPr/>
      <dgm:t>
        <a:bodyPr/>
        <a:lstStyle/>
        <a:p>
          <a:r>
            <a:rPr lang="de-DE" dirty="0" smtClean="0"/>
            <a:t> ..</a:t>
          </a:r>
          <a:endParaRPr lang="de-DE" dirty="0"/>
        </a:p>
      </dgm:t>
    </dgm:pt>
    <dgm:pt modelId="{58750DD1-AEA1-406B-BE5A-8FB8D1ACF60C}" type="parTrans" cxnId="{50D14036-1813-4F7A-9AE9-040249A11188}">
      <dgm:prSet/>
      <dgm:spPr/>
      <dgm:t>
        <a:bodyPr/>
        <a:lstStyle/>
        <a:p>
          <a:endParaRPr lang="de-DE"/>
        </a:p>
      </dgm:t>
    </dgm:pt>
    <dgm:pt modelId="{66568C9C-435E-4C0E-B8EE-AE5CBDA6F05A}" type="sibTrans" cxnId="{50D14036-1813-4F7A-9AE9-040249A11188}">
      <dgm:prSet/>
      <dgm:spPr/>
      <dgm:t>
        <a:bodyPr/>
        <a:lstStyle/>
        <a:p>
          <a:endParaRPr lang="de-DE"/>
        </a:p>
      </dgm:t>
    </dgm:pt>
    <dgm:pt modelId="{7A0577F1-FE2E-41E5-A8C7-203318D0C45B}">
      <dgm:prSet phldrT="[Text]"/>
      <dgm:spPr/>
      <dgm:t>
        <a:bodyPr/>
        <a:lstStyle/>
        <a:p>
          <a:r>
            <a:rPr lang="de-DE" dirty="0" smtClean="0"/>
            <a:t>..</a:t>
          </a:r>
          <a:endParaRPr lang="de-DE" dirty="0"/>
        </a:p>
      </dgm:t>
    </dgm:pt>
    <dgm:pt modelId="{5ECD74F4-6044-4A2A-8007-B774E860DF8D}" type="parTrans" cxnId="{FB52DEE5-CB4A-4332-A29D-CD4C1A22A226}">
      <dgm:prSet/>
      <dgm:spPr/>
      <dgm:t>
        <a:bodyPr/>
        <a:lstStyle/>
        <a:p>
          <a:endParaRPr lang="de-DE"/>
        </a:p>
      </dgm:t>
    </dgm:pt>
    <dgm:pt modelId="{BDCA06FB-3B29-449E-9915-D7BCD69ECEF6}" type="sibTrans" cxnId="{FB52DEE5-CB4A-4332-A29D-CD4C1A22A226}">
      <dgm:prSet/>
      <dgm:spPr/>
      <dgm:t>
        <a:bodyPr/>
        <a:lstStyle/>
        <a:p>
          <a:endParaRPr lang="de-DE"/>
        </a:p>
      </dgm:t>
    </dgm:pt>
    <dgm:pt modelId="{15A54EBD-9DC9-40F1-8AD7-51492E528510}">
      <dgm:prSet phldrT="[Text]"/>
      <dgm:spPr/>
      <dgm:t>
        <a:bodyPr/>
        <a:lstStyle/>
        <a:p>
          <a:r>
            <a:rPr lang="de-DE" altLang="de-DE" b="1" u="sng" dirty="0" smtClean="0">
              <a:latin typeface="Times New Roman" pitchFamily="18" charset="0"/>
            </a:rPr>
            <a:t>Systemdynamik </a:t>
          </a:r>
          <a:endParaRPr lang="de-DE" dirty="0"/>
        </a:p>
      </dgm:t>
    </dgm:pt>
    <dgm:pt modelId="{28D17044-DAAF-46A1-9E33-8F6C54225D17}" type="parTrans" cxnId="{02DFC8BF-24AA-4C33-BAF4-1E2E665DB86C}">
      <dgm:prSet/>
      <dgm:spPr/>
      <dgm:t>
        <a:bodyPr/>
        <a:lstStyle/>
        <a:p>
          <a:endParaRPr lang="de-DE"/>
        </a:p>
      </dgm:t>
    </dgm:pt>
    <dgm:pt modelId="{BBF104F7-DA7A-40E5-841A-85ACDD651B16}" type="sibTrans" cxnId="{02DFC8BF-24AA-4C33-BAF4-1E2E665DB86C}">
      <dgm:prSet/>
      <dgm:spPr/>
      <dgm:t>
        <a:bodyPr/>
        <a:lstStyle/>
        <a:p>
          <a:endParaRPr lang="de-DE"/>
        </a:p>
      </dgm:t>
    </dgm:pt>
    <dgm:pt modelId="{B50D1586-9404-4F8B-9150-24D6EDAE213B}">
      <dgm:prSet phldrT="[Text]"/>
      <dgm:spPr/>
      <dgm:t>
        <a:bodyPr/>
        <a:lstStyle/>
        <a:p>
          <a:r>
            <a:rPr lang="de-DE" dirty="0" smtClean="0"/>
            <a:t>..</a:t>
          </a:r>
          <a:endParaRPr lang="de-DE" dirty="0"/>
        </a:p>
      </dgm:t>
    </dgm:pt>
    <dgm:pt modelId="{DC76685F-D2D8-46D8-948E-1ACFA8A831E4}" type="parTrans" cxnId="{873CEB90-8F6D-488E-8679-AA3306739074}">
      <dgm:prSet/>
      <dgm:spPr/>
      <dgm:t>
        <a:bodyPr/>
        <a:lstStyle/>
        <a:p>
          <a:endParaRPr lang="de-DE"/>
        </a:p>
      </dgm:t>
    </dgm:pt>
    <dgm:pt modelId="{78EDE7D7-962C-46CB-9417-C7BDACF6B94D}" type="sibTrans" cxnId="{873CEB90-8F6D-488E-8679-AA3306739074}">
      <dgm:prSet/>
      <dgm:spPr/>
      <dgm:t>
        <a:bodyPr/>
        <a:lstStyle/>
        <a:p>
          <a:endParaRPr lang="de-DE"/>
        </a:p>
      </dgm:t>
    </dgm:pt>
    <dgm:pt modelId="{38D1572C-5106-482D-9A8A-D17352FD09A4}">
      <dgm:prSet phldrT="[Text]"/>
      <dgm:spPr/>
      <dgm:t>
        <a:bodyPr/>
        <a:lstStyle/>
        <a:p>
          <a:r>
            <a:rPr lang="de-DE" dirty="0" smtClean="0"/>
            <a:t>..</a:t>
          </a:r>
          <a:endParaRPr lang="de-DE" dirty="0"/>
        </a:p>
      </dgm:t>
    </dgm:pt>
    <dgm:pt modelId="{FB7B279A-09A0-46B9-8A3C-29F60E1476AA}" type="parTrans" cxnId="{10FCF47C-7979-40CC-B0A2-D5F5BB739DED}">
      <dgm:prSet/>
      <dgm:spPr/>
      <dgm:t>
        <a:bodyPr/>
        <a:lstStyle/>
        <a:p>
          <a:endParaRPr lang="de-DE"/>
        </a:p>
      </dgm:t>
    </dgm:pt>
    <dgm:pt modelId="{9E2C873A-CA6E-4158-A5C2-5F8FC7D8C739}" type="sibTrans" cxnId="{10FCF47C-7979-40CC-B0A2-D5F5BB739DED}">
      <dgm:prSet/>
      <dgm:spPr/>
      <dgm:t>
        <a:bodyPr/>
        <a:lstStyle/>
        <a:p>
          <a:endParaRPr lang="de-DE"/>
        </a:p>
      </dgm:t>
    </dgm:pt>
    <dgm:pt modelId="{30BA8F1C-C65A-4BDF-B053-12475F4229C1}">
      <dgm:prSet phldrT="[Text]"/>
      <dgm:spPr/>
      <dgm:t>
        <a:bodyPr/>
        <a:lstStyle/>
        <a:p>
          <a:r>
            <a:rPr lang="de-DE" altLang="de-DE" b="1" u="sng" dirty="0" smtClean="0">
              <a:latin typeface="Times New Roman" pitchFamily="18" charset="0"/>
            </a:rPr>
            <a:t>Risikokorrelationen</a:t>
          </a:r>
          <a:endParaRPr lang="de-DE" dirty="0"/>
        </a:p>
      </dgm:t>
    </dgm:pt>
    <dgm:pt modelId="{F67AAB50-B96F-4988-8585-A13C88FAD886}" type="parTrans" cxnId="{9BB218BD-4E91-4A9C-81CD-E79886EEC0B6}">
      <dgm:prSet/>
      <dgm:spPr/>
      <dgm:t>
        <a:bodyPr/>
        <a:lstStyle/>
        <a:p>
          <a:endParaRPr lang="de-DE"/>
        </a:p>
      </dgm:t>
    </dgm:pt>
    <dgm:pt modelId="{D8683734-361E-42D3-BAC8-FC513EA2A4DE}" type="sibTrans" cxnId="{9BB218BD-4E91-4A9C-81CD-E79886EEC0B6}">
      <dgm:prSet/>
      <dgm:spPr/>
      <dgm:t>
        <a:bodyPr/>
        <a:lstStyle/>
        <a:p>
          <a:endParaRPr lang="de-DE"/>
        </a:p>
      </dgm:t>
    </dgm:pt>
    <dgm:pt modelId="{C5EBF05A-336D-4A37-91AF-2BA5CD51A7DA}" type="pres">
      <dgm:prSet presAssocID="{8D0A3950-F8AA-42D4-A896-2C36A09EA5E0}" presName="Name0" presStyleCnt="0">
        <dgm:presLayoutVars>
          <dgm:dir/>
          <dgm:animLvl val="lvl"/>
          <dgm:resizeHandles/>
        </dgm:presLayoutVars>
      </dgm:prSet>
      <dgm:spPr/>
    </dgm:pt>
    <dgm:pt modelId="{5E077F9D-6B56-4B82-86CA-FB00D23C1339}" type="pres">
      <dgm:prSet presAssocID="{DB67D1B3-B52B-4872-9D6F-2E13E45765C8}" presName="linNode" presStyleCnt="0"/>
      <dgm:spPr/>
    </dgm:pt>
    <dgm:pt modelId="{6AEB652A-C12B-4970-A492-3DF61685E5F0}" type="pres">
      <dgm:prSet presAssocID="{DB67D1B3-B52B-4872-9D6F-2E13E45765C8}" presName="parentShp" presStyleLbl="node1" presStyleIdx="0" presStyleCnt="3">
        <dgm:presLayoutVars>
          <dgm:bulletEnabled val="1"/>
        </dgm:presLayoutVars>
      </dgm:prSet>
      <dgm:spPr/>
      <dgm:t>
        <a:bodyPr/>
        <a:lstStyle/>
        <a:p>
          <a:endParaRPr lang="de-DE"/>
        </a:p>
      </dgm:t>
    </dgm:pt>
    <dgm:pt modelId="{9D820B9A-6C40-4EB2-8A29-753F55C02819}" type="pres">
      <dgm:prSet presAssocID="{DB67D1B3-B52B-4872-9D6F-2E13E45765C8}" presName="childShp" presStyleLbl="bgAccFollowNode1" presStyleIdx="0" presStyleCnt="3">
        <dgm:presLayoutVars>
          <dgm:bulletEnabled val="1"/>
        </dgm:presLayoutVars>
      </dgm:prSet>
      <dgm:spPr/>
      <dgm:t>
        <a:bodyPr/>
        <a:lstStyle/>
        <a:p>
          <a:endParaRPr lang="de-DE"/>
        </a:p>
      </dgm:t>
    </dgm:pt>
    <dgm:pt modelId="{58F4D445-B718-43CB-99B5-8D17A7214FFC}" type="pres">
      <dgm:prSet presAssocID="{33CA20B7-367B-476E-B30E-D56A5CF58D55}" presName="spacing" presStyleCnt="0"/>
      <dgm:spPr/>
    </dgm:pt>
    <dgm:pt modelId="{02FC4AAA-EA74-4710-BE10-7F3752B246C3}" type="pres">
      <dgm:prSet presAssocID="{15A54EBD-9DC9-40F1-8AD7-51492E528510}" presName="linNode" presStyleCnt="0"/>
      <dgm:spPr/>
    </dgm:pt>
    <dgm:pt modelId="{B7617072-3595-4338-9F56-F6D9DBE65BBF}" type="pres">
      <dgm:prSet presAssocID="{15A54EBD-9DC9-40F1-8AD7-51492E528510}" presName="parentShp" presStyleLbl="node1" presStyleIdx="1" presStyleCnt="3">
        <dgm:presLayoutVars>
          <dgm:bulletEnabled val="1"/>
        </dgm:presLayoutVars>
      </dgm:prSet>
      <dgm:spPr/>
      <dgm:t>
        <a:bodyPr/>
        <a:lstStyle/>
        <a:p>
          <a:endParaRPr lang="de-DE"/>
        </a:p>
      </dgm:t>
    </dgm:pt>
    <dgm:pt modelId="{EE447B52-DEC5-40CE-8C2C-42AEED1F5698}" type="pres">
      <dgm:prSet presAssocID="{15A54EBD-9DC9-40F1-8AD7-51492E528510}" presName="childShp" presStyleLbl="bgAccFollowNode1" presStyleIdx="1" presStyleCnt="3">
        <dgm:presLayoutVars>
          <dgm:bulletEnabled val="1"/>
        </dgm:presLayoutVars>
      </dgm:prSet>
      <dgm:spPr/>
      <dgm:t>
        <a:bodyPr/>
        <a:lstStyle/>
        <a:p>
          <a:endParaRPr lang="de-DE"/>
        </a:p>
      </dgm:t>
    </dgm:pt>
    <dgm:pt modelId="{BACC5ABB-7BC7-4B16-84F2-09431306DA4F}" type="pres">
      <dgm:prSet presAssocID="{BBF104F7-DA7A-40E5-841A-85ACDD651B16}" presName="spacing" presStyleCnt="0"/>
      <dgm:spPr/>
    </dgm:pt>
    <dgm:pt modelId="{98483221-84AC-403A-AA10-16EDF39D0841}" type="pres">
      <dgm:prSet presAssocID="{30BA8F1C-C65A-4BDF-B053-12475F4229C1}" presName="linNode" presStyleCnt="0"/>
      <dgm:spPr/>
    </dgm:pt>
    <dgm:pt modelId="{274F7AD8-CECA-4557-A93E-D2B513B83443}" type="pres">
      <dgm:prSet presAssocID="{30BA8F1C-C65A-4BDF-B053-12475F4229C1}" presName="parentShp" presStyleLbl="node1" presStyleIdx="2" presStyleCnt="3">
        <dgm:presLayoutVars>
          <dgm:bulletEnabled val="1"/>
        </dgm:presLayoutVars>
      </dgm:prSet>
      <dgm:spPr/>
      <dgm:t>
        <a:bodyPr/>
        <a:lstStyle/>
        <a:p>
          <a:endParaRPr lang="de-DE"/>
        </a:p>
      </dgm:t>
    </dgm:pt>
    <dgm:pt modelId="{94517D14-F9DA-4BDC-AF69-B49E8BF56E0E}" type="pres">
      <dgm:prSet presAssocID="{30BA8F1C-C65A-4BDF-B053-12475F4229C1}" presName="childShp" presStyleLbl="bgAccFollowNode1" presStyleIdx="2" presStyleCnt="3">
        <dgm:presLayoutVars>
          <dgm:bulletEnabled val="1"/>
        </dgm:presLayoutVars>
      </dgm:prSet>
      <dgm:spPr/>
    </dgm:pt>
  </dgm:ptLst>
  <dgm:cxnLst>
    <dgm:cxn modelId="{02DFC8BF-24AA-4C33-BAF4-1E2E665DB86C}" srcId="{8D0A3950-F8AA-42D4-A896-2C36A09EA5E0}" destId="{15A54EBD-9DC9-40F1-8AD7-51492E528510}" srcOrd="1" destOrd="0" parTransId="{28D17044-DAAF-46A1-9E33-8F6C54225D17}" sibTransId="{BBF104F7-DA7A-40E5-841A-85ACDD651B16}"/>
    <dgm:cxn modelId="{85374DEE-FE0E-4478-B1EE-5A3BC008B370}" type="presOf" srcId="{15A54EBD-9DC9-40F1-8AD7-51492E528510}" destId="{B7617072-3595-4338-9F56-F6D9DBE65BBF}" srcOrd="0" destOrd="0" presId="urn:microsoft.com/office/officeart/2005/8/layout/vList6"/>
    <dgm:cxn modelId="{AD7CA1DA-BAB4-4BA4-B728-6375EE861D0E}" type="presOf" srcId="{D9355775-454E-4076-82BD-62C26FEF1619}" destId="{9D820B9A-6C40-4EB2-8A29-753F55C02819}" srcOrd="0" destOrd="0" presId="urn:microsoft.com/office/officeart/2005/8/layout/vList6"/>
    <dgm:cxn modelId="{3ECDE607-87CB-4847-B4B9-46DCF83E2460}" type="presOf" srcId="{8D0A3950-F8AA-42D4-A896-2C36A09EA5E0}" destId="{C5EBF05A-336D-4A37-91AF-2BA5CD51A7DA}" srcOrd="0" destOrd="0" presId="urn:microsoft.com/office/officeart/2005/8/layout/vList6"/>
    <dgm:cxn modelId="{50D14036-1813-4F7A-9AE9-040249A11188}" srcId="{DB67D1B3-B52B-4872-9D6F-2E13E45765C8}" destId="{D9355775-454E-4076-82BD-62C26FEF1619}" srcOrd="0" destOrd="0" parTransId="{58750DD1-AEA1-406B-BE5A-8FB8D1ACF60C}" sibTransId="{66568C9C-435E-4C0E-B8EE-AE5CBDA6F05A}"/>
    <dgm:cxn modelId="{8EBF4659-F37D-46DA-8496-935936958A93}" srcId="{8D0A3950-F8AA-42D4-A896-2C36A09EA5E0}" destId="{DB67D1B3-B52B-4872-9D6F-2E13E45765C8}" srcOrd="0" destOrd="0" parTransId="{7FB9B947-E455-4A7A-96BC-3A5B3B21E56C}" sibTransId="{33CA20B7-367B-476E-B30E-D56A5CF58D55}"/>
    <dgm:cxn modelId="{5E78F8CC-5E88-4EDA-AE9A-222B5FE46ED9}" type="presOf" srcId="{B50D1586-9404-4F8B-9150-24D6EDAE213B}" destId="{EE447B52-DEC5-40CE-8C2C-42AEED1F5698}" srcOrd="0" destOrd="0" presId="urn:microsoft.com/office/officeart/2005/8/layout/vList6"/>
    <dgm:cxn modelId="{55144235-551A-4863-BBB3-DDEABDC67C26}" type="presOf" srcId="{30BA8F1C-C65A-4BDF-B053-12475F4229C1}" destId="{274F7AD8-CECA-4557-A93E-D2B513B83443}" srcOrd="0" destOrd="0" presId="urn:microsoft.com/office/officeart/2005/8/layout/vList6"/>
    <dgm:cxn modelId="{10FCF47C-7979-40CC-B0A2-D5F5BB739DED}" srcId="{15A54EBD-9DC9-40F1-8AD7-51492E528510}" destId="{38D1572C-5106-482D-9A8A-D17352FD09A4}" srcOrd="1" destOrd="0" parTransId="{FB7B279A-09A0-46B9-8A3C-29F60E1476AA}" sibTransId="{9E2C873A-CA6E-4158-A5C2-5F8FC7D8C739}"/>
    <dgm:cxn modelId="{FB52DEE5-CB4A-4332-A29D-CD4C1A22A226}" srcId="{DB67D1B3-B52B-4872-9D6F-2E13E45765C8}" destId="{7A0577F1-FE2E-41E5-A8C7-203318D0C45B}" srcOrd="1" destOrd="0" parTransId="{5ECD74F4-6044-4A2A-8007-B774E860DF8D}" sibTransId="{BDCA06FB-3B29-449E-9915-D7BCD69ECEF6}"/>
    <dgm:cxn modelId="{59520AE3-FE3F-41D3-BED3-5B30294B2EB6}" type="presOf" srcId="{38D1572C-5106-482D-9A8A-D17352FD09A4}" destId="{EE447B52-DEC5-40CE-8C2C-42AEED1F5698}" srcOrd="0" destOrd="1" presId="urn:microsoft.com/office/officeart/2005/8/layout/vList6"/>
    <dgm:cxn modelId="{873CEB90-8F6D-488E-8679-AA3306739074}" srcId="{15A54EBD-9DC9-40F1-8AD7-51492E528510}" destId="{B50D1586-9404-4F8B-9150-24D6EDAE213B}" srcOrd="0" destOrd="0" parTransId="{DC76685F-D2D8-46D8-948E-1ACFA8A831E4}" sibTransId="{78EDE7D7-962C-46CB-9417-C7BDACF6B94D}"/>
    <dgm:cxn modelId="{A02CADD5-5905-4951-AB49-E6E7E522A740}" type="presOf" srcId="{7A0577F1-FE2E-41E5-A8C7-203318D0C45B}" destId="{9D820B9A-6C40-4EB2-8A29-753F55C02819}" srcOrd="0" destOrd="1" presId="urn:microsoft.com/office/officeart/2005/8/layout/vList6"/>
    <dgm:cxn modelId="{3444FFFD-150D-45A0-B959-7F3F1C32A2FF}" type="presOf" srcId="{DB67D1B3-B52B-4872-9D6F-2E13E45765C8}" destId="{6AEB652A-C12B-4970-A492-3DF61685E5F0}" srcOrd="0" destOrd="0" presId="urn:microsoft.com/office/officeart/2005/8/layout/vList6"/>
    <dgm:cxn modelId="{9BB218BD-4E91-4A9C-81CD-E79886EEC0B6}" srcId="{8D0A3950-F8AA-42D4-A896-2C36A09EA5E0}" destId="{30BA8F1C-C65A-4BDF-B053-12475F4229C1}" srcOrd="2" destOrd="0" parTransId="{F67AAB50-B96F-4988-8585-A13C88FAD886}" sibTransId="{D8683734-361E-42D3-BAC8-FC513EA2A4DE}"/>
    <dgm:cxn modelId="{772B7013-8E48-440A-942F-43D67B25A7EF}" type="presParOf" srcId="{C5EBF05A-336D-4A37-91AF-2BA5CD51A7DA}" destId="{5E077F9D-6B56-4B82-86CA-FB00D23C1339}" srcOrd="0" destOrd="0" presId="urn:microsoft.com/office/officeart/2005/8/layout/vList6"/>
    <dgm:cxn modelId="{3E456B56-DE70-4E2D-B9FA-CAE8B4D1CB91}" type="presParOf" srcId="{5E077F9D-6B56-4B82-86CA-FB00D23C1339}" destId="{6AEB652A-C12B-4970-A492-3DF61685E5F0}" srcOrd="0" destOrd="0" presId="urn:microsoft.com/office/officeart/2005/8/layout/vList6"/>
    <dgm:cxn modelId="{38687CE8-9C9A-47C8-A9B6-8AF8B98DAEFF}" type="presParOf" srcId="{5E077F9D-6B56-4B82-86CA-FB00D23C1339}" destId="{9D820B9A-6C40-4EB2-8A29-753F55C02819}" srcOrd="1" destOrd="0" presId="urn:microsoft.com/office/officeart/2005/8/layout/vList6"/>
    <dgm:cxn modelId="{2B14F3D9-27B5-4626-B3D9-8832BF191197}" type="presParOf" srcId="{C5EBF05A-336D-4A37-91AF-2BA5CD51A7DA}" destId="{58F4D445-B718-43CB-99B5-8D17A7214FFC}" srcOrd="1" destOrd="0" presId="urn:microsoft.com/office/officeart/2005/8/layout/vList6"/>
    <dgm:cxn modelId="{7FA95866-000E-4F11-AD62-E408A1481FD2}" type="presParOf" srcId="{C5EBF05A-336D-4A37-91AF-2BA5CD51A7DA}" destId="{02FC4AAA-EA74-4710-BE10-7F3752B246C3}" srcOrd="2" destOrd="0" presId="urn:microsoft.com/office/officeart/2005/8/layout/vList6"/>
    <dgm:cxn modelId="{428CCBB2-BA79-4C59-AE50-85126FD5BE8D}" type="presParOf" srcId="{02FC4AAA-EA74-4710-BE10-7F3752B246C3}" destId="{B7617072-3595-4338-9F56-F6D9DBE65BBF}" srcOrd="0" destOrd="0" presId="urn:microsoft.com/office/officeart/2005/8/layout/vList6"/>
    <dgm:cxn modelId="{DAA7D63A-FA7A-46CE-81FB-3263928F6CBE}" type="presParOf" srcId="{02FC4AAA-EA74-4710-BE10-7F3752B246C3}" destId="{EE447B52-DEC5-40CE-8C2C-42AEED1F5698}" srcOrd="1" destOrd="0" presId="urn:microsoft.com/office/officeart/2005/8/layout/vList6"/>
    <dgm:cxn modelId="{0CC5207C-E8ED-4C76-94A9-804527F0BDA5}" type="presParOf" srcId="{C5EBF05A-336D-4A37-91AF-2BA5CD51A7DA}" destId="{BACC5ABB-7BC7-4B16-84F2-09431306DA4F}" srcOrd="3" destOrd="0" presId="urn:microsoft.com/office/officeart/2005/8/layout/vList6"/>
    <dgm:cxn modelId="{DDFB35EE-F8C0-4139-AF97-F3A1B6F6D29A}" type="presParOf" srcId="{C5EBF05A-336D-4A37-91AF-2BA5CD51A7DA}" destId="{98483221-84AC-403A-AA10-16EDF39D0841}" srcOrd="4" destOrd="0" presId="urn:microsoft.com/office/officeart/2005/8/layout/vList6"/>
    <dgm:cxn modelId="{F8E4856E-B71B-49E9-8377-5DD42A8042BA}" type="presParOf" srcId="{98483221-84AC-403A-AA10-16EDF39D0841}" destId="{274F7AD8-CECA-4557-A93E-D2B513B83443}" srcOrd="0" destOrd="0" presId="urn:microsoft.com/office/officeart/2005/8/layout/vList6"/>
    <dgm:cxn modelId="{5D309D6D-6917-4752-9A7F-820609ED63A2}" type="presParOf" srcId="{98483221-84AC-403A-AA10-16EDF39D0841}" destId="{94517D14-F9DA-4BDC-AF69-B49E8BF56E0E}" srcOrd="1" destOrd="0" presId="urn:microsoft.com/office/officeart/2005/8/layout/vList6"/>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99BB252A-1AFC-425B-A9CF-F70039370CC4}">
      <dsp:nvSpPr>
        <dsp:cNvPr id="0" name=""/>
        <dsp:cNvSpPr/>
      </dsp:nvSpPr>
      <dsp:spPr>
        <a:xfrm>
          <a:off x="0" y="0"/>
          <a:ext cx="4227733" cy="865520"/>
        </a:xfrm>
        <a:prstGeom prst="roundRect">
          <a:avLst>
            <a:gd name="adj" fmla="val 10000"/>
          </a:avLst>
        </a:prstGeom>
        <a:solidFill>
          <a:schemeClr val="accent5">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de-DE" sz="1800" kern="1200" dirty="0" smtClean="0"/>
            <a:t>Titeluniversum</a:t>
          </a:r>
          <a:endParaRPr lang="de-DE" sz="1800" kern="1200" dirty="0"/>
        </a:p>
        <a:p>
          <a:pPr marL="114300" lvl="1" indent="-114300" algn="l" defTabSz="622300">
            <a:lnSpc>
              <a:spcPct val="90000"/>
            </a:lnSpc>
            <a:spcBef>
              <a:spcPct val="0"/>
            </a:spcBef>
            <a:spcAft>
              <a:spcPct val="15000"/>
            </a:spcAft>
            <a:buChar char="••"/>
          </a:pPr>
          <a:r>
            <a:rPr lang="de-DE" sz="1400" kern="1200" dirty="0" smtClean="0"/>
            <a:t>BENCH,SAFE,SHORT</a:t>
          </a:r>
          <a:endParaRPr lang="de-DE" sz="1400" kern="1200" dirty="0"/>
        </a:p>
        <a:p>
          <a:pPr marL="114300" lvl="1" indent="-114300" algn="l" defTabSz="622300">
            <a:lnSpc>
              <a:spcPct val="90000"/>
            </a:lnSpc>
            <a:spcBef>
              <a:spcPct val="0"/>
            </a:spcBef>
            <a:spcAft>
              <a:spcPct val="15000"/>
            </a:spcAft>
            <a:buChar char="••"/>
          </a:pPr>
          <a:r>
            <a:rPr lang="de-DE" sz="1400" kern="1200" dirty="0" smtClean="0"/>
            <a:t>Märkte, ETFs, Blue Chips</a:t>
          </a:r>
          <a:endParaRPr lang="de-DE" sz="1400" kern="1200" dirty="0"/>
        </a:p>
      </dsp:txBody>
      <dsp:txXfrm>
        <a:off x="932098" y="0"/>
        <a:ext cx="3295634" cy="865520"/>
      </dsp:txXfrm>
    </dsp:sp>
    <dsp:sp modelId="{6B2F6BB7-56AE-4789-9FF9-973C24F71B4D}">
      <dsp:nvSpPr>
        <dsp:cNvPr id="0" name=""/>
        <dsp:cNvSpPr/>
      </dsp:nvSpPr>
      <dsp:spPr>
        <a:xfrm>
          <a:off x="86552" y="86552"/>
          <a:ext cx="845546" cy="692416"/>
        </a:xfrm>
        <a:prstGeom prst="downArrow">
          <a:avLst/>
        </a:prstGeom>
        <a:gradFill flip="none" rotWithShape="1">
          <a:gsLst>
            <a:gs pos="0">
              <a:schemeClr val="accent5">
                <a:lumMod val="60000"/>
                <a:lumOff val="40000"/>
              </a:schemeClr>
            </a:gs>
            <a:gs pos="50000">
              <a:schemeClr val="accent1">
                <a:tint val="44500"/>
                <a:satMod val="160000"/>
              </a:schemeClr>
            </a:gs>
            <a:gs pos="100000">
              <a:schemeClr val="accent1">
                <a:tint val="23500"/>
                <a:satMod val="160000"/>
              </a:schemeClr>
            </a:gs>
          </a:gsLst>
          <a:lin ang="16200000" scaled="1"/>
          <a:tileRect/>
        </a:gradFill>
        <a:ln w="25400" cap="flat" cmpd="sng" algn="ct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prstDash val="solid"/>
        </a:ln>
        <a:effectLst/>
      </dsp:spPr>
      <dsp:style>
        <a:lnRef idx="2">
          <a:scrgbClr r="0" g="0" b="0"/>
        </a:lnRef>
        <a:fillRef idx="1">
          <a:scrgbClr r="0" g="0" b="0"/>
        </a:fillRef>
        <a:effectRef idx="0">
          <a:scrgbClr r="0" g="0" b="0"/>
        </a:effectRef>
        <a:fontRef idx="minor"/>
      </dsp:style>
    </dsp:sp>
    <dsp:sp modelId="{255CAE8F-FCE5-4D07-95D7-F80ABFD0A4C3}">
      <dsp:nvSpPr>
        <dsp:cNvPr id="0" name=""/>
        <dsp:cNvSpPr/>
      </dsp:nvSpPr>
      <dsp:spPr>
        <a:xfrm>
          <a:off x="0" y="952073"/>
          <a:ext cx="4227733" cy="865520"/>
        </a:xfrm>
        <a:prstGeom prst="roundRect">
          <a:avLst>
            <a:gd name="adj" fmla="val 10000"/>
          </a:avLst>
        </a:prstGeom>
        <a:solidFill>
          <a:schemeClr val="accent5">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de-DE" sz="1800" kern="1200" dirty="0" smtClean="0"/>
            <a:t>Timing</a:t>
          </a:r>
          <a:endParaRPr lang="de-DE" sz="1800" kern="1200" dirty="0"/>
        </a:p>
        <a:p>
          <a:pPr marL="114300" lvl="1" indent="-114300" algn="l" defTabSz="622300">
            <a:lnSpc>
              <a:spcPct val="90000"/>
            </a:lnSpc>
            <a:spcBef>
              <a:spcPct val="0"/>
            </a:spcBef>
            <a:spcAft>
              <a:spcPct val="15000"/>
            </a:spcAft>
            <a:buChar char="••"/>
          </a:pPr>
          <a:r>
            <a:rPr lang="de-DE" sz="1400" kern="1200" dirty="0" smtClean="0"/>
            <a:t>Signalgeber für Long/Short/Flat</a:t>
          </a:r>
          <a:endParaRPr lang="de-DE" sz="1400" kern="1200" dirty="0"/>
        </a:p>
        <a:p>
          <a:pPr marL="114300" lvl="1" indent="-114300" algn="l" defTabSz="622300">
            <a:lnSpc>
              <a:spcPct val="90000"/>
            </a:lnSpc>
            <a:spcBef>
              <a:spcPct val="0"/>
            </a:spcBef>
            <a:spcAft>
              <a:spcPct val="15000"/>
            </a:spcAft>
            <a:buChar char="••"/>
          </a:pPr>
          <a:r>
            <a:rPr lang="de-DE" sz="1400" kern="1200" dirty="0" smtClean="0"/>
            <a:t>Trendfolger</a:t>
          </a:r>
          <a:endParaRPr lang="de-DE" sz="1400" kern="1200" dirty="0"/>
        </a:p>
      </dsp:txBody>
      <dsp:txXfrm>
        <a:off x="932098" y="952073"/>
        <a:ext cx="3295634" cy="865520"/>
      </dsp:txXfrm>
    </dsp:sp>
    <dsp:sp modelId="{292F54B4-D5C7-4041-A716-B7A261D953C0}">
      <dsp:nvSpPr>
        <dsp:cNvPr id="0" name=""/>
        <dsp:cNvSpPr/>
      </dsp:nvSpPr>
      <dsp:spPr>
        <a:xfrm>
          <a:off x="86552" y="1038625"/>
          <a:ext cx="845546" cy="692416"/>
        </a:xfrm>
        <a:prstGeom prst="downArrow">
          <a:avLst/>
        </a:prstGeom>
        <a:gradFill flip="none" rotWithShape="1">
          <a:gsLst>
            <a:gs pos="0">
              <a:schemeClr val="accent5">
                <a:lumMod val="60000"/>
                <a:lumOff val="40000"/>
              </a:schemeClr>
            </a:gs>
            <a:gs pos="50000">
              <a:schemeClr val="accent1">
                <a:tint val="44500"/>
                <a:satMod val="160000"/>
              </a:schemeClr>
            </a:gs>
            <a:gs pos="100000">
              <a:schemeClr val="accent1">
                <a:tint val="23500"/>
                <a:satMod val="160000"/>
              </a:schemeClr>
            </a:gs>
          </a:gsLst>
          <a:lin ang="16200000" scaled="1"/>
          <a:tileRect/>
        </a:gradFill>
        <a:ln w="25400" cap="flat" cmpd="sng" algn="ct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prstDash val="solid"/>
        </a:ln>
        <a:effectLst/>
      </dsp:spPr>
      <dsp:style>
        <a:lnRef idx="2">
          <a:scrgbClr r="0" g="0" b="0"/>
        </a:lnRef>
        <a:fillRef idx="1">
          <a:scrgbClr r="0" g="0" b="0"/>
        </a:fillRef>
        <a:effectRef idx="0">
          <a:scrgbClr r="0" g="0" b="0"/>
        </a:effectRef>
        <a:fontRef idx="minor"/>
      </dsp:style>
    </dsp:sp>
    <dsp:sp modelId="{2608EFEB-4E89-481F-9266-2C01733DF8D9}">
      <dsp:nvSpPr>
        <dsp:cNvPr id="0" name=""/>
        <dsp:cNvSpPr/>
      </dsp:nvSpPr>
      <dsp:spPr>
        <a:xfrm>
          <a:off x="0" y="1904146"/>
          <a:ext cx="4227733" cy="865520"/>
        </a:xfrm>
        <a:prstGeom prst="roundRect">
          <a:avLst>
            <a:gd name="adj" fmla="val 10000"/>
          </a:avLst>
        </a:prstGeom>
        <a:solidFill>
          <a:schemeClr val="accent5">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de-DE" sz="1800" kern="1200" dirty="0" smtClean="0"/>
            <a:t>Selektion</a:t>
          </a:r>
          <a:endParaRPr lang="de-DE" sz="1800" kern="1200" dirty="0"/>
        </a:p>
        <a:p>
          <a:pPr marL="114300" lvl="1" indent="-114300" algn="l" defTabSz="622300">
            <a:lnSpc>
              <a:spcPct val="90000"/>
            </a:lnSpc>
            <a:spcBef>
              <a:spcPct val="0"/>
            </a:spcBef>
            <a:spcAft>
              <a:spcPct val="15000"/>
            </a:spcAft>
            <a:buChar char="••"/>
          </a:pPr>
          <a:r>
            <a:rPr lang="de-DE" sz="1400" kern="1200" dirty="0" smtClean="0"/>
            <a:t>Ranking-Algorithmen</a:t>
          </a:r>
          <a:endParaRPr lang="de-DE" sz="1400" kern="1200" dirty="0"/>
        </a:p>
        <a:p>
          <a:pPr marL="114300" lvl="1" indent="-114300" algn="l" defTabSz="622300">
            <a:lnSpc>
              <a:spcPct val="90000"/>
            </a:lnSpc>
            <a:spcBef>
              <a:spcPct val="0"/>
            </a:spcBef>
            <a:spcAft>
              <a:spcPct val="15000"/>
            </a:spcAft>
            <a:buChar char="••"/>
          </a:pPr>
          <a:r>
            <a:rPr lang="de-DE" sz="1400" kern="1200" dirty="0" smtClean="0"/>
            <a:t>levy</a:t>
          </a:r>
          <a:endParaRPr lang="de-DE" sz="1400" kern="1200" dirty="0"/>
        </a:p>
      </dsp:txBody>
      <dsp:txXfrm>
        <a:off x="932098" y="1904146"/>
        <a:ext cx="3295634" cy="865520"/>
      </dsp:txXfrm>
    </dsp:sp>
    <dsp:sp modelId="{4C32E934-A10B-4443-BD65-CB91E7A1693A}">
      <dsp:nvSpPr>
        <dsp:cNvPr id="0" name=""/>
        <dsp:cNvSpPr/>
      </dsp:nvSpPr>
      <dsp:spPr>
        <a:xfrm>
          <a:off x="86552" y="1990698"/>
          <a:ext cx="845546" cy="692416"/>
        </a:xfrm>
        <a:prstGeom prst="downArrow">
          <a:avLst/>
        </a:prstGeom>
        <a:gradFill flip="none" rotWithShape="1">
          <a:gsLst>
            <a:gs pos="0">
              <a:schemeClr val="accent5">
                <a:lumMod val="60000"/>
                <a:lumOff val="40000"/>
              </a:schemeClr>
            </a:gs>
            <a:gs pos="50000">
              <a:schemeClr val="accent1">
                <a:tint val="44500"/>
                <a:satMod val="160000"/>
              </a:schemeClr>
            </a:gs>
            <a:gs pos="100000">
              <a:schemeClr val="accent1">
                <a:tint val="23500"/>
                <a:satMod val="160000"/>
              </a:schemeClr>
            </a:gs>
          </a:gsLst>
          <a:lin ang="16200000" scaled="1"/>
          <a:tileRect/>
        </a:gradFill>
        <a:ln w="25400" cap="flat" cmpd="sng" algn="ct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prstDash val="solid"/>
        </a:ln>
        <a:effectLst/>
      </dsp:spPr>
      <dsp:style>
        <a:lnRef idx="2">
          <a:scrgbClr r="0" g="0" b="0"/>
        </a:lnRef>
        <a:fillRef idx="1">
          <a:scrgbClr r="0" g="0" b="0"/>
        </a:fillRef>
        <a:effectRef idx="0">
          <a:scrgbClr r="0" g="0" b="0"/>
        </a:effectRef>
        <a:fontRef idx="minor"/>
      </dsp:style>
    </dsp:sp>
    <dsp:sp modelId="{486899E6-4DC1-4B6E-A938-420B8BE0C863}">
      <dsp:nvSpPr>
        <dsp:cNvPr id="0" name=""/>
        <dsp:cNvSpPr/>
      </dsp:nvSpPr>
      <dsp:spPr>
        <a:xfrm>
          <a:off x="0" y="2858400"/>
          <a:ext cx="4227733" cy="865520"/>
        </a:xfrm>
        <a:prstGeom prst="roundRect">
          <a:avLst>
            <a:gd name="adj" fmla="val 10000"/>
          </a:avLst>
        </a:prstGeom>
        <a:solidFill>
          <a:schemeClr val="accent5">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de-DE" sz="1800" kern="1200" dirty="0" smtClean="0"/>
            <a:t>Allokation</a:t>
          </a:r>
          <a:endParaRPr lang="de-DE" sz="1800" kern="1200" dirty="0"/>
        </a:p>
        <a:p>
          <a:pPr marL="114300" lvl="1" indent="-114300" algn="l" defTabSz="622300">
            <a:lnSpc>
              <a:spcPct val="90000"/>
            </a:lnSpc>
            <a:spcBef>
              <a:spcPct val="0"/>
            </a:spcBef>
            <a:spcAft>
              <a:spcPct val="15000"/>
            </a:spcAft>
            <a:buChar char="••"/>
          </a:pPr>
          <a:r>
            <a:rPr lang="de-DE" sz="1400" kern="1200" dirty="0" smtClean="0"/>
            <a:t>RisikoMinimierung</a:t>
          </a:r>
          <a:endParaRPr lang="de-DE" sz="1400" kern="1200" dirty="0"/>
        </a:p>
        <a:p>
          <a:pPr marL="114300" lvl="1" indent="-114300" algn="l" defTabSz="622300">
            <a:lnSpc>
              <a:spcPct val="90000"/>
            </a:lnSpc>
            <a:spcBef>
              <a:spcPct val="0"/>
            </a:spcBef>
            <a:spcAft>
              <a:spcPct val="15000"/>
            </a:spcAft>
            <a:buChar char="••"/>
          </a:pPr>
          <a:r>
            <a:rPr lang="de-DE" sz="1400" kern="1200" dirty="0" smtClean="0"/>
            <a:t>MinVar,  MaxSharpe,  MinRisk, ...</a:t>
          </a:r>
          <a:endParaRPr lang="de-DE" sz="1400" kern="1200" dirty="0"/>
        </a:p>
      </dsp:txBody>
      <dsp:txXfrm>
        <a:off x="932098" y="2858400"/>
        <a:ext cx="3295634" cy="865520"/>
      </dsp:txXfrm>
    </dsp:sp>
    <dsp:sp modelId="{AE31D39F-B5C8-4A9A-8EDD-F4488B8249C3}">
      <dsp:nvSpPr>
        <dsp:cNvPr id="0" name=""/>
        <dsp:cNvSpPr/>
      </dsp:nvSpPr>
      <dsp:spPr>
        <a:xfrm>
          <a:off x="86552" y="2942771"/>
          <a:ext cx="845546" cy="692416"/>
        </a:xfrm>
        <a:prstGeom prst="downArrow">
          <a:avLst/>
        </a:prstGeom>
        <a:gradFill flip="none" rotWithShape="1">
          <a:gsLst>
            <a:gs pos="0">
              <a:schemeClr val="accent5">
                <a:lumMod val="60000"/>
                <a:lumOff val="40000"/>
              </a:schemeClr>
            </a:gs>
            <a:gs pos="50000">
              <a:schemeClr val="accent1">
                <a:tint val="44500"/>
                <a:satMod val="160000"/>
              </a:schemeClr>
            </a:gs>
            <a:gs pos="100000">
              <a:schemeClr val="accent1">
                <a:tint val="23500"/>
                <a:satMod val="160000"/>
              </a:schemeClr>
            </a:gs>
          </a:gsLst>
          <a:lin ang="16200000" scaled="1"/>
          <a:tileRect/>
        </a:gradFill>
        <a:ln w="25400" cap="flat" cmpd="sng" algn="ct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99BB252A-1AFC-425B-A9CF-F70039370CC4}">
      <dsp:nvSpPr>
        <dsp:cNvPr id="0" name=""/>
        <dsp:cNvSpPr/>
      </dsp:nvSpPr>
      <dsp:spPr>
        <a:xfrm>
          <a:off x="0" y="0"/>
          <a:ext cx="4402667" cy="897990"/>
        </a:xfrm>
        <a:prstGeom prst="roundRect">
          <a:avLst>
            <a:gd name="adj" fmla="val 10000"/>
          </a:avLst>
        </a:prstGeom>
        <a:solidFill>
          <a:schemeClr val="accent5">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t" anchorCtr="0">
          <a:noAutofit/>
        </a:bodyPr>
        <a:lstStyle/>
        <a:p>
          <a:pPr lvl="0" algn="l" defTabSz="666750">
            <a:lnSpc>
              <a:spcPct val="90000"/>
            </a:lnSpc>
            <a:spcBef>
              <a:spcPct val="0"/>
            </a:spcBef>
            <a:spcAft>
              <a:spcPct val="35000"/>
            </a:spcAft>
          </a:pPr>
          <a:r>
            <a:rPr lang="de-DE" sz="1500" kern="1200" dirty="0" smtClean="0"/>
            <a:t>Jährliche ökonomische Auswahl</a:t>
          </a:r>
          <a:endParaRPr lang="de-DE" sz="1500" kern="1200" dirty="0"/>
        </a:p>
        <a:p>
          <a:pPr marL="114300" lvl="1" indent="-114300" algn="l" defTabSz="533400">
            <a:lnSpc>
              <a:spcPct val="90000"/>
            </a:lnSpc>
            <a:spcBef>
              <a:spcPct val="0"/>
            </a:spcBef>
            <a:spcAft>
              <a:spcPct val="15000"/>
            </a:spcAft>
            <a:buChar char="••"/>
          </a:pPr>
          <a:r>
            <a:rPr lang="de-DE" sz="1200" kern="1200" dirty="0" smtClean="0"/>
            <a:t>Welche Märkte/Länder/Themen werden performen.  </a:t>
          </a:r>
          <a:endParaRPr lang="de-DE" sz="1200" kern="1200" dirty="0"/>
        </a:p>
      </dsp:txBody>
      <dsp:txXfrm>
        <a:off x="970332" y="0"/>
        <a:ext cx="3432334" cy="897990"/>
      </dsp:txXfrm>
    </dsp:sp>
    <dsp:sp modelId="{6B2F6BB7-56AE-4789-9FF9-973C24F71B4D}">
      <dsp:nvSpPr>
        <dsp:cNvPr id="0" name=""/>
        <dsp:cNvSpPr/>
      </dsp:nvSpPr>
      <dsp:spPr>
        <a:xfrm>
          <a:off x="89799" y="89799"/>
          <a:ext cx="880533" cy="718392"/>
        </a:xfrm>
        <a:prstGeom prst="downArrow">
          <a:avLst/>
        </a:prstGeom>
        <a:gradFill flip="none" rotWithShape="1">
          <a:gsLst>
            <a:gs pos="0">
              <a:schemeClr val="accent5">
                <a:lumMod val="60000"/>
                <a:lumOff val="40000"/>
              </a:schemeClr>
            </a:gs>
            <a:gs pos="50000">
              <a:schemeClr val="accent1">
                <a:tint val="44500"/>
                <a:satMod val="160000"/>
              </a:schemeClr>
            </a:gs>
            <a:gs pos="100000">
              <a:schemeClr val="accent1">
                <a:tint val="23500"/>
                <a:satMod val="160000"/>
              </a:schemeClr>
            </a:gs>
          </a:gsLst>
          <a:lin ang="16200000" scaled="1"/>
          <a:tileRect/>
        </a:gradFill>
        <a:ln w="25400" cap="flat" cmpd="sng" algn="ct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prstDash val="solid"/>
        </a:ln>
        <a:effectLst/>
      </dsp:spPr>
      <dsp:style>
        <a:lnRef idx="2">
          <a:scrgbClr r="0" g="0" b="0"/>
        </a:lnRef>
        <a:fillRef idx="1">
          <a:scrgbClr r="0" g="0" b="0"/>
        </a:fillRef>
        <a:effectRef idx="0">
          <a:scrgbClr r="0" g="0" b="0"/>
        </a:effectRef>
        <a:fontRef idx="minor"/>
      </dsp:style>
    </dsp:sp>
    <dsp:sp modelId="{255CAE8F-FCE5-4D07-95D7-F80ABFD0A4C3}">
      <dsp:nvSpPr>
        <dsp:cNvPr id="0" name=""/>
        <dsp:cNvSpPr/>
      </dsp:nvSpPr>
      <dsp:spPr>
        <a:xfrm>
          <a:off x="0" y="987789"/>
          <a:ext cx="4402667" cy="897990"/>
        </a:xfrm>
        <a:prstGeom prst="roundRect">
          <a:avLst>
            <a:gd name="adj" fmla="val 10000"/>
          </a:avLst>
        </a:prstGeom>
        <a:solidFill>
          <a:schemeClr val="accent5">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t" anchorCtr="0">
          <a:noAutofit/>
        </a:bodyPr>
        <a:lstStyle/>
        <a:p>
          <a:pPr lvl="0" algn="l" defTabSz="666750">
            <a:lnSpc>
              <a:spcPct val="90000"/>
            </a:lnSpc>
            <a:spcBef>
              <a:spcPct val="0"/>
            </a:spcBef>
            <a:spcAft>
              <a:spcPct val="35000"/>
            </a:spcAft>
          </a:pPr>
          <a:r>
            <a:rPr lang="de-DE" sz="1500" kern="1200" dirty="0" smtClean="0"/>
            <a:t>Tägliche technische Marktanalyse</a:t>
          </a:r>
          <a:endParaRPr lang="de-DE" sz="1500" kern="1200" dirty="0"/>
        </a:p>
        <a:p>
          <a:pPr marL="114300" lvl="1" indent="-114300" algn="l" defTabSz="533400">
            <a:lnSpc>
              <a:spcPct val="90000"/>
            </a:lnSpc>
            <a:spcBef>
              <a:spcPct val="0"/>
            </a:spcBef>
            <a:spcAft>
              <a:spcPct val="15000"/>
            </a:spcAft>
            <a:buChar char="••"/>
          </a:pPr>
          <a:r>
            <a:rPr lang="de-DE" sz="1200" kern="1200" dirty="0" smtClean="0"/>
            <a:t>Automatisiert Erzeugung von Stops/Entrys</a:t>
          </a:r>
          <a:endParaRPr lang="de-DE" sz="1200" kern="1200" dirty="0"/>
        </a:p>
      </dsp:txBody>
      <dsp:txXfrm>
        <a:off x="970332" y="987789"/>
        <a:ext cx="3432334" cy="897990"/>
      </dsp:txXfrm>
    </dsp:sp>
    <dsp:sp modelId="{292F54B4-D5C7-4041-A716-B7A261D953C0}">
      <dsp:nvSpPr>
        <dsp:cNvPr id="0" name=""/>
        <dsp:cNvSpPr/>
      </dsp:nvSpPr>
      <dsp:spPr>
        <a:xfrm>
          <a:off x="89799" y="1077588"/>
          <a:ext cx="880533" cy="718392"/>
        </a:xfrm>
        <a:prstGeom prst="downArrow">
          <a:avLst/>
        </a:prstGeom>
        <a:gradFill flip="none" rotWithShape="1">
          <a:gsLst>
            <a:gs pos="0">
              <a:schemeClr val="accent5">
                <a:lumMod val="60000"/>
                <a:lumOff val="40000"/>
              </a:schemeClr>
            </a:gs>
            <a:gs pos="50000">
              <a:schemeClr val="accent1">
                <a:tint val="44500"/>
                <a:satMod val="160000"/>
              </a:schemeClr>
            </a:gs>
            <a:gs pos="100000">
              <a:schemeClr val="accent1">
                <a:tint val="23500"/>
                <a:satMod val="160000"/>
              </a:schemeClr>
            </a:gs>
          </a:gsLst>
          <a:lin ang="16200000" scaled="1"/>
          <a:tileRect/>
        </a:gradFill>
        <a:ln w="25400" cap="flat" cmpd="sng" algn="ct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prstDash val="solid"/>
        </a:ln>
        <a:effectLst/>
      </dsp:spPr>
      <dsp:style>
        <a:lnRef idx="2">
          <a:scrgbClr r="0" g="0" b="0"/>
        </a:lnRef>
        <a:fillRef idx="1">
          <a:scrgbClr r="0" g="0" b="0"/>
        </a:fillRef>
        <a:effectRef idx="0">
          <a:scrgbClr r="0" g="0" b="0"/>
        </a:effectRef>
        <a:fontRef idx="minor"/>
      </dsp:style>
    </dsp:sp>
    <dsp:sp modelId="{2608EFEB-4E89-481F-9266-2C01733DF8D9}">
      <dsp:nvSpPr>
        <dsp:cNvPr id="0" name=""/>
        <dsp:cNvSpPr/>
      </dsp:nvSpPr>
      <dsp:spPr>
        <a:xfrm>
          <a:off x="0" y="1975578"/>
          <a:ext cx="4402667" cy="897990"/>
        </a:xfrm>
        <a:prstGeom prst="roundRect">
          <a:avLst>
            <a:gd name="adj" fmla="val 10000"/>
          </a:avLst>
        </a:prstGeom>
        <a:solidFill>
          <a:schemeClr val="accent5">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t" anchorCtr="0">
          <a:noAutofit/>
        </a:bodyPr>
        <a:lstStyle/>
        <a:p>
          <a:pPr lvl="0" algn="l" defTabSz="666750">
            <a:lnSpc>
              <a:spcPct val="90000"/>
            </a:lnSpc>
            <a:spcBef>
              <a:spcPct val="0"/>
            </a:spcBef>
            <a:spcAft>
              <a:spcPct val="35000"/>
            </a:spcAft>
          </a:pPr>
          <a:r>
            <a:rPr lang="de-DE" sz="1500" kern="1200" dirty="0" smtClean="0"/>
            <a:t>Monatliche/Wöchentliche</a:t>
          </a:r>
          <a:endParaRPr lang="de-DE" sz="1500" kern="1200" dirty="0"/>
        </a:p>
        <a:p>
          <a:pPr marL="114300" lvl="1" indent="-114300" algn="l" defTabSz="533400">
            <a:lnSpc>
              <a:spcPct val="90000"/>
            </a:lnSpc>
            <a:spcBef>
              <a:spcPct val="0"/>
            </a:spcBef>
            <a:spcAft>
              <a:spcPct val="15000"/>
            </a:spcAft>
            <a:buChar char="••"/>
          </a:pPr>
          <a:r>
            <a:rPr lang="de-DE" sz="1200" kern="1200" dirty="0" smtClean="0"/>
            <a:t>Auswahl der  attraktivsten Long-Titel</a:t>
          </a:r>
          <a:endParaRPr lang="de-DE" sz="1200" kern="1200" dirty="0"/>
        </a:p>
      </dsp:txBody>
      <dsp:txXfrm>
        <a:off x="970332" y="1975578"/>
        <a:ext cx="3432334" cy="897990"/>
      </dsp:txXfrm>
    </dsp:sp>
    <dsp:sp modelId="{4C32E934-A10B-4443-BD65-CB91E7A1693A}">
      <dsp:nvSpPr>
        <dsp:cNvPr id="0" name=""/>
        <dsp:cNvSpPr/>
      </dsp:nvSpPr>
      <dsp:spPr>
        <a:xfrm>
          <a:off x="89799" y="2065377"/>
          <a:ext cx="880533" cy="718392"/>
        </a:xfrm>
        <a:prstGeom prst="downArrow">
          <a:avLst/>
        </a:prstGeom>
        <a:gradFill flip="none" rotWithShape="1">
          <a:gsLst>
            <a:gs pos="0">
              <a:schemeClr val="accent5">
                <a:lumMod val="60000"/>
                <a:lumOff val="40000"/>
              </a:schemeClr>
            </a:gs>
            <a:gs pos="50000">
              <a:schemeClr val="accent1">
                <a:tint val="44500"/>
                <a:satMod val="160000"/>
              </a:schemeClr>
            </a:gs>
            <a:gs pos="100000">
              <a:schemeClr val="accent1">
                <a:tint val="23500"/>
                <a:satMod val="160000"/>
              </a:schemeClr>
            </a:gs>
          </a:gsLst>
          <a:lin ang="16200000" scaled="1"/>
          <a:tileRect/>
        </a:gradFill>
        <a:ln w="25400" cap="flat" cmpd="sng" algn="ct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prstDash val="solid"/>
        </a:ln>
        <a:effectLst/>
      </dsp:spPr>
      <dsp:style>
        <a:lnRef idx="2">
          <a:scrgbClr r="0" g="0" b="0"/>
        </a:lnRef>
        <a:fillRef idx="1">
          <a:scrgbClr r="0" g="0" b="0"/>
        </a:fillRef>
        <a:effectRef idx="0">
          <a:scrgbClr r="0" g="0" b="0"/>
        </a:effectRef>
        <a:fontRef idx="minor"/>
      </dsp:style>
    </dsp:sp>
    <dsp:sp modelId="{486899E6-4DC1-4B6E-A938-420B8BE0C863}">
      <dsp:nvSpPr>
        <dsp:cNvPr id="0" name=""/>
        <dsp:cNvSpPr/>
      </dsp:nvSpPr>
      <dsp:spPr>
        <a:xfrm>
          <a:off x="0" y="2965630"/>
          <a:ext cx="4402667" cy="897990"/>
        </a:xfrm>
        <a:prstGeom prst="roundRect">
          <a:avLst>
            <a:gd name="adj" fmla="val 10000"/>
          </a:avLst>
        </a:prstGeom>
        <a:solidFill>
          <a:schemeClr val="accent5">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l" defTabSz="666750">
            <a:lnSpc>
              <a:spcPct val="90000"/>
            </a:lnSpc>
            <a:spcBef>
              <a:spcPct val="0"/>
            </a:spcBef>
            <a:spcAft>
              <a:spcPct val="35000"/>
            </a:spcAft>
          </a:pPr>
          <a:r>
            <a:rPr lang="de-DE" sz="1500" kern="1200" dirty="0" smtClean="0"/>
            <a:t>Monatliche/Wöchentliche</a:t>
          </a:r>
        </a:p>
        <a:p>
          <a:pPr lvl="0" algn="l" defTabSz="666750">
            <a:lnSpc>
              <a:spcPct val="90000"/>
            </a:lnSpc>
            <a:spcBef>
              <a:spcPct val="0"/>
            </a:spcBef>
            <a:spcAft>
              <a:spcPct val="35000"/>
            </a:spcAft>
          </a:pPr>
          <a:r>
            <a:rPr lang="de-DE" sz="1500" kern="1200" dirty="0" smtClean="0"/>
            <a:t>Titelgewichtung unter Berücksichtigung von Korrelationen und Erwartungen</a:t>
          </a:r>
          <a:endParaRPr lang="de-DE" sz="1500" kern="1200" dirty="0"/>
        </a:p>
      </dsp:txBody>
      <dsp:txXfrm>
        <a:off x="970332" y="2965630"/>
        <a:ext cx="3432334" cy="897990"/>
      </dsp:txXfrm>
    </dsp:sp>
    <dsp:sp modelId="{AE31D39F-B5C8-4A9A-8EDD-F4488B8249C3}">
      <dsp:nvSpPr>
        <dsp:cNvPr id="0" name=""/>
        <dsp:cNvSpPr/>
      </dsp:nvSpPr>
      <dsp:spPr>
        <a:xfrm>
          <a:off x="89799" y="3053166"/>
          <a:ext cx="880533" cy="718392"/>
        </a:xfrm>
        <a:prstGeom prst="downArrow">
          <a:avLst/>
        </a:prstGeom>
        <a:gradFill flip="none" rotWithShape="1">
          <a:gsLst>
            <a:gs pos="0">
              <a:schemeClr val="accent5">
                <a:lumMod val="60000"/>
                <a:lumOff val="40000"/>
              </a:schemeClr>
            </a:gs>
            <a:gs pos="50000">
              <a:schemeClr val="accent1">
                <a:tint val="44500"/>
                <a:satMod val="160000"/>
              </a:schemeClr>
            </a:gs>
            <a:gs pos="100000">
              <a:schemeClr val="accent1">
                <a:tint val="23500"/>
                <a:satMod val="160000"/>
              </a:schemeClr>
            </a:gs>
          </a:gsLst>
          <a:lin ang="16200000" scaled="1"/>
          <a:tileRect/>
        </a:gradFill>
        <a:ln w="25400" cap="flat" cmpd="sng" algn="ct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9D820B9A-6C40-4EB2-8A29-753F55C02819}">
      <dsp:nvSpPr>
        <dsp:cNvPr id="0" name=""/>
        <dsp:cNvSpPr/>
      </dsp:nvSpPr>
      <dsp:spPr>
        <a:xfrm>
          <a:off x="2851573" y="0"/>
          <a:ext cx="4277359" cy="1485194"/>
        </a:xfrm>
        <a:prstGeom prst="rightArrow">
          <a:avLst>
            <a:gd name="adj1" fmla="val 75000"/>
            <a:gd name="adj2" fmla="val 5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3495" tIns="23495" rIns="23495" bIns="23495" numCol="1" spcCol="1270" anchor="t" anchorCtr="0">
          <a:noAutofit/>
        </a:bodyPr>
        <a:lstStyle/>
        <a:p>
          <a:pPr marL="285750" lvl="1" indent="-285750" algn="l" defTabSz="1644650">
            <a:lnSpc>
              <a:spcPct val="90000"/>
            </a:lnSpc>
            <a:spcBef>
              <a:spcPct val="0"/>
            </a:spcBef>
            <a:spcAft>
              <a:spcPct val="15000"/>
            </a:spcAft>
            <a:buChar char="••"/>
          </a:pPr>
          <a:r>
            <a:rPr lang="de-DE" sz="3700" kern="1200" dirty="0" smtClean="0"/>
            <a:t> ..</a:t>
          </a:r>
          <a:endParaRPr lang="de-DE" sz="3700" kern="1200" dirty="0"/>
        </a:p>
        <a:p>
          <a:pPr marL="285750" lvl="1" indent="-285750" algn="l" defTabSz="1644650">
            <a:lnSpc>
              <a:spcPct val="90000"/>
            </a:lnSpc>
            <a:spcBef>
              <a:spcPct val="0"/>
            </a:spcBef>
            <a:spcAft>
              <a:spcPct val="15000"/>
            </a:spcAft>
            <a:buChar char="••"/>
          </a:pPr>
          <a:r>
            <a:rPr lang="de-DE" sz="3700" kern="1200" dirty="0" smtClean="0"/>
            <a:t>..</a:t>
          </a:r>
          <a:endParaRPr lang="de-DE" sz="3700" kern="1200" dirty="0"/>
        </a:p>
      </dsp:txBody>
      <dsp:txXfrm>
        <a:off x="2851573" y="0"/>
        <a:ext cx="4277359" cy="1485194"/>
      </dsp:txXfrm>
    </dsp:sp>
    <dsp:sp modelId="{6AEB652A-C12B-4970-A492-3DF61685E5F0}">
      <dsp:nvSpPr>
        <dsp:cNvPr id="0" name=""/>
        <dsp:cNvSpPr/>
      </dsp:nvSpPr>
      <dsp:spPr>
        <a:xfrm>
          <a:off x="0" y="0"/>
          <a:ext cx="2851573" cy="148519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lvl="0" algn="ctr" defTabSz="844550">
            <a:lnSpc>
              <a:spcPct val="90000"/>
            </a:lnSpc>
            <a:spcBef>
              <a:spcPct val="0"/>
            </a:spcBef>
            <a:spcAft>
              <a:spcPct val="35000"/>
            </a:spcAft>
          </a:pPr>
          <a:r>
            <a:rPr lang="de-DE" altLang="de-DE" sz="1900" kern="1200" dirty="0" smtClean="0">
              <a:latin typeface="Times New Roman" pitchFamily="18" charset="0"/>
            </a:rPr>
            <a:t> </a:t>
          </a:r>
          <a:r>
            <a:rPr lang="de-DE" altLang="de-DE" sz="1900" b="1" u="sng" kern="1200" dirty="0" smtClean="0">
              <a:latin typeface="Times New Roman" pitchFamily="18" charset="0"/>
            </a:rPr>
            <a:t>Marktzusammenhänge</a:t>
          </a:r>
          <a:endParaRPr lang="de-DE" sz="1900" kern="1200" dirty="0"/>
        </a:p>
      </dsp:txBody>
      <dsp:txXfrm>
        <a:off x="0" y="0"/>
        <a:ext cx="2851573" cy="1485194"/>
      </dsp:txXfrm>
    </dsp:sp>
    <dsp:sp modelId="{EE447B52-DEC5-40CE-8C2C-42AEED1F5698}">
      <dsp:nvSpPr>
        <dsp:cNvPr id="0" name=""/>
        <dsp:cNvSpPr/>
      </dsp:nvSpPr>
      <dsp:spPr>
        <a:xfrm>
          <a:off x="2851573" y="1633713"/>
          <a:ext cx="4277359" cy="1485194"/>
        </a:xfrm>
        <a:prstGeom prst="rightArrow">
          <a:avLst>
            <a:gd name="adj1" fmla="val 75000"/>
            <a:gd name="adj2" fmla="val 5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3495" tIns="23495" rIns="23495" bIns="23495" numCol="1" spcCol="1270" anchor="t" anchorCtr="0">
          <a:noAutofit/>
        </a:bodyPr>
        <a:lstStyle/>
        <a:p>
          <a:pPr marL="285750" lvl="1" indent="-285750" algn="l" defTabSz="1644650">
            <a:lnSpc>
              <a:spcPct val="90000"/>
            </a:lnSpc>
            <a:spcBef>
              <a:spcPct val="0"/>
            </a:spcBef>
            <a:spcAft>
              <a:spcPct val="15000"/>
            </a:spcAft>
            <a:buChar char="••"/>
          </a:pPr>
          <a:r>
            <a:rPr lang="de-DE" sz="3700" kern="1200" dirty="0" smtClean="0"/>
            <a:t>..</a:t>
          </a:r>
          <a:endParaRPr lang="de-DE" sz="3700" kern="1200" dirty="0"/>
        </a:p>
        <a:p>
          <a:pPr marL="285750" lvl="1" indent="-285750" algn="l" defTabSz="1644650">
            <a:lnSpc>
              <a:spcPct val="90000"/>
            </a:lnSpc>
            <a:spcBef>
              <a:spcPct val="0"/>
            </a:spcBef>
            <a:spcAft>
              <a:spcPct val="15000"/>
            </a:spcAft>
            <a:buChar char="••"/>
          </a:pPr>
          <a:r>
            <a:rPr lang="de-DE" sz="3700" kern="1200" dirty="0" smtClean="0"/>
            <a:t>..</a:t>
          </a:r>
          <a:endParaRPr lang="de-DE" sz="3700" kern="1200" dirty="0"/>
        </a:p>
      </dsp:txBody>
      <dsp:txXfrm>
        <a:off x="2851573" y="1633713"/>
        <a:ext cx="4277359" cy="1485194"/>
      </dsp:txXfrm>
    </dsp:sp>
    <dsp:sp modelId="{B7617072-3595-4338-9F56-F6D9DBE65BBF}">
      <dsp:nvSpPr>
        <dsp:cNvPr id="0" name=""/>
        <dsp:cNvSpPr/>
      </dsp:nvSpPr>
      <dsp:spPr>
        <a:xfrm>
          <a:off x="0" y="1633713"/>
          <a:ext cx="2851573" cy="148519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lvl="0" algn="ctr" defTabSz="844550">
            <a:lnSpc>
              <a:spcPct val="90000"/>
            </a:lnSpc>
            <a:spcBef>
              <a:spcPct val="0"/>
            </a:spcBef>
            <a:spcAft>
              <a:spcPct val="35000"/>
            </a:spcAft>
          </a:pPr>
          <a:r>
            <a:rPr lang="de-DE" altLang="de-DE" sz="1900" b="1" u="sng" kern="1200" dirty="0" smtClean="0">
              <a:latin typeface="Times New Roman" pitchFamily="18" charset="0"/>
            </a:rPr>
            <a:t>Systemdynamik </a:t>
          </a:r>
          <a:endParaRPr lang="de-DE" sz="1900" kern="1200" dirty="0"/>
        </a:p>
      </dsp:txBody>
      <dsp:txXfrm>
        <a:off x="0" y="1633713"/>
        <a:ext cx="2851573" cy="1485194"/>
      </dsp:txXfrm>
    </dsp:sp>
    <dsp:sp modelId="{94517D14-F9DA-4BDC-AF69-B49E8BF56E0E}">
      <dsp:nvSpPr>
        <dsp:cNvPr id="0" name=""/>
        <dsp:cNvSpPr/>
      </dsp:nvSpPr>
      <dsp:spPr>
        <a:xfrm>
          <a:off x="2851573" y="3267427"/>
          <a:ext cx="4277359" cy="1485194"/>
        </a:xfrm>
        <a:prstGeom prst="rightArrow">
          <a:avLst>
            <a:gd name="adj1" fmla="val 75000"/>
            <a:gd name="adj2" fmla="val 5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74F7AD8-CECA-4557-A93E-D2B513B83443}">
      <dsp:nvSpPr>
        <dsp:cNvPr id="0" name=""/>
        <dsp:cNvSpPr/>
      </dsp:nvSpPr>
      <dsp:spPr>
        <a:xfrm>
          <a:off x="0" y="3267427"/>
          <a:ext cx="2851573" cy="148519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lvl="0" algn="ctr" defTabSz="844550">
            <a:lnSpc>
              <a:spcPct val="90000"/>
            </a:lnSpc>
            <a:spcBef>
              <a:spcPct val="0"/>
            </a:spcBef>
            <a:spcAft>
              <a:spcPct val="35000"/>
            </a:spcAft>
          </a:pPr>
          <a:r>
            <a:rPr lang="de-DE" altLang="de-DE" sz="1900" b="1" u="sng" kern="1200" dirty="0" smtClean="0">
              <a:latin typeface="Times New Roman" pitchFamily="18" charset="0"/>
            </a:rPr>
            <a:t>Risikokorrelationen</a:t>
          </a:r>
          <a:endParaRPr lang="de-DE" sz="1900" kern="1200" dirty="0"/>
        </a:p>
      </dsp:txBody>
      <dsp:txXfrm>
        <a:off x="0" y="3267427"/>
        <a:ext cx="2851573" cy="1485194"/>
      </dsp:txXfrm>
    </dsp:sp>
  </dsp:spTree>
</dsp:drawing>
</file>

<file path=ppt/diagrams/layout1.xml><?xml version="1.0" encoding="utf-8"?>
<dgm:layoutDef xmlns:dgm="http://schemas.openxmlformats.org/drawingml/2006/diagram" xmlns:a="http://schemas.openxmlformats.org/drawingml/2006/main" uniqueId="urn:microsoft.com/office/officeart/2005/8/layout/vList4">
  <dgm:title val=""/>
  <dgm:desc val=""/>
  <dgm:catLst>
    <dgm:cat type="list"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4">
  <dgm:title val=""/>
  <dgm:desc val=""/>
  <dgm:catLst>
    <dgm:cat type="list"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bwMode="auto">
          <a:xfrm>
            <a:off x="0" y="0"/>
            <a:ext cx="2944813" cy="493713"/>
          </a:xfrm>
          <a:prstGeom prst="rect">
            <a:avLst/>
          </a:prstGeom>
          <a:noFill/>
          <a:ln w="9525">
            <a:noFill/>
            <a:miter lim="800000"/>
            <a:headEnd/>
            <a:tailEnd/>
          </a:ln>
          <a:effectLst/>
        </p:spPr>
        <p:txBody>
          <a:bodyPr vert="horz" wrap="square" lIns="92025" tIns="46013" rIns="92025" bIns="46013" numCol="1" anchor="t" anchorCtr="0" compatLnSpc="1">
            <a:prstTxWarp prst="textNoShape">
              <a:avLst/>
            </a:prstTxWarp>
          </a:bodyPr>
          <a:lstStyle>
            <a:lvl1pPr algn="l">
              <a:lnSpc>
                <a:spcPct val="100000"/>
              </a:lnSpc>
              <a:spcAft>
                <a:spcPct val="0"/>
              </a:spcAft>
              <a:buClrTx/>
              <a:buFontTx/>
              <a:buNone/>
              <a:defRPr sz="1200">
                <a:latin typeface="Arial" charset="0"/>
                <a:ea typeface="+mn-ea"/>
                <a:cs typeface="Arial" charset="0"/>
              </a:defRPr>
            </a:lvl1pPr>
          </a:lstStyle>
          <a:p>
            <a:pPr>
              <a:defRPr/>
            </a:pPr>
            <a:endParaRPr lang="de-DE"/>
          </a:p>
        </p:txBody>
      </p:sp>
      <p:sp>
        <p:nvSpPr>
          <p:cNvPr id="34819" name="Rectangle 3"/>
          <p:cNvSpPr>
            <a:spLocks noGrp="1" noChangeArrowheads="1"/>
          </p:cNvSpPr>
          <p:nvPr>
            <p:ph type="dt" sz="quarter" idx="1"/>
          </p:nvPr>
        </p:nvSpPr>
        <p:spPr bwMode="auto">
          <a:xfrm>
            <a:off x="3851275" y="0"/>
            <a:ext cx="2944813" cy="493713"/>
          </a:xfrm>
          <a:prstGeom prst="rect">
            <a:avLst/>
          </a:prstGeom>
          <a:noFill/>
          <a:ln w="9525">
            <a:noFill/>
            <a:miter lim="800000"/>
            <a:headEnd/>
            <a:tailEnd/>
          </a:ln>
          <a:effectLst/>
        </p:spPr>
        <p:txBody>
          <a:bodyPr vert="horz" wrap="square" lIns="92025" tIns="46013" rIns="92025" bIns="46013" numCol="1" anchor="t" anchorCtr="0" compatLnSpc="1">
            <a:prstTxWarp prst="textNoShape">
              <a:avLst/>
            </a:prstTxWarp>
          </a:bodyPr>
          <a:lstStyle>
            <a:lvl1pPr algn="r">
              <a:lnSpc>
                <a:spcPct val="100000"/>
              </a:lnSpc>
              <a:spcAft>
                <a:spcPct val="0"/>
              </a:spcAft>
              <a:buClrTx/>
              <a:buFontTx/>
              <a:buNone/>
              <a:defRPr sz="1200">
                <a:latin typeface="Arial" charset="0"/>
                <a:ea typeface="+mn-ea"/>
                <a:cs typeface="Arial" charset="0"/>
              </a:defRPr>
            </a:lvl1pPr>
          </a:lstStyle>
          <a:p>
            <a:pPr>
              <a:defRPr/>
            </a:pPr>
            <a:endParaRPr lang="de-DE"/>
          </a:p>
        </p:txBody>
      </p:sp>
      <p:sp>
        <p:nvSpPr>
          <p:cNvPr id="34820" name="Rectangle 4"/>
          <p:cNvSpPr>
            <a:spLocks noGrp="1" noChangeArrowheads="1"/>
          </p:cNvSpPr>
          <p:nvPr>
            <p:ph type="ftr" sz="quarter" idx="2"/>
          </p:nvPr>
        </p:nvSpPr>
        <p:spPr bwMode="auto">
          <a:xfrm>
            <a:off x="0" y="9378950"/>
            <a:ext cx="2944813" cy="493713"/>
          </a:xfrm>
          <a:prstGeom prst="rect">
            <a:avLst/>
          </a:prstGeom>
          <a:noFill/>
          <a:ln w="9525">
            <a:noFill/>
            <a:miter lim="800000"/>
            <a:headEnd/>
            <a:tailEnd/>
          </a:ln>
          <a:effectLst/>
        </p:spPr>
        <p:txBody>
          <a:bodyPr vert="horz" wrap="square" lIns="92025" tIns="46013" rIns="92025" bIns="46013" numCol="1" anchor="b" anchorCtr="0" compatLnSpc="1">
            <a:prstTxWarp prst="textNoShape">
              <a:avLst/>
            </a:prstTxWarp>
          </a:bodyPr>
          <a:lstStyle>
            <a:lvl1pPr algn="l">
              <a:lnSpc>
                <a:spcPct val="100000"/>
              </a:lnSpc>
              <a:spcAft>
                <a:spcPct val="0"/>
              </a:spcAft>
              <a:buClrTx/>
              <a:buFontTx/>
              <a:buNone/>
              <a:defRPr sz="1200">
                <a:latin typeface="Arial" charset="0"/>
                <a:ea typeface="+mn-ea"/>
                <a:cs typeface="Arial" charset="0"/>
              </a:defRPr>
            </a:lvl1pPr>
          </a:lstStyle>
          <a:p>
            <a:pPr>
              <a:defRPr/>
            </a:pPr>
            <a:endParaRPr lang="de-DE"/>
          </a:p>
        </p:txBody>
      </p:sp>
      <p:sp>
        <p:nvSpPr>
          <p:cNvPr id="34821" name="Rectangle 5"/>
          <p:cNvSpPr>
            <a:spLocks noGrp="1" noChangeArrowheads="1"/>
          </p:cNvSpPr>
          <p:nvPr>
            <p:ph type="sldNum" sz="quarter" idx="3"/>
          </p:nvPr>
        </p:nvSpPr>
        <p:spPr bwMode="auto">
          <a:xfrm>
            <a:off x="3851275" y="9378950"/>
            <a:ext cx="2944813" cy="493713"/>
          </a:xfrm>
          <a:prstGeom prst="rect">
            <a:avLst/>
          </a:prstGeom>
          <a:noFill/>
          <a:ln w="9525">
            <a:noFill/>
            <a:miter lim="800000"/>
            <a:headEnd/>
            <a:tailEnd/>
          </a:ln>
          <a:effectLst/>
        </p:spPr>
        <p:txBody>
          <a:bodyPr vert="horz" wrap="square" lIns="92025" tIns="46013" rIns="92025" bIns="46013" numCol="1" anchor="b" anchorCtr="0" compatLnSpc="1">
            <a:prstTxWarp prst="textNoShape">
              <a:avLst/>
            </a:prstTxWarp>
          </a:bodyPr>
          <a:lstStyle>
            <a:lvl1pPr algn="r">
              <a:defRPr sz="1200">
                <a:latin typeface="Arial" charset="0"/>
                <a:ea typeface="ＭＳ Ｐゴシック" charset="-128"/>
                <a:cs typeface="Arial" charset="0"/>
              </a:defRPr>
            </a:lvl1pPr>
          </a:lstStyle>
          <a:p>
            <a:pPr>
              <a:defRPr/>
            </a:pPr>
            <a:fld id="{86E14B42-E2F5-4FC4-8429-9009E83358C7}" type="slidenum">
              <a:rPr lang="de-DE"/>
              <a:pPr>
                <a:defRPr/>
              </a:pPr>
              <a:t>‹#›</a:t>
            </a:fld>
            <a:endParaRPr lang="de-DE"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hdr" sz="quarter"/>
          </p:nvPr>
        </p:nvSpPr>
        <p:spPr bwMode="auto">
          <a:xfrm>
            <a:off x="0" y="0"/>
            <a:ext cx="2944813" cy="493713"/>
          </a:xfrm>
          <a:prstGeom prst="rect">
            <a:avLst/>
          </a:prstGeom>
          <a:noFill/>
          <a:ln w="9525">
            <a:noFill/>
            <a:miter lim="800000"/>
            <a:headEnd/>
            <a:tailEnd/>
          </a:ln>
          <a:effectLst/>
        </p:spPr>
        <p:txBody>
          <a:bodyPr vert="horz" wrap="square" lIns="92025" tIns="46013" rIns="92025" bIns="46013" numCol="1" anchor="t" anchorCtr="0" compatLnSpc="1">
            <a:prstTxWarp prst="textNoShape">
              <a:avLst/>
            </a:prstTxWarp>
          </a:bodyPr>
          <a:lstStyle>
            <a:lvl1pPr algn="l">
              <a:lnSpc>
                <a:spcPct val="100000"/>
              </a:lnSpc>
              <a:spcAft>
                <a:spcPct val="0"/>
              </a:spcAft>
              <a:buClrTx/>
              <a:buFontTx/>
              <a:buNone/>
              <a:defRPr sz="1200">
                <a:latin typeface="Arial" charset="0"/>
                <a:ea typeface="+mn-ea"/>
                <a:cs typeface="Arial" charset="0"/>
              </a:defRPr>
            </a:lvl1pPr>
          </a:lstStyle>
          <a:p>
            <a:pPr>
              <a:defRPr/>
            </a:pPr>
            <a:endParaRPr lang="en-GB"/>
          </a:p>
        </p:txBody>
      </p:sp>
      <p:sp>
        <p:nvSpPr>
          <p:cNvPr id="19459" name="Rectangle 3"/>
          <p:cNvSpPr>
            <a:spLocks noGrp="1" noChangeArrowheads="1"/>
          </p:cNvSpPr>
          <p:nvPr>
            <p:ph type="dt" idx="1"/>
          </p:nvPr>
        </p:nvSpPr>
        <p:spPr bwMode="auto">
          <a:xfrm>
            <a:off x="3851275" y="0"/>
            <a:ext cx="2944813" cy="493713"/>
          </a:xfrm>
          <a:prstGeom prst="rect">
            <a:avLst/>
          </a:prstGeom>
          <a:noFill/>
          <a:ln w="9525">
            <a:noFill/>
            <a:miter lim="800000"/>
            <a:headEnd/>
            <a:tailEnd/>
          </a:ln>
          <a:effectLst/>
        </p:spPr>
        <p:txBody>
          <a:bodyPr vert="horz" wrap="square" lIns="92025" tIns="46013" rIns="92025" bIns="46013" numCol="1" anchor="t" anchorCtr="0" compatLnSpc="1">
            <a:prstTxWarp prst="textNoShape">
              <a:avLst/>
            </a:prstTxWarp>
          </a:bodyPr>
          <a:lstStyle>
            <a:lvl1pPr algn="r">
              <a:lnSpc>
                <a:spcPct val="100000"/>
              </a:lnSpc>
              <a:spcAft>
                <a:spcPct val="0"/>
              </a:spcAft>
              <a:buClrTx/>
              <a:buFontTx/>
              <a:buNone/>
              <a:defRPr sz="1200">
                <a:latin typeface="Arial" charset="0"/>
                <a:ea typeface="+mn-ea"/>
                <a:cs typeface="Arial" charset="0"/>
              </a:defRPr>
            </a:lvl1pPr>
          </a:lstStyle>
          <a:p>
            <a:pPr>
              <a:defRPr/>
            </a:pPr>
            <a:endParaRPr lang="en-GB"/>
          </a:p>
        </p:txBody>
      </p:sp>
      <p:sp>
        <p:nvSpPr>
          <p:cNvPr id="16388" name="Rectangle 4"/>
          <p:cNvSpPr>
            <a:spLocks noGrp="1" noRot="1" noChangeAspect="1" noChangeArrowheads="1" noTextEdit="1"/>
          </p:cNvSpPr>
          <p:nvPr>
            <p:ph type="sldImg" idx="2"/>
          </p:nvPr>
        </p:nvSpPr>
        <p:spPr bwMode="auto">
          <a:xfrm>
            <a:off x="781050" y="741363"/>
            <a:ext cx="5235575" cy="3702050"/>
          </a:xfrm>
          <a:prstGeom prst="rect">
            <a:avLst/>
          </a:prstGeom>
          <a:noFill/>
          <a:ln w="9525">
            <a:solidFill>
              <a:srgbClr val="000000"/>
            </a:solidFill>
            <a:miter lim="800000"/>
            <a:headEnd/>
            <a:tailEnd/>
          </a:ln>
        </p:spPr>
      </p:sp>
      <p:sp>
        <p:nvSpPr>
          <p:cNvPr id="19461" name="Rectangle 5"/>
          <p:cNvSpPr>
            <a:spLocks noGrp="1" noChangeArrowheads="1"/>
          </p:cNvSpPr>
          <p:nvPr>
            <p:ph type="body" sz="quarter" idx="3"/>
          </p:nvPr>
        </p:nvSpPr>
        <p:spPr bwMode="auto">
          <a:xfrm>
            <a:off x="679450" y="4691063"/>
            <a:ext cx="5438775" cy="4443412"/>
          </a:xfrm>
          <a:prstGeom prst="rect">
            <a:avLst/>
          </a:prstGeom>
          <a:noFill/>
          <a:ln w="9525">
            <a:noFill/>
            <a:miter lim="800000"/>
            <a:headEnd/>
            <a:tailEnd/>
          </a:ln>
          <a:effectLst/>
        </p:spPr>
        <p:txBody>
          <a:bodyPr vert="horz" wrap="square" lIns="92025" tIns="46013" rIns="92025" bIns="46013" numCol="1" anchor="t" anchorCtr="0" compatLnSpc="1">
            <a:prstTxWarp prst="textNoShape">
              <a:avLst/>
            </a:prstTxWarp>
          </a:bodyPr>
          <a:lstStyle/>
          <a:p>
            <a:pPr lvl="0"/>
            <a:r>
              <a:rPr lang="en-GB" noProof="0" smtClean="0"/>
              <a:t>Textmasterformate durch Klicken bearbeiten</a:t>
            </a:r>
          </a:p>
          <a:p>
            <a:pPr lvl="1"/>
            <a:r>
              <a:rPr lang="en-GB" noProof="0" smtClean="0"/>
              <a:t>Zweite Ebene</a:t>
            </a:r>
          </a:p>
          <a:p>
            <a:pPr lvl="2"/>
            <a:r>
              <a:rPr lang="en-GB" noProof="0" smtClean="0"/>
              <a:t>Dritte Ebene</a:t>
            </a:r>
          </a:p>
          <a:p>
            <a:pPr lvl="3"/>
            <a:r>
              <a:rPr lang="en-GB" noProof="0" smtClean="0"/>
              <a:t>Vierte Ebene</a:t>
            </a:r>
          </a:p>
          <a:p>
            <a:pPr lvl="4"/>
            <a:r>
              <a:rPr lang="en-GB" noProof="0" smtClean="0"/>
              <a:t>Fünfte Ebene</a:t>
            </a:r>
          </a:p>
        </p:txBody>
      </p:sp>
      <p:sp>
        <p:nvSpPr>
          <p:cNvPr id="19462" name="Rectangle 6"/>
          <p:cNvSpPr>
            <a:spLocks noGrp="1" noChangeArrowheads="1"/>
          </p:cNvSpPr>
          <p:nvPr>
            <p:ph type="ftr" sz="quarter" idx="4"/>
          </p:nvPr>
        </p:nvSpPr>
        <p:spPr bwMode="auto">
          <a:xfrm>
            <a:off x="0" y="9378950"/>
            <a:ext cx="2944813" cy="493713"/>
          </a:xfrm>
          <a:prstGeom prst="rect">
            <a:avLst/>
          </a:prstGeom>
          <a:noFill/>
          <a:ln w="9525">
            <a:noFill/>
            <a:miter lim="800000"/>
            <a:headEnd/>
            <a:tailEnd/>
          </a:ln>
          <a:effectLst/>
        </p:spPr>
        <p:txBody>
          <a:bodyPr vert="horz" wrap="square" lIns="92025" tIns="46013" rIns="92025" bIns="46013" numCol="1" anchor="b" anchorCtr="0" compatLnSpc="1">
            <a:prstTxWarp prst="textNoShape">
              <a:avLst/>
            </a:prstTxWarp>
          </a:bodyPr>
          <a:lstStyle>
            <a:lvl1pPr algn="l">
              <a:lnSpc>
                <a:spcPct val="100000"/>
              </a:lnSpc>
              <a:spcAft>
                <a:spcPct val="0"/>
              </a:spcAft>
              <a:buClrTx/>
              <a:buFontTx/>
              <a:buNone/>
              <a:defRPr sz="1200">
                <a:latin typeface="Arial" charset="0"/>
                <a:ea typeface="+mn-ea"/>
                <a:cs typeface="Arial" charset="0"/>
              </a:defRPr>
            </a:lvl1pPr>
          </a:lstStyle>
          <a:p>
            <a:pPr>
              <a:defRPr/>
            </a:pPr>
            <a:endParaRPr lang="en-GB"/>
          </a:p>
        </p:txBody>
      </p:sp>
      <p:sp>
        <p:nvSpPr>
          <p:cNvPr id="19463" name="Rectangle 7"/>
          <p:cNvSpPr>
            <a:spLocks noGrp="1" noChangeArrowheads="1"/>
          </p:cNvSpPr>
          <p:nvPr>
            <p:ph type="sldNum" sz="quarter" idx="5"/>
          </p:nvPr>
        </p:nvSpPr>
        <p:spPr bwMode="auto">
          <a:xfrm>
            <a:off x="3851275" y="9378950"/>
            <a:ext cx="2944813" cy="493713"/>
          </a:xfrm>
          <a:prstGeom prst="rect">
            <a:avLst/>
          </a:prstGeom>
          <a:noFill/>
          <a:ln w="9525">
            <a:noFill/>
            <a:miter lim="800000"/>
            <a:headEnd/>
            <a:tailEnd/>
          </a:ln>
          <a:effectLst/>
        </p:spPr>
        <p:txBody>
          <a:bodyPr vert="horz" wrap="square" lIns="92025" tIns="46013" rIns="92025" bIns="46013" numCol="1" anchor="b" anchorCtr="0" compatLnSpc="1">
            <a:prstTxWarp prst="textNoShape">
              <a:avLst/>
            </a:prstTxWarp>
          </a:bodyPr>
          <a:lstStyle>
            <a:lvl1pPr algn="r">
              <a:defRPr sz="1200">
                <a:latin typeface="Arial" charset="0"/>
                <a:ea typeface="ＭＳ Ｐゴシック" charset="-128"/>
                <a:cs typeface="Arial" charset="0"/>
              </a:defRPr>
            </a:lvl1pPr>
          </a:lstStyle>
          <a:p>
            <a:pPr>
              <a:defRPr/>
            </a:pPr>
            <a:fld id="{7022188D-E237-431F-8ED4-D17DCF5EB581}" type="slidenum">
              <a:rPr lang="en-GB"/>
              <a:pPr>
                <a:defRPr/>
              </a:pPr>
              <a:t>‹#›</a:t>
            </a:fld>
            <a:endParaRPr lang="en-GB"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pitchFamily="34" charset="-128"/>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ＭＳ Ｐゴシック" pitchFamily="34" charset="-128"/>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ＭＳ Ｐゴシック" pitchFamily="34" charset="-128"/>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ＭＳ Ｐゴシック" pitchFamily="34" charset="-128"/>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ＭＳ Ｐゴシック" pitchFamily="34" charset="-128"/>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txBox="1">
            <a:spLocks noGrp="1" noChangeArrowheads="1"/>
          </p:cNvSpPr>
          <p:nvPr/>
        </p:nvSpPr>
        <p:spPr bwMode="auto">
          <a:xfrm>
            <a:off x="3851275" y="9378950"/>
            <a:ext cx="2944813" cy="493713"/>
          </a:xfrm>
          <a:prstGeom prst="rect">
            <a:avLst/>
          </a:prstGeom>
          <a:noFill/>
          <a:ln w="9525">
            <a:noFill/>
            <a:miter lim="800000"/>
            <a:headEnd/>
            <a:tailEnd/>
          </a:ln>
        </p:spPr>
        <p:txBody>
          <a:bodyPr lIns="91953" tIns="45977" rIns="91953" bIns="45977" anchor="b"/>
          <a:lstStyle/>
          <a:p>
            <a:pPr algn="r"/>
            <a:fld id="{76923037-F2A8-4AD8-9D53-C7455F370DD6}" type="slidenum">
              <a:rPr lang="en-GB" altLang="de-DE" sz="1200"/>
              <a:pPr algn="r"/>
              <a:t>38</a:t>
            </a:fld>
            <a:endParaRPr lang="en-GB" altLang="de-DE" sz="1200"/>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a:ln/>
        </p:spPr>
        <p:txBody>
          <a:bodyPr/>
          <a:lstStyle/>
          <a:p>
            <a:pPr eaLnBrk="1" hangingPunct="1"/>
            <a:endParaRPr lang="de-DE" altLang="de-DE"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txBox="1">
            <a:spLocks noGrp="1" noChangeArrowheads="1"/>
          </p:cNvSpPr>
          <p:nvPr/>
        </p:nvSpPr>
        <p:spPr bwMode="auto">
          <a:xfrm>
            <a:off x="3851275" y="9378950"/>
            <a:ext cx="2944813" cy="493713"/>
          </a:xfrm>
          <a:prstGeom prst="rect">
            <a:avLst/>
          </a:prstGeom>
          <a:noFill/>
          <a:ln w="9525">
            <a:noFill/>
            <a:miter lim="800000"/>
            <a:headEnd/>
            <a:tailEnd/>
          </a:ln>
        </p:spPr>
        <p:txBody>
          <a:bodyPr lIns="91993" tIns="45997" rIns="91993" bIns="45997" anchor="b"/>
          <a:lstStyle/>
          <a:p>
            <a:pPr algn="r"/>
            <a:fld id="{3D89EB43-0631-49AE-974D-1DD25B17970D}" type="slidenum">
              <a:rPr lang="en-GB" altLang="de-DE" sz="1200"/>
              <a:pPr algn="r"/>
              <a:t>39</a:t>
            </a:fld>
            <a:endParaRPr lang="en-GB" altLang="de-DE" sz="120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p:spPr>
        <p:txBody>
          <a:bodyPr/>
          <a:lstStyle/>
          <a:p>
            <a:pPr eaLnBrk="1" hangingPunct="1"/>
            <a:endParaRPr lang="de-DE" altLang="de-DE"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el und 2 Inhalte">
    <p:spTree>
      <p:nvGrpSpPr>
        <p:cNvPr id="1" name=""/>
        <p:cNvGrpSpPr/>
        <p:nvPr/>
      </p:nvGrpSpPr>
      <p:grpSpPr>
        <a:xfrm>
          <a:off x="0" y="0"/>
          <a:ext cx="0" cy="0"/>
          <a:chOff x="0" y="0"/>
          <a:chExt cx="0" cy="0"/>
        </a:xfrm>
      </p:grpSpPr>
      <p:sp>
        <p:nvSpPr>
          <p:cNvPr id="4" name="Line 11"/>
          <p:cNvSpPr>
            <a:spLocks noChangeShapeType="1"/>
          </p:cNvSpPr>
          <p:nvPr/>
        </p:nvSpPr>
        <p:spPr bwMode="gray">
          <a:xfrm>
            <a:off x="450850" y="7023100"/>
            <a:ext cx="9809163" cy="0"/>
          </a:xfrm>
          <a:prstGeom prst="line">
            <a:avLst/>
          </a:prstGeom>
          <a:noFill/>
          <a:ln w="6350" algn="ctr">
            <a:solidFill>
              <a:srgbClr val="797873"/>
            </a:solidFill>
            <a:round/>
            <a:headEnd/>
            <a:tailEnd/>
          </a:ln>
        </p:spPr>
        <p:txBody>
          <a:bodyPr/>
          <a:lstStyle/>
          <a:p>
            <a:endParaRPr lang="de-DE"/>
          </a:p>
        </p:txBody>
      </p:sp>
      <p:sp>
        <p:nvSpPr>
          <p:cNvPr id="5" name="Line 12"/>
          <p:cNvSpPr>
            <a:spLocks noChangeShapeType="1"/>
          </p:cNvSpPr>
          <p:nvPr/>
        </p:nvSpPr>
        <p:spPr bwMode="gray">
          <a:xfrm flipV="1">
            <a:off x="450850" y="1547813"/>
            <a:ext cx="9809163" cy="0"/>
          </a:xfrm>
          <a:prstGeom prst="line">
            <a:avLst/>
          </a:prstGeom>
          <a:noFill/>
          <a:ln w="6350" algn="ctr">
            <a:solidFill>
              <a:srgbClr val="797873"/>
            </a:solidFill>
            <a:round/>
            <a:headEnd/>
            <a:tailEnd/>
          </a:ln>
        </p:spPr>
        <p:txBody>
          <a:bodyPr/>
          <a:lstStyle/>
          <a:p>
            <a:endParaRPr lang="de-DE"/>
          </a:p>
        </p:txBody>
      </p:sp>
      <p:sp>
        <p:nvSpPr>
          <p:cNvPr id="7" name="Text Box 9"/>
          <p:cNvSpPr txBox="1">
            <a:spLocks noChangeArrowheads="1"/>
          </p:cNvSpPr>
          <p:nvPr/>
        </p:nvSpPr>
        <p:spPr bwMode="gray">
          <a:xfrm>
            <a:off x="450850" y="400050"/>
            <a:ext cx="3095625" cy="139700"/>
          </a:xfrm>
          <a:prstGeom prst="rect">
            <a:avLst/>
          </a:prstGeom>
          <a:noFill/>
          <a:ln w="9525">
            <a:noFill/>
            <a:miter lim="800000"/>
            <a:headEnd/>
            <a:tailEnd/>
          </a:ln>
          <a:effectLst/>
        </p:spPr>
        <p:txBody>
          <a:bodyPr wrap="none" lIns="0" tIns="0" rIns="0" bIns="0"/>
          <a:lstStyle/>
          <a:p>
            <a:pPr defTabSz="1042988"/>
            <a:r>
              <a:rPr lang="de-DE" altLang="de-DE" sz="1100">
                <a:latin typeface="Times New Roman" pitchFamily="18" charset="0"/>
              </a:rPr>
              <a:t>DataPrisma GmbH</a:t>
            </a:r>
          </a:p>
          <a:p>
            <a:pPr defTabSz="1042988"/>
            <a:endParaRPr lang="de-DE" altLang="de-DE" sz="900">
              <a:latin typeface="Times New Roman" pitchFamily="18" charset="0"/>
            </a:endParaRPr>
          </a:p>
        </p:txBody>
      </p:sp>
      <p:sp>
        <p:nvSpPr>
          <p:cNvPr id="8" name="Rectangle 6"/>
          <p:cNvSpPr txBox="1">
            <a:spLocks noChangeArrowheads="1"/>
          </p:cNvSpPr>
          <p:nvPr userDrawn="1"/>
        </p:nvSpPr>
        <p:spPr bwMode="gray">
          <a:xfrm>
            <a:off x="9545638" y="7115175"/>
            <a:ext cx="719137" cy="306388"/>
          </a:xfrm>
          <a:prstGeom prst="rect">
            <a:avLst/>
          </a:prstGeom>
          <a:noFill/>
          <a:ln w="9525" algn="ctr">
            <a:noFill/>
            <a:miter lim="800000"/>
            <a:headEnd/>
            <a:tailEnd/>
          </a:ln>
          <a:effectLst/>
        </p:spPr>
        <p:txBody>
          <a:bodyPr wrap="none" lIns="0" tIns="0" rIns="0" bIns="0"/>
          <a:lstStyle>
            <a:defPPr>
              <a:defRPr lang="en-GB"/>
            </a:defPPr>
            <a:lvl1pPr algn="r" rtl="0" fontAlgn="base">
              <a:spcBef>
                <a:spcPct val="0"/>
              </a:spcBef>
              <a:spcAft>
                <a:spcPct val="0"/>
              </a:spcAft>
              <a:defRPr sz="1000" i="1" kern="1200">
                <a:solidFill>
                  <a:schemeClr val="tx1"/>
                </a:solidFill>
                <a:latin typeface="Times New Roman" pitchFamily="18" charset="0"/>
                <a:ea typeface="ＭＳ Ｐゴシック" charset="-128"/>
                <a:cs typeface="+mn-cs"/>
              </a:defRPr>
            </a:lvl1pPr>
            <a:lvl2pPr marL="457200" algn="l" rtl="0" fontAlgn="base">
              <a:spcBef>
                <a:spcPct val="0"/>
              </a:spcBef>
              <a:spcAft>
                <a:spcPct val="0"/>
              </a:spcAft>
              <a:defRPr sz="1600" kern="1200">
                <a:solidFill>
                  <a:schemeClr val="tx1"/>
                </a:solidFill>
                <a:latin typeface="Arial" charset="0"/>
                <a:ea typeface="ＭＳ Ｐゴシック" pitchFamily="34" charset="-128"/>
                <a:cs typeface="Arial" charset="0"/>
              </a:defRPr>
            </a:lvl2pPr>
            <a:lvl3pPr marL="914400" algn="l" rtl="0" fontAlgn="base">
              <a:spcBef>
                <a:spcPct val="0"/>
              </a:spcBef>
              <a:spcAft>
                <a:spcPct val="0"/>
              </a:spcAft>
              <a:defRPr sz="1600" kern="1200">
                <a:solidFill>
                  <a:schemeClr val="tx1"/>
                </a:solidFill>
                <a:latin typeface="Arial" charset="0"/>
                <a:ea typeface="ＭＳ Ｐゴシック" pitchFamily="34" charset="-128"/>
                <a:cs typeface="Arial" charset="0"/>
              </a:defRPr>
            </a:lvl3pPr>
            <a:lvl4pPr marL="1371600" algn="l" rtl="0" fontAlgn="base">
              <a:spcBef>
                <a:spcPct val="0"/>
              </a:spcBef>
              <a:spcAft>
                <a:spcPct val="0"/>
              </a:spcAft>
              <a:defRPr sz="1600" kern="1200">
                <a:solidFill>
                  <a:schemeClr val="tx1"/>
                </a:solidFill>
                <a:latin typeface="Arial" charset="0"/>
                <a:ea typeface="ＭＳ Ｐゴシック" pitchFamily="34" charset="-128"/>
                <a:cs typeface="Arial" charset="0"/>
              </a:defRPr>
            </a:lvl4pPr>
            <a:lvl5pPr marL="1828800" algn="l" rtl="0" fontAlgn="base">
              <a:spcBef>
                <a:spcPct val="0"/>
              </a:spcBef>
              <a:spcAft>
                <a:spcPct val="0"/>
              </a:spcAft>
              <a:defRPr sz="1600" kern="1200">
                <a:solidFill>
                  <a:schemeClr val="tx1"/>
                </a:solidFill>
                <a:latin typeface="Arial" charset="0"/>
                <a:ea typeface="ＭＳ Ｐゴシック" pitchFamily="34" charset="-128"/>
                <a:cs typeface="Arial" charset="0"/>
              </a:defRPr>
            </a:lvl5pPr>
            <a:lvl6pPr marL="2286000" algn="l" defTabSz="914400" rtl="0" eaLnBrk="1" latinLnBrk="0" hangingPunct="1">
              <a:defRPr sz="1600" kern="1200">
                <a:solidFill>
                  <a:schemeClr val="tx1"/>
                </a:solidFill>
                <a:latin typeface="Arial" charset="0"/>
                <a:ea typeface="ＭＳ Ｐゴシック" pitchFamily="34" charset="-128"/>
                <a:cs typeface="Arial" charset="0"/>
              </a:defRPr>
            </a:lvl6pPr>
            <a:lvl7pPr marL="2743200" algn="l" defTabSz="914400" rtl="0" eaLnBrk="1" latinLnBrk="0" hangingPunct="1">
              <a:defRPr sz="1600" kern="1200">
                <a:solidFill>
                  <a:schemeClr val="tx1"/>
                </a:solidFill>
                <a:latin typeface="Arial" charset="0"/>
                <a:ea typeface="ＭＳ Ｐゴシック" pitchFamily="34" charset="-128"/>
                <a:cs typeface="Arial" charset="0"/>
              </a:defRPr>
            </a:lvl7pPr>
            <a:lvl8pPr marL="3200400" algn="l" defTabSz="914400" rtl="0" eaLnBrk="1" latinLnBrk="0" hangingPunct="1">
              <a:defRPr sz="1600" kern="1200">
                <a:solidFill>
                  <a:schemeClr val="tx1"/>
                </a:solidFill>
                <a:latin typeface="Arial" charset="0"/>
                <a:ea typeface="ＭＳ Ｐゴシック" pitchFamily="34" charset="-128"/>
                <a:cs typeface="Arial" charset="0"/>
              </a:defRPr>
            </a:lvl8pPr>
            <a:lvl9pPr marL="3657600" algn="l" defTabSz="914400" rtl="0" eaLnBrk="1" latinLnBrk="0" hangingPunct="1">
              <a:defRPr sz="1600" kern="1200">
                <a:solidFill>
                  <a:schemeClr val="tx1"/>
                </a:solidFill>
                <a:latin typeface="Arial" charset="0"/>
                <a:ea typeface="ＭＳ Ｐゴシック" pitchFamily="34" charset="-128"/>
                <a:cs typeface="Arial" charset="0"/>
              </a:defRPr>
            </a:lvl9pPr>
          </a:lstStyle>
          <a:p>
            <a:pPr>
              <a:defRPr/>
            </a:pPr>
            <a:r>
              <a:rPr lang="de-DE" dirty="0" smtClean="0"/>
              <a:t> Seite </a:t>
            </a:r>
            <a:fld id="{9CE54BFA-DB3E-4EA5-9683-649CB98FF7E7}" type="slidenum">
              <a:rPr lang="de-DE" smtClean="0"/>
              <a:pPr>
                <a:defRPr/>
              </a:pPr>
              <a:t>‹#›</a:t>
            </a:fld>
            <a:endParaRPr lang="de-DE" dirty="0"/>
          </a:p>
        </p:txBody>
      </p:sp>
      <p:sp>
        <p:nvSpPr>
          <p:cNvPr id="9" name="Rectangle 6"/>
          <p:cNvSpPr txBox="1">
            <a:spLocks noChangeArrowheads="1"/>
          </p:cNvSpPr>
          <p:nvPr userDrawn="1"/>
        </p:nvSpPr>
        <p:spPr bwMode="gray">
          <a:xfrm>
            <a:off x="450850" y="7115175"/>
            <a:ext cx="2578100" cy="306388"/>
          </a:xfrm>
          <a:prstGeom prst="rect">
            <a:avLst/>
          </a:prstGeom>
          <a:noFill/>
          <a:ln w="9525" algn="ctr">
            <a:noFill/>
            <a:miter lim="800000"/>
            <a:headEnd/>
            <a:tailEnd/>
          </a:ln>
          <a:effectLst/>
        </p:spPr>
        <p:txBody>
          <a:bodyPr wrap="none" lIns="0" tIns="0" rIns="0" bIns="0"/>
          <a:lstStyle/>
          <a:p>
            <a:r>
              <a:rPr lang="de-DE" sz="1000" i="1">
                <a:latin typeface="Times New Roman" pitchFamily="18" charset="0"/>
              </a:rPr>
              <a:t>März 2014</a:t>
            </a:r>
          </a:p>
        </p:txBody>
      </p:sp>
      <p:sp>
        <p:nvSpPr>
          <p:cNvPr id="10" name="Rectangle 6"/>
          <p:cNvSpPr txBox="1">
            <a:spLocks noChangeArrowheads="1"/>
          </p:cNvSpPr>
          <p:nvPr userDrawn="1"/>
        </p:nvSpPr>
        <p:spPr bwMode="gray">
          <a:xfrm>
            <a:off x="7686675" y="352425"/>
            <a:ext cx="2578100" cy="306388"/>
          </a:xfrm>
          <a:prstGeom prst="rect">
            <a:avLst/>
          </a:prstGeom>
          <a:noFill/>
          <a:ln w="9525" algn="ctr">
            <a:noFill/>
            <a:miter lim="800000"/>
            <a:headEnd/>
            <a:tailEnd/>
          </a:ln>
          <a:effectLst/>
        </p:spPr>
        <p:txBody>
          <a:bodyPr wrap="none" lIns="0" tIns="0" rIns="0" bIns="0"/>
          <a:lstStyle/>
          <a:p>
            <a:pPr algn="r"/>
            <a:r>
              <a:rPr lang="de-DE" sz="1000" i="1">
                <a:latin typeface="Times New Roman" pitchFamily="18" charset="0"/>
              </a:rPr>
              <a:t>Dr. Eckhard Cornehl</a:t>
            </a:r>
          </a:p>
          <a:p>
            <a:pPr algn="r"/>
            <a:r>
              <a:rPr lang="de-DE" sz="1000" i="1">
                <a:latin typeface="Times New Roman" pitchFamily="18" charset="0"/>
              </a:rPr>
              <a:t>Dr Markus Miksa</a:t>
            </a:r>
          </a:p>
        </p:txBody>
      </p:sp>
      <p:sp>
        <p:nvSpPr>
          <p:cNvPr id="3" name="Inhaltsplatzhalter 2"/>
          <p:cNvSpPr>
            <a:spLocks noGrp="1"/>
          </p:cNvSpPr>
          <p:nvPr>
            <p:ph idx="1"/>
          </p:nvPr>
        </p:nvSpPr>
        <p:spPr>
          <a:xfrm>
            <a:off x="450850" y="1978024"/>
            <a:ext cx="4787900" cy="4718051"/>
          </a:xfrm>
        </p:spPr>
        <p:txBody>
          <a:bodyPr/>
          <a:lstStyle>
            <a:lvl5pPr marL="1439863" indent="-274638">
              <a:defRPr/>
            </a:lvl5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6" name="Inhaltsplatzhalter 2"/>
          <p:cNvSpPr>
            <a:spLocks noGrp="1"/>
          </p:cNvSpPr>
          <p:nvPr>
            <p:ph idx="11"/>
          </p:nvPr>
        </p:nvSpPr>
        <p:spPr>
          <a:xfrm>
            <a:off x="5453063" y="1978024"/>
            <a:ext cx="4806950" cy="4718051"/>
          </a:xfrm>
        </p:spPr>
        <p:txBody>
          <a:bodyPr/>
          <a:lstStyle>
            <a:lvl5pPr marL="1439863" indent="-274638">
              <a:defRPr/>
            </a:lvl5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userDrawn="1">
  <p:cSld name="Titelfolie mit Bild">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gray">
          <a:xfrm>
            <a:off x="450850" y="868363"/>
            <a:ext cx="4978400" cy="647700"/>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p>
            <a:pPr lvl="0"/>
            <a:r>
              <a:rPr lang="de-DE" altLang="de-DE" smtClean="0"/>
              <a:t>Titelmasterformat durch Klicken bearbeiten</a:t>
            </a:r>
          </a:p>
        </p:txBody>
      </p:sp>
      <p:sp>
        <p:nvSpPr>
          <p:cNvPr id="1027" name="Rectangle 3"/>
          <p:cNvSpPr>
            <a:spLocks noGrp="1" noChangeArrowheads="1"/>
          </p:cNvSpPr>
          <p:nvPr>
            <p:ph type="body" idx="1"/>
          </p:nvPr>
        </p:nvSpPr>
        <p:spPr bwMode="gray">
          <a:xfrm>
            <a:off x="433388" y="1978025"/>
            <a:ext cx="9809162" cy="471805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de-DE" altLang="de-DE" smtClean="0"/>
              <a:t>Textmasterformate durch Klicken bearbeiten</a:t>
            </a:r>
          </a:p>
          <a:p>
            <a:pPr lvl="1"/>
            <a:r>
              <a:rPr lang="de-DE" altLang="de-DE" smtClean="0"/>
              <a:t>Zweite Ebene</a:t>
            </a:r>
          </a:p>
          <a:p>
            <a:pPr lvl="2"/>
            <a:r>
              <a:rPr lang="de-DE" altLang="de-DE" smtClean="0"/>
              <a:t>Dritte Ebene</a:t>
            </a:r>
          </a:p>
          <a:p>
            <a:pPr lvl="3"/>
            <a:r>
              <a:rPr lang="de-DE" altLang="de-DE" smtClean="0"/>
              <a:t>Vierte Ebene</a:t>
            </a:r>
          </a:p>
          <a:p>
            <a:pPr lvl="4"/>
            <a:r>
              <a:rPr lang="de-DE" altLang="de-DE" smtClean="0"/>
              <a:t>Fünfte Ebene</a:t>
            </a:r>
          </a:p>
        </p:txBody>
      </p:sp>
      <p:sp>
        <p:nvSpPr>
          <p:cNvPr id="1030" name="Rectangle 6"/>
          <p:cNvSpPr>
            <a:spLocks noGrp="1" noChangeArrowheads="1"/>
          </p:cNvSpPr>
          <p:nvPr>
            <p:ph type="sldNum" sz="quarter" idx="4"/>
          </p:nvPr>
        </p:nvSpPr>
        <p:spPr bwMode="gray">
          <a:xfrm>
            <a:off x="9001125" y="400050"/>
            <a:ext cx="1241425" cy="161925"/>
          </a:xfrm>
          <a:prstGeom prst="rect">
            <a:avLst/>
          </a:prstGeom>
          <a:noFill/>
          <a:ln w="9525" algn="ctr">
            <a:noFill/>
            <a:miter lim="800000"/>
            <a:headEnd/>
            <a:tailEnd/>
          </a:ln>
          <a:effectLst/>
        </p:spPr>
        <p:txBody>
          <a:bodyPr vert="horz" wrap="none" lIns="0" tIns="0" rIns="0" bIns="0" numCol="1" anchor="t" anchorCtr="0" compatLnSpc="1">
            <a:prstTxWarp prst="textNoShape">
              <a:avLst/>
            </a:prstTxWarp>
          </a:bodyPr>
          <a:lstStyle>
            <a:lvl1pPr algn="r">
              <a:defRPr sz="1000" i="1">
                <a:latin typeface="Times New Roman" pitchFamily="18" charset="0"/>
                <a:ea typeface="ＭＳ Ｐゴシック" charset="-128"/>
                <a:cs typeface="+mn-cs"/>
              </a:defRPr>
            </a:lvl1pPr>
          </a:lstStyle>
          <a:p>
            <a:pPr>
              <a:defRPr/>
            </a:pPr>
            <a:r>
              <a:rPr lang="de-DE"/>
              <a:t>Dr. Eckhard </a:t>
            </a:r>
            <a:r>
              <a:rPr lang="de-DE" err="1"/>
              <a:t>Cornehl</a:t>
            </a:r>
            <a:endParaRPr lang="de-DE"/>
          </a:p>
        </p:txBody>
      </p:sp>
      <p:sp>
        <p:nvSpPr>
          <p:cNvPr id="1029" name="Line 11"/>
          <p:cNvSpPr>
            <a:spLocks noChangeShapeType="1"/>
          </p:cNvSpPr>
          <p:nvPr/>
        </p:nvSpPr>
        <p:spPr bwMode="gray">
          <a:xfrm>
            <a:off x="450850" y="7023100"/>
            <a:ext cx="9809163" cy="0"/>
          </a:xfrm>
          <a:prstGeom prst="line">
            <a:avLst/>
          </a:prstGeom>
          <a:noFill/>
          <a:ln w="6350" algn="ctr">
            <a:solidFill>
              <a:srgbClr val="797873"/>
            </a:solidFill>
            <a:round/>
            <a:headEnd/>
            <a:tailEnd/>
          </a:ln>
        </p:spPr>
        <p:txBody>
          <a:bodyPr/>
          <a:lstStyle/>
          <a:p>
            <a:endParaRPr lang="de-DE"/>
          </a:p>
        </p:txBody>
      </p:sp>
      <p:sp>
        <p:nvSpPr>
          <p:cNvPr id="2" name="Line 12"/>
          <p:cNvSpPr>
            <a:spLocks noChangeShapeType="1"/>
          </p:cNvSpPr>
          <p:nvPr/>
        </p:nvSpPr>
        <p:spPr bwMode="gray">
          <a:xfrm flipV="1">
            <a:off x="450850" y="1547813"/>
            <a:ext cx="9809163" cy="0"/>
          </a:xfrm>
          <a:prstGeom prst="line">
            <a:avLst/>
          </a:prstGeom>
          <a:noFill/>
          <a:ln w="6350" algn="ctr">
            <a:solidFill>
              <a:srgbClr val="797873"/>
            </a:solidFill>
            <a:round/>
            <a:headEnd/>
            <a:tailEnd/>
          </a:ln>
        </p:spPr>
        <p:txBody>
          <a:bodyPr/>
          <a:lstStyle/>
          <a:p>
            <a:endParaRPr lang="de-DE"/>
          </a:p>
        </p:txBody>
      </p:sp>
      <p:sp>
        <p:nvSpPr>
          <p:cNvPr id="13" name="Text Box 9"/>
          <p:cNvSpPr txBox="1">
            <a:spLocks noChangeArrowheads="1"/>
          </p:cNvSpPr>
          <p:nvPr/>
        </p:nvSpPr>
        <p:spPr bwMode="gray">
          <a:xfrm>
            <a:off x="450850" y="400050"/>
            <a:ext cx="3095625" cy="139700"/>
          </a:xfrm>
          <a:prstGeom prst="rect">
            <a:avLst/>
          </a:prstGeom>
          <a:noFill/>
          <a:ln w="9525">
            <a:noFill/>
            <a:miter lim="800000"/>
            <a:headEnd/>
            <a:tailEnd/>
          </a:ln>
          <a:effectLst/>
        </p:spPr>
        <p:txBody>
          <a:bodyPr wrap="none" lIns="0" tIns="0" rIns="0" bIns="0"/>
          <a:lstStyle>
            <a:lvl1pPr defTabSz="1042988" eaLnBrk="0" hangingPunct="0">
              <a:defRPr sz="1600">
                <a:solidFill>
                  <a:schemeClr val="tx1"/>
                </a:solidFill>
                <a:latin typeface="Arial" charset="0"/>
                <a:ea typeface="ＭＳ Ｐゴシック" pitchFamily="34" charset="-128"/>
              </a:defRPr>
            </a:lvl1pPr>
            <a:lvl2pPr marL="742950" indent="-285750" defTabSz="1042988" eaLnBrk="0" hangingPunct="0">
              <a:defRPr sz="1600">
                <a:solidFill>
                  <a:schemeClr val="tx1"/>
                </a:solidFill>
                <a:latin typeface="Arial" charset="0"/>
                <a:ea typeface="ＭＳ Ｐゴシック" pitchFamily="34" charset="-128"/>
              </a:defRPr>
            </a:lvl2pPr>
            <a:lvl3pPr marL="1143000" indent="-228600" defTabSz="1042988" eaLnBrk="0" hangingPunct="0">
              <a:defRPr sz="1600">
                <a:solidFill>
                  <a:schemeClr val="tx1"/>
                </a:solidFill>
                <a:latin typeface="Arial" charset="0"/>
                <a:ea typeface="ＭＳ Ｐゴシック" pitchFamily="34" charset="-128"/>
              </a:defRPr>
            </a:lvl3pPr>
            <a:lvl4pPr marL="1600200" indent="-228600" defTabSz="1042988" eaLnBrk="0" hangingPunct="0">
              <a:defRPr sz="1600">
                <a:solidFill>
                  <a:schemeClr val="tx1"/>
                </a:solidFill>
                <a:latin typeface="Arial" charset="0"/>
                <a:ea typeface="ＭＳ Ｐゴシック" pitchFamily="34" charset="-128"/>
              </a:defRPr>
            </a:lvl4pPr>
            <a:lvl5pPr marL="2057400" indent="-228600" defTabSz="1042988" eaLnBrk="0" hangingPunct="0">
              <a:defRPr sz="1600">
                <a:solidFill>
                  <a:schemeClr val="tx1"/>
                </a:solidFill>
                <a:latin typeface="Arial" charset="0"/>
                <a:ea typeface="ＭＳ Ｐゴシック" pitchFamily="34" charset="-128"/>
              </a:defRPr>
            </a:lvl5pPr>
            <a:lvl6pPr marL="2514600" indent="-228600" defTabSz="1042988" eaLnBrk="0" fontAlgn="base" hangingPunct="0">
              <a:spcBef>
                <a:spcPct val="0"/>
              </a:spcBef>
              <a:spcAft>
                <a:spcPct val="0"/>
              </a:spcAft>
              <a:defRPr sz="1600">
                <a:solidFill>
                  <a:schemeClr val="tx1"/>
                </a:solidFill>
                <a:latin typeface="Arial" charset="0"/>
                <a:ea typeface="ＭＳ Ｐゴシック" pitchFamily="34" charset="-128"/>
              </a:defRPr>
            </a:lvl6pPr>
            <a:lvl7pPr marL="2971800" indent="-228600" defTabSz="1042988" eaLnBrk="0" fontAlgn="base" hangingPunct="0">
              <a:spcBef>
                <a:spcPct val="0"/>
              </a:spcBef>
              <a:spcAft>
                <a:spcPct val="0"/>
              </a:spcAft>
              <a:defRPr sz="1600">
                <a:solidFill>
                  <a:schemeClr val="tx1"/>
                </a:solidFill>
                <a:latin typeface="Arial" charset="0"/>
                <a:ea typeface="ＭＳ Ｐゴシック" pitchFamily="34" charset="-128"/>
              </a:defRPr>
            </a:lvl7pPr>
            <a:lvl8pPr marL="3429000" indent="-228600" defTabSz="1042988" eaLnBrk="0" fontAlgn="base" hangingPunct="0">
              <a:spcBef>
                <a:spcPct val="0"/>
              </a:spcBef>
              <a:spcAft>
                <a:spcPct val="0"/>
              </a:spcAft>
              <a:defRPr sz="1600">
                <a:solidFill>
                  <a:schemeClr val="tx1"/>
                </a:solidFill>
                <a:latin typeface="Arial" charset="0"/>
                <a:ea typeface="ＭＳ Ｐゴシック" pitchFamily="34" charset="-128"/>
              </a:defRPr>
            </a:lvl8pPr>
            <a:lvl9pPr marL="3886200" indent="-228600" defTabSz="1042988" eaLnBrk="0" fontAlgn="base" hangingPunct="0">
              <a:spcBef>
                <a:spcPct val="0"/>
              </a:spcBef>
              <a:spcAft>
                <a:spcPct val="0"/>
              </a:spcAft>
              <a:defRPr sz="1600">
                <a:solidFill>
                  <a:schemeClr val="tx1"/>
                </a:solidFill>
                <a:latin typeface="Arial" charset="0"/>
                <a:ea typeface="ＭＳ Ｐゴシック" pitchFamily="34" charset="-128"/>
              </a:defRPr>
            </a:lvl9pPr>
          </a:lstStyle>
          <a:p>
            <a:pPr eaLnBrk="1" hangingPunct="1">
              <a:defRPr/>
            </a:pPr>
            <a:r>
              <a:rPr lang="de-DE" altLang="de-DE" sz="1100" dirty="0" smtClean="0">
                <a:latin typeface="Times New Roman" pitchFamily="18" charset="0"/>
                <a:cs typeface="+mn-cs"/>
              </a:rPr>
              <a:t>Dr. Gschrei &amp; Associates</a:t>
            </a:r>
          </a:p>
          <a:p>
            <a:pPr eaLnBrk="1" hangingPunct="1">
              <a:defRPr/>
            </a:pPr>
            <a:endParaRPr lang="de-DE" altLang="de-DE" sz="900" dirty="0" smtClean="0">
              <a:latin typeface="Times New Roman" pitchFamily="18" charset="0"/>
              <a:cs typeface="+mn-cs"/>
            </a:endParaRPr>
          </a:p>
        </p:txBody>
      </p:sp>
    </p:spTree>
  </p:cSld>
  <p:clrMap bg1="lt1" tx1="dk1" bg2="lt2" tx2="dk2" accent1="accent1" accent2="accent2" accent3="accent3" accent4="accent4" accent5="accent5" accent6="accent6" hlink="hlink" folHlink="folHlink"/>
  <p:sldLayoutIdLst>
    <p:sldLayoutId id="2147484249" r:id="rId1"/>
    <p:sldLayoutId id="2147484250" r:id="rId2"/>
  </p:sldLayoutIdLst>
  <p:timing>
    <p:tnLst>
      <p:par>
        <p:cTn id="1" dur="indefinite" restart="never" nodeType="tmRoot"/>
      </p:par>
    </p:tnLst>
  </p:timing>
  <p:hf hdr="0"/>
  <p:txStyles>
    <p:titleStyle>
      <a:lvl1pPr algn="l" defTabSz="1042988" rtl="0" eaLnBrk="0" fontAlgn="base" hangingPunct="0">
        <a:lnSpc>
          <a:spcPct val="85000"/>
        </a:lnSpc>
        <a:spcBef>
          <a:spcPct val="0"/>
        </a:spcBef>
        <a:spcAft>
          <a:spcPct val="0"/>
        </a:spcAft>
        <a:defRPr sz="2400" b="1">
          <a:solidFill>
            <a:srgbClr val="3A51A5"/>
          </a:solidFill>
          <a:latin typeface="+mj-lt"/>
          <a:ea typeface="ＭＳ Ｐゴシック" pitchFamily="34" charset="-128"/>
          <a:cs typeface="+mj-cs"/>
        </a:defRPr>
      </a:lvl1pPr>
      <a:lvl2pPr algn="l" defTabSz="1042988" rtl="0" eaLnBrk="0" fontAlgn="base" hangingPunct="0">
        <a:lnSpc>
          <a:spcPct val="85000"/>
        </a:lnSpc>
        <a:spcBef>
          <a:spcPct val="0"/>
        </a:spcBef>
        <a:spcAft>
          <a:spcPct val="0"/>
        </a:spcAft>
        <a:defRPr sz="2400" b="1">
          <a:solidFill>
            <a:srgbClr val="3A51A5"/>
          </a:solidFill>
          <a:latin typeface="Times New Roman" pitchFamily="18" charset="0"/>
          <a:ea typeface="ＭＳ Ｐゴシック" pitchFamily="34" charset="-128"/>
          <a:cs typeface="Arial" charset="0"/>
        </a:defRPr>
      </a:lvl2pPr>
      <a:lvl3pPr algn="l" defTabSz="1042988" rtl="0" eaLnBrk="0" fontAlgn="base" hangingPunct="0">
        <a:lnSpc>
          <a:spcPct val="85000"/>
        </a:lnSpc>
        <a:spcBef>
          <a:spcPct val="0"/>
        </a:spcBef>
        <a:spcAft>
          <a:spcPct val="0"/>
        </a:spcAft>
        <a:defRPr sz="2400" b="1">
          <a:solidFill>
            <a:srgbClr val="3A51A5"/>
          </a:solidFill>
          <a:latin typeface="Times New Roman" pitchFamily="18" charset="0"/>
          <a:ea typeface="ＭＳ Ｐゴシック" pitchFamily="34" charset="-128"/>
          <a:cs typeface="Arial" charset="0"/>
        </a:defRPr>
      </a:lvl3pPr>
      <a:lvl4pPr algn="l" defTabSz="1042988" rtl="0" eaLnBrk="0" fontAlgn="base" hangingPunct="0">
        <a:lnSpc>
          <a:spcPct val="85000"/>
        </a:lnSpc>
        <a:spcBef>
          <a:spcPct val="0"/>
        </a:spcBef>
        <a:spcAft>
          <a:spcPct val="0"/>
        </a:spcAft>
        <a:defRPr sz="2400" b="1">
          <a:solidFill>
            <a:srgbClr val="3A51A5"/>
          </a:solidFill>
          <a:latin typeface="Times New Roman" pitchFamily="18" charset="0"/>
          <a:ea typeface="ＭＳ Ｐゴシック" pitchFamily="34" charset="-128"/>
          <a:cs typeface="Arial" charset="0"/>
        </a:defRPr>
      </a:lvl4pPr>
      <a:lvl5pPr algn="l" defTabSz="1042988" rtl="0" eaLnBrk="0" fontAlgn="base" hangingPunct="0">
        <a:lnSpc>
          <a:spcPct val="85000"/>
        </a:lnSpc>
        <a:spcBef>
          <a:spcPct val="0"/>
        </a:spcBef>
        <a:spcAft>
          <a:spcPct val="0"/>
        </a:spcAft>
        <a:defRPr sz="2400" b="1">
          <a:solidFill>
            <a:srgbClr val="3A51A5"/>
          </a:solidFill>
          <a:latin typeface="Times New Roman" pitchFamily="18" charset="0"/>
          <a:ea typeface="ＭＳ Ｐゴシック" pitchFamily="34" charset="-128"/>
          <a:cs typeface="Arial" charset="0"/>
        </a:defRPr>
      </a:lvl5pPr>
      <a:lvl6pPr marL="457200" algn="l" defTabSz="1042988" rtl="0" eaLnBrk="1" fontAlgn="base" hangingPunct="1">
        <a:lnSpc>
          <a:spcPct val="85000"/>
        </a:lnSpc>
        <a:spcBef>
          <a:spcPct val="0"/>
        </a:spcBef>
        <a:spcAft>
          <a:spcPct val="0"/>
        </a:spcAft>
        <a:defRPr sz="2400" b="1">
          <a:solidFill>
            <a:schemeClr val="tx2"/>
          </a:solidFill>
          <a:latin typeface="Times New Roman" pitchFamily="18" charset="0"/>
          <a:cs typeface="Arial" charset="0"/>
        </a:defRPr>
      </a:lvl6pPr>
      <a:lvl7pPr marL="914400" algn="l" defTabSz="1042988" rtl="0" eaLnBrk="1" fontAlgn="base" hangingPunct="1">
        <a:lnSpc>
          <a:spcPct val="85000"/>
        </a:lnSpc>
        <a:spcBef>
          <a:spcPct val="0"/>
        </a:spcBef>
        <a:spcAft>
          <a:spcPct val="0"/>
        </a:spcAft>
        <a:defRPr sz="2400" b="1">
          <a:solidFill>
            <a:schemeClr val="tx2"/>
          </a:solidFill>
          <a:latin typeface="Times New Roman" pitchFamily="18" charset="0"/>
          <a:cs typeface="Arial" charset="0"/>
        </a:defRPr>
      </a:lvl7pPr>
      <a:lvl8pPr marL="1371600" algn="l" defTabSz="1042988" rtl="0" eaLnBrk="1" fontAlgn="base" hangingPunct="1">
        <a:lnSpc>
          <a:spcPct val="85000"/>
        </a:lnSpc>
        <a:spcBef>
          <a:spcPct val="0"/>
        </a:spcBef>
        <a:spcAft>
          <a:spcPct val="0"/>
        </a:spcAft>
        <a:defRPr sz="2400" b="1">
          <a:solidFill>
            <a:schemeClr val="tx2"/>
          </a:solidFill>
          <a:latin typeface="Times New Roman" pitchFamily="18" charset="0"/>
          <a:cs typeface="Arial" charset="0"/>
        </a:defRPr>
      </a:lvl8pPr>
      <a:lvl9pPr marL="1828800" algn="l" defTabSz="1042988" rtl="0" eaLnBrk="1" fontAlgn="base" hangingPunct="1">
        <a:lnSpc>
          <a:spcPct val="85000"/>
        </a:lnSpc>
        <a:spcBef>
          <a:spcPct val="0"/>
        </a:spcBef>
        <a:spcAft>
          <a:spcPct val="0"/>
        </a:spcAft>
        <a:defRPr sz="2400" b="1">
          <a:solidFill>
            <a:schemeClr val="tx2"/>
          </a:solidFill>
          <a:latin typeface="Times New Roman" pitchFamily="18" charset="0"/>
          <a:cs typeface="Arial" charset="0"/>
        </a:defRPr>
      </a:lvl9pPr>
    </p:titleStyle>
    <p:bodyStyle>
      <a:lvl1pPr marL="342900" indent="-342900" algn="l" defTabSz="1042988" rtl="0" eaLnBrk="0" fontAlgn="base" hangingPunct="0">
        <a:lnSpc>
          <a:spcPct val="103000"/>
        </a:lnSpc>
        <a:spcBef>
          <a:spcPct val="0"/>
        </a:spcBef>
        <a:spcAft>
          <a:spcPct val="50000"/>
        </a:spcAft>
        <a:tabLst>
          <a:tab pos="266700" algn="l"/>
        </a:tabLst>
        <a:defRPr sz="1600" b="1">
          <a:solidFill>
            <a:srgbClr val="3A51A5"/>
          </a:solidFill>
          <a:latin typeface="+mn-lt"/>
          <a:ea typeface="ＭＳ Ｐゴシック" pitchFamily="34" charset="-128"/>
          <a:cs typeface="+mn-cs"/>
        </a:defRPr>
      </a:lvl1pPr>
      <a:lvl2pPr marL="1588" indent="-1588" algn="l" defTabSz="1042988" rtl="0" eaLnBrk="0" fontAlgn="base" hangingPunct="0">
        <a:lnSpc>
          <a:spcPct val="103000"/>
        </a:lnSpc>
        <a:spcBef>
          <a:spcPct val="0"/>
        </a:spcBef>
        <a:spcAft>
          <a:spcPct val="50000"/>
        </a:spcAft>
        <a:buClr>
          <a:schemeClr val="tx2"/>
        </a:buClr>
        <a:buFont typeface="Arial" charset="0"/>
        <a:tabLst>
          <a:tab pos="266700" algn="l"/>
        </a:tabLst>
        <a:defRPr sz="1600">
          <a:solidFill>
            <a:schemeClr val="tx1"/>
          </a:solidFill>
          <a:latin typeface="+mn-lt"/>
          <a:ea typeface="ＭＳ Ｐゴシック" pitchFamily="34" charset="-128"/>
          <a:cs typeface="+mn-cs"/>
        </a:defRPr>
      </a:lvl2pPr>
      <a:lvl3pPr marL="263525" indent="-260350" algn="l" defTabSz="1042988" rtl="0" eaLnBrk="0" fontAlgn="base" hangingPunct="0">
        <a:lnSpc>
          <a:spcPct val="103000"/>
        </a:lnSpc>
        <a:spcBef>
          <a:spcPct val="0"/>
        </a:spcBef>
        <a:spcAft>
          <a:spcPct val="50000"/>
        </a:spcAft>
        <a:buClr>
          <a:schemeClr val="tx2"/>
        </a:buClr>
        <a:buFont typeface="Arial" charset="0"/>
        <a:buChar char="–"/>
        <a:tabLst>
          <a:tab pos="266700" algn="l"/>
        </a:tabLst>
        <a:defRPr sz="1600">
          <a:solidFill>
            <a:schemeClr val="tx1"/>
          </a:solidFill>
          <a:latin typeface="+mn-lt"/>
          <a:ea typeface="ＭＳ Ｐゴシック" pitchFamily="34" charset="-128"/>
          <a:cs typeface="+mn-cs"/>
        </a:defRPr>
      </a:lvl3pPr>
      <a:lvl4pPr marL="828675" indent="-285750" algn="l" defTabSz="1042988" rtl="0" eaLnBrk="0" fontAlgn="base" hangingPunct="0">
        <a:lnSpc>
          <a:spcPct val="103000"/>
        </a:lnSpc>
        <a:spcBef>
          <a:spcPct val="0"/>
        </a:spcBef>
        <a:spcAft>
          <a:spcPct val="50000"/>
        </a:spcAft>
        <a:buClr>
          <a:schemeClr val="tx2"/>
        </a:buClr>
        <a:buFont typeface="Arial" charset="0"/>
        <a:buChar char="–"/>
        <a:tabLst>
          <a:tab pos="266700" algn="l"/>
        </a:tabLst>
        <a:defRPr sz="1600">
          <a:solidFill>
            <a:schemeClr val="tx1"/>
          </a:solidFill>
          <a:latin typeface="+mn-lt"/>
          <a:ea typeface="ＭＳ Ｐゴシック" pitchFamily="34" charset="-128"/>
          <a:cs typeface="+mn-cs"/>
        </a:defRPr>
      </a:lvl4pPr>
      <a:lvl5pPr marL="1439863" indent="-274638" algn="l" defTabSz="1042988" rtl="0" eaLnBrk="0" fontAlgn="base" hangingPunct="0">
        <a:lnSpc>
          <a:spcPct val="103000"/>
        </a:lnSpc>
        <a:spcBef>
          <a:spcPct val="0"/>
        </a:spcBef>
        <a:spcAft>
          <a:spcPct val="50000"/>
        </a:spcAft>
        <a:buClr>
          <a:schemeClr val="tx2"/>
        </a:buClr>
        <a:buFont typeface="Arial" charset="0"/>
        <a:buChar char="–"/>
        <a:tabLst>
          <a:tab pos="266700" algn="l"/>
        </a:tabLst>
        <a:defRPr sz="1600">
          <a:solidFill>
            <a:schemeClr val="tx1"/>
          </a:solidFill>
          <a:latin typeface="+mn-lt"/>
          <a:ea typeface="ＭＳ Ｐゴシック" pitchFamily="34" charset="-128"/>
          <a:cs typeface="+mn-cs"/>
        </a:defRPr>
      </a:lvl5pPr>
      <a:lvl6pPr marL="1595438" indent="-298450" algn="l" defTabSz="1042988" rtl="0" eaLnBrk="1" fontAlgn="base" hangingPunct="1">
        <a:lnSpc>
          <a:spcPct val="103000"/>
        </a:lnSpc>
        <a:spcBef>
          <a:spcPct val="0"/>
        </a:spcBef>
        <a:spcAft>
          <a:spcPct val="50000"/>
        </a:spcAft>
        <a:buClr>
          <a:schemeClr val="tx2"/>
        </a:buClr>
        <a:buFont typeface="Arial" charset="0"/>
        <a:buChar char="–"/>
        <a:tabLst>
          <a:tab pos="266700" algn="l"/>
        </a:tabLst>
        <a:defRPr sz="1600">
          <a:solidFill>
            <a:schemeClr val="tx1"/>
          </a:solidFill>
          <a:latin typeface="+mn-lt"/>
          <a:cs typeface="+mn-cs"/>
        </a:defRPr>
      </a:lvl6pPr>
      <a:lvl7pPr marL="2052638" indent="-298450" algn="l" defTabSz="1042988" rtl="0" eaLnBrk="1" fontAlgn="base" hangingPunct="1">
        <a:lnSpc>
          <a:spcPct val="103000"/>
        </a:lnSpc>
        <a:spcBef>
          <a:spcPct val="0"/>
        </a:spcBef>
        <a:spcAft>
          <a:spcPct val="50000"/>
        </a:spcAft>
        <a:buClr>
          <a:schemeClr val="tx2"/>
        </a:buClr>
        <a:buFont typeface="Arial" charset="0"/>
        <a:buChar char="–"/>
        <a:tabLst>
          <a:tab pos="266700" algn="l"/>
        </a:tabLst>
        <a:defRPr sz="1600">
          <a:solidFill>
            <a:schemeClr val="tx1"/>
          </a:solidFill>
          <a:latin typeface="+mn-lt"/>
          <a:cs typeface="+mn-cs"/>
        </a:defRPr>
      </a:lvl7pPr>
      <a:lvl8pPr marL="2509838" indent="-298450" algn="l" defTabSz="1042988" rtl="0" eaLnBrk="1" fontAlgn="base" hangingPunct="1">
        <a:lnSpc>
          <a:spcPct val="103000"/>
        </a:lnSpc>
        <a:spcBef>
          <a:spcPct val="0"/>
        </a:spcBef>
        <a:spcAft>
          <a:spcPct val="50000"/>
        </a:spcAft>
        <a:buClr>
          <a:schemeClr val="tx2"/>
        </a:buClr>
        <a:buFont typeface="Arial" charset="0"/>
        <a:buChar char="–"/>
        <a:tabLst>
          <a:tab pos="266700" algn="l"/>
        </a:tabLst>
        <a:defRPr sz="1600">
          <a:solidFill>
            <a:schemeClr val="tx1"/>
          </a:solidFill>
          <a:latin typeface="+mn-lt"/>
          <a:cs typeface="+mn-cs"/>
        </a:defRPr>
      </a:lvl8pPr>
      <a:lvl9pPr marL="2967038" indent="-298450" algn="l" defTabSz="1042988" rtl="0" eaLnBrk="1" fontAlgn="base" hangingPunct="1">
        <a:lnSpc>
          <a:spcPct val="103000"/>
        </a:lnSpc>
        <a:spcBef>
          <a:spcPct val="0"/>
        </a:spcBef>
        <a:spcAft>
          <a:spcPct val="50000"/>
        </a:spcAft>
        <a:buClr>
          <a:schemeClr val="tx2"/>
        </a:buClr>
        <a:buFont typeface="Arial" charset="0"/>
        <a:buChar char="–"/>
        <a:tabLst>
          <a:tab pos="266700" algn="l"/>
        </a:tabLst>
        <a:defRPr sz="1600">
          <a:solidFill>
            <a:schemeClr val="tx1"/>
          </a:solidFill>
          <a:latin typeface="+mn-lt"/>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package" Target="../embeddings/Microsoft_Office_Excel_Worksheet1.xlsx"/><Relationship Id="rId2" Type="http://schemas.openxmlformats.org/officeDocument/2006/relationships/slideLayout" Target="../slideLayouts/slideLayout1.xml"/><Relationship Id="rId1" Type="http://schemas.openxmlformats.org/officeDocument/2006/relationships/vmlDrawing" Target="../drawings/vmlDrawing1.v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hyperlink" Target="mailto:markus.miksa@web.de"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ChangeArrowheads="1"/>
          </p:cNvSpPr>
          <p:nvPr/>
        </p:nvSpPr>
        <p:spPr bwMode="auto">
          <a:xfrm>
            <a:off x="1266825" y="1811338"/>
            <a:ext cx="7772400" cy="3713162"/>
          </a:xfrm>
          <a:prstGeom prst="rect">
            <a:avLst/>
          </a:prstGeom>
          <a:noFill/>
          <a:ln w="9525">
            <a:noFill/>
            <a:miter lim="800000"/>
            <a:headEnd/>
            <a:tailEnd/>
          </a:ln>
        </p:spPr>
        <p:txBody>
          <a:bodyPr anchor="ctr"/>
          <a:lstStyle/>
          <a:p>
            <a:pPr algn="ctr" defTabSz="1042988">
              <a:lnSpc>
                <a:spcPct val="85000"/>
              </a:lnSpc>
            </a:pPr>
            <a:r>
              <a:rPr lang="de-DE" altLang="de-DE" sz="3200" b="1" i="1">
                <a:solidFill>
                  <a:srgbClr val="000066"/>
                </a:solidFill>
              </a:rPr>
              <a:t>Big Data Analytics</a:t>
            </a:r>
            <a:r>
              <a:rPr lang="de-DE" altLang="de-DE" sz="2800" b="1" i="1">
                <a:solidFill>
                  <a:srgbClr val="000066"/>
                </a:solidFill>
              </a:rPr>
              <a:t/>
            </a:r>
            <a:br>
              <a:rPr lang="de-DE" altLang="de-DE" sz="2800" b="1" i="1">
                <a:solidFill>
                  <a:srgbClr val="000066"/>
                </a:solidFill>
              </a:rPr>
            </a:br>
            <a:endParaRPr lang="de-DE" altLang="de-DE" sz="2800" b="1" i="1">
              <a:solidFill>
                <a:srgbClr val="000066"/>
              </a:solidFill>
            </a:endParaRPr>
          </a:p>
          <a:p>
            <a:pPr algn="ctr" defTabSz="1042988">
              <a:lnSpc>
                <a:spcPct val="85000"/>
              </a:lnSpc>
            </a:pPr>
            <a:r>
              <a:rPr lang="de-DE" altLang="de-DE" sz="2800" b="1">
                <a:solidFill>
                  <a:srgbClr val="000066"/>
                </a:solidFill>
              </a:rPr>
              <a:t/>
            </a:r>
            <a:br>
              <a:rPr lang="de-DE" altLang="de-DE" sz="2800" b="1">
                <a:solidFill>
                  <a:srgbClr val="000066"/>
                </a:solidFill>
              </a:rPr>
            </a:br>
            <a:r>
              <a:rPr lang="de-DE" altLang="de-DE" sz="2400" b="1">
                <a:solidFill>
                  <a:srgbClr val="000066"/>
                </a:solidFill>
              </a:rPr>
              <a:t>Neuer Ansatz im</a:t>
            </a:r>
          </a:p>
          <a:p>
            <a:pPr algn="ctr" defTabSz="1042988">
              <a:lnSpc>
                <a:spcPct val="85000"/>
              </a:lnSpc>
            </a:pPr>
            <a:endParaRPr lang="de-DE" altLang="de-DE" sz="2400" b="1">
              <a:solidFill>
                <a:srgbClr val="000066"/>
              </a:solidFill>
            </a:endParaRPr>
          </a:p>
          <a:p>
            <a:pPr algn="ctr" defTabSz="1042988">
              <a:lnSpc>
                <a:spcPct val="85000"/>
              </a:lnSpc>
            </a:pPr>
            <a:r>
              <a:rPr lang="de-DE" altLang="de-DE" sz="2400" b="1">
                <a:solidFill>
                  <a:srgbClr val="000066"/>
                </a:solidFill>
              </a:rPr>
              <a:t>Asset Management</a:t>
            </a:r>
            <a:br>
              <a:rPr lang="de-DE" altLang="de-DE" sz="2400" b="1">
                <a:solidFill>
                  <a:srgbClr val="000066"/>
                </a:solidFill>
              </a:rPr>
            </a:br>
            <a:endParaRPr lang="de-DE" altLang="de-DE" sz="2400" b="1">
              <a:solidFill>
                <a:srgbClr val="000066"/>
              </a:solidFill>
            </a:endParaRPr>
          </a:p>
          <a:p>
            <a:pPr algn="ctr" defTabSz="1042988">
              <a:lnSpc>
                <a:spcPct val="85000"/>
              </a:lnSpc>
            </a:pPr>
            <a:r>
              <a:rPr lang="de-DE" altLang="de-DE" sz="2800" b="1">
                <a:solidFill>
                  <a:srgbClr val="000066"/>
                </a:solidFill>
              </a:rPr>
              <a:t/>
            </a:r>
            <a:br>
              <a:rPr lang="de-DE" altLang="de-DE" sz="2800" b="1">
                <a:solidFill>
                  <a:srgbClr val="000066"/>
                </a:solidFill>
              </a:rPr>
            </a:br>
            <a:r>
              <a:rPr lang="de-DE" altLang="de-DE" sz="2800" b="1">
                <a:solidFill>
                  <a:srgbClr val="000066"/>
                </a:solidFill>
              </a:rPr>
              <a:t/>
            </a:r>
            <a:br>
              <a:rPr lang="de-DE" altLang="de-DE" sz="2800" b="1">
                <a:solidFill>
                  <a:srgbClr val="000066"/>
                </a:solidFill>
              </a:rPr>
            </a:br>
            <a:r>
              <a:rPr lang="de-DE" altLang="de-DE" sz="2000" b="1">
                <a:solidFill>
                  <a:srgbClr val="000066"/>
                </a:solidFill>
              </a:rPr>
              <a:t>Methoden, Technologien &amp; Prognosemodelle</a:t>
            </a:r>
            <a:br>
              <a:rPr lang="de-DE" altLang="de-DE" sz="2000" b="1">
                <a:solidFill>
                  <a:srgbClr val="000066"/>
                </a:solidFill>
              </a:rPr>
            </a:br>
            <a:endParaRPr lang="de-DE" altLang="de-DE" sz="2000" b="1">
              <a:solidFill>
                <a:srgbClr val="000066"/>
              </a:solidFill>
            </a:endParaRPr>
          </a:p>
        </p:txBody>
      </p:sp>
      <p:sp>
        <p:nvSpPr>
          <p:cNvPr id="4099" name="Rectangle 11"/>
          <p:cNvSpPr>
            <a:spLocks noChangeArrowheads="1"/>
          </p:cNvSpPr>
          <p:nvPr/>
        </p:nvSpPr>
        <p:spPr bwMode="auto">
          <a:xfrm>
            <a:off x="0" y="0"/>
            <a:ext cx="10693400" cy="1052513"/>
          </a:xfrm>
          <a:prstGeom prst="rect">
            <a:avLst/>
          </a:prstGeom>
          <a:solidFill>
            <a:srgbClr val="000066"/>
          </a:solidFill>
          <a:ln w="9525">
            <a:noFill/>
            <a:miter lim="800000"/>
            <a:headEnd/>
            <a:tailEnd/>
          </a:ln>
        </p:spPr>
        <p:txBody>
          <a:bodyPr wrap="none" anchor="ctr"/>
          <a:lstStyle/>
          <a:p>
            <a:pPr algn="ctr"/>
            <a:endParaRPr lang="de-DE" altLang="de-DE" sz="2400">
              <a:latin typeface="Garamond" pitchFamily="18" charset="0"/>
            </a:endParaRPr>
          </a:p>
        </p:txBody>
      </p:sp>
      <p:sp>
        <p:nvSpPr>
          <p:cNvPr id="4100" name="Rectangle 12"/>
          <p:cNvSpPr>
            <a:spLocks noChangeArrowheads="1"/>
          </p:cNvSpPr>
          <p:nvPr/>
        </p:nvSpPr>
        <p:spPr bwMode="auto">
          <a:xfrm>
            <a:off x="0" y="6508750"/>
            <a:ext cx="10693400" cy="1052513"/>
          </a:xfrm>
          <a:prstGeom prst="rect">
            <a:avLst/>
          </a:prstGeom>
          <a:solidFill>
            <a:srgbClr val="000066"/>
          </a:solidFill>
          <a:ln w="9525">
            <a:noFill/>
            <a:miter lim="800000"/>
            <a:headEnd/>
            <a:tailEnd/>
          </a:ln>
        </p:spPr>
        <p:txBody>
          <a:bodyPr wrap="none" anchor="ctr"/>
          <a:lstStyle/>
          <a:p>
            <a:pPr algn="ctr"/>
            <a:endParaRPr lang="de-DE" altLang="de-DE" sz="2400">
              <a:latin typeface="Garamond"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9"/>
          <p:cNvSpPr>
            <a:spLocks noGrp="1" noChangeArrowheads="1"/>
          </p:cNvSpPr>
          <p:nvPr>
            <p:ph idx="4294967295"/>
          </p:nvPr>
        </p:nvSpPr>
        <p:spPr>
          <a:xfrm>
            <a:off x="454025" y="1236663"/>
            <a:ext cx="10010775" cy="5761037"/>
          </a:xfrm>
        </p:spPr>
        <p:txBody>
          <a:bodyPr/>
          <a:lstStyle/>
          <a:p>
            <a:pPr marL="0" indent="0"/>
            <a:endParaRPr lang="de-DE" altLang="de-DE" smtClean="0">
              <a:latin typeface="Times New Roman" pitchFamily="18" charset="0"/>
            </a:endParaRPr>
          </a:p>
          <a:p>
            <a:pPr marL="273050" lvl="1" indent="-190500">
              <a:spcAft>
                <a:spcPct val="0"/>
              </a:spcAft>
              <a:buClr>
                <a:srgbClr val="2A58A6"/>
              </a:buClr>
              <a:buFont typeface="Arial" charset="0"/>
              <a:buChar char="•"/>
            </a:pPr>
            <a:r>
              <a:rPr lang="de-DE" altLang="de-DE" b="1" smtClean="0">
                <a:latin typeface="Times New Roman" pitchFamily="18" charset="0"/>
              </a:rPr>
              <a:t>Aktuelle Ausgangslage</a:t>
            </a:r>
          </a:p>
          <a:p>
            <a:pPr marL="273050" lvl="1" indent="-190500">
              <a:spcAft>
                <a:spcPct val="0"/>
              </a:spcAft>
              <a:buClr>
                <a:srgbClr val="2A58A6"/>
              </a:buClr>
            </a:pPr>
            <a:endParaRPr lang="de-DE" altLang="de-DE" b="1" smtClean="0">
              <a:latin typeface="Times New Roman" pitchFamily="18" charset="0"/>
            </a:endParaRPr>
          </a:p>
          <a:p>
            <a:pPr marL="273050" lvl="1" indent="-190500">
              <a:spcAft>
                <a:spcPct val="0"/>
              </a:spcAft>
              <a:buClr>
                <a:srgbClr val="2A58A6"/>
              </a:buClr>
              <a:buFont typeface="Arial" charset="0"/>
              <a:buChar char="•"/>
            </a:pPr>
            <a:r>
              <a:rPr lang="de-DE" altLang="de-DE" b="1" smtClean="0">
                <a:latin typeface="Times New Roman" pitchFamily="18" charset="0"/>
              </a:rPr>
              <a:t>Big Data / Data Mining: Definitionen und Abgrenzungen</a:t>
            </a:r>
          </a:p>
          <a:p>
            <a:pPr marL="273050" lvl="1" indent="-190500">
              <a:spcAft>
                <a:spcPct val="0"/>
              </a:spcAft>
              <a:buClr>
                <a:srgbClr val="2A58A6"/>
              </a:buClr>
              <a:buFont typeface="Arial" charset="0"/>
              <a:buChar char="•"/>
            </a:pPr>
            <a:r>
              <a:rPr lang="de-DE" altLang="de-DE" b="1" smtClean="0">
                <a:latin typeface="Times New Roman" pitchFamily="18" charset="0"/>
              </a:rPr>
              <a:t>Big Data - Technologien</a:t>
            </a:r>
          </a:p>
          <a:p>
            <a:pPr marL="273050" lvl="1" indent="-190500">
              <a:spcAft>
                <a:spcPct val="0"/>
              </a:spcAft>
              <a:buClr>
                <a:srgbClr val="2A58A6"/>
              </a:buClr>
              <a:buFont typeface="Arial" charset="0"/>
              <a:buChar char="•"/>
            </a:pPr>
            <a:r>
              <a:rPr lang="de-DE" altLang="de-DE" b="1" smtClean="0">
                <a:latin typeface="Times New Roman" pitchFamily="18" charset="0"/>
              </a:rPr>
              <a:t>Data Mining – Algorithmen</a:t>
            </a:r>
          </a:p>
          <a:p>
            <a:pPr marL="273050" lvl="1" indent="-190500">
              <a:spcAft>
                <a:spcPct val="0"/>
              </a:spcAft>
              <a:buClr>
                <a:srgbClr val="2A58A6"/>
              </a:buClr>
              <a:buFont typeface="Arial" charset="0"/>
              <a:buChar char="•"/>
            </a:pPr>
            <a:endParaRPr lang="de-DE" altLang="de-DE" b="1" smtClean="0">
              <a:latin typeface="Times New Roman" pitchFamily="18" charset="0"/>
            </a:endParaRPr>
          </a:p>
          <a:p>
            <a:pPr marL="273050" lvl="1" indent="-190500">
              <a:spcAft>
                <a:spcPct val="0"/>
              </a:spcAft>
              <a:buClr>
                <a:srgbClr val="2A58A6"/>
              </a:buClr>
              <a:buFont typeface="Arial" charset="0"/>
              <a:buChar char="•"/>
            </a:pPr>
            <a:r>
              <a:rPr lang="de-DE" altLang="de-DE" b="1" smtClean="0">
                <a:latin typeface="Times New Roman" pitchFamily="18" charset="0"/>
              </a:rPr>
              <a:t>Big Data – Anwendungsmöglichkeiten im Asset Management</a:t>
            </a:r>
          </a:p>
          <a:p>
            <a:pPr marL="273050" lvl="1" indent="-190500">
              <a:spcAft>
                <a:spcPct val="0"/>
              </a:spcAft>
              <a:buClr>
                <a:srgbClr val="2A58A6"/>
              </a:buClr>
              <a:buFont typeface="Arial" charset="0"/>
              <a:buChar char="•"/>
            </a:pPr>
            <a:endParaRPr lang="de-DE" altLang="de-DE" b="1" smtClean="0">
              <a:latin typeface="Times New Roman" pitchFamily="18" charset="0"/>
            </a:endParaRPr>
          </a:p>
          <a:p>
            <a:pPr marL="273050" lvl="1" indent="-190500">
              <a:spcAft>
                <a:spcPct val="0"/>
              </a:spcAft>
              <a:buClr>
                <a:srgbClr val="2A58A6"/>
              </a:buClr>
              <a:buFont typeface="Arial" charset="0"/>
              <a:buChar char="•"/>
            </a:pPr>
            <a:r>
              <a:rPr lang="de-DE" altLang="de-DE" b="1" smtClean="0">
                <a:latin typeface="Times New Roman" pitchFamily="18" charset="0"/>
              </a:rPr>
              <a:t>Big Data - Konkrete Anwendung: Prognose von Aktienmärkten / Assetklassen</a:t>
            </a:r>
          </a:p>
          <a:p>
            <a:pPr marL="273050" lvl="1" indent="-190500">
              <a:spcAft>
                <a:spcPct val="0"/>
              </a:spcAft>
              <a:buClr>
                <a:srgbClr val="2A58A6"/>
              </a:buClr>
              <a:buFont typeface="Arial" charset="0"/>
              <a:buChar char="•"/>
            </a:pPr>
            <a:r>
              <a:rPr lang="de-DE" altLang="de-DE" b="1" smtClean="0">
                <a:latin typeface="Times New Roman" pitchFamily="18" charset="0"/>
              </a:rPr>
              <a:t>Beispiel Aktienmärkte: Prognose des S&amp;P500</a:t>
            </a:r>
          </a:p>
          <a:p>
            <a:pPr marL="273050" lvl="1" indent="-190500">
              <a:spcAft>
                <a:spcPct val="0"/>
              </a:spcAft>
              <a:buClr>
                <a:srgbClr val="2A58A6"/>
              </a:buClr>
              <a:buFont typeface="Arial" charset="0"/>
              <a:buChar char="•"/>
            </a:pPr>
            <a:r>
              <a:rPr lang="de-DE" altLang="de-DE" b="1" smtClean="0">
                <a:latin typeface="Times New Roman" pitchFamily="18" charset="0"/>
              </a:rPr>
              <a:t>Beispiel Commodities: Prognose des Goldpreises</a:t>
            </a:r>
          </a:p>
          <a:p>
            <a:pPr marL="273050" lvl="1" indent="-190500">
              <a:spcAft>
                <a:spcPct val="0"/>
              </a:spcAft>
              <a:buClr>
                <a:srgbClr val="2A58A6"/>
              </a:buClr>
              <a:buFont typeface="Arial" charset="0"/>
              <a:buChar char="•"/>
            </a:pPr>
            <a:r>
              <a:rPr lang="de-DE" altLang="de-DE" b="1" smtClean="0">
                <a:latin typeface="Times New Roman" pitchFamily="18" charset="0"/>
              </a:rPr>
              <a:t>Beispiel Branchen: Prognose des Automobiles Index</a:t>
            </a:r>
          </a:p>
          <a:p>
            <a:pPr marL="273050" lvl="1" indent="-190500">
              <a:spcAft>
                <a:spcPct val="0"/>
              </a:spcAft>
              <a:buClr>
                <a:srgbClr val="2A58A6"/>
              </a:buClr>
              <a:buFont typeface="Arial" charset="0"/>
              <a:buChar char="•"/>
            </a:pPr>
            <a:r>
              <a:rPr lang="de-DE" altLang="de-DE" b="1" smtClean="0">
                <a:latin typeface="Times New Roman" pitchFamily="18" charset="0"/>
              </a:rPr>
              <a:t>Beispiel Aktien: Prognose der BMW-Aktie</a:t>
            </a:r>
          </a:p>
          <a:p>
            <a:pPr marL="273050" lvl="1" indent="-190500">
              <a:spcAft>
                <a:spcPct val="0"/>
              </a:spcAft>
              <a:buClr>
                <a:srgbClr val="2A58A6"/>
              </a:buClr>
            </a:pPr>
            <a:endParaRPr lang="de-DE" altLang="de-DE" b="1" smtClean="0">
              <a:latin typeface="Times New Roman" pitchFamily="18" charset="0"/>
            </a:endParaRPr>
          </a:p>
          <a:p>
            <a:pPr marL="273050" lvl="1" indent="-190500">
              <a:spcAft>
                <a:spcPct val="0"/>
              </a:spcAft>
              <a:buClr>
                <a:srgbClr val="2A58A6"/>
              </a:buClr>
              <a:buFont typeface="Arial" charset="0"/>
              <a:buChar char="•"/>
            </a:pPr>
            <a:r>
              <a:rPr lang="de-DE" altLang="de-DE" b="1" smtClean="0">
                <a:latin typeface="Times New Roman" pitchFamily="18" charset="0"/>
              </a:rPr>
              <a:t>Selektion der attraktivsten Investments</a:t>
            </a:r>
          </a:p>
          <a:p>
            <a:pPr marL="273050" lvl="1" indent="-190500">
              <a:spcAft>
                <a:spcPct val="0"/>
              </a:spcAft>
              <a:buClr>
                <a:srgbClr val="2A58A6"/>
              </a:buClr>
              <a:buFont typeface="Arial" charset="0"/>
              <a:buChar char="•"/>
            </a:pPr>
            <a:r>
              <a:rPr lang="de-DE" altLang="de-DE" b="1" smtClean="0">
                <a:latin typeface="Times New Roman" pitchFamily="18" charset="0"/>
              </a:rPr>
              <a:t>Allokation und Strukturierung von Portefeuilles </a:t>
            </a:r>
          </a:p>
          <a:p>
            <a:pPr marL="273050" lvl="1" indent="-190500">
              <a:spcAft>
                <a:spcPct val="0"/>
              </a:spcAft>
              <a:buClr>
                <a:srgbClr val="2A58A6"/>
              </a:buClr>
              <a:buFont typeface="Arial" charset="0"/>
              <a:buChar char="•"/>
            </a:pPr>
            <a:endParaRPr lang="de-DE" altLang="de-DE" b="1" smtClean="0">
              <a:latin typeface="Times New Roman" pitchFamily="18" charset="0"/>
            </a:endParaRPr>
          </a:p>
          <a:p>
            <a:pPr marL="273050" lvl="1" indent="-190500">
              <a:spcAft>
                <a:spcPct val="0"/>
              </a:spcAft>
              <a:buClr>
                <a:srgbClr val="2A58A6"/>
              </a:buClr>
              <a:buFont typeface="Arial" charset="0"/>
              <a:buChar char="•"/>
            </a:pPr>
            <a:r>
              <a:rPr lang="de-DE" altLang="de-DE" b="1" smtClean="0">
                <a:latin typeface="Times New Roman" pitchFamily="18" charset="0"/>
              </a:rPr>
              <a:t>Grundsätzliche Anwendungsmöglichkeiten der Tools</a:t>
            </a:r>
          </a:p>
          <a:p>
            <a:pPr marL="273050" lvl="1" indent="-190500">
              <a:spcAft>
                <a:spcPct val="0"/>
              </a:spcAft>
              <a:buClr>
                <a:srgbClr val="2A58A6"/>
              </a:buClr>
              <a:buFont typeface="Arial" charset="0"/>
              <a:buChar char="•"/>
            </a:pPr>
            <a:r>
              <a:rPr lang="de-DE" altLang="de-DE" b="1" smtClean="0">
                <a:latin typeface="Times New Roman" pitchFamily="18" charset="0"/>
              </a:rPr>
              <a:t>Umsetzung im praktischen Doing</a:t>
            </a:r>
          </a:p>
          <a:p>
            <a:pPr marL="273050" lvl="1" indent="-190500">
              <a:spcAft>
                <a:spcPct val="0"/>
              </a:spcAft>
              <a:buClr>
                <a:srgbClr val="2A58A6"/>
              </a:buClr>
              <a:buFont typeface="Arial" charset="0"/>
              <a:buChar char="•"/>
            </a:pPr>
            <a:endParaRPr lang="de-DE" altLang="de-DE" b="1" smtClean="0">
              <a:latin typeface="Times New Roman" pitchFamily="18" charset="0"/>
            </a:endParaRPr>
          </a:p>
          <a:p>
            <a:pPr marL="273050" lvl="1" indent="-190500">
              <a:spcAft>
                <a:spcPct val="0"/>
              </a:spcAft>
              <a:buClr>
                <a:srgbClr val="2A58A6"/>
              </a:buClr>
              <a:buFont typeface="Arial" charset="0"/>
              <a:buChar char="•"/>
            </a:pPr>
            <a:r>
              <a:rPr lang="de-DE" altLang="de-DE" b="1" smtClean="0">
                <a:latin typeface="Times New Roman" pitchFamily="18" charset="0"/>
              </a:rPr>
              <a:t>Fazit</a:t>
            </a:r>
          </a:p>
        </p:txBody>
      </p:sp>
      <p:sp>
        <p:nvSpPr>
          <p:cNvPr id="55299" name="Rectangle 4098"/>
          <p:cNvSpPr>
            <a:spLocks noGrp="1" noChangeArrowheads="1"/>
          </p:cNvSpPr>
          <p:nvPr>
            <p:ph type="title" idx="4294967295"/>
          </p:nvPr>
        </p:nvSpPr>
        <p:spPr>
          <a:xfrm>
            <a:off x="449263" y="1085850"/>
            <a:ext cx="5451475" cy="430213"/>
          </a:xfrm>
        </p:spPr>
        <p:txBody>
          <a:bodyPr anchor="t"/>
          <a:lstStyle/>
          <a:p>
            <a:r>
              <a:rPr lang="de-DE" altLang="de-DE" smtClean="0">
                <a:solidFill>
                  <a:srgbClr val="000066"/>
                </a:solidFill>
              </a:rPr>
              <a:t>Inhalt</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9"/>
          <p:cNvSpPr>
            <a:spLocks noGrp="1" noChangeArrowheads="1"/>
          </p:cNvSpPr>
          <p:nvPr>
            <p:ph idx="1"/>
          </p:nvPr>
        </p:nvSpPr>
        <p:spPr>
          <a:xfrm>
            <a:off x="479425" y="1711325"/>
            <a:ext cx="9798050" cy="5070475"/>
          </a:xfrm>
        </p:spPr>
        <p:txBody>
          <a:bodyPr/>
          <a:lstStyle/>
          <a:p>
            <a:pPr marL="0" indent="0"/>
            <a:r>
              <a:rPr lang="de-DE" altLang="de-DE" sz="1400" dirty="0" smtClean="0">
                <a:solidFill>
                  <a:srgbClr val="034EA2"/>
                </a:solidFill>
              </a:rPr>
              <a:t>Die Big Data Entwicklungen ändern im Sinne einer technologischen Revolution die globalen Strukturen:</a:t>
            </a:r>
          </a:p>
          <a:p>
            <a:pPr marL="0" indent="0"/>
            <a:r>
              <a:rPr lang="de-DE" altLang="de-DE" sz="1400" dirty="0" smtClean="0">
                <a:solidFill>
                  <a:schemeClr val="tx1"/>
                </a:solidFill>
                <a:latin typeface="Times New Roman" pitchFamily="18" charset="0"/>
              </a:rPr>
              <a:t>Steigende Datenflut:	</a:t>
            </a:r>
          </a:p>
          <a:p>
            <a:pPr marL="273050" lvl="1" indent="-190500">
              <a:spcAft>
                <a:spcPct val="0"/>
              </a:spcAft>
              <a:buClr>
                <a:srgbClr val="2A58A6"/>
              </a:buClr>
              <a:buFont typeface="Arial" charset="0"/>
              <a:buChar char="•"/>
            </a:pPr>
            <a:r>
              <a:rPr lang="de-DE" altLang="de-DE" sz="1400" dirty="0" smtClean="0">
                <a:latin typeface="Times New Roman" pitchFamily="18" charset="0"/>
              </a:rPr>
              <a:t>Aufgrund automatischer Erfassungen und maschineller Erzeugungen verdoppelt sich das globale Datenvolumen ca. alle 2 Jahre.</a:t>
            </a:r>
          </a:p>
          <a:p>
            <a:pPr marL="273050" lvl="1" indent="-190500">
              <a:spcAft>
                <a:spcPts val="963"/>
              </a:spcAft>
              <a:buClr>
                <a:srgbClr val="2A58A6"/>
              </a:buClr>
              <a:buFont typeface="Arial" charset="0"/>
              <a:buChar char="•"/>
            </a:pPr>
            <a:r>
              <a:rPr lang="de-DE" altLang="de-DE" sz="1400" dirty="0" smtClean="0">
                <a:latin typeface="Times New Roman" pitchFamily="18" charset="0"/>
              </a:rPr>
              <a:t>Dies gilt auch für Finanztransaktionen aufgrund der Asset-Differenzierung und Eintritt weiterer Länder in den Weltkapitalmarkt.</a:t>
            </a:r>
          </a:p>
          <a:p>
            <a:pPr marL="0" indent="0"/>
            <a:r>
              <a:rPr lang="de-DE" altLang="de-DE" sz="1400" dirty="0" smtClean="0">
                <a:solidFill>
                  <a:schemeClr val="tx1"/>
                </a:solidFill>
                <a:latin typeface="Times New Roman" pitchFamily="18" charset="0"/>
              </a:rPr>
              <a:t>Beschleunigte Integration der Märkte: </a:t>
            </a:r>
          </a:p>
          <a:p>
            <a:pPr marL="273050" lvl="1" indent="-190500">
              <a:spcAft>
                <a:spcPct val="0"/>
              </a:spcAft>
              <a:buClr>
                <a:srgbClr val="2A58A6"/>
              </a:buClr>
              <a:buFont typeface="Arial" charset="0"/>
              <a:buChar char="•"/>
            </a:pPr>
            <a:r>
              <a:rPr lang="de-DE" altLang="de-DE" sz="1400" dirty="0" smtClean="0">
                <a:latin typeface="Times New Roman" pitchFamily="18" charset="0"/>
              </a:rPr>
              <a:t>Die zunehmende Bedeutung vor allem von marktrelevanten Daten bringt ein neuen Schub in der global integrierten Weltwirtschaft.</a:t>
            </a:r>
          </a:p>
          <a:p>
            <a:pPr marL="273050" lvl="1" indent="-190500">
              <a:spcAft>
                <a:spcPts val="963"/>
              </a:spcAft>
              <a:buClr>
                <a:srgbClr val="2A58A6"/>
              </a:buClr>
              <a:buFont typeface="Arial" charset="0"/>
              <a:buChar char="•"/>
            </a:pPr>
            <a:r>
              <a:rPr lang="de-DE" altLang="de-DE" sz="1400" dirty="0" smtClean="0">
                <a:latin typeface="Times New Roman" pitchFamily="18" charset="0"/>
              </a:rPr>
              <a:t>Die Übertragung von Krisen, politischen Entscheidungen (z.B. FED-Politik) und technologischen Entwicklungen beschleunigt sich .</a:t>
            </a:r>
          </a:p>
          <a:p>
            <a:pPr marL="0" indent="0"/>
            <a:r>
              <a:rPr lang="de-DE" altLang="de-DE" sz="1400" dirty="0" smtClean="0">
                <a:solidFill>
                  <a:schemeClr val="tx1"/>
                </a:solidFill>
                <a:latin typeface="Times New Roman" pitchFamily="18" charset="0"/>
              </a:rPr>
              <a:t>Neue Anforderungen für Unternehmen: </a:t>
            </a:r>
          </a:p>
          <a:p>
            <a:pPr marL="273050" lvl="1" indent="-190500">
              <a:spcAft>
                <a:spcPct val="0"/>
              </a:spcAft>
              <a:buClr>
                <a:srgbClr val="2A58A6"/>
              </a:buClr>
              <a:buFont typeface="Arial" charset="0"/>
              <a:buChar char="•"/>
            </a:pPr>
            <a:r>
              <a:rPr lang="de-DE" altLang="de-DE" sz="1400" dirty="0" smtClean="0">
                <a:latin typeface="Times New Roman" pitchFamily="18" charset="0"/>
              </a:rPr>
              <a:t>Unternehmen können Wettbewerbsvorteile erlangen, neue Geschäftsfelder schaffen (wie z.B. Google, Amazon, Facebook etc.)</a:t>
            </a:r>
          </a:p>
          <a:p>
            <a:pPr marL="273050" lvl="1" indent="-190500">
              <a:spcAft>
                <a:spcPct val="0"/>
              </a:spcAft>
              <a:buClr>
                <a:srgbClr val="2A58A6"/>
              </a:buClr>
              <a:buFont typeface="Arial" charset="0"/>
              <a:buChar char="•"/>
            </a:pPr>
            <a:r>
              <a:rPr lang="de-DE" altLang="de-DE" sz="1400" dirty="0" smtClean="0">
                <a:latin typeface="Times New Roman" pitchFamily="18" charset="0"/>
              </a:rPr>
              <a:t>Nichtanwendung der Big Data Analyse bedeutet verpasste Chancen, Informationsnachteile und Verlust an Markt-Kompetenzen. </a:t>
            </a:r>
          </a:p>
          <a:p>
            <a:pPr marL="273050" lvl="1" indent="-190500">
              <a:spcAft>
                <a:spcPct val="0"/>
              </a:spcAft>
              <a:buClr>
                <a:srgbClr val="2A58A6"/>
              </a:buClr>
              <a:buFont typeface="Arial" charset="0"/>
              <a:buChar char="•"/>
            </a:pPr>
            <a:endParaRPr lang="de-DE" altLang="de-DE" sz="1400" dirty="0" smtClean="0">
              <a:latin typeface="Times New Roman" pitchFamily="18" charset="0"/>
            </a:endParaRPr>
          </a:p>
          <a:p>
            <a:pPr marL="0" indent="0"/>
            <a:r>
              <a:rPr lang="de-DE" altLang="de-DE" sz="1400" dirty="0" smtClean="0">
                <a:solidFill>
                  <a:schemeClr val="tx1"/>
                </a:solidFill>
                <a:latin typeface="Times New Roman" pitchFamily="18" charset="0"/>
              </a:rPr>
              <a:t>Makroökonomische Konsequenzen:</a:t>
            </a:r>
          </a:p>
          <a:p>
            <a:pPr marL="273050" lvl="1" indent="-190500">
              <a:spcAft>
                <a:spcPct val="0"/>
              </a:spcAft>
              <a:buClr>
                <a:srgbClr val="2A58A6"/>
              </a:buClr>
              <a:buFont typeface="Arial" charset="0"/>
              <a:buChar char="•"/>
            </a:pPr>
            <a:r>
              <a:rPr lang="de-DE" altLang="de-DE" sz="1400" dirty="0" smtClean="0">
                <a:latin typeface="Times New Roman" pitchFamily="18" charset="0"/>
              </a:rPr>
              <a:t>Die konjunkturelle Interdependenz, Kapitalbewegungen, Wechselkursschwankungen, geldpolitische Übertragungseffekte steigen.</a:t>
            </a:r>
          </a:p>
          <a:p>
            <a:pPr marL="273050" lvl="1" indent="-190500">
              <a:spcAft>
                <a:spcPct val="0"/>
              </a:spcAft>
              <a:buClr>
                <a:srgbClr val="2A58A6"/>
              </a:buClr>
              <a:buFont typeface="Arial" charset="0"/>
              <a:buChar char="•"/>
            </a:pPr>
            <a:r>
              <a:rPr lang="de-DE" altLang="de-DE" sz="1400" dirty="0" smtClean="0">
                <a:latin typeface="Times New Roman" pitchFamily="18" charset="0"/>
              </a:rPr>
              <a:t>Der Einfluss multinationaler Organisationen (Ratingagenturen, Staatsfonds) steigt, die Autonomie einzelner Länder sinkt rapide.</a:t>
            </a:r>
          </a:p>
          <a:p>
            <a:pPr marL="273050" lvl="1" indent="-190500">
              <a:spcAft>
                <a:spcPct val="0"/>
              </a:spcAft>
              <a:buClr>
                <a:srgbClr val="2A58A6"/>
              </a:buClr>
            </a:pPr>
            <a:endParaRPr lang="de-DE" altLang="de-DE" sz="1400" dirty="0" smtClean="0">
              <a:latin typeface="Times New Roman" pitchFamily="18" charset="0"/>
            </a:endParaRPr>
          </a:p>
          <a:p>
            <a:pPr marL="0" indent="0"/>
            <a:r>
              <a:rPr lang="de-DE" altLang="de-DE" sz="1400" dirty="0" smtClean="0">
                <a:solidFill>
                  <a:schemeClr val="tx1"/>
                </a:solidFill>
                <a:latin typeface="Times New Roman" pitchFamily="18" charset="0"/>
              </a:rPr>
              <a:t>Auswirkungen auf Finanzentscheidungen:</a:t>
            </a:r>
          </a:p>
          <a:p>
            <a:pPr marL="273050" lvl="1" indent="-190500">
              <a:spcAft>
                <a:spcPct val="0"/>
              </a:spcAft>
              <a:buClr>
                <a:srgbClr val="2A58A6"/>
              </a:buClr>
              <a:buFont typeface="Arial" charset="0"/>
              <a:buChar char="•"/>
            </a:pPr>
            <a:r>
              <a:rPr lang="de-DE" altLang="de-DE" sz="1400" dirty="0" smtClean="0">
                <a:latin typeface="Times New Roman" pitchFamily="18" charset="0"/>
              </a:rPr>
              <a:t>Kausale Erklärungsansätze für die Entwicklung einzelner Assetklassen bzw. Märkte werden deutlich komplexer .</a:t>
            </a:r>
          </a:p>
          <a:p>
            <a:pPr marL="273050" lvl="1" indent="-190500">
              <a:spcAft>
                <a:spcPct val="0"/>
              </a:spcAft>
              <a:buClr>
                <a:srgbClr val="2A58A6"/>
              </a:buClr>
              <a:buFont typeface="Arial" charset="0"/>
              <a:buChar char="•"/>
            </a:pPr>
            <a:r>
              <a:rPr lang="de-DE" altLang="de-DE" sz="1400" dirty="0" smtClean="0">
                <a:latin typeface="Times New Roman" pitchFamily="18" charset="0"/>
              </a:rPr>
              <a:t>Entscheidungsträger benötigen neue, transparente Analysemethoden, um abgesichert und vorausschauend zu handeln.</a:t>
            </a:r>
          </a:p>
          <a:p>
            <a:pPr marL="273050" lvl="1" indent="-190500">
              <a:spcAft>
                <a:spcPct val="0"/>
              </a:spcAft>
              <a:buClr>
                <a:srgbClr val="2A58A6"/>
              </a:buClr>
            </a:pPr>
            <a:endParaRPr lang="de-DE" altLang="de-DE" sz="1400" dirty="0" smtClean="0">
              <a:latin typeface="Times New Roman" pitchFamily="18" charset="0"/>
            </a:endParaRPr>
          </a:p>
        </p:txBody>
      </p:sp>
      <p:sp>
        <p:nvSpPr>
          <p:cNvPr id="5123" name="Rectangle 4098"/>
          <p:cNvSpPr>
            <a:spLocks noGrp="1" noChangeArrowheads="1"/>
          </p:cNvSpPr>
          <p:nvPr>
            <p:ph type="title" idx="4294967295"/>
          </p:nvPr>
        </p:nvSpPr>
        <p:spPr>
          <a:xfrm>
            <a:off x="449263" y="1085850"/>
            <a:ext cx="5451475" cy="430213"/>
          </a:xfrm>
        </p:spPr>
        <p:txBody>
          <a:bodyPr anchor="t"/>
          <a:lstStyle/>
          <a:p>
            <a:r>
              <a:rPr lang="de-DE" altLang="de-DE" smtClean="0">
                <a:solidFill>
                  <a:srgbClr val="000066"/>
                </a:solidFill>
              </a:rPr>
              <a:t>Aktuelle Ausgangslage</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3250" y="2727980"/>
            <a:ext cx="3042821" cy="523220"/>
          </a:xfrm>
          <a:prstGeom prst="rect">
            <a:avLst/>
          </a:prstGeom>
          <a:noFill/>
        </p:spPr>
        <p:txBody>
          <a:bodyPr wrap="none" rtlCol="0">
            <a:spAutoFit/>
          </a:bodyPr>
          <a:lstStyle/>
          <a:p>
            <a:r>
              <a:rPr lang="de-DE" altLang="de-DE" sz="2800" dirty="0" smtClean="0">
                <a:solidFill>
                  <a:schemeClr val="accent5">
                    <a:lumMod val="75000"/>
                  </a:schemeClr>
                </a:solidFill>
                <a:latin typeface="Times New Roman" pitchFamily="18" charset="0"/>
              </a:rPr>
              <a:t>Steigende Datenflut</a:t>
            </a:r>
            <a:endParaRPr lang="de-DE" sz="2800" dirty="0">
              <a:solidFill>
                <a:schemeClr val="accent5">
                  <a:lumMod val="75000"/>
                </a:schemeClr>
              </a:solidFill>
            </a:endParaRPr>
          </a:p>
        </p:txBody>
      </p:sp>
      <p:sp>
        <p:nvSpPr>
          <p:cNvPr id="5" name="TextBox 4"/>
          <p:cNvSpPr txBox="1"/>
          <p:nvPr/>
        </p:nvSpPr>
        <p:spPr>
          <a:xfrm>
            <a:off x="3159490" y="1637268"/>
            <a:ext cx="3905877" cy="369332"/>
          </a:xfrm>
          <a:prstGeom prst="rect">
            <a:avLst/>
          </a:prstGeom>
          <a:noFill/>
        </p:spPr>
        <p:txBody>
          <a:bodyPr wrap="none" rtlCol="0">
            <a:spAutoFit/>
          </a:bodyPr>
          <a:lstStyle/>
          <a:p>
            <a:r>
              <a:rPr lang="de-DE" altLang="de-DE" b="1" dirty="0" smtClean="0">
                <a:solidFill>
                  <a:schemeClr val="tx1"/>
                </a:solidFill>
                <a:latin typeface="Times New Roman" pitchFamily="18" charset="0"/>
              </a:rPr>
              <a:t>Beschleunigte Integration der Märkte</a:t>
            </a:r>
            <a:endParaRPr lang="de-DE" b="1" dirty="0"/>
          </a:p>
        </p:txBody>
      </p:sp>
      <p:sp>
        <p:nvSpPr>
          <p:cNvPr id="6" name="TextBox 5"/>
          <p:cNvSpPr txBox="1"/>
          <p:nvPr/>
        </p:nvSpPr>
        <p:spPr>
          <a:xfrm>
            <a:off x="1214053" y="5125134"/>
            <a:ext cx="3890873" cy="646331"/>
          </a:xfrm>
          <a:prstGeom prst="rect">
            <a:avLst/>
          </a:prstGeom>
          <a:noFill/>
        </p:spPr>
        <p:txBody>
          <a:bodyPr wrap="none" rtlCol="0">
            <a:spAutoFit/>
          </a:bodyPr>
          <a:lstStyle/>
          <a:p>
            <a:r>
              <a:rPr lang="de-DE" altLang="de-DE" dirty="0" smtClean="0">
                <a:solidFill>
                  <a:schemeClr val="tx1"/>
                </a:solidFill>
                <a:latin typeface="Times New Roman" pitchFamily="18" charset="0"/>
              </a:rPr>
              <a:t>Neue Anforderungen für Unternehmen</a:t>
            </a:r>
          </a:p>
          <a:p>
            <a:endParaRPr lang="de-DE" dirty="0"/>
          </a:p>
        </p:txBody>
      </p:sp>
      <p:sp>
        <p:nvSpPr>
          <p:cNvPr id="8" name="TextBox 7"/>
          <p:cNvSpPr txBox="1"/>
          <p:nvPr/>
        </p:nvSpPr>
        <p:spPr>
          <a:xfrm>
            <a:off x="4144153" y="6021169"/>
            <a:ext cx="5293437" cy="830997"/>
          </a:xfrm>
          <a:prstGeom prst="rect">
            <a:avLst/>
          </a:prstGeom>
          <a:noFill/>
        </p:spPr>
        <p:txBody>
          <a:bodyPr wrap="none" rtlCol="0">
            <a:spAutoFit/>
          </a:bodyPr>
          <a:lstStyle/>
          <a:p>
            <a:r>
              <a:rPr lang="de-DE" altLang="de-DE" sz="2400" dirty="0" smtClean="0">
                <a:solidFill>
                  <a:schemeClr val="tx1"/>
                </a:solidFill>
                <a:latin typeface="Times New Roman" pitchFamily="18" charset="0"/>
              </a:rPr>
              <a:t>Auswirkungen auf Finanzentscheidungen</a:t>
            </a:r>
          </a:p>
          <a:p>
            <a:endParaRPr lang="de-DE" sz="2400" dirty="0"/>
          </a:p>
        </p:txBody>
      </p:sp>
      <p:sp>
        <p:nvSpPr>
          <p:cNvPr id="10" name="TextBox 9"/>
          <p:cNvSpPr txBox="1"/>
          <p:nvPr/>
        </p:nvSpPr>
        <p:spPr>
          <a:xfrm>
            <a:off x="5630137" y="3424992"/>
            <a:ext cx="3807453" cy="677108"/>
          </a:xfrm>
          <a:prstGeom prst="rect">
            <a:avLst/>
          </a:prstGeom>
          <a:noFill/>
        </p:spPr>
        <p:txBody>
          <a:bodyPr wrap="none" rtlCol="0">
            <a:spAutoFit/>
          </a:bodyPr>
          <a:lstStyle/>
          <a:p>
            <a:r>
              <a:rPr lang="de-DE" altLang="de-DE" sz="2000" dirty="0" smtClean="0">
                <a:solidFill>
                  <a:schemeClr val="tx1"/>
                </a:solidFill>
                <a:latin typeface="Times New Roman" pitchFamily="18" charset="0"/>
              </a:rPr>
              <a:t>Makroökonomische Konsequenzen</a:t>
            </a:r>
            <a:endParaRPr lang="de-DE" sz="2000" dirty="0" smtClean="0"/>
          </a:p>
          <a:p>
            <a:endParaRPr lang="de-DE"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9"/>
          <p:cNvSpPr>
            <a:spLocks noGrp="1" noChangeArrowheads="1"/>
          </p:cNvSpPr>
          <p:nvPr>
            <p:ph idx="4294967295"/>
          </p:nvPr>
        </p:nvSpPr>
        <p:spPr>
          <a:xfrm>
            <a:off x="479425" y="1685925"/>
            <a:ext cx="10023475" cy="5070475"/>
          </a:xfrm>
        </p:spPr>
        <p:txBody>
          <a:bodyPr/>
          <a:lstStyle/>
          <a:p>
            <a:pPr marL="0" indent="0"/>
            <a:r>
              <a:rPr lang="de-DE" altLang="de-DE" sz="1400" smtClean="0">
                <a:solidFill>
                  <a:srgbClr val="034EA2"/>
                </a:solidFill>
              </a:rPr>
              <a:t>Die wichtigsten Begriffe im Kontext zu Big Data werden nicht immer einheitlich benutzt und überschneiden sich:</a:t>
            </a:r>
            <a:endParaRPr lang="de-DE" altLang="de-DE" sz="1400" smtClean="0">
              <a:latin typeface="Times New Roman" pitchFamily="18" charset="0"/>
            </a:endParaRPr>
          </a:p>
          <a:p>
            <a:pPr marL="0" indent="0"/>
            <a:r>
              <a:rPr lang="de-DE" altLang="de-DE" sz="1400" smtClean="0">
                <a:solidFill>
                  <a:schemeClr val="tx1"/>
                </a:solidFill>
                <a:latin typeface="Times New Roman" pitchFamily="18" charset="0"/>
              </a:rPr>
              <a:t>Big Data: </a:t>
            </a:r>
          </a:p>
          <a:p>
            <a:pPr marL="273050" lvl="1" indent="-190500">
              <a:spcAft>
                <a:spcPct val="0"/>
              </a:spcAft>
              <a:buClr>
                <a:srgbClr val="2A58A6"/>
              </a:buClr>
              <a:buFont typeface="Arial" charset="0"/>
              <a:buChar char="•"/>
            </a:pPr>
            <a:r>
              <a:rPr lang="de-DE" altLang="de-DE" sz="1400" smtClean="0">
                <a:latin typeface="Times New Roman" pitchFamily="18" charset="0"/>
              </a:rPr>
              <a:t>Ist der abstrakte Oberbegriff für jegliche Art und Anzahl von Daten, die mit traditionellen Analyseverfahren nicht mehr handhabbar erscheinen und deshalb neuer Techniken bedürfen. Die Kriterien zur Kennzeichnung von Big Data sind </a:t>
            </a:r>
            <a:r>
              <a:rPr lang="de-DE" altLang="de-DE" sz="1400" b="1" u="sng" smtClean="0">
                <a:latin typeface="Times New Roman" pitchFamily="18" charset="0"/>
              </a:rPr>
              <a:t>Masse</a:t>
            </a:r>
            <a:r>
              <a:rPr lang="de-DE" altLang="de-DE" sz="1400" b="1" smtClean="0">
                <a:latin typeface="Times New Roman" pitchFamily="18" charset="0"/>
              </a:rPr>
              <a:t> </a:t>
            </a:r>
            <a:r>
              <a:rPr lang="de-DE" altLang="de-DE" sz="1400" smtClean="0">
                <a:latin typeface="Times New Roman" pitchFamily="18" charset="0"/>
              </a:rPr>
              <a:t>(große Datenmengen), </a:t>
            </a:r>
            <a:r>
              <a:rPr lang="de-DE" altLang="de-DE" sz="1400" b="1" u="sng" smtClean="0">
                <a:latin typeface="Times New Roman" pitchFamily="18" charset="0"/>
              </a:rPr>
              <a:t>Vielfalt</a:t>
            </a:r>
            <a:r>
              <a:rPr lang="de-DE" altLang="de-DE" sz="1400" smtClean="0">
                <a:latin typeface="Times New Roman" pitchFamily="18" charset="0"/>
              </a:rPr>
              <a:t> (Daten in strukturierten und unstrukturierten Daten) und </a:t>
            </a:r>
            <a:r>
              <a:rPr lang="de-DE" altLang="de-DE" sz="1400" b="1" u="sng" smtClean="0">
                <a:latin typeface="Times New Roman" pitchFamily="18" charset="0"/>
              </a:rPr>
              <a:t>Geschwindigkeit</a:t>
            </a:r>
            <a:r>
              <a:rPr lang="de-DE" altLang="de-DE" sz="1400" smtClean="0">
                <a:latin typeface="Times New Roman" pitchFamily="18" charset="0"/>
              </a:rPr>
              <a:t> (Steaming-Daten).</a:t>
            </a:r>
            <a:endParaRPr lang="de-DE" altLang="de-DE" sz="1400" b="1" u="sng" smtClean="0">
              <a:latin typeface="Times New Roman" pitchFamily="18" charset="0"/>
            </a:endParaRPr>
          </a:p>
          <a:p>
            <a:pPr marL="273050" lvl="1" indent="-190500">
              <a:spcAft>
                <a:spcPct val="0"/>
              </a:spcAft>
              <a:buClr>
                <a:srgbClr val="2A58A6"/>
              </a:buClr>
              <a:buFont typeface="Arial" charset="0"/>
              <a:buChar char="•"/>
            </a:pPr>
            <a:endParaRPr lang="de-DE" altLang="de-DE" sz="1400" smtClean="0">
              <a:latin typeface="Times New Roman" pitchFamily="18" charset="0"/>
            </a:endParaRPr>
          </a:p>
          <a:p>
            <a:pPr marL="0" indent="0"/>
            <a:r>
              <a:rPr lang="de-DE" altLang="de-DE" sz="1400" smtClean="0">
                <a:solidFill>
                  <a:schemeClr val="tx1"/>
                </a:solidFill>
                <a:latin typeface="Times New Roman" pitchFamily="18" charset="0"/>
              </a:rPr>
              <a:t>Data Mining:	</a:t>
            </a:r>
          </a:p>
          <a:p>
            <a:pPr marL="273050" lvl="1" indent="-190500">
              <a:spcAft>
                <a:spcPct val="0"/>
              </a:spcAft>
              <a:buClr>
                <a:srgbClr val="2A58A6"/>
              </a:buClr>
              <a:buFont typeface="Arial" charset="0"/>
              <a:buChar char="•"/>
            </a:pPr>
            <a:r>
              <a:rPr lang="de-DE" altLang="de-DE" sz="1400" smtClean="0">
                <a:latin typeface="Times New Roman" pitchFamily="18" charset="0"/>
              </a:rPr>
              <a:t>Aus einem großen, überwiegend unstrukturierten Datenvolumen wird neues Wissen gewonnen i.d.R. zu Prognosezwecken.</a:t>
            </a:r>
          </a:p>
          <a:p>
            <a:pPr marL="273050" lvl="1" indent="-190500">
              <a:spcAft>
                <a:spcPts val="963"/>
              </a:spcAft>
              <a:buClr>
                <a:srgbClr val="2A58A6"/>
              </a:buClr>
              <a:buFont typeface="Arial" charset="0"/>
              <a:buChar char="•"/>
            </a:pPr>
            <a:r>
              <a:rPr lang="de-DE" altLang="de-DE" sz="1400" smtClean="0">
                <a:latin typeface="Times New Roman" pitchFamily="18" charset="0"/>
              </a:rPr>
              <a:t>In Einzelnen: die Anwendung neuer statistischer Methoden und Technologien auf diesen Datenbestand, um neue Muster zu erkennen.</a:t>
            </a:r>
          </a:p>
          <a:p>
            <a:pPr marL="273050" lvl="1" indent="-190500">
              <a:spcAft>
                <a:spcPct val="0"/>
              </a:spcAft>
              <a:buClr>
                <a:srgbClr val="2A58A6"/>
              </a:buClr>
            </a:pPr>
            <a:endParaRPr lang="de-DE" altLang="de-DE" sz="1400" smtClean="0">
              <a:latin typeface="Times New Roman" pitchFamily="18" charset="0"/>
            </a:endParaRPr>
          </a:p>
          <a:p>
            <a:pPr marL="0" indent="0"/>
            <a:r>
              <a:rPr lang="de-DE" altLang="de-DE" sz="1400" smtClean="0">
                <a:solidFill>
                  <a:schemeClr val="tx1"/>
                </a:solidFill>
                <a:latin typeface="Times New Roman" pitchFamily="18" charset="0"/>
              </a:rPr>
              <a:t>Data -Warehouse: </a:t>
            </a:r>
          </a:p>
          <a:p>
            <a:pPr marL="273050" lvl="1" indent="-190500">
              <a:spcAft>
                <a:spcPct val="0"/>
              </a:spcAft>
              <a:buClr>
                <a:srgbClr val="2A58A6"/>
              </a:buClr>
              <a:buFont typeface="Arial" charset="0"/>
              <a:buChar char="•"/>
            </a:pPr>
            <a:r>
              <a:rPr lang="de-DE" altLang="de-DE" sz="1400" smtClean="0">
                <a:latin typeface="Times New Roman" pitchFamily="18" charset="0"/>
              </a:rPr>
              <a:t>Ist eine Datenbank, in der Daten aus verschiedenen Quellen in ein Format zusammengefasst werden (Informationsintegration).</a:t>
            </a:r>
          </a:p>
          <a:p>
            <a:pPr marL="273050" lvl="1" indent="-190500">
              <a:spcAft>
                <a:spcPct val="0"/>
              </a:spcAft>
              <a:buClr>
                <a:srgbClr val="2A58A6"/>
              </a:buClr>
              <a:buFont typeface="Arial" charset="0"/>
              <a:buChar char="•"/>
            </a:pPr>
            <a:r>
              <a:rPr lang="de-DE" altLang="de-DE" sz="1400" smtClean="0">
                <a:latin typeface="Times New Roman" pitchFamily="18" charset="0"/>
              </a:rPr>
              <a:t>Ein Data-Warehouse ist Voraussetzung für die Datenanalyse und -auswertung bzw. zum Data Minig. </a:t>
            </a:r>
          </a:p>
          <a:p>
            <a:pPr marL="273050" lvl="1" indent="-190500">
              <a:spcAft>
                <a:spcPct val="0"/>
              </a:spcAft>
              <a:buClr>
                <a:srgbClr val="2A58A6"/>
              </a:buClr>
              <a:buFont typeface="Arial" charset="0"/>
              <a:buChar char="•"/>
            </a:pPr>
            <a:endParaRPr lang="de-DE" altLang="de-DE" sz="1400" smtClean="0">
              <a:latin typeface="Times New Roman" pitchFamily="18" charset="0"/>
            </a:endParaRPr>
          </a:p>
          <a:p>
            <a:pPr marL="0" indent="0"/>
            <a:r>
              <a:rPr lang="de-DE" altLang="de-DE" sz="1400" smtClean="0">
                <a:solidFill>
                  <a:schemeClr val="tx1"/>
                </a:solidFill>
                <a:latin typeface="Times New Roman" pitchFamily="18" charset="0"/>
              </a:rPr>
              <a:t>Data Science:</a:t>
            </a:r>
          </a:p>
          <a:p>
            <a:pPr marL="273050" lvl="1" indent="-190500">
              <a:spcAft>
                <a:spcPct val="0"/>
              </a:spcAft>
              <a:buClr>
                <a:srgbClr val="2A58A6"/>
              </a:buClr>
              <a:buFont typeface="Arial" charset="0"/>
              <a:buChar char="•"/>
            </a:pPr>
            <a:r>
              <a:rPr lang="de-DE" altLang="de-DE" sz="1400" smtClean="0">
                <a:latin typeface="Times New Roman" pitchFamily="18" charset="0"/>
              </a:rPr>
              <a:t>(„Schnittstellenkompetenz“) verbindet Statistik, Mathematik, Ingenieurswesen und „hacking“ mit dem kreativen Umgang von Computern, Software und Algorithmen..</a:t>
            </a:r>
          </a:p>
          <a:p>
            <a:pPr marL="273050" lvl="1" indent="-190500">
              <a:spcAft>
                <a:spcPct val="0"/>
              </a:spcAft>
              <a:buClr>
                <a:srgbClr val="2A58A6"/>
              </a:buClr>
            </a:pPr>
            <a:endParaRPr lang="de-DE" altLang="de-DE" sz="1400" smtClean="0">
              <a:latin typeface="Times New Roman" pitchFamily="18" charset="0"/>
            </a:endParaRPr>
          </a:p>
          <a:p>
            <a:pPr marL="0" indent="0"/>
            <a:r>
              <a:rPr lang="de-DE" altLang="de-DE" sz="1400" smtClean="0">
                <a:solidFill>
                  <a:schemeClr val="tx1"/>
                </a:solidFill>
                <a:latin typeface="Times New Roman" pitchFamily="18" charset="0"/>
              </a:rPr>
              <a:t>In-Memory-Technologie:</a:t>
            </a:r>
          </a:p>
          <a:p>
            <a:pPr marL="273050" lvl="1" indent="-190500">
              <a:spcAft>
                <a:spcPct val="0"/>
              </a:spcAft>
              <a:buClr>
                <a:srgbClr val="2A58A6"/>
              </a:buClr>
              <a:buFont typeface="Arial" charset="0"/>
              <a:buChar char="•"/>
            </a:pPr>
            <a:r>
              <a:rPr lang="de-DE" altLang="de-DE" sz="1400" smtClean="0">
                <a:latin typeface="Times New Roman" pitchFamily="18" charset="0"/>
              </a:rPr>
              <a:t>Datenbanken werden nicht mehr nur auf Festplatten gespeichert, sondern zwecks Echtzeitanalysen im Hauptspeicher genutzt.</a:t>
            </a:r>
          </a:p>
          <a:p>
            <a:pPr marL="273050" lvl="1" indent="-190500">
              <a:spcAft>
                <a:spcPct val="0"/>
              </a:spcAft>
              <a:buClr>
                <a:srgbClr val="2A58A6"/>
              </a:buClr>
            </a:pPr>
            <a:endParaRPr lang="de-DE" altLang="de-DE" sz="1400" smtClean="0">
              <a:latin typeface="Times New Roman" pitchFamily="18" charset="0"/>
            </a:endParaRPr>
          </a:p>
        </p:txBody>
      </p:sp>
      <p:sp>
        <p:nvSpPr>
          <p:cNvPr id="30723" name="Rectangle 4098"/>
          <p:cNvSpPr>
            <a:spLocks noGrp="1" noChangeArrowheads="1"/>
          </p:cNvSpPr>
          <p:nvPr>
            <p:ph type="title" idx="4294967295"/>
          </p:nvPr>
        </p:nvSpPr>
        <p:spPr>
          <a:xfrm>
            <a:off x="449263" y="1085850"/>
            <a:ext cx="7843837" cy="430213"/>
          </a:xfrm>
        </p:spPr>
        <p:txBody>
          <a:bodyPr anchor="t"/>
          <a:lstStyle/>
          <a:p>
            <a:r>
              <a:rPr lang="de-DE" altLang="de-DE" smtClean="0">
                <a:solidFill>
                  <a:srgbClr val="000066"/>
                </a:solidFill>
              </a:rPr>
              <a:t>Big Data / Data Mining: Definitionen und Abgrenzungen </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9"/>
          <p:cNvSpPr>
            <a:spLocks noGrp="1" noChangeArrowheads="1"/>
          </p:cNvSpPr>
          <p:nvPr>
            <p:ph idx="4294967295"/>
          </p:nvPr>
        </p:nvSpPr>
        <p:spPr>
          <a:xfrm>
            <a:off x="479425" y="1711325"/>
            <a:ext cx="9798050" cy="5070475"/>
          </a:xfrm>
        </p:spPr>
        <p:txBody>
          <a:bodyPr/>
          <a:lstStyle/>
          <a:p>
            <a:pPr marL="0" indent="0"/>
            <a:r>
              <a:rPr lang="de-DE" altLang="de-DE" sz="1400" smtClean="0">
                <a:solidFill>
                  <a:srgbClr val="034EA2"/>
                </a:solidFill>
              </a:rPr>
              <a:t>Klassische Datenbanken und Analysewerkzeuge sind mit der Verarbeitung unstrukturierter Datenmengen überfordert. Im Zusammenhang mit Big Data werden treten folgende Technologieansätze in den Vordergrund:</a:t>
            </a:r>
          </a:p>
          <a:p>
            <a:pPr marL="0" indent="0"/>
            <a:r>
              <a:rPr lang="de-DE" altLang="de-DE" sz="1400" smtClean="0">
                <a:solidFill>
                  <a:schemeClr val="tx1"/>
                </a:solidFill>
                <a:latin typeface="Times New Roman" pitchFamily="18" charset="0"/>
              </a:rPr>
              <a:t>NoSQL - Datenbanken:	</a:t>
            </a:r>
          </a:p>
          <a:p>
            <a:pPr marL="273050" lvl="1" indent="-190500">
              <a:spcAft>
                <a:spcPct val="0"/>
              </a:spcAft>
              <a:buClr>
                <a:srgbClr val="2A58A6"/>
              </a:buClr>
              <a:buFont typeface="Arial" charset="0"/>
              <a:buChar char="•"/>
            </a:pPr>
            <a:r>
              <a:rPr lang="de-DE" altLang="de-DE" sz="1400" smtClean="0">
                <a:latin typeface="Times New Roman" pitchFamily="18" charset="0"/>
              </a:rPr>
              <a:t>Sind Datenbanken mit einem nicht-relationalen Ansatz. Sie benötigen keine festgelegten Tabellenschemata.</a:t>
            </a:r>
          </a:p>
          <a:p>
            <a:pPr marL="273050" lvl="1" indent="-190500">
              <a:spcAft>
                <a:spcPts val="963"/>
              </a:spcAft>
              <a:buClr>
                <a:srgbClr val="2A58A6"/>
              </a:buClr>
              <a:buFont typeface="Arial" charset="0"/>
              <a:buChar char="•"/>
            </a:pPr>
            <a:r>
              <a:rPr lang="de-DE" altLang="de-DE" sz="1400" smtClean="0">
                <a:latin typeface="Times New Roman" pitchFamily="18" charset="0"/>
              </a:rPr>
              <a:t>Sie sind leistungsfähiger, da sie keine datenintensiven Applikationen wie Indexierung und Dokumentation benötigen.</a:t>
            </a:r>
          </a:p>
          <a:p>
            <a:pPr marL="0" indent="0"/>
            <a:r>
              <a:rPr lang="de-DE" altLang="de-DE" sz="1400" smtClean="0">
                <a:solidFill>
                  <a:schemeClr val="tx1"/>
                </a:solidFill>
                <a:latin typeface="Times New Roman" pitchFamily="18" charset="0"/>
              </a:rPr>
              <a:t>Apache Hadoop: </a:t>
            </a:r>
          </a:p>
          <a:p>
            <a:pPr marL="273050" lvl="1" indent="-190500">
              <a:spcAft>
                <a:spcPct val="0"/>
              </a:spcAft>
              <a:buClr>
                <a:srgbClr val="2A58A6"/>
              </a:buClr>
              <a:buFont typeface="Arial" charset="0"/>
              <a:buChar char="•"/>
            </a:pPr>
            <a:r>
              <a:rPr lang="de-DE" altLang="de-DE" sz="1400" smtClean="0">
                <a:latin typeface="Times New Roman" pitchFamily="18" charset="0"/>
              </a:rPr>
              <a:t>Ist ein freies in Java geschriebenes Framework für skalierbare Software. Es basiert auf dem MapReduce-Algorithmus von Google sowie auf Vorschlägen des Google-Dateisystems. Es ermöglicht Rechenprozesse großer Datenmengen auf Computer-Clustern.</a:t>
            </a:r>
          </a:p>
          <a:p>
            <a:pPr marL="273050" lvl="1" indent="-190500">
              <a:spcAft>
                <a:spcPct val="0"/>
              </a:spcAft>
              <a:buClr>
                <a:srgbClr val="2A58A6"/>
              </a:buClr>
              <a:buFont typeface="Arial" charset="0"/>
              <a:buChar char="•"/>
            </a:pPr>
            <a:endParaRPr lang="de-DE" altLang="de-DE" sz="1400" smtClean="0">
              <a:latin typeface="Times New Roman" pitchFamily="18" charset="0"/>
            </a:endParaRPr>
          </a:p>
          <a:p>
            <a:pPr marL="0" indent="0"/>
            <a:r>
              <a:rPr lang="de-DE" altLang="de-DE" sz="1400" smtClean="0">
                <a:solidFill>
                  <a:schemeClr val="tx1"/>
                </a:solidFill>
                <a:latin typeface="Times New Roman" pitchFamily="18" charset="0"/>
              </a:rPr>
              <a:t>MapReduce: </a:t>
            </a:r>
          </a:p>
          <a:p>
            <a:pPr marL="273050" lvl="1" indent="-190500">
              <a:spcAft>
                <a:spcPct val="0"/>
              </a:spcAft>
              <a:buClr>
                <a:srgbClr val="2A58A6"/>
              </a:buClr>
              <a:buFont typeface="Arial" charset="0"/>
              <a:buChar char="•"/>
            </a:pPr>
            <a:r>
              <a:rPr lang="de-DE" altLang="de-DE" sz="1400" smtClean="0">
                <a:latin typeface="Times New Roman" pitchFamily="18" charset="0"/>
              </a:rPr>
              <a:t>Ist ein von Google eingeführtes Programmiermodell für Berechnungen von mehreren Petabyte Datenmengen.</a:t>
            </a:r>
          </a:p>
          <a:p>
            <a:pPr marL="273050" lvl="1" indent="-190500">
              <a:spcAft>
                <a:spcPct val="0"/>
              </a:spcAft>
              <a:buClr>
                <a:srgbClr val="2A58A6"/>
              </a:buClr>
              <a:buFont typeface="Arial" charset="0"/>
              <a:buChar char="•"/>
            </a:pPr>
            <a:endParaRPr lang="de-DE" altLang="de-DE" sz="1400" smtClean="0">
              <a:latin typeface="Times New Roman" pitchFamily="18" charset="0"/>
            </a:endParaRPr>
          </a:p>
          <a:p>
            <a:pPr marL="0" indent="0"/>
            <a:r>
              <a:rPr lang="de-DE" altLang="de-DE" sz="1400" smtClean="0">
                <a:solidFill>
                  <a:schemeClr val="tx1"/>
                </a:solidFill>
                <a:latin typeface="Times New Roman" pitchFamily="18" charset="0"/>
              </a:rPr>
              <a:t>R (Programmiersprache):</a:t>
            </a:r>
          </a:p>
          <a:p>
            <a:pPr marL="273050" lvl="1" indent="-190500">
              <a:spcAft>
                <a:spcPct val="0"/>
              </a:spcAft>
              <a:buClr>
                <a:srgbClr val="2A58A6"/>
              </a:buClr>
              <a:buFont typeface="Arial" charset="0"/>
              <a:buChar char="•"/>
            </a:pPr>
            <a:r>
              <a:rPr lang="de-DE" altLang="de-DE" sz="1400" smtClean="0">
                <a:latin typeface="Times New Roman" pitchFamily="18" charset="0"/>
              </a:rPr>
              <a:t>Funktionale Standardsprache für statistische Problemstellungen sowohl im kommerziellen wie wissenschaftlichen Bereich.</a:t>
            </a:r>
          </a:p>
          <a:p>
            <a:pPr marL="0" indent="0"/>
            <a:endParaRPr lang="de-DE" altLang="de-DE" sz="1400" smtClean="0">
              <a:latin typeface="Times New Roman" pitchFamily="18" charset="0"/>
            </a:endParaRPr>
          </a:p>
          <a:p>
            <a:pPr marL="0" indent="0"/>
            <a:r>
              <a:rPr lang="de-DE" altLang="de-DE" sz="1400" smtClean="0">
                <a:solidFill>
                  <a:schemeClr val="tx1"/>
                </a:solidFill>
                <a:latin typeface="Times New Roman" pitchFamily="18" charset="0"/>
              </a:rPr>
              <a:t>Matlab:</a:t>
            </a:r>
          </a:p>
          <a:p>
            <a:pPr marL="273050" lvl="1" indent="-190500">
              <a:spcAft>
                <a:spcPct val="0"/>
              </a:spcAft>
              <a:buClr>
                <a:srgbClr val="2A58A6"/>
              </a:buClr>
              <a:buFont typeface="Arial" charset="0"/>
              <a:buChar char="•"/>
            </a:pPr>
            <a:r>
              <a:rPr lang="de-DE" altLang="de-DE" sz="1400" smtClean="0">
                <a:latin typeface="Times New Roman" pitchFamily="18" charset="0"/>
              </a:rPr>
              <a:t>Ist eine höhere Programmiersprache und interaktive Umgebung für numerische Berechnungen, Visualisierung und Programmierung.</a:t>
            </a:r>
          </a:p>
          <a:p>
            <a:pPr marL="273050" lvl="1" indent="-190500">
              <a:spcAft>
                <a:spcPct val="0"/>
              </a:spcAft>
              <a:buClr>
                <a:srgbClr val="2A58A6"/>
              </a:buClr>
              <a:buFont typeface="Arial" charset="0"/>
              <a:buChar char="•"/>
            </a:pPr>
            <a:r>
              <a:rPr lang="de-DE" altLang="de-DE" sz="1400" smtClean="0">
                <a:latin typeface="Times New Roman" pitchFamily="18" charset="0"/>
              </a:rPr>
              <a:t>Matlab dient zur Datenanalyse, Algorithmen-Entwicklung und zur Erstellung von Modellen und Anwendungen.</a:t>
            </a:r>
          </a:p>
          <a:p>
            <a:pPr marL="273050" lvl="1" indent="-190500">
              <a:spcAft>
                <a:spcPct val="0"/>
              </a:spcAft>
              <a:buClr>
                <a:srgbClr val="2A58A6"/>
              </a:buClr>
            </a:pPr>
            <a:endParaRPr lang="de-DE" altLang="de-DE" sz="1400" smtClean="0">
              <a:latin typeface="Times New Roman" pitchFamily="18" charset="0"/>
            </a:endParaRPr>
          </a:p>
        </p:txBody>
      </p:sp>
      <p:sp>
        <p:nvSpPr>
          <p:cNvPr id="31747" name="Rectangle 4098"/>
          <p:cNvSpPr>
            <a:spLocks noGrp="1" noChangeArrowheads="1"/>
          </p:cNvSpPr>
          <p:nvPr>
            <p:ph type="title" idx="4294967295"/>
          </p:nvPr>
        </p:nvSpPr>
        <p:spPr>
          <a:xfrm>
            <a:off x="449263" y="1085850"/>
            <a:ext cx="5451475" cy="430213"/>
          </a:xfrm>
        </p:spPr>
        <p:txBody>
          <a:bodyPr anchor="t"/>
          <a:lstStyle/>
          <a:p>
            <a:r>
              <a:rPr lang="de-DE" altLang="de-DE" smtClean="0">
                <a:solidFill>
                  <a:srgbClr val="000066"/>
                </a:solidFill>
              </a:rPr>
              <a:t>Big Data - Technologien </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9"/>
          <p:cNvSpPr>
            <a:spLocks noGrp="1" noChangeArrowheads="1"/>
          </p:cNvSpPr>
          <p:nvPr>
            <p:ph idx="4294967295"/>
          </p:nvPr>
        </p:nvSpPr>
        <p:spPr>
          <a:xfrm>
            <a:off x="479425" y="1711325"/>
            <a:ext cx="9798050" cy="5070475"/>
          </a:xfrm>
        </p:spPr>
        <p:txBody>
          <a:bodyPr/>
          <a:lstStyle/>
          <a:p>
            <a:pPr marL="0" indent="0"/>
            <a:r>
              <a:rPr lang="de-DE" altLang="de-DE" sz="1400" smtClean="0">
                <a:solidFill>
                  <a:srgbClr val="034EA2"/>
                </a:solidFill>
              </a:rPr>
              <a:t>Ein Data Mining – Algorithmus besteht aus einer Reihe von Heuristiken und Berechnungen, durch die aus den Daten ein Data-Mining Modell erstellt wird. Um ein Modell zu erstellen, werden die bereitgestellten Daten analysiert und bestimmte Muster und Trends gesucht. Man unterscheidet folgende Arten von Algorithmen (Beispiele):</a:t>
            </a:r>
          </a:p>
          <a:p>
            <a:pPr marL="0" indent="0"/>
            <a:endParaRPr lang="de-DE" altLang="de-DE" sz="1400" smtClean="0">
              <a:solidFill>
                <a:srgbClr val="034EA2"/>
              </a:solidFill>
            </a:endParaRPr>
          </a:p>
          <a:p>
            <a:pPr marL="0" indent="0"/>
            <a:r>
              <a:rPr lang="de-DE" altLang="de-DE" sz="1400" smtClean="0">
                <a:solidFill>
                  <a:schemeClr val="tx1"/>
                </a:solidFill>
                <a:latin typeface="Times New Roman" pitchFamily="18" charset="0"/>
              </a:rPr>
              <a:t>Klassifikationsalgorithmen:	</a:t>
            </a:r>
          </a:p>
          <a:p>
            <a:pPr marL="273050" lvl="1" indent="-190500">
              <a:spcAft>
                <a:spcPct val="0"/>
              </a:spcAft>
              <a:buClr>
                <a:srgbClr val="2A58A6"/>
              </a:buClr>
              <a:buFont typeface="Arial" charset="0"/>
              <a:buChar char="•"/>
            </a:pPr>
            <a:r>
              <a:rPr lang="de-DE" altLang="de-DE" sz="1400" smtClean="0">
                <a:latin typeface="Times New Roman" pitchFamily="18" charset="0"/>
              </a:rPr>
              <a:t>Sagen basierend auf bestimmten Attributen im Dataset mindestens eine diskrete Variable voraus.</a:t>
            </a:r>
          </a:p>
          <a:p>
            <a:pPr marL="273050" lvl="1" indent="-190500">
              <a:spcAft>
                <a:spcPct val="0"/>
              </a:spcAft>
              <a:buClr>
                <a:srgbClr val="2A58A6"/>
              </a:buClr>
              <a:buFont typeface="Arial" charset="0"/>
              <a:buChar char="•"/>
            </a:pPr>
            <a:endParaRPr lang="de-DE" altLang="de-DE" sz="1400" smtClean="0">
              <a:latin typeface="Times New Roman" pitchFamily="18" charset="0"/>
            </a:endParaRPr>
          </a:p>
          <a:p>
            <a:pPr marL="0" indent="0"/>
            <a:r>
              <a:rPr lang="de-DE" altLang="de-DE" sz="1400" smtClean="0">
                <a:solidFill>
                  <a:schemeClr val="tx1"/>
                </a:solidFill>
                <a:latin typeface="Times New Roman" pitchFamily="18" charset="0"/>
              </a:rPr>
              <a:t>Regressionsalgorithmen: </a:t>
            </a:r>
          </a:p>
          <a:p>
            <a:pPr marL="273050" lvl="1" indent="-190500">
              <a:spcAft>
                <a:spcPct val="0"/>
              </a:spcAft>
              <a:buClr>
                <a:srgbClr val="2A58A6"/>
              </a:buClr>
              <a:buFont typeface="Arial" charset="0"/>
              <a:buChar char="•"/>
            </a:pPr>
            <a:r>
              <a:rPr lang="de-DE" altLang="de-DE" sz="1400" smtClean="0">
                <a:latin typeface="Times New Roman" pitchFamily="18" charset="0"/>
              </a:rPr>
              <a:t>Sagen basierend auf bestimmten Attributen im Dataset mindestens eine kontinuierliche Variable voraus, z.B. Gewinn oder Verlust.</a:t>
            </a:r>
          </a:p>
          <a:p>
            <a:pPr marL="273050" lvl="1" indent="-190500">
              <a:spcAft>
                <a:spcPct val="0"/>
              </a:spcAft>
              <a:buClr>
                <a:srgbClr val="2A58A6"/>
              </a:buClr>
              <a:buFont typeface="Arial" charset="0"/>
              <a:buChar char="•"/>
            </a:pPr>
            <a:endParaRPr lang="de-DE" altLang="de-DE" sz="1400" smtClean="0">
              <a:latin typeface="Times New Roman" pitchFamily="18" charset="0"/>
            </a:endParaRPr>
          </a:p>
          <a:p>
            <a:pPr marL="0" indent="0"/>
            <a:r>
              <a:rPr lang="de-DE" altLang="de-DE" sz="1400" smtClean="0">
                <a:solidFill>
                  <a:schemeClr val="tx1"/>
                </a:solidFill>
                <a:latin typeface="Times New Roman" pitchFamily="18" charset="0"/>
              </a:rPr>
              <a:t>Segmentierungsalgorithmen: </a:t>
            </a:r>
          </a:p>
          <a:p>
            <a:pPr marL="273050" lvl="1" indent="-190500">
              <a:spcAft>
                <a:spcPct val="0"/>
              </a:spcAft>
              <a:buClr>
                <a:srgbClr val="2A58A6"/>
              </a:buClr>
              <a:buFont typeface="Arial" charset="0"/>
              <a:buChar char="•"/>
            </a:pPr>
            <a:r>
              <a:rPr lang="de-DE" altLang="de-DE" sz="1400" smtClean="0">
                <a:latin typeface="Times New Roman" pitchFamily="18" charset="0"/>
              </a:rPr>
              <a:t>Teilen Daten in Gruppen oder Cluster aus Elementen auf, die ähnliche Eigenschaften haben.</a:t>
            </a:r>
          </a:p>
          <a:p>
            <a:pPr marL="273050" lvl="1" indent="-190500">
              <a:spcAft>
                <a:spcPct val="0"/>
              </a:spcAft>
              <a:buClr>
                <a:srgbClr val="2A58A6"/>
              </a:buClr>
              <a:buFont typeface="Arial" charset="0"/>
              <a:buChar char="•"/>
            </a:pPr>
            <a:endParaRPr lang="de-DE" altLang="de-DE" sz="1400" smtClean="0">
              <a:latin typeface="Times New Roman" pitchFamily="18" charset="0"/>
            </a:endParaRPr>
          </a:p>
          <a:p>
            <a:pPr marL="0" indent="0"/>
            <a:r>
              <a:rPr lang="de-DE" altLang="de-DE" sz="1400" smtClean="0">
                <a:solidFill>
                  <a:schemeClr val="tx1"/>
                </a:solidFill>
                <a:latin typeface="Times New Roman" pitchFamily="18" charset="0"/>
              </a:rPr>
              <a:t>Zuordnungsalgorithmen:</a:t>
            </a:r>
          </a:p>
          <a:p>
            <a:pPr marL="273050" lvl="1" indent="-190500">
              <a:spcAft>
                <a:spcPct val="0"/>
              </a:spcAft>
              <a:buClr>
                <a:srgbClr val="2A58A6"/>
              </a:buClr>
              <a:buFont typeface="Arial" charset="0"/>
              <a:buChar char="•"/>
            </a:pPr>
            <a:r>
              <a:rPr lang="de-DE" altLang="de-DE" sz="1400" smtClean="0">
                <a:latin typeface="Times New Roman" pitchFamily="18" charset="0"/>
              </a:rPr>
              <a:t>Suchen nach Korrelationen zwischen verschiedenen Attributen im Dataset, i.d.R. werden Zuordnungsregeln erstellt.</a:t>
            </a:r>
          </a:p>
          <a:p>
            <a:pPr marL="273050" lvl="1" indent="-190500">
              <a:spcAft>
                <a:spcPct val="0"/>
              </a:spcAft>
              <a:buClr>
                <a:srgbClr val="2A58A6"/>
              </a:buClr>
            </a:pPr>
            <a:endParaRPr lang="de-DE" altLang="de-DE" sz="1400" smtClean="0">
              <a:latin typeface="Times New Roman" pitchFamily="18" charset="0"/>
            </a:endParaRPr>
          </a:p>
          <a:p>
            <a:pPr marL="0" indent="0"/>
            <a:r>
              <a:rPr lang="de-DE" altLang="de-DE" sz="1400" smtClean="0">
                <a:solidFill>
                  <a:schemeClr val="tx1"/>
                </a:solidFill>
                <a:latin typeface="Times New Roman" pitchFamily="18" charset="0"/>
              </a:rPr>
              <a:t>Sequenzanalysealgorithmen:</a:t>
            </a:r>
          </a:p>
          <a:p>
            <a:pPr marL="273050" lvl="1" indent="-190500">
              <a:spcAft>
                <a:spcPct val="0"/>
              </a:spcAft>
              <a:buClr>
                <a:srgbClr val="2A58A6"/>
              </a:buClr>
              <a:buFont typeface="Arial" charset="0"/>
              <a:buChar char="•"/>
            </a:pPr>
            <a:r>
              <a:rPr lang="de-DE" altLang="de-DE" sz="1400" smtClean="0">
                <a:latin typeface="Times New Roman" pitchFamily="18" charset="0"/>
              </a:rPr>
              <a:t>Fassen häufige Datensequenzen oder –perodizitäten zusammen.</a:t>
            </a:r>
          </a:p>
          <a:p>
            <a:pPr marL="273050" lvl="1" indent="-190500">
              <a:spcAft>
                <a:spcPct val="0"/>
              </a:spcAft>
              <a:buClr>
                <a:srgbClr val="2A58A6"/>
              </a:buClr>
            </a:pPr>
            <a:endParaRPr lang="de-DE" altLang="de-DE" sz="1400" smtClean="0">
              <a:latin typeface="Times New Roman" pitchFamily="18" charset="0"/>
            </a:endParaRPr>
          </a:p>
        </p:txBody>
      </p:sp>
      <p:sp>
        <p:nvSpPr>
          <p:cNvPr id="33795" name="Rectangle 4098"/>
          <p:cNvSpPr>
            <a:spLocks noGrp="1" noChangeArrowheads="1"/>
          </p:cNvSpPr>
          <p:nvPr>
            <p:ph type="title" idx="4294967295"/>
          </p:nvPr>
        </p:nvSpPr>
        <p:spPr>
          <a:xfrm>
            <a:off x="449263" y="1085850"/>
            <a:ext cx="5451475" cy="430213"/>
          </a:xfrm>
        </p:spPr>
        <p:txBody>
          <a:bodyPr anchor="t"/>
          <a:lstStyle/>
          <a:p>
            <a:r>
              <a:rPr lang="de-DE" altLang="de-DE" smtClean="0">
                <a:solidFill>
                  <a:srgbClr val="000066"/>
                </a:solidFill>
              </a:rPr>
              <a:t>Data Mining - Algorithmen </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9"/>
          <p:cNvSpPr>
            <a:spLocks noGrp="1" noChangeArrowheads="1"/>
          </p:cNvSpPr>
          <p:nvPr>
            <p:ph idx="4294967295"/>
          </p:nvPr>
        </p:nvSpPr>
        <p:spPr>
          <a:xfrm>
            <a:off x="479425" y="1698625"/>
            <a:ext cx="9798050" cy="5070475"/>
          </a:xfrm>
        </p:spPr>
        <p:txBody>
          <a:bodyPr/>
          <a:lstStyle/>
          <a:p>
            <a:pPr marL="0" indent="0"/>
            <a:r>
              <a:rPr lang="de-DE" altLang="de-DE" sz="1400" smtClean="0">
                <a:solidFill>
                  <a:schemeClr val="tx1"/>
                </a:solidFill>
                <a:latin typeface="Times New Roman" pitchFamily="18" charset="0"/>
              </a:rPr>
              <a:t>Auswahl der Fundamentaldaten:	</a:t>
            </a:r>
          </a:p>
          <a:p>
            <a:pPr marL="273050" lvl="1" indent="-190500">
              <a:spcAft>
                <a:spcPct val="0"/>
              </a:spcAft>
              <a:buClr>
                <a:srgbClr val="2A58A6"/>
              </a:buClr>
              <a:buFont typeface="Arial" charset="0"/>
              <a:buChar char="•"/>
            </a:pPr>
            <a:r>
              <a:rPr lang="de-DE" altLang="de-DE" sz="1400" smtClean="0">
                <a:latin typeface="Times New Roman" pitchFamily="18" charset="0"/>
              </a:rPr>
              <a:t>Konjunkturindikatoren, Auswahl-Kriterium: zeitnahe Verfügbarkeit und langfristig überdurchschnittlich positive Korrelation.</a:t>
            </a:r>
          </a:p>
          <a:p>
            <a:pPr marL="273050" lvl="1" indent="-190500">
              <a:spcAft>
                <a:spcPts val="963"/>
              </a:spcAft>
              <a:buClr>
                <a:srgbClr val="2A58A6"/>
              </a:buClr>
              <a:buFont typeface="Arial" charset="0"/>
              <a:buChar char="•"/>
            </a:pPr>
            <a:r>
              <a:rPr lang="de-DE" altLang="de-DE" sz="1400" smtClean="0">
                <a:latin typeface="Times New Roman" pitchFamily="18" charset="0"/>
              </a:rPr>
              <a:t>z.B.: ISM Mfg Index, ISM New Orders Index, Consumer Confidence Index, Phili FED Index, Michigan Consumer Confidence, New York State Index, Chicago PMI Index, Money Supply, u.a.</a:t>
            </a:r>
          </a:p>
          <a:p>
            <a:pPr marL="0" indent="0"/>
            <a:r>
              <a:rPr lang="de-DE" altLang="de-DE" sz="1400" smtClean="0">
                <a:solidFill>
                  <a:schemeClr val="tx1"/>
                </a:solidFill>
                <a:latin typeface="Times New Roman" pitchFamily="18" charset="0"/>
              </a:rPr>
              <a:t>Auswahl der Intermarket-Faktoren: </a:t>
            </a:r>
          </a:p>
          <a:p>
            <a:pPr marL="273050" lvl="1" indent="-190500">
              <a:spcAft>
                <a:spcPct val="0"/>
              </a:spcAft>
              <a:buClr>
                <a:srgbClr val="2A58A6"/>
              </a:buClr>
              <a:buFont typeface="Arial" charset="0"/>
              <a:buChar char="•"/>
            </a:pPr>
            <a:r>
              <a:rPr lang="de-DE" altLang="de-DE" sz="1400" smtClean="0">
                <a:latin typeface="Times New Roman" pitchFamily="18" charset="0"/>
              </a:rPr>
              <a:t>Marktindizes und Sentiment Indikatoren; Auswahl-Kriterium: kausaler Zusammenhang zum Aktienmarkt.</a:t>
            </a:r>
          </a:p>
          <a:p>
            <a:pPr marL="273050" lvl="1" indent="-190500">
              <a:spcAft>
                <a:spcPct val="0"/>
              </a:spcAft>
              <a:buClr>
                <a:srgbClr val="2A58A6"/>
              </a:buClr>
              <a:buFont typeface="Arial" charset="0"/>
              <a:buChar char="•"/>
            </a:pPr>
            <a:r>
              <a:rPr lang="de-DE" altLang="de-DE" sz="1400" smtClean="0">
                <a:latin typeface="Times New Roman" pitchFamily="18" charset="0"/>
              </a:rPr>
              <a:t>z.B.: S&amp;P Earnings, Bull-Bear-Ratio, Advance-Decline-Ratio, Vola-Index, Zinsstruktur, Rendite-Niveau, Öl Preise, Kupfer Preis, US-Wechselkurs, HighYield Bond Index, u.a.</a:t>
            </a:r>
          </a:p>
          <a:p>
            <a:pPr marL="273050" lvl="1" indent="-190500">
              <a:spcAft>
                <a:spcPct val="0"/>
              </a:spcAft>
              <a:buClr>
                <a:srgbClr val="2A58A6"/>
              </a:buClr>
              <a:buFont typeface="Arial" charset="0"/>
              <a:buChar char="•"/>
            </a:pPr>
            <a:endParaRPr lang="de-DE" altLang="de-DE" sz="1400" smtClean="0">
              <a:latin typeface="Times New Roman" pitchFamily="18" charset="0"/>
            </a:endParaRPr>
          </a:p>
          <a:p>
            <a:pPr marL="0" indent="0"/>
            <a:r>
              <a:rPr lang="de-DE" altLang="de-DE" sz="1400" smtClean="0">
                <a:solidFill>
                  <a:schemeClr val="tx1"/>
                </a:solidFill>
                <a:latin typeface="Times New Roman" pitchFamily="18" charset="0"/>
              </a:rPr>
              <a:t>Buildung der Datencloud für den S&amp;P500 : </a:t>
            </a:r>
          </a:p>
          <a:p>
            <a:pPr marL="273050" lvl="1" indent="-190500">
              <a:spcAft>
                <a:spcPct val="0"/>
              </a:spcAft>
              <a:buClr>
                <a:srgbClr val="2A58A6"/>
              </a:buClr>
              <a:buFont typeface="Arial" charset="0"/>
              <a:buChar char="•"/>
            </a:pPr>
            <a:r>
              <a:rPr lang="de-DE" altLang="de-DE" sz="1400" smtClean="0">
                <a:latin typeface="Times New Roman" pitchFamily="18" charset="0"/>
              </a:rPr>
              <a:t>Aus den o.g. Zeitreihen lassen sich eine Vielzahl von Indikatoren berechnen, z.B. MACD, RSI, SMA(90), SMA(30), Oszillatoren, Trendsteigungen, u.a.. Für jeden Indikator können sinnvolle und optimale Parameter getestet werden. </a:t>
            </a:r>
          </a:p>
          <a:p>
            <a:pPr marL="273050" lvl="1" indent="-190500">
              <a:spcAft>
                <a:spcPct val="0"/>
              </a:spcAft>
              <a:buClr>
                <a:srgbClr val="2A58A6"/>
              </a:buClr>
              <a:buFont typeface="Arial" charset="0"/>
              <a:buChar char="•"/>
            </a:pPr>
            <a:r>
              <a:rPr lang="de-DE" altLang="de-DE" sz="1400" smtClean="0">
                <a:latin typeface="Times New Roman" pitchFamily="18" charset="0"/>
              </a:rPr>
              <a:t>Damit ergibt sich eine umfangreiche Datenwolke einer Vielzahl von Marktinformationen, Kursen, Fundamentaldaten und Indikatoren. Es ist offensichtlich, dass sich die vielen Möglichkeiten nicht mit einem traditionellen Modell austesten lassen.</a:t>
            </a:r>
          </a:p>
          <a:p>
            <a:pPr marL="273050" lvl="1" indent="-190500">
              <a:spcAft>
                <a:spcPct val="0"/>
              </a:spcAft>
              <a:buClr>
                <a:srgbClr val="2A58A6"/>
              </a:buClr>
              <a:buFont typeface="Arial" charset="0"/>
              <a:buChar char="•"/>
            </a:pPr>
            <a:endParaRPr lang="de-DE" altLang="de-DE" sz="1400" smtClean="0">
              <a:latin typeface="Times New Roman" pitchFamily="18" charset="0"/>
            </a:endParaRPr>
          </a:p>
          <a:p>
            <a:pPr marL="0" indent="0"/>
            <a:r>
              <a:rPr lang="de-DE" altLang="de-DE" sz="1400" smtClean="0">
                <a:solidFill>
                  <a:schemeClr val="tx1"/>
                </a:solidFill>
                <a:latin typeface="Times New Roman" pitchFamily="18" charset="0"/>
              </a:rPr>
              <a:t>Klassifikations-Algorithmus:</a:t>
            </a:r>
          </a:p>
          <a:p>
            <a:pPr marL="273050" lvl="1" indent="-190500">
              <a:spcAft>
                <a:spcPct val="0"/>
              </a:spcAft>
              <a:buClr>
                <a:srgbClr val="2A58A6"/>
              </a:buClr>
              <a:buFont typeface="Arial" charset="0"/>
              <a:buChar char="•"/>
            </a:pPr>
            <a:r>
              <a:rPr lang="de-DE" altLang="de-DE" sz="1400" smtClean="0">
                <a:latin typeface="Times New Roman" pitchFamily="18" charset="0"/>
              </a:rPr>
              <a:t>Der Algorithmus ermittelt: Welche Daten der Cloud sind von Relevanz und wie lassen sich Muster bzw. Zusammenhänge zum Aktienmarkt finden (feature detection) ?</a:t>
            </a:r>
          </a:p>
          <a:p>
            <a:pPr marL="273050" lvl="1" indent="-190500">
              <a:spcAft>
                <a:spcPct val="0"/>
              </a:spcAft>
              <a:buClr>
                <a:srgbClr val="2A58A6"/>
              </a:buClr>
              <a:buFont typeface="Arial" charset="0"/>
              <a:buChar char="•"/>
            </a:pPr>
            <a:r>
              <a:rPr lang="de-DE" altLang="de-DE" sz="1400" smtClean="0">
                <a:latin typeface="Times New Roman" pitchFamily="18" charset="0"/>
              </a:rPr>
              <a:t>Das Ergebnis ist eine Liste welche Indikatoren mit welchen Ausprägungen in der Historie relevant waren. Damit kann ein Regelwerk erstellt werden (model) mit dem Sollwerte ermittelt werden, um Long/Short oder Flat zu gehen.</a:t>
            </a:r>
          </a:p>
          <a:p>
            <a:pPr marL="273050" lvl="1" indent="-190500">
              <a:spcAft>
                <a:spcPct val="0"/>
              </a:spcAft>
              <a:buClr>
                <a:srgbClr val="2A58A6"/>
              </a:buClr>
            </a:pPr>
            <a:endParaRPr lang="de-DE" altLang="de-DE" sz="1400" smtClean="0">
              <a:latin typeface="Times New Roman" pitchFamily="18" charset="0"/>
            </a:endParaRPr>
          </a:p>
          <a:p>
            <a:pPr marL="273050" lvl="1" indent="-190500">
              <a:spcAft>
                <a:spcPct val="0"/>
              </a:spcAft>
              <a:buClr>
                <a:srgbClr val="2A58A6"/>
              </a:buClr>
            </a:pPr>
            <a:endParaRPr lang="de-DE" altLang="de-DE" sz="1400" smtClean="0">
              <a:latin typeface="Times New Roman" pitchFamily="18" charset="0"/>
            </a:endParaRPr>
          </a:p>
        </p:txBody>
      </p:sp>
      <p:sp>
        <p:nvSpPr>
          <p:cNvPr id="36867" name="Rectangle 4098"/>
          <p:cNvSpPr>
            <a:spLocks noGrp="1" noChangeArrowheads="1"/>
          </p:cNvSpPr>
          <p:nvPr>
            <p:ph type="title" idx="4294967295"/>
          </p:nvPr>
        </p:nvSpPr>
        <p:spPr>
          <a:xfrm>
            <a:off x="449263" y="1085850"/>
            <a:ext cx="9828212" cy="430213"/>
          </a:xfrm>
        </p:spPr>
        <p:txBody>
          <a:bodyPr anchor="t"/>
          <a:lstStyle/>
          <a:p>
            <a:r>
              <a:rPr lang="de-DE" altLang="de-DE" sz="2000" smtClean="0">
                <a:solidFill>
                  <a:srgbClr val="000066"/>
                </a:solidFill>
              </a:rPr>
              <a:t>Beispiel – Aktienmärkte: Prognose des S&amp;P500</a:t>
            </a:r>
            <a:br>
              <a:rPr lang="de-DE" altLang="de-DE" sz="2000" smtClean="0">
                <a:solidFill>
                  <a:srgbClr val="000066"/>
                </a:solidFill>
              </a:rPr>
            </a:br>
            <a:endParaRPr lang="de-DE" altLang="de-DE" sz="2000" smtClean="0">
              <a:solidFill>
                <a:srgbClr val="000066"/>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4098"/>
          <p:cNvSpPr>
            <a:spLocks noGrp="1" noChangeArrowheads="1"/>
          </p:cNvSpPr>
          <p:nvPr>
            <p:ph type="title" idx="4294967295"/>
          </p:nvPr>
        </p:nvSpPr>
        <p:spPr>
          <a:xfrm>
            <a:off x="449263" y="1085850"/>
            <a:ext cx="9828212" cy="430213"/>
          </a:xfrm>
        </p:spPr>
        <p:txBody>
          <a:bodyPr anchor="t"/>
          <a:lstStyle/>
          <a:p>
            <a:r>
              <a:rPr lang="de-DE" altLang="de-DE" sz="2000" smtClean="0">
                <a:solidFill>
                  <a:srgbClr val="000066"/>
                </a:solidFill>
              </a:rPr>
              <a:t>Ergebnis S&amp;P500:  Liste der wichtigsten Einflussfaktoren nach Wichtigkeit</a:t>
            </a:r>
            <a:br>
              <a:rPr lang="de-DE" altLang="de-DE" sz="2000" smtClean="0">
                <a:solidFill>
                  <a:srgbClr val="000066"/>
                </a:solidFill>
              </a:rPr>
            </a:br>
            <a:endParaRPr lang="de-DE" altLang="de-DE" sz="2000" smtClean="0">
              <a:solidFill>
                <a:srgbClr val="000066"/>
              </a:solidFill>
            </a:endParaRPr>
          </a:p>
        </p:txBody>
      </p:sp>
      <p:graphicFrame>
        <p:nvGraphicFramePr>
          <p:cNvPr id="45262" name="Group 2254"/>
          <p:cNvGraphicFramePr>
            <a:graphicFrameLocks noGrp="1"/>
          </p:cNvGraphicFramePr>
          <p:nvPr/>
        </p:nvGraphicFramePr>
        <p:xfrm>
          <a:off x="1435100" y="1716088"/>
          <a:ext cx="7785100" cy="4929199"/>
        </p:xfrm>
        <a:graphic>
          <a:graphicData uri="http://schemas.openxmlformats.org/drawingml/2006/table">
            <a:tbl>
              <a:tblPr/>
              <a:tblGrid>
                <a:gridCol w="2717800"/>
                <a:gridCol w="1193800"/>
                <a:gridCol w="1333500"/>
                <a:gridCol w="1295400"/>
                <a:gridCol w="1244600"/>
              </a:tblGrid>
              <a:tr h="214313">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sz="800" b="0" i="0" u="none" strike="noStrike" cap="none" normalizeH="0" baseline="0" smtClean="0">
                          <a:ln>
                            <a:noFill/>
                          </a:ln>
                          <a:solidFill>
                            <a:schemeClr val="tx1"/>
                          </a:solidFill>
                          <a:effectLst/>
                          <a:latin typeface="Arial Narrow" pitchFamily="34" charset="0"/>
                          <a:ea typeface="ＭＳ Ｐゴシック" pitchFamily="34" charset="-128"/>
                          <a:cs typeface="Arial" charset="0"/>
                        </a:rPr>
                        <a:t>   MONEY_M1</a:t>
                      </a:r>
                      <a:endParaRPr kumimoji="0" lang="de-DE" sz="1600" b="0" i="0" u="none" strike="noStrike" cap="none" normalizeH="0" baseline="0" smtClean="0">
                        <a:ln>
                          <a:noFill/>
                        </a:ln>
                        <a:solidFill>
                          <a:schemeClr val="tx1"/>
                        </a:solidFill>
                        <a:effectLst/>
                        <a:latin typeface="Arial" charset="0"/>
                        <a:ea typeface="ＭＳ Ｐゴシック" pitchFamily="34" charset="-128"/>
                        <a:cs typeface="Arial" charset="0"/>
                      </a:endParaRPr>
                    </a:p>
                  </a:txBody>
                  <a:tcPr anchor="b" horzOverflow="overflow">
                    <a:lnL cap="flat">
                      <a:noFill/>
                    </a:lnL>
                    <a:lnR>
                      <a:noFill/>
                    </a:lnR>
                    <a:lnT cap="fla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sz="800" b="0" i="0" u="none" strike="noStrike" cap="none" normalizeH="0" baseline="0" smtClean="0">
                          <a:ln>
                            <a:noFill/>
                          </a:ln>
                          <a:solidFill>
                            <a:schemeClr val="tx1"/>
                          </a:solidFill>
                          <a:effectLst/>
                          <a:latin typeface="Arial Narrow" pitchFamily="34" charset="0"/>
                          <a:ea typeface="ＭＳ Ｐゴシック" pitchFamily="34" charset="-128"/>
                          <a:cs typeface="Arial" charset="0"/>
                        </a:rPr>
                        <a:t>Min.   :4.725  </a:t>
                      </a:r>
                      <a:endParaRPr kumimoji="0" lang="de-DE" sz="1600" b="0" i="0" u="none" strike="noStrike" cap="none" normalizeH="0" baseline="0" smtClean="0">
                        <a:ln>
                          <a:noFill/>
                        </a:ln>
                        <a:solidFill>
                          <a:schemeClr val="tx1"/>
                        </a:solidFill>
                        <a:effectLst/>
                        <a:latin typeface="Arial" charset="0"/>
                        <a:ea typeface="ＭＳ Ｐゴシック" pitchFamily="34" charset="-128"/>
                        <a:cs typeface="Arial" charset="0"/>
                      </a:endParaRPr>
                    </a:p>
                  </a:txBody>
                  <a:tcPr anchor="b" horzOverflow="overflow">
                    <a:lnL>
                      <a:noFill/>
                    </a:lnL>
                    <a:lnR>
                      <a:noFill/>
                    </a:lnR>
                    <a:lnT cap="fla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sz="800" b="0" i="0" u="none" strike="noStrike" cap="none" normalizeH="0" baseline="0" smtClean="0">
                          <a:ln>
                            <a:noFill/>
                          </a:ln>
                          <a:solidFill>
                            <a:schemeClr val="tx1"/>
                          </a:solidFill>
                          <a:effectLst/>
                          <a:latin typeface="Arial Narrow" pitchFamily="34" charset="0"/>
                          <a:ea typeface="ＭＳ Ｐゴシック" pitchFamily="34" charset="-128"/>
                          <a:cs typeface="Arial" charset="0"/>
                        </a:rPr>
                        <a:t>Median :8.290  </a:t>
                      </a:r>
                      <a:endParaRPr kumimoji="0" lang="de-DE" sz="1600" b="0" i="0" u="none" strike="noStrike" cap="none" normalizeH="0" baseline="0" smtClean="0">
                        <a:ln>
                          <a:noFill/>
                        </a:ln>
                        <a:solidFill>
                          <a:schemeClr val="tx1"/>
                        </a:solidFill>
                        <a:effectLst/>
                        <a:latin typeface="Arial" charset="0"/>
                        <a:ea typeface="ＭＳ Ｐゴシック" pitchFamily="34" charset="-128"/>
                        <a:cs typeface="Arial" charset="0"/>
                      </a:endParaRPr>
                    </a:p>
                  </a:txBody>
                  <a:tcPr anchor="b" horzOverflow="overflow">
                    <a:lnL>
                      <a:noFill/>
                    </a:lnL>
                    <a:lnR>
                      <a:noFill/>
                    </a:lnR>
                    <a:lnT cap="fla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sz="800" b="0" i="0" u="none" strike="noStrike" cap="none" normalizeH="0" baseline="0" smtClean="0">
                          <a:ln>
                            <a:noFill/>
                          </a:ln>
                          <a:solidFill>
                            <a:schemeClr val="tx1"/>
                          </a:solidFill>
                          <a:effectLst/>
                          <a:latin typeface="Arial Narrow" pitchFamily="34" charset="0"/>
                          <a:ea typeface="ＭＳ Ｐゴシック" pitchFamily="34" charset="-128"/>
                          <a:cs typeface="Arial" charset="0"/>
                        </a:rPr>
                        <a:t>Mean   :8.123  </a:t>
                      </a:r>
                      <a:endParaRPr kumimoji="0" lang="de-DE" sz="1600" b="0" i="0" u="none" strike="noStrike" cap="none" normalizeH="0" baseline="0" smtClean="0">
                        <a:ln>
                          <a:noFill/>
                        </a:ln>
                        <a:solidFill>
                          <a:schemeClr val="tx1"/>
                        </a:solidFill>
                        <a:effectLst/>
                        <a:latin typeface="Arial" charset="0"/>
                        <a:ea typeface="ＭＳ Ｐゴシック" pitchFamily="34" charset="-128"/>
                        <a:cs typeface="Arial" charset="0"/>
                      </a:endParaRPr>
                    </a:p>
                  </a:txBody>
                  <a:tcPr anchor="b" horzOverflow="overflow">
                    <a:lnL>
                      <a:noFill/>
                    </a:lnL>
                    <a:lnR>
                      <a:noFill/>
                    </a:lnR>
                    <a:lnT cap="fla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sz="800" b="0" i="0" u="none" strike="noStrike" cap="none" normalizeH="0" baseline="0" smtClean="0">
                          <a:ln>
                            <a:noFill/>
                          </a:ln>
                          <a:solidFill>
                            <a:schemeClr val="tx1"/>
                          </a:solidFill>
                          <a:effectLst/>
                          <a:latin typeface="Arial Narrow" pitchFamily="34" charset="0"/>
                          <a:ea typeface="ＭＳ Ｐゴシック" pitchFamily="34" charset="-128"/>
                          <a:cs typeface="Arial" charset="0"/>
                        </a:rPr>
                        <a:t>Max.   :9.990  </a:t>
                      </a:r>
                      <a:endParaRPr kumimoji="0" lang="de-DE" sz="1600" b="0" i="0" u="none" strike="noStrike" cap="none" normalizeH="0" baseline="0" smtClean="0">
                        <a:ln>
                          <a:noFill/>
                        </a:ln>
                        <a:solidFill>
                          <a:schemeClr val="tx1"/>
                        </a:solidFill>
                        <a:effectLst/>
                        <a:latin typeface="Arial" charset="0"/>
                        <a:ea typeface="ＭＳ Ｐゴシック" pitchFamily="34" charset="-128"/>
                        <a:cs typeface="Arial" charset="0"/>
                      </a:endParaRPr>
                    </a:p>
                  </a:txBody>
                  <a:tcPr anchor="b" horzOverflow="overflow">
                    <a:lnL>
                      <a:noFill/>
                    </a:lnL>
                    <a:lnR cap="flat">
                      <a:noFill/>
                    </a:lnR>
                    <a:lnT cap="flat">
                      <a:noFill/>
                    </a:lnT>
                    <a:lnB>
                      <a:noFill/>
                    </a:lnB>
                    <a:lnTlToBr>
                      <a:noFill/>
                    </a:lnTlToBr>
                    <a:lnBlToTr>
                      <a:noFill/>
                    </a:lnBlToTr>
                    <a:noFill/>
                  </a:tcPr>
                </a:tc>
              </a:tr>
              <a:tr h="214313">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sz="800" b="0" i="0" u="none" strike="noStrike" cap="none" normalizeH="0" baseline="0" smtClean="0">
                          <a:ln>
                            <a:noFill/>
                          </a:ln>
                          <a:solidFill>
                            <a:schemeClr val="tx1"/>
                          </a:solidFill>
                          <a:effectLst/>
                          <a:latin typeface="Arial Narrow" pitchFamily="34" charset="0"/>
                          <a:ea typeface="ＭＳ Ｐゴシック" pitchFamily="34" charset="-128"/>
                          <a:cs typeface="Arial" charset="0"/>
                        </a:rPr>
                        <a:t>US_ISM_MFG.slope90</a:t>
                      </a:r>
                      <a:endParaRPr kumimoji="0" lang="de-DE" sz="1600" b="0" i="0" u="none" strike="noStrike" cap="none" normalizeH="0" baseline="0" smtClean="0">
                        <a:ln>
                          <a:noFill/>
                        </a:ln>
                        <a:solidFill>
                          <a:schemeClr val="tx1"/>
                        </a:solidFill>
                        <a:effectLst/>
                        <a:latin typeface="Arial" charset="0"/>
                        <a:ea typeface="ＭＳ Ｐゴシック" pitchFamily="34" charset="-128"/>
                        <a:cs typeface="Arial" charset="0"/>
                      </a:endParaRPr>
                    </a:p>
                  </a:txBody>
                  <a:tcPr anchor="b" horzOverflow="overflow">
                    <a:lnL cap="flat">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sz="800" b="0" i="0" u="none" strike="noStrike" cap="none" normalizeH="0" baseline="0" smtClean="0">
                          <a:ln>
                            <a:noFill/>
                          </a:ln>
                          <a:solidFill>
                            <a:schemeClr val="tx1"/>
                          </a:solidFill>
                          <a:effectLst/>
                          <a:latin typeface="Arial Narrow" pitchFamily="34" charset="0"/>
                          <a:ea typeface="ＭＳ Ｐゴシック" pitchFamily="34" charset="-128"/>
                          <a:cs typeface="Arial" charset="0"/>
                        </a:rPr>
                        <a:t>Min.   :5.200  </a:t>
                      </a:r>
                      <a:endParaRPr kumimoji="0" lang="de-DE" sz="1600" b="0" i="0" u="none" strike="noStrike" cap="none" normalizeH="0" baseline="0" smtClean="0">
                        <a:ln>
                          <a:noFill/>
                        </a:ln>
                        <a:solidFill>
                          <a:schemeClr val="tx1"/>
                        </a:solidFill>
                        <a:effectLst/>
                        <a:latin typeface="Arial" charset="0"/>
                        <a:ea typeface="ＭＳ Ｐゴシック" pitchFamily="34" charset="-128"/>
                        <a:cs typeface="Arial"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sz="800" b="0" i="0" u="none" strike="noStrike" cap="none" normalizeH="0" baseline="0" smtClean="0">
                          <a:ln>
                            <a:noFill/>
                          </a:ln>
                          <a:solidFill>
                            <a:schemeClr val="tx1"/>
                          </a:solidFill>
                          <a:effectLst/>
                          <a:latin typeface="Arial Narrow" pitchFamily="34" charset="0"/>
                          <a:ea typeface="ＭＳ Ｐゴシック" pitchFamily="34" charset="-128"/>
                          <a:cs typeface="Arial" charset="0"/>
                        </a:rPr>
                        <a:t>Median :8.100  </a:t>
                      </a:r>
                      <a:endParaRPr kumimoji="0" lang="de-DE" sz="1600" b="0" i="0" u="none" strike="noStrike" cap="none" normalizeH="0" baseline="0" smtClean="0">
                        <a:ln>
                          <a:noFill/>
                        </a:ln>
                        <a:solidFill>
                          <a:schemeClr val="tx1"/>
                        </a:solidFill>
                        <a:effectLst/>
                        <a:latin typeface="Arial" charset="0"/>
                        <a:ea typeface="ＭＳ Ｐゴシック" pitchFamily="34" charset="-128"/>
                        <a:cs typeface="Arial"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sz="800" b="0" i="0" u="none" strike="noStrike" cap="none" normalizeH="0" baseline="0" smtClean="0">
                          <a:ln>
                            <a:noFill/>
                          </a:ln>
                          <a:solidFill>
                            <a:schemeClr val="tx1"/>
                          </a:solidFill>
                          <a:effectLst/>
                          <a:latin typeface="Arial Narrow" pitchFamily="34" charset="0"/>
                          <a:ea typeface="ＭＳ Ｐゴシック" pitchFamily="34" charset="-128"/>
                          <a:cs typeface="Arial" charset="0"/>
                        </a:rPr>
                        <a:t>Mean   :7.908  </a:t>
                      </a:r>
                      <a:endParaRPr kumimoji="0" lang="de-DE" sz="1600" b="0" i="0" u="none" strike="noStrike" cap="none" normalizeH="0" baseline="0" smtClean="0">
                        <a:ln>
                          <a:noFill/>
                        </a:ln>
                        <a:solidFill>
                          <a:schemeClr val="tx1"/>
                        </a:solidFill>
                        <a:effectLst/>
                        <a:latin typeface="Arial" charset="0"/>
                        <a:ea typeface="ＭＳ Ｐゴシック" pitchFamily="34" charset="-128"/>
                        <a:cs typeface="Arial"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sz="800" b="0" i="0" u="none" strike="noStrike" cap="none" normalizeH="0" baseline="0" smtClean="0">
                          <a:ln>
                            <a:noFill/>
                          </a:ln>
                          <a:solidFill>
                            <a:schemeClr val="tx1"/>
                          </a:solidFill>
                          <a:effectLst/>
                          <a:latin typeface="Arial Narrow" pitchFamily="34" charset="0"/>
                          <a:ea typeface="ＭＳ Ｐゴシック" pitchFamily="34" charset="-128"/>
                          <a:cs typeface="Arial" charset="0"/>
                        </a:rPr>
                        <a:t>Max.   :9.995  </a:t>
                      </a:r>
                      <a:endParaRPr kumimoji="0" lang="de-DE" sz="1600" b="0" i="0" u="none" strike="noStrike" cap="none" normalizeH="0" baseline="0" smtClean="0">
                        <a:ln>
                          <a:noFill/>
                        </a:ln>
                        <a:solidFill>
                          <a:schemeClr val="tx1"/>
                        </a:solidFill>
                        <a:effectLst/>
                        <a:latin typeface="Arial" charset="0"/>
                        <a:ea typeface="ＭＳ Ｐゴシック" pitchFamily="34" charset="-128"/>
                        <a:cs typeface="Arial" charset="0"/>
                      </a:endParaRPr>
                    </a:p>
                  </a:txBody>
                  <a:tcPr anchor="b" horzOverflow="overflow">
                    <a:lnL>
                      <a:noFill/>
                    </a:lnL>
                    <a:lnR cap="flat">
                      <a:noFill/>
                    </a:lnR>
                    <a:lnT>
                      <a:noFill/>
                    </a:lnT>
                    <a:lnB>
                      <a:noFill/>
                    </a:lnB>
                    <a:lnTlToBr>
                      <a:noFill/>
                    </a:lnTlToBr>
                    <a:lnBlToTr>
                      <a:noFill/>
                    </a:lnBlToTr>
                    <a:noFill/>
                  </a:tcPr>
                </a:tc>
              </a:tr>
              <a:tr h="214313">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sz="800" b="0" i="0" u="none" strike="noStrike" cap="none" normalizeH="0" baseline="0" smtClean="0">
                          <a:ln>
                            <a:noFill/>
                          </a:ln>
                          <a:solidFill>
                            <a:schemeClr val="tx1"/>
                          </a:solidFill>
                          <a:effectLst/>
                          <a:latin typeface="Arial Narrow" pitchFamily="34" charset="0"/>
                          <a:ea typeface="ＭＳ Ｐゴシック" pitchFamily="34" charset="-128"/>
                          <a:cs typeface="Arial" charset="0"/>
                        </a:rPr>
                        <a:t>US_CL_INDICATORS.faber</a:t>
                      </a:r>
                      <a:endParaRPr kumimoji="0" lang="de-DE" sz="1600" b="0" i="0" u="none" strike="noStrike" cap="none" normalizeH="0" baseline="0" smtClean="0">
                        <a:ln>
                          <a:noFill/>
                        </a:ln>
                        <a:solidFill>
                          <a:schemeClr val="tx1"/>
                        </a:solidFill>
                        <a:effectLst/>
                        <a:latin typeface="Arial" charset="0"/>
                        <a:ea typeface="ＭＳ Ｐゴシック" pitchFamily="34" charset="-128"/>
                        <a:cs typeface="Arial" charset="0"/>
                      </a:endParaRPr>
                    </a:p>
                  </a:txBody>
                  <a:tcPr anchor="b" horzOverflow="overflow">
                    <a:lnL cap="flat">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sz="800" b="0" i="0" u="none" strike="noStrike" cap="none" normalizeH="0" baseline="0" smtClean="0">
                          <a:ln>
                            <a:noFill/>
                          </a:ln>
                          <a:solidFill>
                            <a:schemeClr val="tx1"/>
                          </a:solidFill>
                          <a:effectLst/>
                          <a:latin typeface="Arial Narrow" pitchFamily="34" charset="0"/>
                          <a:ea typeface="ＭＳ Ｐゴシック" pitchFamily="34" charset="-128"/>
                          <a:cs typeface="Arial" charset="0"/>
                        </a:rPr>
                        <a:t>Min.   :4.980  </a:t>
                      </a:r>
                      <a:endParaRPr kumimoji="0" lang="de-DE" sz="1600" b="0" i="0" u="none" strike="noStrike" cap="none" normalizeH="0" baseline="0" smtClean="0">
                        <a:ln>
                          <a:noFill/>
                        </a:ln>
                        <a:solidFill>
                          <a:schemeClr val="tx1"/>
                        </a:solidFill>
                        <a:effectLst/>
                        <a:latin typeface="Arial" charset="0"/>
                        <a:ea typeface="ＭＳ Ｐゴシック" pitchFamily="34" charset="-128"/>
                        <a:cs typeface="Arial"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sz="800" b="0" i="0" u="none" strike="noStrike" cap="none" normalizeH="0" baseline="0" smtClean="0">
                          <a:ln>
                            <a:noFill/>
                          </a:ln>
                          <a:solidFill>
                            <a:schemeClr val="tx1"/>
                          </a:solidFill>
                          <a:effectLst/>
                          <a:latin typeface="Arial Narrow" pitchFamily="34" charset="0"/>
                          <a:ea typeface="ＭＳ Ｐゴシック" pitchFamily="34" charset="-128"/>
                          <a:cs typeface="Arial" charset="0"/>
                        </a:rPr>
                        <a:t>Median :7.895  </a:t>
                      </a:r>
                      <a:endParaRPr kumimoji="0" lang="de-DE" sz="1600" b="0" i="0" u="none" strike="noStrike" cap="none" normalizeH="0" baseline="0" smtClean="0">
                        <a:ln>
                          <a:noFill/>
                        </a:ln>
                        <a:solidFill>
                          <a:schemeClr val="tx1"/>
                        </a:solidFill>
                        <a:effectLst/>
                        <a:latin typeface="Arial" charset="0"/>
                        <a:ea typeface="ＭＳ Ｐゴシック" pitchFamily="34" charset="-128"/>
                        <a:cs typeface="Arial"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sz="800" b="0" i="0" u="none" strike="noStrike" cap="none" normalizeH="0" baseline="0" smtClean="0">
                          <a:ln>
                            <a:noFill/>
                          </a:ln>
                          <a:solidFill>
                            <a:schemeClr val="tx1"/>
                          </a:solidFill>
                          <a:effectLst/>
                          <a:latin typeface="Arial Narrow" pitchFamily="34" charset="0"/>
                          <a:ea typeface="ＭＳ Ｐゴシック" pitchFamily="34" charset="-128"/>
                          <a:cs typeface="Arial" charset="0"/>
                        </a:rPr>
                        <a:t>Mean   :7.827  </a:t>
                      </a:r>
                      <a:endParaRPr kumimoji="0" lang="de-DE" sz="1600" b="0" i="0" u="none" strike="noStrike" cap="none" normalizeH="0" baseline="0" smtClean="0">
                        <a:ln>
                          <a:noFill/>
                        </a:ln>
                        <a:solidFill>
                          <a:schemeClr val="tx1"/>
                        </a:solidFill>
                        <a:effectLst/>
                        <a:latin typeface="Arial" charset="0"/>
                        <a:ea typeface="ＭＳ Ｐゴシック" pitchFamily="34" charset="-128"/>
                        <a:cs typeface="Arial"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sz="800" b="0" i="0" u="none" strike="noStrike" cap="none" normalizeH="0" baseline="0" smtClean="0">
                          <a:ln>
                            <a:noFill/>
                          </a:ln>
                          <a:solidFill>
                            <a:schemeClr val="tx1"/>
                          </a:solidFill>
                          <a:effectLst/>
                          <a:latin typeface="Arial Narrow" pitchFamily="34" charset="0"/>
                          <a:ea typeface="ＭＳ Ｐゴシック" pitchFamily="34" charset="-128"/>
                          <a:cs typeface="Arial" charset="0"/>
                        </a:rPr>
                        <a:t>Max.   :9.695  </a:t>
                      </a:r>
                      <a:endParaRPr kumimoji="0" lang="de-DE" sz="1600" b="0" i="0" u="none" strike="noStrike" cap="none" normalizeH="0" baseline="0" smtClean="0">
                        <a:ln>
                          <a:noFill/>
                        </a:ln>
                        <a:solidFill>
                          <a:schemeClr val="tx1"/>
                        </a:solidFill>
                        <a:effectLst/>
                        <a:latin typeface="Arial" charset="0"/>
                        <a:ea typeface="ＭＳ Ｐゴシック" pitchFamily="34" charset="-128"/>
                        <a:cs typeface="Arial" charset="0"/>
                      </a:endParaRPr>
                    </a:p>
                  </a:txBody>
                  <a:tcPr anchor="b" horzOverflow="overflow">
                    <a:lnL>
                      <a:noFill/>
                    </a:lnL>
                    <a:lnR cap="flat">
                      <a:noFill/>
                    </a:lnR>
                    <a:lnT>
                      <a:noFill/>
                    </a:lnT>
                    <a:lnB>
                      <a:noFill/>
                    </a:lnB>
                    <a:lnTlToBr>
                      <a:noFill/>
                    </a:lnTlToBr>
                    <a:lnBlToTr>
                      <a:noFill/>
                    </a:lnBlToTr>
                    <a:noFill/>
                  </a:tcPr>
                </a:tc>
              </a:tr>
              <a:tr h="214313">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sz="800" b="0" i="0" u="none" strike="noStrike" cap="none" normalizeH="0" baseline="0" smtClean="0">
                          <a:ln>
                            <a:noFill/>
                          </a:ln>
                          <a:solidFill>
                            <a:schemeClr val="tx1"/>
                          </a:solidFill>
                          <a:effectLst/>
                          <a:latin typeface="Arial Narrow" pitchFamily="34" charset="0"/>
                          <a:ea typeface="ＭＳ Ｐゴシック" pitchFamily="34" charset="-128"/>
                          <a:cs typeface="Arial" charset="0"/>
                        </a:rPr>
                        <a:t>EURO_US.slope200</a:t>
                      </a:r>
                      <a:endParaRPr kumimoji="0" lang="de-DE" sz="1600" b="0" i="0" u="none" strike="noStrike" cap="none" normalizeH="0" baseline="0" smtClean="0">
                        <a:ln>
                          <a:noFill/>
                        </a:ln>
                        <a:solidFill>
                          <a:schemeClr val="tx1"/>
                        </a:solidFill>
                        <a:effectLst/>
                        <a:latin typeface="Arial" charset="0"/>
                        <a:ea typeface="ＭＳ Ｐゴシック" pitchFamily="34" charset="-128"/>
                        <a:cs typeface="Arial" charset="0"/>
                      </a:endParaRPr>
                    </a:p>
                  </a:txBody>
                  <a:tcPr anchor="b" horzOverflow="overflow">
                    <a:lnL cap="flat">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sz="800" b="0" i="0" u="none" strike="noStrike" cap="none" normalizeH="0" baseline="0" smtClean="0">
                          <a:ln>
                            <a:noFill/>
                          </a:ln>
                          <a:solidFill>
                            <a:schemeClr val="tx1"/>
                          </a:solidFill>
                          <a:effectLst/>
                          <a:latin typeface="Arial Narrow" pitchFamily="34" charset="0"/>
                          <a:ea typeface="ＭＳ Ｐゴシック" pitchFamily="34" charset="-128"/>
                          <a:cs typeface="Arial" charset="0"/>
                        </a:rPr>
                        <a:t>Min.   :3.670  </a:t>
                      </a:r>
                      <a:endParaRPr kumimoji="0" lang="de-DE" sz="1600" b="0" i="0" u="none" strike="noStrike" cap="none" normalizeH="0" baseline="0" smtClean="0">
                        <a:ln>
                          <a:noFill/>
                        </a:ln>
                        <a:solidFill>
                          <a:schemeClr val="tx1"/>
                        </a:solidFill>
                        <a:effectLst/>
                        <a:latin typeface="Arial" charset="0"/>
                        <a:ea typeface="ＭＳ Ｐゴシック" pitchFamily="34" charset="-128"/>
                        <a:cs typeface="Arial"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sz="800" b="0" i="0" u="none" strike="noStrike" cap="none" normalizeH="0" baseline="0" smtClean="0">
                          <a:ln>
                            <a:noFill/>
                          </a:ln>
                          <a:solidFill>
                            <a:schemeClr val="tx1"/>
                          </a:solidFill>
                          <a:effectLst/>
                          <a:latin typeface="Arial Narrow" pitchFamily="34" charset="0"/>
                          <a:ea typeface="ＭＳ Ｐゴシック" pitchFamily="34" charset="-128"/>
                          <a:cs typeface="Arial" charset="0"/>
                        </a:rPr>
                        <a:t>Median :7.805  </a:t>
                      </a:r>
                      <a:endParaRPr kumimoji="0" lang="de-DE" sz="1600" b="0" i="0" u="none" strike="noStrike" cap="none" normalizeH="0" baseline="0" smtClean="0">
                        <a:ln>
                          <a:noFill/>
                        </a:ln>
                        <a:solidFill>
                          <a:schemeClr val="tx1"/>
                        </a:solidFill>
                        <a:effectLst/>
                        <a:latin typeface="Arial" charset="0"/>
                        <a:ea typeface="ＭＳ Ｐゴシック" pitchFamily="34" charset="-128"/>
                        <a:cs typeface="Arial"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sz="800" b="0" i="0" u="none" strike="noStrike" cap="none" normalizeH="0" baseline="0" smtClean="0">
                          <a:ln>
                            <a:noFill/>
                          </a:ln>
                          <a:solidFill>
                            <a:schemeClr val="tx1"/>
                          </a:solidFill>
                          <a:effectLst/>
                          <a:latin typeface="Arial Narrow" pitchFamily="34" charset="0"/>
                          <a:ea typeface="ＭＳ Ｐゴシック" pitchFamily="34" charset="-128"/>
                          <a:cs typeface="Arial" charset="0"/>
                        </a:rPr>
                        <a:t>Mean   :7.725  </a:t>
                      </a:r>
                      <a:endParaRPr kumimoji="0" lang="de-DE" sz="1600" b="0" i="0" u="none" strike="noStrike" cap="none" normalizeH="0" baseline="0" smtClean="0">
                        <a:ln>
                          <a:noFill/>
                        </a:ln>
                        <a:solidFill>
                          <a:schemeClr val="tx1"/>
                        </a:solidFill>
                        <a:effectLst/>
                        <a:latin typeface="Arial" charset="0"/>
                        <a:ea typeface="ＭＳ Ｐゴシック" pitchFamily="34" charset="-128"/>
                        <a:cs typeface="Arial"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sz="800" b="0" i="0" u="none" strike="noStrike" cap="none" normalizeH="0" baseline="0" smtClean="0">
                          <a:ln>
                            <a:noFill/>
                          </a:ln>
                          <a:solidFill>
                            <a:schemeClr val="tx1"/>
                          </a:solidFill>
                          <a:effectLst/>
                          <a:latin typeface="Arial Narrow" pitchFamily="34" charset="0"/>
                          <a:ea typeface="ＭＳ Ｐゴシック" pitchFamily="34" charset="-128"/>
                          <a:cs typeface="Arial" charset="0"/>
                        </a:rPr>
                        <a:t>Max.   :9.845  </a:t>
                      </a:r>
                      <a:endParaRPr kumimoji="0" lang="de-DE" sz="1600" b="0" i="0" u="none" strike="noStrike" cap="none" normalizeH="0" baseline="0" smtClean="0">
                        <a:ln>
                          <a:noFill/>
                        </a:ln>
                        <a:solidFill>
                          <a:schemeClr val="tx1"/>
                        </a:solidFill>
                        <a:effectLst/>
                        <a:latin typeface="Arial" charset="0"/>
                        <a:ea typeface="ＭＳ Ｐゴシック" pitchFamily="34" charset="-128"/>
                        <a:cs typeface="Arial" charset="0"/>
                      </a:endParaRPr>
                    </a:p>
                  </a:txBody>
                  <a:tcPr anchor="b" horzOverflow="overflow">
                    <a:lnL>
                      <a:noFill/>
                    </a:lnL>
                    <a:lnR cap="flat">
                      <a:noFill/>
                    </a:lnR>
                    <a:lnT>
                      <a:noFill/>
                    </a:lnT>
                    <a:lnB>
                      <a:noFill/>
                    </a:lnB>
                    <a:lnTlToBr>
                      <a:noFill/>
                    </a:lnTlToBr>
                    <a:lnBlToTr>
                      <a:noFill/>
                    </a:lnBlToTr>
                    <a:noFill/>
                  </a:tcPr>
                </a:tc>
              </a:tr>
              <a:tr h="214313">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sz="800" b="0" i="0" u="none" strike="noStrike" cap="none" normalizeH="0" baseline="0" smtClean="0">
                          <a:ln>
                            <a:noFill/>
                          </a:ln>
                          <a:solidFill>
                            <a:schemeClr val="tx1"/>
                          </a:solidFill>
                          <a:effectLst/>
                          <a:latin typeface="Arial Narrow" pitchFamily="34" charset="0"/>
                          <a:ea typeface="ＭＳ Ｐゴシック" pitchFamily="34" charset="-128"/>
                          <a:cs typeface="Arial" charset="0"/>
                        </a:rPr>
                        <a:t>X10Y_BD_YIELD.slope200</a:t>
                      </a:r>
                      <a:endParaRPr kumimoji="0" lang="de-DE" sz="1600" b="0" i="0" u="none" strike="noStrike" cap="none" normalizeH="0" baseline="0" smtClean="0">
                        <a:ln>
                          <a:noFill/>
                        </a:ln>
                        <a:solidFill>
                          <a:schemeClr val="tx1"/>
                        </a:solidFill>
                        <a:effectLst/>
                        <a:latin typeface="Arial" charset="0"/>
                        <a:ea typeface="ＭＳ Ｐゴシック" pitchFamily="34" charset="-128"/>
                        <a:cs typeface="Arial" charset="0"/>
                      </a:endParaRPr>
                    </a:p>
                  </a:txBody>
                  <a:tcPr anchor="b" horzOverflow="overflow">
                    <a:lnL cap="flat">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sz="800" b="0" i="0" u="none" strike="noStrike" cap="none" normalizeH="0" baseline="0" smtClean="0">
                          <a:ln>
                            <a:noFill/>
                          </a:ln>
                          <a:solidFill>
                            <a:schemeClr val="tx1"/>
                          </a:solidFill>
                          <a:effectLst/>
                          <a:latin typeface="Arial Narrow" pitchFamily="34" charset="0"/>
                          <a:ea typeface="ＭＳ Ｐゴシック" pitchFamily="34" charset="-128"/>
                          <a:cs typeface="Arial" charset="0"/>
                        </a:rPr>
                        <a:t>Min.   :3.840  </a:t>
                      </a:r>
                      <a:endParaRPr kumimoji="0" lang="de-DE" sz="1600" b="0" i="0" u="none" strike="noStrike" cap="none" normalizeH="0" baseline="0" smtClean="0">
                        <a:ln>
                          <a:noFill/>
                        </a:ln>
                        <a:solidFill>
                          <a:schemeClr val="tx1"/>
                        </a:solidFill>
                        <a:effectLst/>
                        <a:latin typeface="Arial" charset="0"/>
                        <a:ea typeface="ＭＳ Ｐゴシック" pitchFamily="34" charset="-128"/>
                        <a:cs typeface="Arial"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sz="800" b="0" i="0" u="none" strike="noStrike" cap="none" normalizeH="0" baseline="0" smtClean="0">
                          <a:ln>
                            <a:noFill/>
                          </a:ln>
                          <a:solidFill>
                            <a:schemeClr val="tx1"/>
                          </a:solidFill>
                          <a:effectLst/>
                          <a:latin typeface="Arial Narrow" pitchFamily="34" charset="0"/>
                          <a:ea typeface="ＭＳ Ｐゴシック" pitchFamily="34" charset="-128"/>
                          <a:cs typeface="Arial" charset="0"/>
                        </a:rPr>
                        <a:t>Median :7.665  </a:t>
                      </a:r>
                      <a:endParaRPr kumimoji="0" lang="de-DE" sz="1600" b="0" i="0" u="none" strike="noStrike" cap="none" normalizeH="0" baseline="0" smtClean="0">
                        <a:ln>
                          <a:noFill/>
                        </a:ln>
                        <a:solidFill>
                          <a:schemeClr val="tx1"/>
                        </a:solidFill>
                        <a:effectLst/>
                        <a:latin typeface="Arial" charset="0"/>
                        <a:ea typeface="ＭＳ Ｐゴシック" pitchFamily="34" charset="-128"/>
                        <a:cs typeface="Arial"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sz="800" b="0" i="0" u="none" strike="noStrike" cap="none" normalizeH="0" baseline="0" smtClean="0">
                          <a:ln>
                            <a:noFill/>
                          </a:ln>
                          <a:solidFill>
                            <a:schemeClr val="tx1"/>
                          </a:solidFill>
                          <a:effectLst/>
                          <a:latin typeface="Arial Narrow" pitchFamily="34" charset="0"/>
                          <a:ea typeface="ＭＳ Ｐゴシック" pitchFamily="34" charset="-128"/>
                          <a:cs typeface="Arial" charset="0"/>
                        </a:rPr>
                        <a:t>Mean   :7.633  </a:t>
                      </a:r>
                      <a:endParaRPr kumimoji="0" lang="de-DE" sz="1600" b="0" i="0" u="none" strike="noStrike" cap="none" normalizeH="0" baseline="0" smtClean="0">
                        <a:ln>
                          <a:noFill/>
                        </a:ln>
                        <a:solidFill>
                          <a:schemeClr val="tx1"/>
                        </a:solidFill>
                        <a:effectLst/>
                        <a:latin typeface="Arial" charset="0"/>
                        <a:ea typeface="ＭＳ Ｐゴシック" pitchFamily="34" charset="-128"/>
                        <a:cs typeface="Arial"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sz="800" b="0" i="0" u="none" strike="noStrike" cap="none" normalizeH="0" baseline="0" smtClean="0">
                          <a:ln>
                            <a:noFill/>
                          </a:ln>
                          <a:solidFill>
                            <a:schemeClr val="tx1"/>
                          </a:solidFill>
                          <a:effectLst/>
                          <a:latin typeface="Arial Narrow" pitchFamily="34" charset="0"/>
                          <a:ea typeface="ＭＳ Ｐゴシック" pitchFamily="34" charset="-128"/>
                          <a:cs typeface="Arial" charset="0"/>
                        </a:rPr>
                        <a:t>Max.   :9.575  </a:t>
                      </a:r>
                      <a:endParaRPr kumimoji="0" lang="de-DE" sz="1600" b="0" i="0" u="none" strike="noStrike" cap="none" normalizeH="0" baseline="0" smtClean="0">
                        <a:ln>
                          <a:noFill/>
                        </a:ln>
                        <a:solidFill>
                          <a:schemeClr val="tx1"/>
                        </a:solidFill>
                        <a:effectLst/>
                        <a:latin typeface="Arial" charset="0"/>
                        <a:ea typeface="ＭＳ Ｐゴシック" pitchFamily="34" charset="-128"/>
                        <a:cs typeface="Arial" charset="0"/>
                      </a:endParaRPr>
                    </a:p>
                  </a:txBody>
                  <a:tcPr anchor="b" horzOverflow="overflow">
                    <a:lnL>
                      <a:noFill/>
                    </a:lnL>
                    <a:lnR cap="flat">
                      <a:noFill/>
                    </a:lnR>
                    <a:lnT>
                      <a:noFill/>
                    </a:lnT>
                    <a:lnB>
                      <a:noFill/>
                    </a:lnB>
                    <a:lnTlToBr>
                      <a:noFill/>
                    </a:lnTlToBr>
                    <a:lnBlToTr>
                      <a:noFill/>
                    </a:lnBlToTr>
                    <a:noFill/>
                  </a:tcPr>
                </a:tc>
              </a:tr>
              <a:tr h="214313">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sz="800" b="0" i="0" u="none" strike="noStrike" cap="none" normalizeH="0" baseline="0" smtClean="0">
                          <a:ln>
                            <a:noFill/>
                          </a:ln>
                          <a:solidFill>
                            <a:schemeClr val="tx1"/>
                          </a:solidFill>
                          <a:effectLst/>
                          <a:latin typeface="Arial Narrow" pitchFamily="34" charset="0"/>
                          <a:ea typeface="ＭＳ Ｐゴシック" pitchFamily="34" charset="-128"/>
                          <a:cs typeface="Arial" charset="0"/>
                        </a:rPr>
                        <a:t>ML_US_HY_RI.slope200</a:t>
                      </a:r>
                      <a:endParaRPr kumimoji="0" lang="de-DE" sz="1600" b="0" i="0" u="none" strike="noStrike" cap="none" normalizeH="0" baseline="0" smtClean="0">
                        <a:ln>
                          <a:noFill/>
                        </a:ln>
                        <a:solidFill>
                          <a:schemeClr val="tx1"/>
                        </a:solidFill>
                        <a:effectLst/>
                        <a:latin typeface="Arial" charset="0"/>
                        <a:ea typeface="ＭＳ Ｐゴシック" pitchFamily="34" charset="-128"/>
                        <a:cs typeface="Arial" charset="0"/>
                      </a:endParaRPr>
                    </a:p>
                  </a:txBody>
                  <a:tcPr anchor="b" horzOverflow="overflow">
                    <a:lnL cap="flat">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sz="800" b="0" i="0" u="none" strike="noStrike" cap="none" normalizeH="0" baseline="0" smtClean="0">
                          <a:ln>
                            <a:noFill/>
                          </a:ln>
                          <a:solidFill>
                            <a:schemeClr val="tx1"/>
                          </a:solidFill>
                          <a:effectLst/>
                          <a:latin typeface="Arial Narrow" pitchFamily="34" charset="0"/>
                          <a:ea typeface="ＭＳ Ｐゴシック" pitchFamily="34" charset="-128"/>
                          <a:cs typeface="Arial" charset="0"/>
                        </a:rPr>
                        <a:t>Min.   :4.570  </a:t>
                      </a:r>
                      <a:endParaRPr kumimoji="0" lang="de-DE" sz="1600" b="0" i="0" u="none" strike="noStrike" cap="none" normalizeH="0" baseline="0" smtClean="0">
                        <a:ln>
                          <a:noFill/>
                        </a:ln>
                        <a:solidFill>
                          <a:schemeClr val="tx1"/>
                        </a:solidFill>
                        <a:effectLst/>
                        <a:latin typeface="Arial" charset="0"/>
                        <a:ea typeface="ＭＳ Ｐゴシック" pitchFamily="34" charset="-128"/>
                        <a:cs typeface="Arial"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sz="800" b="0" i="0" u="none" strike="noStrike" cap="none" normalizeH="0" baseline="0" smtClean="0">
                          <a:ln>
                            <a:noFill/>
                          </a:ln>
                          <a:solidFill>
                            <a:schemeClr val="tx1"/>
                          </a:solidFill>
                          <a:effectLst/>
                          <a:latin typeface="Arial Narrow" pitchFamily="34" charset="0"/>
                          <a:ea typeface="ＭＳ Ｐゴシック" pitchFamily="34" charset="-128"/>
                          <a:cs typeface="Arial" charset="0"/>
                        </a:rPr>
                        <a:t>Median :7.705  </a:t>
                      </a:r>
                      <a:endParaRPr kumimoji="0" lang="de-DE" sz="1600" b="0" i="0" u="none" strike="noStrike" cap="none" normalizeH="0" baseline="0" smtClean="0">
                        <a:ln>
                          <a:noFill/>
                        </a:ln>
                        <a:solidFill>
                          <a:schemeClr val="tx1"/>
                        </a:solidFill>
                        <a:effectLst/>
                        <a:latin typeface="Arial" charset="0"/>
                        <a:ea typeface="ＭＳ Ｐゴシック" pitchFamily="34" charset="-128"/>
                        <a:cs typeface="Arial"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sz="800" b="0" i="0" u="none" strike="noStrike" cap="none" normalizeH="0" baseline="0" smtClean="0">
                          <a:ln>
                            <a:noFill/>
                          </a:ln>
                          <a:solidFill>
                            <a:schemeClr val="tx1"/>
                          </a:solidFill>
                          <a:effectLst/>
                          <a:latin typeface="Arial Narrow" pitchFamily="34" charset="0"/>
                          <a:ea typeface="ＭＳ Ｐゴシック" pitchFamily="34" charset="-128"/>
                          <a:cs typeface="Arial" charset="0"/>
                        </a:rPr>
                        <a:t>Mean   :7.532  </a:t>
                      </a:r>
                      <a:endParaRPr kumimoji="0" lang="de-DE" sz="1600" b="0" i="0" u="none" strike="noStrike" cap="none" normalizeH="0" baseline="0" smtClean="0">
                        <a:ln>
                          <a:noFill/>
                        </a:ln>
                        <a:solidFill>
                          <a:schemeClr val="tx1"/>
                        </a:solidFill>
                        <a:effectLst/>
                        <a:latin typeface="Arial" charset="0"/>
                        <a:ea typeface="ＭＳ Ｐゴシック" pitchFamily="34" charset="-128"/>
                        <a:cs typeface="Arial"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sz="800" b="0" i="0" u="none" strike="noStrike" cap="none" normalizeH="0" baseline="0" smtClean="0">
                          <a:ln>
                            <a:noFill/>
                          </a:ln>
                          <a:solidFill>
                            <a:schemeClr val="tx1"/>
                          </a:solidFill>
                          <a:effectLst/>
                          <a:latin typeface="Arial Narrow" pitchFamily="34" charset="0"/>
                          <a:ea typeface="ＭＳ Ｐゴシック" pitchFamily="34" charset="-128"/>
                          <a:cs typeface="Arial" charset="0"/>
                        </a:rPr>
                        <a:t>Max.   :9.775  </a:t>
                      </a:r>
                      <a:endParaRPr kumimoji="0" lang="de-DE" sz="1600" b="0" i="0" u="none" strike="noStrike" cap="none" normalizeH="0" baseline="0" smtClean="0">
                        <a:ln>
                          <a:noFill/>
                        </a:ln>
                        <a:solidFill>
                          <a:schemeClr val="tx1"/>
                        </a:solidFill>
                        <a:effectLst/>
                        <a:latin typeface="Arial" charset="0"/>
                        <a:ea typeface="ＭＳ Ｐゴシック" pitchFamily="34" charset="-128"/>
                        <a:cs typeface="Arial" charset="0"/>
                      </a:endParaRPr>
                    </a:p>
                  </a:txBody>
                  <a:tcPr anchor="b" horzOverflow="overflow">
                    <a:lnL>
                      <a:noFill/>
                    </a:lnL>
                    <a:lnR cap="flat">
                      <a:noFill/>
                    </a:lnR>
                    <a:lnT>
                      <a:noFill/>
                    </a:lnT>
                    <a:lnB>
                      <a:noFill/>
                    </a:lnB>
                    <a:lnTlToBr>
                      <a:noFill/>
                    </a:lnTlToBr>
                    <a:lnBlToTr>
                      <a:noFill/>
                    </a:lnBlToTr>
                    <a:noFill/>
                  </a:tcPr>
                </a:tc>
              </a:tr>
              <a:tr h="214313">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sz="800" b="0" i="0" u="none" strike="noStrike" cap="none" normalizeH="0" baseline="0" smtClean="0">
                          <a:ln>
                            <a:noFill/>
                          </a:ln>
                          <a:solidFill>
                            <a:schemeClr val="tx1"/>
                          </a:solidFill>
                          <a:effectLst/>
                          <a:latin typeface="Arial Narrow" pitchFamily="34" charset="0"/>
                          <a:ea typeface="ＭＳ Ｐゴシック" pitchFamily="34" charset="-128"/>
                          <a:cs typeface="Arial" charset="0"/>
                        </a:rPr>
                        <a:t>US_PHILI_FED.slope200</a:t>
                      </a:r>
                      <a:endParaRPr kumimoji="0" lang="de-DE" sz="1600" b="0" i="0" u="none" strike="noStrike" cap="none" normalizeH="0" baseline="0" smtClean="0">
                        <a:ln>
                          <a:noFill/>
                        </a:ln>
                        <a:solidFill>
                          <a:schemeClr val="tx1"/>
                        </a:solidFill>
                        <a:effectLst/>
                        <a:latin typeface="Arial" charset="0"/>
                        <a:ea typeface="ＭＳ Ｐゴシック" pitchFamily="34" charset="-128"/>
                        <a:cs typeface="Arial" charset="0"/>
                      </a:endParaRPr>
                    </a:p>
                  </a:txBody>
                  <a:tcPr anchor="b" horzOverflow="overflow">
                    <a:lnL cap="flat">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sz="800" b="0" i="0" u="none" strike="noStrike" cap="none" normalizeH="0" baseline="0" smtClean="0">
                          <a:ln>
                            <a:noFill/>
                          </a:ln>
                          <a:solidFill>
                            <a:schemeClr val="tx1"/>
                          </a:solidFill>
                          <a:effectLst/>
                          <a:latin typeface="Arial Narrow" pitchFamily="34" charset="0"/>
                          <a:ea typeface="ＭＳ Ｐゴシック" pitchFamily="34" charset="-128"/>
                          <a:cs typeface="Arial" charset="0"/>
                        </a:rPr>
                        <a:t>Min.   :4.125  </a:t>
                      </a:r>
                      <a:endParaRPr kumimoji="0" lang="de-DE" sz="1600" b="0" i="0" u="none" strike="noStrike" cap="none" normalizeH="0" baseline="0" smtClean="0">
                        <a:ln>
                          <a:noFill/>
                        </a:ln>
                        <a:solidFill>
                          <a:schemeClr val="tx1"/>
                        </a:solidFill>
                        <a:effectLst/>
                        <a:latin typeface="Arial" charset="0"/>
                        <a:ea typeface="ＭＳ Ｐゴシック" pitchFamily="34" charset="-128"/>
                        <a:cs typeface="Arial"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sz="800" b="0" i="0" u="none" strike="noStrike" cap="none" normalizeH="0" baseline="0" smtClean="0">
                          <a:ln>
                            <a:noFill/>
                          </a:ln>
                          <a:solidFill>
                            <a:schemeClr val="tx1"/>
                          </a:solidFill>
                          <a:effectLst/>
                          <a:latin typeface="Arial Narrow" pitchFamily="34" charset="0"/>
                          <a:ea typeface="ＭＳ Ｐゴシック" pitchFamily="34" charset="-128"/>
                          <a:cs typeface="Arial" charset="0"/>
                        </a:rPr>
                        <a:t>Median :7.600  </a:t>
                      </a:r>
                      <a:endParaRPr kumimoji="0" lang="de-DE" sz="1600" b="0" i="0" u="none" strike="noStrike" cap="none" normalizeH="0" baseline="0" smtClean="0">
                        <a:ln>
                          <a:noFill/>
                        </a:ln>
                        <a:solidFill>
                          <a:schemeClr val="tx1"/>
                        </a:solidFill>
                        <a:effectLst/>
                        <a:latin typeface="Arial" charset="0"/>
                        <a:ea typeface="ＭＳ Ｐゴシック" pitchFamily="34" charset="-128"/>
                        <a:cs typeface="Arial"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sz="800" b="0" i="0" u="none" strike="noStrike" cap="none" normalizeH="0" baseline="0" smtClean="0">
                          <a:ln>
                            <a:noFill/>
                          </a:ln>
                          <a:solidFill>
                            <a:schemeClr val="tx1"/>
                          </a:solidFill>
                          <a:effectLst/>
                          <a:latin typeface="Arial Narrow" pitchFamily="34" charset="0"/>
                          <a:ea typeface="ＭＳ Ｐゴシック" pitchFamily="34" charset="-128"/>
                          <a:cs typeface="Arial" charset="0"/>
                        </a:rPr>
                        <a:t>Mean   :7.516  </a:t>
                      </a:r>
                      <a:endParaRPr kumimoji="0" lang="de-DE" sz="1600" b="0" i="0" u="none" strike="noStrike" cap="none" normalizeH="0" baseline="0" smtClean="0">
                        <a:ln>
                          <a:noFill/>
                        </a:ln>
                        <a:solidFill>
                          <a:schemeClr val="tx1"/>
                        </a:solidFill>
                        <a:effectLst/>
                        <a:latin typeface="Arial" charset="0"/>
                        <a:ea typeface="ＭＳ Ｐゴシック" pitchFamily="34" charset="-128"/>
                        <a:cs typeface="Arial"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sz="800" b="0" i="0" u="none" strike="noStrike" cap="none" normalizeH="0" baseline="0" smtClean="0">
                          <a:ln>
                            <a:noFill/>
                          </a:ln>
                          <a:solidFill>
                            <a:schemeClr val="tx1"/>
                          </a:solidFill>
                          <a:effectLst/>
                          <a:latin typeface="Arial Narrow" pitchFamily="34" charset="0"/>
                          <a:ea typeface="ＭＳ Ｐゴシック" pitchFamily="34" charset="-128"/>
                          <a:cs typeface="Arial" charset="0"/>
                        </a:rPr>
                        <a:t>Max.   :9.720  </a:t>
                      </a:r>
                      <a:endParaRPr kumimoji="0" lang="de-DE" sz="1600" b="0" i="0" u="none" strike="noStrike" cap="none" normalizeH="0" baseline="0" smtClean="0">
                        <a:ln>
                          <a:noFill/>
                        </a:ln>
                        <a:solidFill>
                          <a:schemeClr val="tx1"/>
                        </a:solidFill>
                        <a:effectLst/>
                        <a:latin typeface="Arial" charset="0"/>
                        <a:ea typeface="ＭＳ Ｐゴシック" pitchFamily="34" charset="-128"/>
                        <a:cs typeface="Arial" charset="0"/>
                      </a:endParaRPr>
                    </a:p>
                  </a:txBody>
                  <a:tcPr anchor="b" horzOverflow="overflow">
                    <a:lnL>
                      <a:noFill/>
                    </a:lnL>
                    <a:lnR cap="flat">
                      <a:noFill/>
                    </a:lnR>
                    <a:lnT>
                      <a:noFill/>
                    </a:lnT>
                    <a:lnB>
                      <a:noFill/>
                    </a:lnB>
                    <a:lnTlToBr>
                      <a:noFill/>
                    </a:lnTlToBr>
                    <a:lnBlToTr>
                      <a:noFill/>
                    </a:lnBlToTr>
                    <a:noFill/>
                  </a:tcPr>
                </a:tc>
              </a:tr>
              <a:tr h="214313">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sz="800" b="0" i="0" u="none" strike="noStrike" cap="none" normalizeH="0" baseline="0" smtClean="0">
                          <a:ln>
                            <a:noFill/>
                          </a:ln>
                          <a:solidFill>
                            <a:schemeClr val="tx1"/>
                          </a:solidFill>
                          <a:effectLst/>
                          <a:latin typeface="Arial Narrow" pitchFamily="34" charset="0"/>
                          <a:ea typeface="ＭＳ Ｐゴシック" pitchFamily="34" charset="-128"/>
                          <a:cs typeface="Arial" charset="0"/>
                        </a:rPr>
                        <a:t>X3MTH_MONEY.faber</a:t>
                      </a:r>
                      <a:endParaRPr kumimoji="0" lang="de-DE" sz="1600" b="0" i="0" u="none" strike="noStrike" cap="none" normalizeH="0" baseline="0" smtClean="0">
                        <a:ln>
                          <a:noFill/>
                        </a:ln>
                        <a:solidFill>
                          <a:schemeClr val="tx1"/>
                        </a:solidFill>
                        <a:effectLst/>
                        <a:latin typeface="Arial" charset="0"/>
                        <a:ea typeface="ＭＳ Ｐゴシック" pitchFamily="34" charset="-128"/>
                        <a:cs typeface="Arial" charset="0"/>
                      </a:endParaRPr>
                    </a:p>
                  </a:txBody>
                  <a:tcPr anchor="b" horzOverflow="overflow">
                    <a:lnL cap="flat">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sz="800" b="0" i="0" u="none" strike="noStrike" cap="none" normalizeH="0" baseline="0" smtClean="0">
                          <a:ln>
                            <a:noFill/>
                          </a:ln>
                          <a:solidFill>
                            <a:schemeClr val="tx1"/>
                          </a:solidFill>
                          <a:effectLst/>
                          <a:latin typeface="Arial Narrow" pitchFamily="34" charset="0"/>
                          <a:ea typeface="ＭＳ Ｐゴシック" pitchFamily="34" charset="-128"/>
                          <a:cs typeface="Arial" charset="0"/>
                        </a:rPr>
                        <a:t>Min.   :3.615  </a:t>
                      </a:r>
                      <a:endParaRPr kumimoji="0" lang="de-DE" sz="1600" b="0" i="0" u="none" strike="noStrike" cap="none" normalizeH="0" baseline="0" smtClean="0">
                        <a:ln>
                          <a:noFill/>
                        </a:ln>
                        <a:solidFill>
                          <a:schemeClr val="tx1"/>
                        </a:solidFill>
                        <a:effectLst/>
                        <a:latin typeface="Arial" charset="0"/>
                        <a:ea typeface="ＭＳ Ｐゴシック" pitchFamily="34" charset="-128"/>
                        <a:cs typeface="Arial"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sz="800" b="0" i="0" u="none" strike="noStrike" cap="none" normalizeH="0" baseline="0" smtClean="0">
                          <a:ln>
                            <a:noFill/>
                          </a:ln>
                          <a:solidFill>
                            <a:schemeClr val="tx1"/>
                          </a:solidFill>
                          <a:effectLst/>
                          <a:latin typeface="Arial Narrow" pitchFamily="34" charset="0"/>
                          <a:ea typeface="ＭＳ Ｐゴシック" pitchFamily="34" charset="-128"/>
                          <a:cs typeface="Arial" charset="0"/>
                        </a:rPr>
                        <a:t>Median :7.555  </a:t>
                      </a:r>
                      <a:endParaRPr kumimoji="0" lang="de-DE" sz="1600" b="0" i="0" u="none" strike="noStrike" cap="none" normalizeH="0" baseline="0" smtClean="0">
                        <a:ln>
                          <a:noFill/>
                        </a:ln>
                        <a:solidFill>
                          <a:schemeClr val="tx1"/>
                        </a:solidFill>
                        <a:effectLst/>
                        <a:latin typeface="Arial" charset="0"/>
                        <a:ea typeface="ＭＳ Ｐゴシック" pitchFamily="34" charset="-128"/>
                        <a:cs typeface="Arial"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sz="800" b="0" i="0" u="none" strike="noStrike" cap="none" normalizeH="0" baseline="0" smtClean="0">
                          <a:ln>
                            <a:noFill/>
                          </a:ln>
                          <a:solidFill>
                            <a:schemeClr val="tx1"/>
                          </a:solidFill>
                          <a:effectLst/>
                          <a:latin typeface="Arial Narrow" pitchFamily="34" charset="0"/>
                          <a:ea typeface="ＭＳ Ｐゴシック" pitchFamily="34" charset="-128"/>
                          <a:cs typeface="Arial" charset="0"/>
                        </a:rPr>
                        <a:t>Mean   :7.457  </a:t>
                      </a:r>
                      <a:endParaRPr kumimoji="0" lang="de-DE" sz="1600" b="0" i="0" u="none" strike="noStrike" cap="none" normalizeH="0" baseline="0" smtClean="0">
                        <a:ln>
                          <a:noFill/>
                        </a:ln>
                        <a:solidFill>
                          <a:schemeClr val="tx1"/>
                        </a:solidFill>
                        <a:effectLst/>
                        <a:latin typeface="Arial" charset="0"/>
                        <a:ea typeface="ＭＳ Ｐゴシック" pitchFamily="34" charset="-128"/>
                        <a:cs typeface="Arial"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sz="800" b="0" i="0" u="none" strike="noStrike" cap="none" normalizeH="0" baseline="0" smtClean="0">
                          <a:ln>
                            <a:noFill/>
                          </a:ln>
                          <a:solidFill>
                            <a:schemeClr val="tx1"/>
                          </a:solidFill>
                          <a:effectLst/>
                          <a:latin typeface="Arial Narrow" pitchFamily="34" charset="0"/>
                          <a:ea typeface="ＭＳ Ｐゴシック" pitchFamily="34" charset="-128"/>
                          <a:cs typeface="Arial" charset="0"/>
                        </a:rPr>
                        <a:t>Max.   :9.750  </a:t>
                      </a:r>
                      <a:endParaRPr kumimoji="0" lang="de-DE" sz="1600" b="0" i="0" u="none" strike="noStrike" cap="none" normalizeH="0" baseline="0" smtClean="0">
                        <a:ln>
                          <a:noFill/>
                        </a:ln>
                        <a:solidFill>
                          <a:schemeClr val="tx1"/>
                        </a:solidFill>
                        <a:effectLst/>
                        <a:latin typeface="Arial" charset="0"/>
                        <a:ea typeface="ＭＳ Ｐゴシック" pitchFamily="34" charset="-128"/>
                        <a:cs typeface="Arial" charset="0"/>
                      </a:endParaRPr>
                    </a:p>
                  </a:txBody>
                  <a:tcPr anchor="b" horzOverflow="overflow">
                    <a:lnL>
                      <a:noFill/>
                    </a:lnL>
                    <a:lnR cap="flat">
                      <a:noFill/>
                    </a:lnR>
                    <a:lnT>
                      <a:noFill/>
                    </a:lnT>
                    <a:lnB>
                      <a:noFill/>
                    </a:lnB>
                    <a:lnTlToBr>
                      <a:noFill/>
                    </a:lnTlToBr>
                    <a:lnBlToTr>
                      <a:noFill/>
                    </a:lnBlToTr>
                    <a:noFill/>
                  </a:tcPr>
                </a:tc>
              </a:tr>
              <a:tr h="214313">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sz="800" b="0" i="0" u="none" strike="noStrike" cap="none" normalizeH="0" baseline="0" smtClean="0">
                          <a:ln>
                            <a:noFill/>
                          </a:ln>
                          <a:solidFill>
                            <a:schemeClr val="tx1"/>
                          </a:solidFill>
                          <a:effectLst/>
                          <a:latin typeface="Arial Narrow" pitchFamily="34" charset="0"/>
                          <a:ea typeface="ＭＳ Ｐゴシック" pitchFamily="34" charset="-128"/>
                          <a:cs typeface="Arial" charset="0"/>
                        </a:rPr>
                        <a:t>US_ISM_MFG.faber</a:t>
                      </a:r>
                      <a:endParaRPr kumimoji="0" lang="de-DE" sz="1600" b="0" i="0" u="none" strike="noStrike" cap="none" normalizeH="0" baseline="0" smtClean="0">
                        <a:ln>
                          <a:noFill/>
                        </a:ln>
                        <a:solidFill>
                          <a:schemeClr val="tx1"/>
                        </a:solidFill>
                        <a:effectLst/>
                        <a:latin typeface="Arial" charset="0"/>
                        <a:ea typeface="ＭＳ Ｐゴシック" pitchFamily="34" charset="-128"/>
                        <a:cs typeface="Arial" charset="0"/>
                      </a:endParaRPr>
                    </a:p>
                  </a:txBody>
                  <a:tcPr anchor="b" horzOverflow="overflow">
                    <a:lnL cap="flat">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sz="800" b="0" i="0" u="none" strike="noStrike" cap="none" normalizeH="0" baseline="0" smtClean="0">
                          <a:ln>
                            <a:noFill/>
                          </a:ln>
                          <a:solidFill>
                            <a:schemeClr val="tx1"/>
                          </a:solidFill>
                          <a:effectLst/>
                          <a:latin typeface="Arial Narrow" pitchFamily="34" charset="0"/>
                          <a:ea typeface="ＭＳ Ｐゴシック" pitchFamily="34" charset="-128"/>
                          <a:cs typeface="Arial" charset="0"/>
                        </a:rPr>
                        <a:t>Min.   :4.510  </a:t>
                      </a:r>
                      <a:endParaRPr kumimoji="0" lang="de-DE" sz="1600" b="0" i="0" u="none" strike="noStrike" cap="none" normalizeH="0" baseline="0" smtClean="0">
                        <a:ln>
                          <a:noFill/>
                        </a:ln>
                        <a:solidFill>
                          <a:schemeClr val="tx1"/>
                        </a:solidFill>
                        <a:effectLst/>
                        <a:latin typeface="Arial" charset="0"/>
                        <a:ea typeface="ＭＳ Ｐゴシック" pitchFamily="34" charset="-128"/>
                        <a:cs typeface="Arial"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sz="800" b="0" i="0" u="none" strike="noStrike" cap="none" normalizeH="0" baseline="0" smtClean="0">
                          <a:ln>
                            <a:noFill/>
                          </a:ln>
                          <a:solidFill>
                            <a:schemeClr val="tx1"/>
                          </a:solidFill>
                          <a:effectLst/>
                          <a:latin typeface="Arial Narrow" pitchFamily="34" charset="0"/>
                          <a:ea typeface="ＭＳ Ｐゴシック" pitchFamily="34" charset="-128"/>
                          <a:cs typeface="Arial" charset="0"/>
                        </a:rPr>
                        <a:t>Median :7.570  </a:t>
                      </a:r>
                      <a:endParaRPr kumimoji="0" lang="de-DE" sz="1600" b="0" i="0" u="none" strike="noStrike" cap="none" normalizeH="0" baseline="0" smtClean="0">
                        <a:ln>
                          <a:noFill/>
                        </a:ln>
                        <a:solidFill>
                          <a:schemeClr val="tx1"/>
                        </a:solidFill>
                        <a:effectLst/>
                        <a:latin typeface="Arial" charset="0"/>
                        <a:ea typeface="ＭＳ Ｐゴシック" pitchFamily="34" charset="-128"/>
                        <a:cs typeface="Arial"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sz="800" b="0" i="0" u="none" strike="noStrike" cap="none" normalizeH="0" baseline="0" smtClean="0">
                          <a:ln>
                            <a:noFill/>
                          </a:ln>
                          <a:solidFill>
                            <a:schemeClr val="tx1"/>
                          </a:solidFill>
                          <a:effectLst/>
                          <a:latin typeface="Arial Narrow" pitchFamily="34" charset="0"/>
                          <a:ea typeface="ＭＳ Ｐゴシック" pitchFamily="34" charset="-128"/>
                          <a:cs typeface="Arial" charset="0"/>
                        </a:rPr>
                        <a:t>Mean   :7.456  </a:t>
                      </a:r>
                      <a:endParaRPr kumimoji="0" lang="de-DE" sz="1600" b="0" i="0" u="none" strike="noStrike" cap="none" normalizeH="0" baseline="0" smtClean="0">
                        <a:ln>
                          <a:noFill/>
                        </a:ln>
                        <a:solidFill>
                          <a:schemeClr val="tx1"/>
                        </a:solidFill>
                        <a:effectLst/>
                        <a:latin typeface="Arial" charset="0"/>
                        <a:ea typeface="ＭＳ Ｐゴシック" pitchFamily="34" charset="-128"/>
                        <a:cs typeface="Arial"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sz="800" b="0" i="0" u="none" strike="noStrike" cap="none" normalizeH="0" baseline="0" smtClean="0">
                          <a:ln>
                            <a:noFill/>
                          </a:ln>
                          <a:solidFill>
                            <a:schemeClr val="tx1"/>
                          </a:solidFill>
                          <a:effectLst/>
                          <a:latin typeface="Arial Narrow" pitchFamily="34" charset="0"/>
                          <a:ea typeface="ＭＳ Ｐゴシック" pitchFamily="34" charset="-128"/>
                          <a:cs typeface="Arial" charset="0"/>
                        </a:rPr>
                        <a:t>Max.   :9.335  </a:t>
                      </a:r>
                      <a:endParaRPr kumimoji="0" lang="de-DE" sz="1600" b="0" i="0" u="none" strike="noStrike" cap="none" normalizeH="0" baseline="0" smtClean="0">
                        <a:ln>
                          <a:noFill/>
                        </a:ln>
                        <a:solidFill>
                          <a:schemeClr val="tx1"/>
                        </a:solidFill>
                        <a:effectLst/>
                        <a:latin typeface="Arial" charset="0"/>
                        <a:ea typeface="ＭＳ Ｐゴシック" pitchFamily="34" charset="-128"/>
                        <a:cs typeface="Arial" charset="0"/>
                      </a:endParaRPr>
                    </a:p>
                  </a:txBody>
                  <a:tcPr anchor="b" horzOverflow="overflow">
                    <a:lnL>
                      <a:noFill/>
                    </a:lnL>
                    <a:lnR cap="flat">
                      <a:noFill/>
                    </a:lnR>
                    <a:lnT>
                      <a:noFill/>
                    </a:lnT>
                    <a:lnB>
                      <a:noFill/>
                    </a:lnB>
                    <a:lnTlToBr>
                      <a:noFill/>
                    </a:lnTlToBr>
                    <a:lnBlToTr>
                      <a:noFill/>
                    </a:lnBlToTr>
                    <a:noFill/>
                  </a:tcPr>
                </a:tc>
              </a:tr>
              <a:tr h="214313">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sz="800" b="0" i="0" u="none" strike="noStrike" cap="none" normalizeH="0" baseline="0" smtClean="0">
                          <a:ln>
                            <a:noFill/>
                          </a:ln>
                          <a:solidFill>
                            <a:schemeClr val="tx1"/>
                          </a:solidFill>
                          <a:effectLst/>
                          <a:latin typeface="Arial Narrow" pitchFamily="34" charset="0"/>
                          <a:ea typeface="ＭＳ Ｐゴシック" pitchFamily="34" charset="-128"/>
                          <a:cs typeface="Arial" charset="0"/>
                        </a:rPr>
                        <a:t>US_CL_INDICATORS.slope200</a:t>
                      </a:r>
                      <a:endParaRPr kumimoji="0" lang="de-DE" sz="1600" b="0" i="0" u="none" strike="noStrike" cap="none" normalizeH="0" baseline="0" smtClean="0">
                        <a:ln>
                          <a:noFill/>
                        </a:ln>
                        <a:solidFill>
                          <a:schemeClr val="tx1"/>
                        </a:solidFill>
                        <a:effectLst/>
                        <a:latin typeface="Arial" charset="0"/>
                        <a:ea typeface="ＭＳ Ｐゴシック" pitchFamily="34" charset="-128"/>
                        <a:cs typeface="Arial" charset="0"/>
                      </a:endParaRPr>
                    </a:p>
                  </a:txBody>
                  <a:tcPr anchor="b" horzOverflow="overflow">
                    <a:lnL cap="flat">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sz="800" b="0" i="0" u="none" strike="noStrike" cap="none" normalizeH="0" baseline="0" smtClean="0">
                          <a:ln>
                            <a:noFill/>
                          </a:ln>
                          <a:solidFill>
                            <a:schemeClr val="tx1"/>
                          </a:solidFill>
                          <a:effectLst/>
                          <a:latin typeface="Arial Narrow" pitchFamily="34" charset="0"/>
                          <a:ea typeface="ＭＳ Ｐゴシック" pitchFamily="34" charset="-128"/>
                          <a:cs typeface="Arial" charset="0"/>
                        </a:rPr>
                        <a:t>Min.   :4.225  </a:t>
                      </a:r>
                      <a:endParaRPr kumimoji="0" lang="de-DE" sz="1600" b="0" i="0" u="none" strike="noStrike" cap="none" normalizeH="0" baseline="0" smtClean="0">
                        <a:ln>
                          <a:noFill/>
                        </a:ln>
                        <a:solidFill>
                          <a:schemeClr val="tx1"/>
                        </a:solidFill>
                        <a:effectLst/>
                        <a:latin typeface="Arial" charset="0"/>
                        <a:ea typeface="ＭＳ Ｐゴシック" pitchFamily="34" charset="-128"/>
                        <a:cs typeface="Arial"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sz="800" b="0" i="0" u="none" strike="noStrike" cap="none" normalizeH="0" baseline="0" smtClean="0">
                          <a:ln>
                            <a:noFill/>
                          </a:ln>
                          <a:solidFill>
                            <a:schemeClr val="tx1"/>
                          </a:solidFill>
                          <a:effectLst/>
                          <a:latin typeface="Arial Narrow" pitchFamily="34" charset="0"/>
                          <a:ea typeface="ＭＳ Ｐゴシック" pitchFamily="34" charset="-128"/>
                          <a:cs typeface="Arial" charset="0"/>
                        </a:rPr>
                        <a:t>Median :7.360  </a:t>
                      </a:r>
                      <a:endParaRPr kumimoji="0" lang="de-DE" sz="1600" b="0" i="0" u="none" strike="noStrike" cap="none" normalizeH="0" baseline="0" smtClean="0">
                        <a:ln>
                          <a:noFill/>
                        </a:ln>
                        <a:solidFill>
                          <a:schemeClr val="tx1"/>
                        </a:solidFill>
                        <a:effectLst/>
                        <a:latin typeface="Arial" charset="0"/>
                        <a:ea typeface="ＭＳ Ｐゴシック" pitchFamily="34" charset="-128"/>
                        <a:cs typeface="Arial"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sz="800" b="0" i="0" u="none" strike="noStrike" cap="none" normalizeH="0" baseline="0" smtClean="0">
                          <a:ln>
                            <a:noFill/>
                          </a:ln>
                          <a:solidFill>
                            <a:schemeClr val="tx1"/>
                          </a:solidFill>
                          <a:effectLst/>
                          <a:latin typeface="Arial Narrow" pitchFamily="34" charset="0"/>
                          <a:ea typeface="ＭＳ Ｐゴシック" pitchFamily="34" charset="-128"/>
                          <a:cs typeface="Arial" charset="0"/>
                        </a:rPr>
                        <a:t>Mean   :7.449  </a:t>
                      </a:r>
                      <a:endParaRPr kumimoji="0" lang="de-DE" sz="1600" b="0" i="0" u="none" strike="noStrike" cap="none" normalizeH="0" baseline="0" smtClean="0">
                        <a:ln>
                          <a:noFill/>
                        </a:ln>
                        <a:solidFill>
                          <a:schemeClr val="tx1"/>
                        </a:solidFill>
                        <a:effectLst/>
                        <a:latin typeface="Arial" charset="0"/>
                        <a:ea typeface="ＭＳ Ｐゴシック" pitchFamily="34" charset="-128"/>
                        <a:cs typeface="Arial"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sz="800" b="0" i="0" u="none" strike="noStrike" cap="none" normalizeH="0" baseline="0" smtClean="0">
                          <a:ln>
                            <a:noFill/>
                          </a:ln>
                          <a:solidFill>
                            <a:schemeClr val="tx1"/>
                          </a:solidFill>
                          <a:effectLst/>
                          <a:latin typeface="Arial Narrow" pitchFamily="34" charset="0"/>
                          <a:ea typeface="ＭＳ Ｐゴシック" pitchFamily="34" charset="-128"/>
                          <a:cs typeface="Arial" charset="0"/>
                        </a:rPr>
                        <a:t>Max.   :9.490  </a:t>
                      </a:r>
                      <a:endParaRPr kumimoji="0" lang="de-DE" sz="1600" b="0" i="0" u="none" strike="noStrike" cap="none" normalizeH="0" baseline="0" smtClean="0">
                        <a:ln>
                          <a:noFill/>
                        </a:ln>
                        <a:solidFill>
                          <a:schemeClr val="tx1"/>
                        </a:solidFill>
                        <a:effectLst/>
                        <a:latin typeface="Arial" charset="0"/>
                        <a:ea typeface="ＭＳ Ｐゴシック" pitchFamily="34" charset="-128"/>
                        <a:cs typeface="Arial" charset="0"/>
                      </a:endParaRPr>
                    </a:p>
                  </a:txBody>
                  <a:tcPr anchor="b" horzOverflow="overflow">
                    <a:lnL>
                      <a:noFill/>
                    </a:lnL>
                    <a:lnR cap="flat">
                      <a:noFill/>
                    </a:lnR>
                    <a:lnT>
                      <a:noFill/>
                    </a:lnT>
                    <a:lnB>
                      <a:noFill/>
                    </a:lnB>
                    <a:lnTlToBr>
                      <a:noFill/>
                    </a:lnTlToBr>
                    <a:lnBlToTr>
                      <a:noFill/>
                    </a:lnBlToTr>
                    <a:noFill/>
                  </a:tcPr>
                </a:tc>
              </a:tr>
              <a:tr h="214313">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sz="800" b="0" i="0" u="none" strike="noStrike" cap="none" normalizeH="0" baseline="0" smtClean="0">
                          <a:ln>
                            <a:noFill/>
                          </a:ln>
                          <a:solidFill>
                            <a:schemeClr val="tx1"/>
                          </a:solidFill>
                          <a:effectLst/>
                          <a:latin typeface="Arial Narrow" pitchFamily="34" charset="0"/>
                          <a:ea typeface="ＭＳ Ｐゴシック" pitchFamily="34" charset="-128"/>
                          <a:cs typeface="Arial" charset="0"/>
                        </a:rPr>
                        <a:t>   SUP500.1</a:t>
                      </a:r>
                      <a:endParaRPr kumimoji="0" lang="de-DE" sz="1600" b="0" i="0" u="none" strike="noStrike" cap="none" normalizeH="0" baseline="0" smtClean="0">
                        <a:ln>
                          <a:noFill/>
                        </a:ln>
                        <a:solidFill>
                          <a:schemeClr val="tx1"/>
                        </a:solidFill>
                        <a:effectLst/>
                        <a:latin typeface="Arial" charset="0"/>
                        <a:ea typeface="ＭＳ Ｐゴシック" pitchFamily="34" charset="-128"/>
                        <a:cs typeface="Arial" charset="0"/>
                      </a:endParaRPr>
                    </a:p>
                  </a:txBody>
                  <a:tcPr anchor="b" horzOverflow="overflow">
                    <a:lnL cap="flat">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sz="800" b="0" i="0" u="none" strike="noStrike" cap="none" normalizeH="0" baseline="0" smtClean="0">
                          <a:ln>
                            <a:noFill/>
                          </a:ln>
                          <a:solidFill>
                            <a:schemeClr val="tx1"/>
                          </a:solidFill>
                          <a:effectLst/>
                          <a:latin typeface="Arial Narrow" pitchFamily="34" charset="0"/>
                          <a:ea typeface="ＭＳ Ｐゴシック" pitchFamily="34" charset="-128"/>
                          <a:cs typeface="Arial" charset="0"/>
                        </a:rPr>
                        <a:t>Min.   :3.775  </a:t>
                      </a:r>
                      <a:endParaRPr kumimoji="0" lang="de-DE" sz="1600" b="0" i="0" u="none" strike="noStrike" cap="none" normalizeH="0" baseline="0" smtClean="0">
                        <a:ln>
                          <a:noFill/>
                        </a:ln>
                        <a:solidFill>
                          <a:schemeClr val="tx1"/>
                        </a:solidFill>
                        <a:effectLst/>
                        <a:latin typeface="Arial" charset="0"/>
                        <a:ea typeface="ＭＳ Ｐゴシック" pitchFamily="34" charset="-128"/>
                        <a:cs typeface="Arial"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sz="800" b="0" i="0" u="none" strike="noStrike" cap="none" normalizeH="0" baseline="0" smtClean="0">
                          <a:ln>
                            <a:noFill/>
                          </a:ln>
                          <a:solidFill>
                            <a:schemeClr val="tx1"/>
                          </a:solidFill>
                          <a:effectLst/>
                          <a:latin typeface="Arial Narrow" pitchFamily="34" charset="0"/>
                          <a:ea typeface="ＭＳ Ｐゴシック" pitchFamily="34" charset="-128"/>
                          <a:cs typeface="Arial" charset="0"/>
                        </a:rPr>
                        <a:t>Median :7.575  </a:t>
                      </a:r>
                      <a:endParaRPr kumimoji="0" lang="de-DE" sz="1600" b="0" i="0" u="none" strike="noStrike" cap="none" normalizeH="0" baseline="0" smtClean="0">
                        <a:ln>
                          <a:noFill/>
                        </a:ln>
                        <a:solidFill>
                          <a:schemeClr val="tx1"/>
                        </a:solidFill>
                        <a:effectLst/>
                        <a:latin typeface="Arial" charset="0"/>
                        <a:ea typeface="ＭＳ Ｐゴシック" pitchFamily="34" charset="-128"/>
                        <a:cs typeface="Arial"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sz="800" b="0" i="0" u="none" strike="noStrike" cap="none" normalizeH="0" baseline="0" smtClean="0">
                          <a:ln>
                            <a:noFill/>
                          </a:ln>
                          <a:solidFill>
                            <a:schemeClr val="tx1"/>
                          </a:solidFill>
                          <a:effectLst/>
                          <a:latin typeface="Arial Narrow" pitchFamily="34" charset="0"/>
                          <a:ea typeface="ＭＳ Ｐゴシック" pitchFamily="34" charset="-128"/>
                          <a:cs typeface="Arial" charset="0"/>
                        </a:rPr>
                        <a:t>Mean   :7.437  </a:t>
                      </a:r>
                      <a:endParaRPr kumimoji="0" lang="de-DE" sz="1600" b="0" i="0" u="none" strike="noStrike" cap="none" normalizeH="0" baseline="0" smtClean="0">
                        <a:ln>
                          <a:noFill/>
                        </a:ln>
                        <a:solidFill>
                          <a:schemeClr val="tx1"/>
                        </a:solidFill>
                        <a:effectLst/>
                        <a:latin typeface="Arial" charset="0"/>
                        <a:ea typeface="ＭＳ Ｐゴシック" pitchFamily="34" charset="-128"/>
                        <a:cs typeface="Arial"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sz="800" b="0" i="0" u="none" strike="noStrike" cap="none" normalizeH="0" baseline="0" smtClean="0">
                          <a:ln>
                            <a:noFill/>
                          </a:ln>
                          <a:solidFill>
                            <a:schemeClr val="tx1"/>
                          </a:solidFill>
                          <a:effectLst/>
                          <a:latin typeface="Arial Narrow" pitchFamily="34" charset="0"/>
                          <a:ea typeface="ＭＳ Ｐゴシック" pitchFamily="34" charset="-128"/>
                          <a:cs typeface="Arial" charset="0"/>
                        </a:rPr>
                        <a:t>Max.   :9.420  </a:t>
                      </a:r>
                      <a:endParaRPr kumimoji="0" lang="de-DE" sz="1600" b="0" i="0" u="none" strike="noStrike" cap="none" normalizeH="0" baseline="0" smtClean="0">
                        <a:ln>
                          <a:noFill/>
                        </a:ln>
                        <a:solidFill>
                          <a:schemeClr val="tx1"/>
                        </a:solidFill>
                        <a:effectLst/>
                        <a:latin typeface="Arial" charset="0"/>
                        <a:ea typeface="ＭＳ Ｐゴシック" pitchFamily="34" charset="-128"/>
                        <a:cs typeface="Arial" charset="0"/>
                      </a:endParaRPr>
                    </a:p>
                  </a:txBody>
                  <a:tcPr anchor="b" horzOverflow="overflow">
                    <a:lnL>
                      <a:noFill/>
                    </a:lnL>
                    <a:lnR cap="flat">
                      <a:noFill/>
                    </a:lnR>
                    <a:lnT>
                      <a:noFill/>
                    </a:lnT>
                    <a:lnB>
                      <a:noFill/>
                    </a:lnB>
                    <a:lnTlToBr>
                      <a:noFill/>
                    </a:lnTlToBr>
                    <a:lnBlToTr>
                      <a:noFill/>
                    </a:lnBlToTr>
                    <a:noFill/>
                  </a:tcPr>
                </a:tc>
              </a:tr>
              <a:tr h="214313">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sz="800" b="0" i="0" u="none" strike="noStrike" cap="none" normalizeH="0" baseline="0" smtClean="0">
                          <a:ln>
                            <a:noFill/>
                          </a:ln>
                          <a:solidFill>
                            <a:schemeClr val="tx1"/>
                          </a:solidFill>
                          <a:effectLst/>
                          <a:latin typeface="Arial Narrow" pitchFamily="34" charset="0"/>
                          <a:ea typeface="ＭＳ Ｐゴシック" pitchFamily="34" charset="-128"/>
                          <a:cs typeface="Arial" charset="0"/>
                        </a:rPr>
                        <a:t>  US_ISM_MFG</a:t>
                      </a:r>
                      <a:endParaRPr kumimoji="0" lang="de-DE" sz="1600" b="0" i="0" u="none" strike="noStrike" cap="none" normalizeH="0" baseline="0" smtClean="0">
                        <a:ln>
                          <a:noFill/>
                        </a:ln>
                        <a:solidFill>
                          <a:schemeClr val="tx1"/>
                        </a:solidFill>
                        <a:effectLst/>
                        <a:latin typeface="Arial" charset="0"/>
                        <a:ea typeface="ＭＳ Ｐゴシック" pitchFamily="34" charset="-128"/>
                        <a:cs typeface="Arial" charset="0"/>
                      </a:endParaRPr>
                    </a:p>
                  </a:txBody>
                  <a:tcPr anchor="b" horzOverflow="overflow">
                    <a:lnL cap="flat">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sz="800" b="0" i="0" u="none" strike="noStrike" cap="none" normalizeH="0" baseline="0" smtClean="0">
                          <a:ln>
                            <a:noFill/>
                          </a:ln>
                          <a:solidFill>
                            <a:schemeClr val="tx1"/>
                          </a:solidFill>
                          <a:effectLst/>
                          <a:latin typeface="Arial Narrow" pitchFamily="34" charset="0"/>
                          <a:ea typeface="ＭＳ Ｐゴシック" pitchFamily="34" charset="-128"/>
                          <a:cs typeface="Arial" charset="0"/>
                        </a:rPr>
                        <a:t>Min.   :3.360  </a:t>
                      </a:r>
                      <a:endParaRPr kumimoji="0" lang="de-DE" sz="1600" b="0" i="0" u="none" strike="noStrike" cap="none" normalizeH="0" baseline="0" smtClean="0">
                        <a:ln>
                          <a:noFill/>
                        </a:ln>
                        <a:solidFill>
                          <a:schemeClr val="tx1"/>
                        </a:solidFill>
                        <a:effectLst/>
                        <a:latin typeface="Arial" charset="0"/>
                        <a:ea typeface="ＭＳ Ｐゴシック" pitchFamily="34" charset="-128"/>
                        <a:cs typeface="Arial"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sz="800" b="0" i="0" u="none" strike="noStrike" cap="none" normalizeH="0" baseline="0" smtClean="0">
                          <a:ln>
                            <a:noFill/>
                          </a:ln>
                          <a:solidFill>
                            <a:schemeClr val="tx1"/>
                          </a:solidFill>
                          <a:effectLst/>
                          <a:latin typeface="Arial Narrow" pitchFamily="34" charset="0"/>
                          <a:ea typeface="ＭＳ Ｐゴシック" pitchFamily="34" charset="-128"/>
                          <a:cs typeface="Arial" charset="0"/>
                        </a:rPr>
                        <a:t>Median :7.580  </a:t>
                      </a:r>
                      <a:endParaRPr kumimoji="0" lang="de-DE" sz="1600" b="0" i="0" u="none" strike="noStrike" cap="none" normalizeH="0" baseline="0" smtClean="0">
                        <a:ln>
                          <a:noFill/>
                        </a:ln>
                        <a:solidFill>
                          <a:schemeClr val="tx1"/>
                        </a:solidFill>
                        <a:effectLst/>
                        <a:latin typeface="Arial" charset="0"/>
                        <a:ea typeface="ＭＳ Ｐゴシック" pitchFamily="34" charset="-128"/>
                        <a:cs typeface="Arial"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sz="800" b="0" i="0" u="none" strike="noStrike" cap="none" normalizeH="0" baseline="0" smtClean="0">
                          <a:ln>
                            <a:noFill/>
                          </a:ln>
                          <a:solidFill>
                            <a:schemeClr val="tx1"/>
                          </a:solidFill>
                          <a:effectLst/>
                          <a:latin typeface="Arial Narrow" pitchFamily="34" charset="0"/>
                          <a:ea typeface="ＭＳ Ｐゴシック" pitchFamily="34" charset="-128"/>
                          <a:cs typeface="Arial" charset="0"/>
                        </a:rPr>
                        <a:t>Mean   :7.432  </a:t>
                      </a:r>
                      <a:endParaRPr kumimoji="0" lang="de-DE" sz="1600" b="0" i="0" u="none" strike="noStrike" cap="none" normalizeH="0" baseline="0" smtClean="0">
                        <a:ln>
                          <a:noFill/>
                        </a:ln>
                        <a:solidFill>
                          <a:schemeClr val="tx1"/>
                        </a:solidFill>
                        <a:effectLst/>
                        <a:latin typeface="Arial" charset="0"/>
                        <a:ea typeface="ＭＳ Ｐゴシック" pitchFamily="34" charset="-128"/>
                        <a:cs typeface="Arial"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sz="800" b="0" i="0" u="none" strike="noStrike" cap="none" normalizeH="0" baseline="0" smtClean="0">
                          <a:ln>
                            <a:noFill/>
                          </a:ln>
                          <a:solidFill>
                            <a:schemeClr val="tx1"/>
                          </a:solidFill>
                          <a:effectLst/>
                          <a:latin typeface="Arial Narrow" pitchFamily="34" charset="0"/>
                          <a:ea typeface="ＭＳ Ｐゴシック" pitchFamily="34" charset="-128"/>
                          <a:cs typeface="Arial" charset="0"/>
                        </a:rPr>
                        <a:t>Max.   :9.330  </a:t>
                      </a:r>
                      <a:endParaRPr kumimoji="0" lang="de-DE" sz="1600" b="0" i="0" u="none" strike="noStrike" cap="none" normalizeH="0" baseline="0" smtClean="0">
                        <a:ln>
                          <a:noFill/>
                        </a:ln>
                        <a:solidFill>
                          <a:schemeClr val="tx1"/>
                        </a:solidFill>
                        <a:effectLst/>
                        <a:latin typeface="Arial" charset="0"/>
                        <a:ea typeface="ＭＳ Ｐゴシック" pitchFamily="34" charset="-128"/>
                        <a:cs typeface="Arial" charset="0"/>
                      </a:endParaRPr>
                    </a:p>
                  </a:txBody>
                  <a:tcPr anchor="b" horzOverflow="overflow">
                    <a:lnL>
                      <a:noFill/>
                    </a:lnL>
                    <a:lnR cap="flat">
                      <a:noFill/>
                    </a:lnR>
                    <a:lnT>
                      <a:noFill/>
                    </a:lnT>
                    <a:lnB>
                      <a:noFill/>
                    </a:lnB>
                    <a:lnTlToBr>
                      <a:noFill/>
                    </a:lnTlToBr>
                    <a:lnBlToTr>
                      <a:noFill/>
                    </a:lnBlToTr>
                    <a:noFill/>
                  </a:tcPr>
                </a:tc>
              </a:tr>
              <a:tr h="214313">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sz="800" b="0" i="0" u="none" strike="noStrike" cap="none" normalizeH="0" baseline="0" smtClean="0">
                          <a:ln>
                            <a:noFill/>
                          </a:ln>
                          <a:solidFill>
                            <a:schemeClr val="tx1"/>
                          </a:solidFill>
                          <a:effectLst/>
                          <a:latin typeface="Arial Narrow" pitchFamily="34" charset="0"/>
                          <a:ea typeface="ＭＳ Ｐゴシック" pitchFamily="34" charset="-128"/>
                          <a:cs typeface="Arial" charset="0"/>
                        </a:rPr>
                        <a:t>US_CONSUMERCONF_</a:t>
                      </a:r>
                      <a:endParaRPr kumimoji="0" lang="de-DE" sz="1600" b="0" i="0" u="none" strike="noStrike" cap="none" normalizeH="0" baseline="0" smtClean="0">
                        <a:ln>
                          <a:noFill/>
                        </a:ln>
                        <a:solidFill>
                          <a:schemeClr val="tx1"/>
                        </a:solidFill>
                        <a:effectLst/>
                        <a:latin typeface="Arial" charset="0"/>
                        <a:ea typeface="ＭＳ Ｐゴシック" pitchFamily="34" charset="-128"/>
                        <a:cs typeface="Arial" charset="0"/>
                      </a:endParaRPr>
                    </a:p>
                  </a:txBody>
                  <a:tcPr anchor="b" horzOverflow="overflow">
                    <a:lnL cap="flat">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sz="800" b="0" i="0" u="none" strike="noStrike" cap="none" normalizeH="0" baseline="0" smtClean="0">
                          <a:ln>
                            <a:noFill/>
                          </a:ln>
                          <a:solidFill>
                            <a:schemeClr val="tx1"/>
                          </a:solidFill>
                          <a:effectLst/>
                          <a:latin typeface="Arial Narrow" pitchFamily="34" charset="0"/>
                          <a:ea typeface="ＭＳ Ｐゴシック" pitchFamily="34" charset="-128"/>
                          <a:cs typeface="Arial" charset="0"/>
                        </a:rPr>
                        <a:t>Min.   :3.210  </a:t>
                      </a:r>
                      <a:endParaRPr kumimoji="0" lang="de-DE" sz="1600" b="0" i="0" u="none" strike="noStrike" cap="none" normalizeH="0" baseline="0" smtClean="0">
                        <a:ln>
                          <a:noFill/>
                        </a:ln>
                        <a:solidFill>
                          <a:schemeClr val="tx1"/>
                        </a:solidFill>
                        <a:effectLst/>
                        <a:latin typeface="Arial" charset="0"/>
                        <a:ea typeface="ＭＳ Ｐゴシック" pitchFamily="34" charset="-128"/>
                        <a:cs typeface="Arial"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sz="800" b="0" i="0" u="none" strike="noStrike" cap="none" normalizeH="0" baseline="0" smtClean="0">
                          <a:ln>
                            <a:noFill/>
                          </a:ln>
                          <a:solidFill>
                            <a:schemeClr val="tx1"/>
                          </a:solidFill>
                          <a:effectLst/>
                          <a:latin typeface="Arial Narrow" pitchFamily="34" charset="0"/>
                          <a:ea typeface="ＭＳ Ｐゴシック" pitchFamily="34" charset="-128"/>
                          <a:cs typeface="Arial" charset="0"/>
                        </a:rPr>
                        <a:t>Median :7.630  </a:t>
                      </a:r>
                      <a:endParaRPr kumimoji="0" lang="de-DE" sz="1600" b="0" i="0" u="none" strike="noStrike" cap="none" normalizeH="0" baseline="0" smtClean="0">
                        <a:ln>
                          <a:noFill/>
                        </a:ln>
                        <a:solidFill>
                          <a:schemeClr val="tx1"/>
                        </a:solidFill>
                        <a:effectLst/>
                        <a:latin typeface="Arial" charset="0"/>
                        <a:ea typeface="ＭＳ Ｐゴシック" pitchFamily="34" charset="-128"/>
                        <a:cs typeface="Arial"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sz="800" b="0" i="0" u="none" strike="noStrike" cap="none" normalizeH="0" baseline="0" smtClean="0">
                          <a:ln>
                            <a:noFill/>
                          </a:ln>
                          <a:solidFill>
                            <a:schemeClr val="tx1"/>
                          </a:solidFill>
                          <a:effectLst/>
                          <a:latin typeface="Arial Narrow" pitchFamily="34" charset="0"/>
                          <a:ea typeface="ＭＳ Ｐゴシック" pitchFamily="34" charset="-128"/>
                          <a:cs typeface="Arial" charset="0"/>
                        </a:rPr>
                        <a:t>Mean   :7.414  </a:t>
                      </a:r>
                      <a:endParaRPr kumimoji="0" lang="de-DE" sz="1600" b="0" i="0" u="none" strike="noStrike" cap="none" normalizeH="0" baseline="0" smtClean="0">
                        <a:ln>
                          <a:noFill/>
                        </a:ln>
                        <a:solidFill>
                          <a:schemeClr val="tx1"/>
                        </a:solidFill>
                        <a:effectLst/>
                        <a:latin typeface="Arial" charset="0"/>
                        <a:ea typeface="ＭＳ Ｐゴシック" pitchFamily="34" charset="-128"/>
                        <a:cs typeface="Arial"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sz="800" b="0" i="0" u="none" strike="noStrike" cap="none" normalizeH="0" baseline="0" smtClean="0">
                          <a:ln>
                            <a:noFill/>
                          </a:ln>
                          <a:solidFill>
                            <a:schemeClr val="tx1"/>
                          </a:solidFill>
                          <a:effectLst/>
                          <a:latin typeface="Arial Narrow" pitchFamily="34" charset="0"/>
                          <a:ea typeface="ＭＳ Ｐゴシック" pitchFamily="34" charset="-128"/>
                          <a:cs typeface="Arial" charset="0"/>
                        </a:rPr>
                        <a:t>Max.   :9.965  </a:t>
                      </a:r>
                      <a:endParaRPr kumimoji="0" lang="de-DE" sz="1600" b="0" i="0" u="none" strike="noStrike" cap="none" normalizeH="0" baseline="0" smtClean="0">
                        <a:ln>
                          <a:noFill/>
                        </a:ln>
                        <a:solidFill>
                          <a:schemeClr val="tx1"/>
                        </a:solidFill>
                        <a:effectLst/>
                        <a:latin typeface="Arial" charset="0"/>
                        <a:ea typeface="ＭＳ Ｐゴシック" pitchFamily="34" charset="-128"/>
                        <a:cs typeface="Arial" charset="0"/>
                      </a:endParaRPr>
                    </a:p>
                  </a:txBody>
                  <a:tcPr anchor="b" horzOverflow="overflow">
                    <a:lnL>
                      <a:noFill/>
                    </a:lnL>
                    <a:lnR cap="flat">
                      <a:noFill/>
                    </a:lnR>
                    <a:lnT>
                      <a:noFill/>
                    </a:lnT>
                    <a:lnB>
                      <a:noFill/>
                    </a:lnB>
                    <a:lnTlToBr>
                      <a:noFill/>
                    </a:lnTlToBr>
                    <a:lnBlToTr>
                      <a:noFill/>
                    </a:lnBlToTr>
                    <a:noFill/>
                  </a:tcPr>
                </a:tc>
              </a:tr>
              <a:tr h="214313">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sz="800" b="0" i="0" u="none" strike="noStrike" cap="none" normalizeH="0" baseline="0" smtClean="0">
                          <a:ln>
                            <a:noFill/>
                          </a:ln>
                          <a:solidFill>
                            <a:schemeClr val="tx1"/>
                          </a:solidFill>
                          <a:effectLst/>
                          <a:latin typeface="Arial Narrow" pitchFamily="34" charset="0"/>
                          <a:ea typeface="ＭＳ Ｐゴシック" pitchFamily="34" charset="-128"/>
                          <a:cs typeface="Arial" charset="0"/>
                        </a:rPr>
                        <a:t>US_CONSUMERCONF_.slope200</a:t>
                      </a:r>
                      <a:endParaRPr kumimoji="0" lang="de-DE" sz="1600" b="0" i="0" u="none" strike="noStrike" cap="none" normalizeH="0" baseline="0" smtClean="0">
                        <a:ln>
                          <a:noFill/>
                        </a:ln>
                        <a:solidFill>
                          <a:schemeClr val="tx1"/>
                        </a:solidFill>
                        <a:effectLst/>
                        <a:latin typeface="Arial" charset="0"/>
                        <a:ea typeface="ＭＳ Ｐゴシック" pitchFamily="34" charset="-128"/>
                        <a:cs typeface="Arial" charset="0"/>
                      </a:endParaRPr>
                    </a:p>
                  </a:txBody>
                  <a:tcPr anchor="b" horzOverflow="overflow">
                    <a:lnL cap="flat">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sz="800" b="0" i="0" u="none" strike="noStrike" cap="none" normalizeH="0" baseline="0" smtClean="0">
                          <a:ln>
                            <a:noFill/>
                          </a:ln>
                          <a:solidFill>
                            <a:schemeClr val="tx1"/>
                          </a:solidFill>
                          <a:effectLst/>
                          <a:latin typeface="Arial Narrow" pitchFamily="34" charset="0"/>
                          <a:ea typeface="ＭＳ Ｐゴシック" pitchFamily="34" charset="-128"/>
                          <a:cs typeface="Arial" charset="0"/>
                        </a:rPr>
                        <a:t>Min.   :3.915  </a:t>
                      </a:r>
                      <a:endParaRPr kumimoji="0" lang="de-DE" sz="1600" b="0" i="0" u="none" strike="noStrike" cap="none" normalizeH="0" baseline="0" smtClean="0">
                        <a:ln>
                          <a:noFill/>
                        </a:ln>
                        <a:solidFill>
                          <a:schemeClr val="tx1"/>
                        </a:solidFill>
                        <a:effectLst/>
                        <a:latin typeface="Arial" charset="0"/>
                        <a:ea typeface="ＭＳ Ｐゴシック" pitchFamily="34" charset="-128"/>
                        <a:cs typeface="Arial"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sz="800" b="0" i="0" u="none" strike="noStrike" cap="none" normalizeH="0" baseline="0" smtClean="0">
                          <a:ln>
                            <a:noFill/>
                          </a:ln>
                          <a:solidFill>
                            <a:schemeClr val="tx1"/>
                          </a:solidFill>
                          <a:effectLst/>
                          <a:latin typeface="Arial Narrow" pitchFamily="34" charset="0"/>
                          <a:ea typeface="ＭＳ Ｐゴシック" pitchFamily="34" charset="-128"/>
                          <a:cs typeface="Arial" charset="0"/>
                        </a:rPr>
                        <a:t>Median :7.420  </a:t>
                      </a:r>
                      <a:endParaRPr kumimoji="0" lang="de-DE" sz="1600" b="0" i="0" u="none" strike="noStrike" cap="none" normalizeH="0" baseline="0" smtClean="0">
                        <a:ln>
                          <a:noFill/>
                        </a:ln>
                        <a:solidFill>
                          <a:schemeClr val="tx1"/>
                        </a:solidFill>
                        <a:effectLst/>
                        <a:latin typeface="Arial" charset="0"/>
                        <a:ea typeface="ＭＳ Ｐゴシック" pitchFamily="34" charset="-128"/>
                        <a:cs typeface="Arial"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sz="800" b="0" i="0" u="none" strike="noStrike" cap="none" normalizeH="0" baseline="0" smtClean="0">
                          <a:ln>
                            <a:noFill/>
                          </a:ln>
                          <a:solidFill>
                            <a:schemeClr val="tx1"/>
                          </a:solidFill>
                          <a:effectLst/>
                          <a:latin typeface="Arial Narrow" pitchFamily="34" charset="0"/>
                          <a:ea typeface="ＭＳ Ｐゴシック" pitchFamily="34" charset="-128"/>
                          <a:cs typeface="Arial" charset="0"/>
                        </a:rPr>
                        <a:t>Mean   :7.405  </a:t>
                      </a:r>
                      <a:endParaRPr kumimoji="0" lang="de-DE" sz="1600" b="0" i="0" u="none" strike="noStrike" cap="none" normalizeH="0" baseline="0" smtClean="0">
                        <a:ln>
                          <a:noFill/>
                        </a:ln>
                        <a:solidFill>
                          <a:schemeClr val="tx1"/>
                        </a:solidFill>
                        <a:effectLst/>
                        <a:latin typeface="Arial" charset="0"/>
                        <a:ea typeface="ＭＳ Ｐゴシック" pitchFamily="34" charset="-128"/>
                        <a:cs typeface="Arial"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sz="800" b="0" i="0" u="none" strike="noStrike" cap="none" normalizeH="0" baseline="0" smtClean="0">
                          <a:ln>
                            <a:noFill/>
                          </a:ln>
                          <a:solidFill>
                            <a:schemeClr val="tx1"/>
                          </a:solidFill>
                          <a:effectLst/>
                          <a:latin typeface="Arial Narrow" pitchFamily="34" charset="0"/>
                          <a:ea typeface="ＭＳ Ｐゴシック" pitchFamily="34" charset="-128"/>
                          <a:cs typeface="Arial" charset="0"/>
                        </a:rPr>
                        <a:t>Max.   :9.735  </a:t>
                      </a:r>
                      <a:endParaRPr kumimoji="0" lang="de-DE" sz="1600" b="0" i="0" u="none" strike="noStrike" cap="none" normalizeH="0" baseline="0" smtClean="0">
                        <a:ln>
                          <a:noFill/>
                        </a:ln>
                        <a:solidFill>
                          <a:schemeClr val="tx1"/>
                        </a:solidFill>
                        <a:effectLst/>
                        <a:latin typeface="Arial" charset="0"/>
                        <a:ea typeface="ＭＳ Ｐゴシック" pitchFamily="34" charset="-128"/>
                        <a:cs typeface="Arial" charset="0"/>
                      </a:endParaRPr>
                    </a:p>
                  </a:txBody>
                  <a:tcPr anchor="b" horzOverflow="overflow">
                    <a:lnL>
                      <a:noFill/>
                    </a:lnL>
                    <a:lnR cap="flat">
                      <a:noFill/>
                    </a:lnR>
                    <a:lnT>
                      <a:noFill/>
                    </a:lnT>
                    <a:lnB>
                      <a:noFill/>
                    </a:lnB>
                    <a:lnTlToBr>
                      <a:noFill/>
                    </a:lnTlToBr>
                    <a:lnBlToTr>
                      <a:noFill/>
                    </a:lnBlToTr>
                    <a:noFill/>
                  </a:tcPr>
                </a:tc>
              </a:tr>
              <a:tr h="214313">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sz="800" b="0" i="0" u="none" strike="noStrike" cap="none" normalizeH="0" baseline="0" smtClean="0">
                          <a:ln>
                            <a:noFill/>
                          </a:ln>
                          <a:solidFill>
                            <a:schemeClr val="tx1"/>
                          </a:solidFill>
                          <a:effectLst/>
                          <a:latin typeface="Arial Narrow" pitchFamily="34" charset="0"/>
                          <a:ea typeface="ＭＳ Ｐゴシック" pitchFamily="34" charset="-128"/>
                          <a:cs typeface="Arial" charset="0"/>
                        </a:rPr>
                        <a:t> YIELD_LEVEL</a:t>
                      </a:r>
                      <a:endParaRPr kumimoji="0" lang="de-DE" sz="1600" b="0" i="0" u="none" strike="noStrike" cap="none" normalizeH="0" baseline="0" smtClean="0">
                        <a:ln>
                          <a:noFill/>
                        </a:ln>
                        <a:solidFill>
                          <a:schemeClr val="tx1"/>
                        </a:solidFill>
                        <a:effectLst/>
                        <a:latin typeface="Arial" charset="0"/>
                        <a:ea typeface="ＭＳ Ｐゴシック" pitchFamily="34" charset="-128"/>
                        <a:cs typeface="Arial" charset="0"/>
                      </a:endParaRPr>
                    </a:p>
                  </a:txBody>
                  <a:tcPr anchor="b" horzOverflow="overflow">
                    <a:lnL cap="flat">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sz="800" b="0" i="0" u="none" strike="noStrike" cap="none" normalizeH="0" baseline="0" smtClean="0">
                          <a:ln>
                            <a:noFill/>
                          </a:ln>
                          <a:solidFill>
                            <a:schemeClr val="tx1"/>
                          </a:solidFill>
                          <a:effectLst/>
                          <a:latin typeface="Arial Narrow" pitchFamily="34" charset="0"/>
                          <a:ea typeface="ＭＳ Ｐゴシック" pitchFamily="34" charset="-128"/>
                          <a:cs typeface="Arial" charset="0"/>
                        </a:rPr>
                        <a:t>Min.   :4.070  </a:t>
                      </a:r>
                      <a:endParaRPr kumimoji="0" lang="de-DE" sz="1600" b="0" i="0" u="none" strike="noStrike" cap="none" normalizeH="0" baseline="0" smtClean="0">
                        <a:ln>
                          <a:noFill/>
                        </a:ln>
                        <a:solidFill>
                          <a:schemeClr val="tx1"/>
                        </a:solidFill>
                        <a:effectLst/>
                        <a:latin typeface="Arial" charset="0"/>
                        <a:ea typeface="ＭＳ Ｐゴシック" pitchFamily="34" charset="-128"/>
                        <a:cs typeface="Arial"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sz="800" b="0" i="0" u="none" strike="noStrike" cap="none" normalizeH="0" baseline="0" smtClean="0">
                          <a:ln>
                            <a:noFill/>
                          </a:ln>
                          <a:solidFill>
                            <a:schemeClr val="tx1"/>
                          </a:solidFill>
                          <a:effectLst/>
                          <a:latin typeface="Arial Narrow" pitchFamily="34" charset="0"/>
                          <a:ea typeface="ＭＳ Ｐゴシック" pitchFamily="34" charset="-128"/>
                          <a:cs typeface="Arial" charset="0"/>
                        </a:rPr>
                        <a:t>Median :7.390  </a:t>
                      </a:r>
                      <a:endParaRPr kumimoji="0" lang="de-DE" sz="1600" b="0" i="0" u="none" strike="noStrike" cap="none" normalizeH="0" baseline="0" smtClean="0">
                        <a:ln>
                          <a:noFill/>
                        </a:ln>
                        <a:solidFill>
                          <a:schemeClr val="tx1"/>
                        </a:solidFill>
                        <a:effectLst/>
                        <a:latin typeface="Arial" charset="0"/>
                        <a:ea typeface="ＭＳ Ｐゴシック" pitchFamily="34" charset="-128"/>
                        <a:cs typeface="Arial"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sz="800" b="0" i="0" u="none" strike="noStrike" cap="none" normalizeH="0" baseline="0" smtClean="0">
                          <a:ln>
                            <a:noFill/>
                          </a:ln>
                          <a:solidFill>
                            <a:schemeClr val="tx1"/>
                          </a:solidFill>
                          <a:effectLst/>
                          <a:latin typeface="Arial Narrow" pitchFamily="34" charset="0"/>
                          <a:ea typeface="ＭＳ Ｐゴシック" pitchFamily="34" charset="-128"/>
                          <a:cs typeface="Arial" charset="0"/>
                        </a:rPr>
                        <a:t>Mean   :7.393  </a:t>
                      </a:r>
                      <a:endParaRPr kumimoji="0" lang="de-DE" sz="1600" b="0" i="0" u="none" strike="noStrike" cap="none" normalizeH="0" baseline="0" smtClean="0">
                        <a:ln>
                          <a:noFill/>
                        </a:ln>
                        <a:solidFill>
                          <a:schemeClr val="tx1"/>
                        </a:solidFill>
                        <a:effectLst/>
                        <a:latin typeface="Arial" charset="0"/>
                        <a:ea typeface="ＭＳ Ｐゴシック" pitchFamily="34" charset="-128"/>
                        <a:cs typeface="Arial"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sz="800" b="0" i="0" u="none" strike="noStrike" cap="none" normalizeH="0" baseline="0" smtClean="0">
                          <a:ln>
                            <a:noFill/>
                          </a:ln>
                          <a:solidFill>
                            <a:schemeClr val="tx1"/>
                          </a:solidFill>
                          <a:effectLst/>
                          <a:latin typeface="Arial Narrow" pitchFamily="34" charset="0"/>
                          <a:ea typeface="ＭＳ Ｐゴシック" pitchFamily="34" charset="-128"/>
                          <a:cs typeface="Arial" charset="0"/>
                        </a:rPr>
                        <a:t>Max.   :9.980  </a:t>
                      </a:r>
                      <a:endParaRPr kumimoji="0" lang="de-DE" sz="1600" b="0" i="0" u="none" strike="noStrike" cap="none" normalizeH="0" baseline="0" smtClean="0">
                        <a:ln>
                          <a:noFill/>
                        </a:ln>
                        <a:solidFill>
                          <a:schemeClr val="tx1"/>
                        </a:solidFill>
                        <a:effectLst/>
                        <a:latin typeface="Arial" charset="0"/>
                        <a:ea typeface="ＭＳ Ｐゴシック" pitchFamily="34" charset="-128"/>
                        <a:cs typeface="Arial" charset="0"/>
                      </a:endParaRPr>
                    </a:p>
                  </a:txBody>
                  <a:tcPr anchor="b" horzOverflow="overflow">
                    <a:lnL>
                      <a:noFill/>
                    </a:lnL>
                    <a:lnR cap="flat">
                      <a:noFill/>
                    </a:lnR>
                    <a:lnT>
                      <a:noFill/>
                    </a:lnT>
                    <a:lnB>
                      <a:noFill/>
                    </a:lnB>
                    <a:lnTlToBr>
                      <a:noFill/>
                    </a:lnTlToBr>
                    <a:lnBlToTr>
                      <a:noFill/>
                    </a:lnBlToTr>
                    <a:noFill/>
                  </a:tcPr>
                </a:tc>
              </a:tr>
              <a:tr h="214313">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sz="800" b="0" i="0" u="none" strike="noStrike" cap="none" normalizeH="0" baseline="0" smtClean="0">
                          <a:ln>
                            <a:noFill/>
                          </a:ln>
                          <a:solidFill>
                            <a:schemeClr val="tx1"/>
                          </a:solidFill>
                          <a:effectLst/>
                          <a:latin typeface="Arial Narrow" pitchFamily="34" charset="0"/>
                          <a:ea typeface="ＭＳ Ｐゴシック" pitchFamily="34" charset="-128"/>
                          <a:cs typeface="Arial" charset="0"/>
                        </a:rPr>
                        <a:t>US_ISM_NORDERS.faber</a:t>
                      </a:r>
                      <a:endParaRPr kumimoji="0" lang="de-DE" sz="1600" b="0" i="0" u="none" strike="noStrike" cap="none" normalizeH="0" baseline="0" smtClean="0">
                        <a:ln>
                          <a:noFill/>
                        </a:ln>
                        <a:solidFill>
                          <a:schemeClr val="tx1"/>
                        </a:solidFill>
                        <a:effectLst/>
                        <a:latin typeface="Arial" charset="0"/>
                        <a:ea typeface="ＭＳ Ｐゴシック" pitchFamily="34" charset="-128"/>
                        <a:cs typeface="Arial" charset="0"/>
                      </a:endParaRPr>
                    </a:p>
                  </a:txBody>
                  <a:tcPr anchor="b" horzOverflow="overflow">
                    <a:lnL cap="flat">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sz="800" b="0" i="0" u="none" strike="noStrike" cap="none" normalizeH="0" baseline="0" smtClean="0">
                          <a:ln>
                            <a:noFill/>
                          </a:ln>
                          <a:solidFill>
                            <a:schemeClr val="tx1"/>
                          </a:solidFill>
                          <a:effectLst/>
                          <a:latin typeface="Arial Narrow" pitchFamily="34" charset="0"/>
                          <a:ea typeface="ＭＳ Ｐゴシック" pitchFamily="34" charset="-128"/>
                          <a:cs typeface="Arial" charset="0"/>
                        </a:rPr>
                        <a:t>Min.   :4.170  </a:t>
                      </a:r>
                      <a:endParaRPr kumimoji="0" lang="de-DE" sz="1600" b="0" i="0" u="none" strike="noStrike" cap="none" normalizeH="0" baseline="0" smtClean="0">
                        <a:ln>
                          <a:noFill/>
                        </a:ln>
                        <a:solidFill>
                          <a:schemeClr val="tx1"/>
                        </a:solidFill>
                        <a:effectLst/>
                        <a:latin typeface="Arial" charset="0"/>
                        <a:ea typeface="ＭＳ Ｐゴシック" pitchFamily="34" charset="-128"/>
                        <a:cs typeface="Arial"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sz="800" b="0" i="0" u="none" strike="noStrike" cap="none" normalizeH="0" baseline="0" smtClean="0">
                          <a:ln>
                            <a:noFill/>
                          </a:ln>
                          <a:solidFill>
                            <a:schemeClr val="tx1"/>
                          </a:solidFill>
                          <a:effectLst/>
                          <a:latin typeface="Arial Narrow" pitchFamily="34" charset="0"/>
                          <a:ea typeface="ＭＳ Ｐゴシック" pitchFamily="34" charset="-128"/>
                          <a:cs typeface="Arial" charset="0"/>
                        </a:rPr>
                        <a:t>Median :7.660  </a:t>
                      </a:r>
                      <a:endParaRPr kumimoji="0" lang="de-DE" sz="1600" b="0" i="0" u="none" strike="noStrike" cap="none" normalizeH="0" baseline="0" smtClean="0">
                        <a:ln>
                          <a:noFill/>
                        </a:ln>
                        <a:solidFill>
                          <a:schemeClr val="tx1"/>
                        </a:solidFill>
                        <a:effectLst/>
                        <a:latin typeface="Arial" charset="0"/>
                        <a:ea typeface="ＭＳ Ｐゴシック" pitchFamily="34" charset="-128"/>
                        <a:cs typeface="Arial"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sz="800" b="0" i="0" u="none" strike="noStrike" cap="none" normalizeH="0" baseline="0" smtClean="0">
                          <a:ln>
                            <a:noFill/>
                          </a:ln>
                          <a:solidFill>
                            <a:schemeClr val="tx1"/>
                          </a:solidFill>
                          <a:effectLst/>
                          <a:latin typeface="Arial Narrow" pitchFamily="34" charset="0"/>
                          <a:ea typeface="ＭＳ Ｐゴシック" pitchFamily="34" charset="-128"/>
                          <a:cs typeface="Arial" charset="0"/>
                        </a:rPr>
                        <a:t>Mean   :7.385  </a:t>
                      </a:r>
                      <a:endParaRPr kumimoji="0" lang="de-DE" sz="1600" b="0" i="0" u="none" strike="noStrike" cap="none" normalizeH="0" baseline="0" smtClean="0">
                        <a:ln>
                          <a:noFill/>
                        </a:ln>
                        <a:solidFill>
                          <a:schemeClr val="tx1"/>
                        </a:solidFill>
                        <a:effectLst/>
                        <a:latin typeface="Arial" charset="0"/>
                        <a:ea typeface="ＭＳ Ｐゴシック" pitchFamily="34" charset="-128"/>
                        <a:cs typeface="Arial"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sz="800" b="0" i="0" u="none" strike="noStrike" cap="none" normalizeH="0" baseline="0" smtClean="0">
                          <a:ln>
                            <a:noFill/>
                          </a:ln>
                          <a:solidFill>
                            <a:schemeClr val="tx1"/>
                          </a:solidFill>
                          <a:effectLst/>
                          <a:latin typeface="Arial Narrow" pitchFamily="34" charset="0"/>
                          <a:ea typeface="ＭＳ Ｐゴシック" pitchFamily="34" charset="-128"/>
                          <a:cs typeface="Arial" charset="0"/>
                        </a:rPr>
                        <a:t>Max.   :9.495  </a:t>
                      </a:r>
                      <a:endParaRPr kumimoji="0" lang="de-DE" sz="1600" b="0" i="0" u="none" strike="noStrike" cap="none" normalizeH="0" baseline="0" smtClean="0">
                        <a:ln>
                          <a:noFill/>
                        </a:ln>
                        <a:solidFill>
                          <a:schemeClr val="tx1"/>
                        </a:solidFill>
                        <a:effectLst/>
                        <a:latin typeface="Arial" charset="0"/>
                        <a:ea typeface="ＭＳ Ｐゴシック" pitchFamily="34" charset="-128"/>
                        <a:cs typeface="Arial" charset="0"/>
                      </a:endParaRPr>
                    </a:p>
                  </a:txBody>
                  <a:tcPr anchor="b" horzOverflow="overflow">
                    <a:lnL>
                      <a:noFill/>
                    </a:lnL>
                    <a:lnR cap="flat">
                      <a:noFill/>
                    </a:lnR>
                    <a:lnT>
                      <a:noFill/>
                    </a:lnT>
                    <a:lnB>
                      <a:noFill/>
                    </a:lnB>
                    <a:lnTlToBr>
                      <a:noFill/>
                    </a:lnTlToBr>
                    <a:lnBlToTr>
                      <a:noFill/>
                    </a:lnBlToTr>
                    <a:noFill/>
                  </a:tcPr>
                </a:tc>
              </a:tr>
              <a:tr h="214313">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sz="800" b="0" i="0" u="none" strike="noStrike" cap="none" normalizeH="0" baseline="0" smtClean="0">
                          <a:ln>
                            <a:noFill/>
                          </a:ln>
                          <a:solidFill>
                            <a:schemeClr val="tx1"/>
                          </a:solidFill>
                          <a:effectLst/>
                          <a:latin typeface="Arial Narrow" pitchFamily="34" charset="0"/>
                          <a:ea typeface="ＭＳ Ｐゴシック" pitchFamily="34" charset="-128"/>
                          <a:cs typeface="Arial" charset="0"/>
                        </a:rPr>
                        <a:t>US_MICHIGAN_CONF_.slope90</a:t>
                      </a:r>
                      <a:endParaRPr kumimoji="0" lang="de-DE" sz="1600" b="0" i="0" u="none" strike="noStrike" cap="none" normalizeH="0" baseline="0" smtClean="0">
                        <a:ln>
                          <a:noFill/>
                        </a:ln>
                        <a:solidFill>
                          <a:schemeClr val="tx1"/>
                        </a:solidFill>
                        <a:effectLst/>
                        <a:latin typeface="Arial" charset="0"/>
                        <a:ea typeface="ＭＳ Ｐゴシック" pitchFamily="34" charset="-128"/>
                        <a:cs typeface="Arial" charset="0"/>
                      </a:endParaRPr>
                    </a:p>
                  </a:txBody>
                  <a:tcPr anchor="b" horzOverflow="overflow">
                    <a:lnL cap="flat">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sz="800" b="0" i="0" u="none" strike="noStrike" cap="none" normalizeH="0" baseline="0" smtClean="0">
                          <a:ln>
                            <a:noFill/>
                          </a:ln>
                          <a:solidFill>
                            <a:schemeClr val="tx1"/>
                          </a:solidFill>
                          <a:effectLst/>
                          <a:latin typeface="Arial Narrow" pitchFamily="34" charset="0"/>
                          <a:ea typeface="ＭＳ Ｐゴシック" pitchFamily="34" charset="-128"/>
                          <a:cs typeface="Arial" charset="0"/>
                        </a:rPr>
                        <a:t>Min.   :3.390  </a:t>
                      </a:r>
                      <a:endParaRPr kumimoji="0" lang="de-DE" sz="1600" b="0" i="0" u="none" strike="noStrike" cap="none" normalizeH="0" baseline="0" smtClean="0">
                        <a:ln>
                          <a:noFill/>
                        </a:ln>
                        <a:solidFill>
                          <a:schemeClr val="tx1"/>
                        </a:solidFill>
                        <a:effectLst/>
                        <a:latin typeface="Arial" charset="0"/>
                        <a:ea typeface="ＭＳ Ｐゴシック" pitchFamily="34" charset="-128"/>
                        <a:cs typeface="Arial"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sz="800" b="0" i="0" u="none" strike="noStrike" cap="none" normalizeH="0" baseline="0" smtClean="0">
                          <a:ln>
                            <a:noFill/>
                          </a:ln>
                          <a:solidFill>
                            <a:schemeClr val="tx1"/>
                          </a:solidFill>
                          <a:effectLst/>
                          <a:latin typeface="Arial Narrow" pitchFamily="34" charset="0"/>
                          <a:ea typeface="ＭＳ Ｐゴシック" pitchFamily="34" charset="-128"/>
                          <a:cs typeface="Arial" charset="0"/>
                        </a:rPr>
                        <a:t>Median :7.545  </a:t>
                      </a:r>
                      <a:endParaRPr kumimoji="0" lang="de-DE" sz="1600" b="0" i="0" u="none" strike="noStrike" cap="none" normalizeH="0" baseline="0" smtClean="0">
                        <a:ln>
                          <a:noFill/>
                        </a:ln>
                        <a:solidFill>
                          <a:schemeClr val="tx1"/>
                        </a:solidFill>
                        <a:effectLst/>
                        <a:latin typeface="Arial" charset="0"/>
                        <a:ea typeface="ＭＳ Ｐゴシック" pitchFamily="34" charset="-128"/>
                        <a:cs typeface="Arial"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sz="800" b="0" i="0" u="none" strike="noStrike" cap="none" normalizeH="0" baseline="0" smtClean="0">
                          <a:ln>
                            <a:noFill/>
                          </a:ln>
                          <a:solidFill>
                            <a:schemeClr val="tx1"/>
                          </a:solidFill>
                          <a:effectLst/>
                          <a:latin typeface="Arial Narrow" pitchFamily="34" charset="0"/>
                          <a:ea typeface="ＭＳ Ｐゴシック" pitchFamily="34" charset="-128"/>
                          <a:cs typeface="Arial" charset="0"/>
                        </a:rPr>
                        <a:t>Mean   :7.380  </a:t>
                      </a:r>
                      <a:endParaRPr kumimoji="0" lang="de-DE" sz="1600" b="0" i="0" u="none" strike="noStrike" cap="none" normalizeH="0" baseline="0" smtClean="0">
                        <a:ln>
                          <a:noFill/>
                        </a:ln>
                        <a:solidFill>
                          <a:schemeClr val="tx1"/>
                        </a:solidFill>
                        <a:effectLst/>
                        <a:latin typeface="Arial" charset="0"/>
                        <a:ea typeface="ＭＳ Ｐゴシック" pitchFamily="34" charset="-128"/>
                        <a:cs typeface="Arial"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sz="800" b="0" i="0" u="none" strike="noStrike" cap="none" normalizeH="0" baseline="0" smtClean="0">
                          <a:ln>
                            <a:noFill/>
                          </a:ln>
                          <a:solidFill>
                            <a:schemeClr val="tx1"/>
                          </a:solidFill>
                          <a:effectLst/>
                          <a:latin typeface="Arial Narrow" pitchFamily="34" charset="0"/>
                          <a:ea typeface="ＭＳ Ｐゴシック" pitchFamily="34" charset="-128"/>
                          <a:cs typeface="Arial" charset="0"/>
                        </a:rPr>
                        <a:t>Max.   :9.130  </a:t>
                      </a:r>
                      <a:endParaRPr kumimoji="0" lang="de-DE" sz="1600" b="0" i="0" u="none" strike="noStrike" cap="none" normalizeH="0" baseline="0" smtClean="0">
                        <a:ln>
                          <a:noFill/>
                        </a:ln>
                        <a:solidFill>
                          <a:schemeClr val="tx1"/>
                        </a:solidFill>
                        <a:effectLst/>
                        <a:latin typeface="Arial" charset="0"/>
                        <a:ea typeface="ＭＳ Ｐゴシック" pitchFamily="34" charset="-128"/>
                        <a:cs typeface="Arial" charset="0"/>
                      </a:endParaRPr>
                    </a:p>
                  </a:txBody>
                  <a:tcPr anchor="b" horzOverflow="overflow">
                    <a:lnL>
                      <a:noFill/>
                    </a:lnL>
                    <a:lnR cap="flat">
                      <a:noFill/>
                    </a:lnR>
                    <a:lnT>
                      <a:noFill/>
                    </a:lnT>
                    <a:lnB>
                      <a:noFill/>
                    </a:lnB>
                    <a:lnTlToBr>
                      <a:noFill/>
                    </a:lnTlToBr>
                    <a:lnBlToTr>
                      <a:noFill/>
                    </a:lnBlToTr>
                    <a:noFill/>
                  </a:tcPr>
                </a:tc>
              </a:tr>
              <a:tr h="214313">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sz="800" b="0" i="0" u="none" strike="noStrike" cap="none" normalizeH="0" baseline="0" smtClean="0">
                          <a:ln>
                            <a:noFill/>
                          </a:ln>
                          <a:solidFill>
                            <a:schemeClr val="tx1"/>
                          </a:solidFill>
                          <a:effectLst/>
                          <a:latin typeface="Arial Narrow" pitchFamily="34" charset="0"/>
                          <a:ea typeface="ＭＳ Ｐゴシック" pitchFamily="34" charset="-128"/>
                          <a:cs typeface="Arial" charset="0"/>
                        </a:rPr>
                        <a:t>US_PHILI_FED.faber</a:t>
                      </a:r>
                      <a:endParaRPr kumimoji="0" lang="de-DE" sz="1600" b="0" i="0" u="none" strike="noStrike" cap="none" normalizeH="0" baseline="0" smtClean="0">
                        <a:ln>
                          <a:noFill/>
                        </a:ln>
                        <a:solidFill>
                          <a:schemeClr val="tx1"/>
                        </a:solidFill>
                        <a:effectLst/>
                        <a:latin typeface="Arial" charset="0"/>
                        <a:ea typeface="ＭＳ Ｐゴシック" pitchFamily="34" charset="-128"/>
                        <a:cs typeface="Arial" charset="0"/>
                      </a:endParaRPr>
                    </a:p>
                  </a:txBody>
                  <a:tcPr anchor="b" horzOverflow="overflow">
                    <a:lnL cap="flat">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sz="800" b="0" i="0" u="none" strike="noStrike" cap="none" normalizeH="0" baseline="0" smtClean="0">
                          <a:ln>
                            <a:noFill/>
                          </a:ln>
                          <a:solidFill>
                            <a:schemeClr val="tx1"/>
                          </a:solidFill>
                          <a:effectLst/>
                          <a:latin typeface="Arial Narrow" pitchFamily="34" charset="0"/>
                          <a:ea typeface="ＭＳ Ｐゴシック" pitchFamily="34" charset="-128"/>
                          <a:cs typeface="Arial" charset="0"/>
                        </a:rPr>
                        <a:t>Min.   :3.650  </a:t>
                      </a:r>
                      <a:endParaRPr kumimoji="0" lang="de-DE" sz="1600" b="0" i="0" u="none" strike="noStrike" cap="none" normalizeH="0" baseline="0" smtClean="0">
                        <a:ln>
                          <a:noFill/>
                        </a:ln>
                        <a:solidFill>
                          <a:schemeClr val="tx1"/>
                        </a:solidFill>
                        <a:effectLst/>
                        <a:latin typeface="Arial" charset="0"/>
                        <a:ea typeface="ＭＳ Ｐゴシック" pitchFamily="34" charset="-128"/>
                        <a:cs typeface="Arial"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sz="800" b="0" i="0" u="none" strike="noStrike" cap="none" normalizeH="0" baseline="0" smtClean="0">
                          <a:ln>
                            <a:noFill/>
                          </a:ln>
                          <a:solidFill>
                            <a:schemeClr val="tx1"/>
                          </a:solidFill>
                          <a:effectLst/>
                          <a:latin typeface="Arial Narrow" pitchFamily="34" charset="0"/>
                          <a:ea typeface="ＭＳ Ｐゴシック" pitchFamily="34" charset="-128"/>
                          <a:cs typeface="Arial" charset="0"/>
                        </a:rPr>
                        <a:t>Median :7.490  </a:t>
                      </a:r>
                      <a:endParaRPr kumimoji="0" lang="de-DE" sz="1600" b="0" i="0" u="none" strike="noStrike" cap="none" normalizeH="0" baseline="0" smtClean="0">
                        <a:ln>
                          <a:noFill/>
                        </a:ln>
                        <a:solidFill>
                          <a:schemeClr val="tx1"/>
                        </a:solidFill>
                        <a:effectLst/>
                        <a:latin typeface="Arial" charset="0"/>
                        <a:ea typeface="ＭＳ Ｐゴシック" pitchFamily="34" charset="-128"/>
                        <a:cs typeface="Arial"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sz="800" b="0" i="0" u="none" strike="noStrike" cap="none" normalizeH="0" baseline="0" smtClean="0">
                          <a:ln>
                            <a:noFill/>
                          </a:ln>
                          <a:solidFill>
                            <a:schemeClr val="tx1"/>
                          </a:solidFill>
                          <a:effectLst/>
                          <a:latin typeface="Arial Narrow" pitchFamily="34" charset="0"/>
                          <a:ea typeface="ＭＳ Ｐゴシック" pitchFamily="34" charset="-128"/>
                          <a:cs typeface="Arial" charset="0"/>
                        </a:rPr>
                        <a:t>Mean   :7.339  </a:t>
                      </a:r>
                      <a:endParaRPr kumimoji="0" lang="de-DE" sz="1600" b="0" i="0" u="none" strike="noStrike" cap="none" normalizeH="0" baseline="0" smtClean="0">
                        <a:ln>
                          <a:noFill/>
                        </a:ln>
                        <a:solidFill>
                          <a:schemeClr val="tx1"/>
                        </a:solidFill>
                        <a:effectLst/>
                        <a:latin typeface="Arial" charset="0"/>
                        <a:ea typeface="ＭＳ Ｐゴシック" pitchFamily="34" charset="-128"/>
                        <a:cs typeface="Arial"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sz="800" b="0" i="0" u="none" strike="noStrike" cap="none" normalizeH="0" baseline="0" smtClean="0">
                          <a:ln>
                            <a:noFill/>
                          </a:ln>
                          <a:solidFill>
                            <a:schemeClr val="tx1"/>
                          </a:solidFill>
                          <a:effectLst/>
                          <a:latin typeface="Arial Narrow" pitchFamily="34" charset="0"/>
                          <a:ea typeface="ＭＳ Ｐゴシック" pitchFamily="34" charset="-128"/>
                          <a:cs typeface="Arial" charset="0"/>
                        </a:rPr>
                        <a:t>Max.   :9.390  </a:t>
                      </a:r>
                      <a:endParaRPr kumimoji="0" lang="de-DE" sz="1600" b="0" i="0" u="none" strike="noStrike" cap="none" normalizeH="0" baseline="0" smtClean="0">
                        <a:ln>
                          <a:noFill/>
                        </a:ln>
                        <a:solidFill>
                          <a:schemeClr val="tx1"/>
                        </a:solidFill>
                        <a:effectLst/>
                        <a:latin typeface="Arial" charset="0"/>
                        <a:ea typeface="ＭＳ Ｐゴシック" pitchFamily="34" charset="-128"/>
                        <a:cs typeface="Arial" charset="0"/>
                      </a:endParaRPr>
                    </a:p>
                  </a:txBody>
                  <a:tcPr anchor="b" horzOverflow="overflow">
                    <a:lnL>
                      <a:noFill/>
                    </a:lnL>
                    <a:lnR cap="flat">
                      <a:noFill/>
                    </a:lnR>
                    <a:lnT>
                      <a:noFill/>
                    </a:lnT>
                    <a:lnB>
                      <a:noFill/>
                    </a:lnB>
                    <a:lnTlToBr>
                      <a:noFill/>
                    </a:lnTlToBr>
                    <a:lnBlToTr>
                      <a:noFill/>
                    </a:lnBlToTr>
                    <a:noFill/>
                  </a:tcPr>
                </a:tc>
              </a:tr>
              <a:tr h="214313">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sz="800" b="0" i="0" u="none" strike="noStrike" cap="none" normalizeH="0" baseline="0" smtClean="0">
                          <a:ln>
                            <a:noFill/>
                          </a:ln>
                          <a:solidFill>
                            <a:schemeClr val="tx1"/>
                          </a:solidFill>
                          <a:effectLst/>
                          <a:latin typeface="Arial Narrow" pitchFamily="34" charset="0"/>
                          <a:ea typeface="ＭＳ Ｐゴシック" pitchFamily="34" charset="-128"/>
                          <a:cs typeface="Arial" charset="0"/>
                        </a:rPr>
                        <a:t>YIELD_LEVEL.slope200</a:t>
                      </a:r>
                      <a:endParaRPr kumimoji="0" lang="de-DE" sz="1600" b="0" i="0" u="none" strike="noStrike" cap="none" normalizeH="0" baseline="0" smtClean="0">
                        <a:ln>
                          <a:noFill/>
                        </a:ln>
                        <a:solidFill>
                          <a:schemeClr val="tx1"/>
                        </a:solidFill>
                        <a:effectLst/>
                        <a:latin typeface="Arial" charset="0"/>
                        <a:ea typeface="ＭＳ Ｐゴシック" pitchFamily="34" charset="-128"/>
                        <a:cs typeface="Arial" charset="0"/>
                      </a:endParaRPr>
                    </a:p>
                  </a:txBody>
                  <a:tcPr anchor="b" horzOverflow="overflow">
                    <a:lnL cap="flat">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sz="800" b="0" i="0" u="none" strike="noStrike" cap="none" normalizeH="0" baseline="0" smtClean="0">
                          <a:ln>
                            <a:noFill/>
                          </a:ln>
                          <a:solidFill>
                            <a:schemeClr val="tx1"/>
                          </a:solidFill>
                          <a:effectLst/>
                          <a:latin typeface="Arial Narrow" pitchFamily="34" charset="0"/>
                          <a:ea typeface="ＭＳ Ｐゴシック" pitchFamily="34" charset="-128"/>
                          <a:cs typeface="Arial" charset="0"/>
                        </a:rPr>
                        <a:t>Min.   :4.090  </a:t>
                      </a:r>
                      <a:endParaRPr kumimoji="0" lang="de-DE" sz="1600" b="0" i="0" u="none" strike="noStrike" cap="none" normalizeH="0" baseline="0" smtClean="0">
                        <a:ln>
                          <a:noFill/>
                        </a:ln>
                        <a:solidFill>
                          <a:schemeClr val="tx1"/>
                        </a:solidFill>
                        <a:effectLst/>
                        <a:latin typeface="Arial" charset="0"/>
                        <a:ea typeface="ＭＳ Ｐゴシック" pitchFamily="34" charset="-128"/>
                        <a:cs typeface="Arial"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sz="800" b="0" i="0" u="none" strike="noStrike" cap="none" normalizeH="0" baseline="0" smtClean="0">
                          <a:ln>
                            <a:noFill/>
                          </a:ln>
                          <a:solidFill>
                            <a:schemeClr val="tx1"/>
                          </a:solidFill>
                          <a:effectLst/>
                          <a:latin typeface="Arial Narrow" pitchFamily="34" charset="0"/>
                          <a:ea typeface="ＭＳ Ｐゴシック" pitchFamily="34" charset="-128"/>
                          <a:cs typeface="Arial" charset="0"/>
                        </a:rPr>
                        <a:t>Median :7.515  </a:t>
                      </a:r>
                      <a:endParaRPr kumimoji="0" lang="de-DE" sz="1600" b="0" i="0" u="none" strike="noStrike" cap="none" normalizeH="0" baseline="0" smtClean="0">
                        <a:ln>
                          <a:noFill/>
                        </a:ln>
                        <a:solidFill>
                          <a:schemeClr val="tx1"/>
                        </a:solidFill>
                        <a:effectLst/>
                        <a:latin typeface="Arial" charset="0"/>
                        <a:ea typeface="ＭＳ Ｐゴシック" pitchFamily="34" charset="-128"/>
                        <a:cs typeface="Arial"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sz="800" b="0" i="0" u="none" strike="noStrike" cap="none" normalizeH="0" baseline="0" smtClean="0">
                          <a:ln>
                            <a:noFill/>
                          </a:ln>
                          <a:solidFill>
                            <a:schemeClr val="tx1"/>
                          </a:solidFill>
                          <a:effectLst/>
                          <a:latin typeface="Arial Narrow" pitchFamily="34" charset="0"/>
                          <a:ea typeface="ＭＳ Ｐゴシック" pitchFamily="34" charset="-128"/>
                          <a:cs typeface="Arial" charset="0"/>
                        </a:rPr>
                        <a:t>Mean   :7.268  </a:t>
                      </a:r>
                      <a:endParaRPr kumimoji="0" lang="de-DE" sz="1600" b="0" i="0" u="none" strike="noStrike" cap="none" normalizeH="0" baseline="0" smtClean="0">
                        <a:ln>
                          <a:noFill/>
                        </a:ln>
                        <a:solidFill>
                          <a:schemeClr val="tx1"/>
                        </a:solidFill>
                        <a:effectLst/>
                        <a:latin typeface="Arial" charset="0"/>
                        <a:ea typeface="ＭＳ Ｐゴシック" pitchFamily="34" charset="-128"/>
                        <a:cs typeface="Arial"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sz="800" b="0" i="0" u="none" strike="noStrike" cap="none" normalizeH="0" baseline="0" smtClean="0">
                          <a:ln>
                            <a:noFill/>
                          </a:ln>
                          <a:solidFill>
                            <a:schemeClr val="tx1"/>
                          </a:solidFill>
                          <a:effectLst/>
                          <a:latin typeface="Arial Narrow" pitchFamily="34" charset="0"/>
                          <a:ea typeface="ＭＳ Ｐゴシック" pitchFamily="34" charset="-128"/>
                          <a:cs typeface="Arial" charset="0"/>
                        </a:rPr>
                        <a:t>Max.   :9.980  </a:t>
                      </a:r>
                      <a:endParaRPr kumimoji="0" lang="de-DE" sz="1600" b="0" i="0" u="none" strike="noStrike" cap="none" normalizeH="0" baseline="0" smtClean="0">
                        <a:ln>
                          <a:noFill/>
                        </a:ln>
                        <a:solidFill>
                          <a:schemeClr val="tx1"/>
                        </a:solidFill>
                        <a:effectLst/>
                        <a:latin typeface="Arial" charset="0"/>
                        <a:ea typeface="ＭＳ Ｐゴシック" pitchFamily="34" charset="-128"/>
                        <a:cs typeface="Arial" charset="0"/>
                      </a:endParaRPr>
                    </a:p>
                  </a:txBody>
                  <a:tcPr anchor="b" horzOverflow="overflow">
                    <a:lnL>
                      <a:noFill/>
                    </a:lnL>
                    <a:lnR cap="flat">
                      <a:noFill/>
                    </a:lnR>
                    <a:lnT>
                      <a:noFill/>
                    </a:lnT>
                    <a:lnB>
                      <a:noFill/>
                    </a:lnB>
                    <a:lnTlToBr>
                      <a:noFill/>
                    </a:lnTlToBr>
                    <a:lnBlToTr>
                      <a:noFill/>
                    </a:lnBlToTr>
                    <a:noFill/>
                  </a:tcPr>
                </a:tc>
              </a:tr>
              <a:tr h="214313">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sz="800" b="0" i="0" u="none" strike="noStrike" cap="none" normalizeH="0" baseline="0" smtClean="0">
                          <a:ln>
                            <a:noFill/>
                          </a:ln>
                          <a:solidFill>
                            <a:schemeClr val="tx1"/>
                          </a:solidFill>
                          <a:effectLst/>
                          <a:latin typeface="Arial Narrow" pitchFamily="34" charset="0"/>
                          <a:ea typeface="ＭＳ Ｐゴシック" pitchFamily="34" charset="-128"/>
                          <a:cs typeface="Arial" charset="0"/>
                        </a:rPr>
                        <a:t>VIX_INVERS.slope90</a:t>
                      </a:r>
                      <a:endParaRPr kumimoji="0" lang="de-DE" sz="1600" b="0" i="0" u="none" strike="noStrike" cap="none" normalizeH="0" baseline="0" smtClean="0">
                        <a:ln>
                          <a:noFill/>
                        </a:ln>
                        <a:solidFill>
                          <a:schemeClr val="tx1"/>
                        </a:solidFill>
                        <a:effectLst/>
                        <a:latin typeface="Arial" charset="0"/>
                        <a:ea typeface="ＭＳ Ｐゴシック" pitchFamily="34" charset="-128"/>
                        <a:cs typeface="Arial" charset="0"/>
                      </a:endParaRPr>
                    </a:p>
                  </a:txBody>
                  <a:tcPr anchor="b" horzOverflow="overflow">
                    <a:lnL cap="flat">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sz="800" b="0" i="0" u="none" strike="noStrike" cap="none" normalizeH="0" baseline="0" smtClean="0">
                          <a:ln>
                            <a:noFill/>
                          </a:ln>
                          <a:solidFill>
                            <a:schemeClr val="tx1"/>
                          </a:solidFill>
                          <a:effectLst/>
                          <a:latin typeface="Arial Narrow" pitchFamily="34" charset="0"/>
                          <a:ea typeface="ＭＳ Ｐゴシック" pitchFamily="34" charset="-128"/>
                          <a:cs typeface="Arial" charset="0"/>
                        </a:rPr>
                        <a:t>Min.   :2.610  </a:t>
                      </a:r>
                      <a:endParaRPr kumimoji="0" lang="de-DE" sz="1600" b="0" i="0" u="none" strike="noStrike" cap="none" normalizeH="0" baseline="0" smtClean="0">
                        <a:ln>
                          <a:noFill/>
                        </a:ln>
                        <a:solidFill>
                          <a:schemeClr val="tx1"/>
                        </a:solidFill>
                        <a:effectLst/>
                        <a:latin typeface="Arial" charset="0"/>
                        <a:ea typeface="ＭＳ Ｐゴシック" pitchFamily="34" charset="-128"/>
                        <a:cs typeface="Arial"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sz="800" b="0" i="0" u="none" strike="noStrike" cap="none" normalizeH="0" baseline="0" smtClean="0">
                          <a:ln>
                            <a:noFill/>
                          </a:ln>
                          <a:solidFill>
                            <a:schemeClr val="tx1"/>
                          </a:solidFill>
                          <a:effectLst/>
                          <a:latin typeface="Arial Narrow" pitchFamily="34" charset="0"/>
                          <a:ea typeface="ＭＳ Ｐゴシック" pitchFamily="34" charset="-128"/>
                          <a:cs typeface="Arial" charset="0"/>
                        </a:rPr>
                        <a:t>Median :7.405  </a:t>
                      </a:r>
                      <a:endParaRPr kumimoji="0" lang="de-DE" sz="1600" b="0" i="0" u="none" strike="noStrike" cap="none" normalizeH="0" baseline="0" smtClean="0">
                        <a:ln>
                          <a:noFill/>
                        </a:ln>
                        <a:solidFill>
                          <a:schemeClr val="tx1"/>
                        </a:solidFill>
                        <a:effectLst/>
                        <a:latin typeface="Arial" charset="0"/>
                        <a:ea typeface="ＭＳ Ｐゴシック" pitchFamily="34" charset="-128"/>
                        <a:cs typeface="Arial"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sz="800" b="0" i="0" u="none" strike="noStrike" cap="none" normalizeH="0" baseline="0" smtClean="0">
                          <a:ln>
                            <a:noFill/>
                          </a:ln>
                          <a:solidFill>
                            <a:schemeClr val="tx1"/>
                          </a:solidFill>
                          <a:effectLst/>
                          <a:latin typeface="Arial Narrow" pitchFamily="34" charset="0"/>
                          <a:ea typeface="ＭＳ Ｐゴシック" pitchFamily="34" charset="-128"/>
                          <a:cs typeface="Arial" charset="0"/>
                        </a:rPr>
                        <a:t>Mean   :7.246  </a:t>
                      </a:r>
                      <a:endParaRPr kumimoji="0" lang="de-DE" sz="1600" b="0" i="0" u="none" strike="noStrike" cap="none" normalizeH="0" baseline="0" smtClean="0">
                        <a:ln>
                          <a:noFill/>
                        </a:ln>
                        <a:solidFill>
                          <a:schemeClr val="tx1"/>
                        </a:solidFill>
                        <a:effectLst/>
                        <a:latin typeface="Arial" charset="0"/>
                        <a:ea typeface="ＭＳ Ｐゴシック" pitchFamily="34" charset="-128"/>
                        <a:cs typeface="Arial"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sz="800" b="0" i="0" u="none" strike="noStrike" cap="none" normalizeH="0" baseline="0" smtClean="0">
                          <a:ln>
                            <a:noFill/>
                          </a:ln>
                          <a:solidFill>
                            <a:schemeClr val="tx1"/>
                          </a:solidFill>
                          <a:effectLst/>
                          <a:latin typeface="Arial Narrow" pitchFamily="34" charset="0"/>
                          <a:ea typeface="ＭＳ Ｐゴシック" pitchFamily="34" charset="-128"/>
                          <a:cs typeface="Arial" charset="0"/>
                        </a:rPr>
                        <a:t>Max.   :9.520  </a:t>
                      </a:r>
                      <a:endParaRPr kumimoji="0" lang="de-DE" sz="1600" b="0" i="0" u="none" strike="noStrike" cap="none" normalizeH="0" baseline="0" smtClean="0">
                        <a:ln>
                          <a:noFill/>
                        </a:ln>
                        <a:solidFill>
                          <a:schemeClr val="tx1"/>
                        </a:solidFill>
                        <a:effectLst/>
                        <a:latin typeface="Arial" charset="0"/>
                        <a:ea typeface="ＭＳ Ｐゴシック" pitchFamily="34" charset="-128"/>
                        <a:cs typeface="Arial" charset="0"/>
                      </a:endParaRPr>
                    </a:p>
                  </a:txBody>
                  <a:tcPr anchor="b" horzOverflow="overflow">
                    <a:lnL>
                      <a:noFill/>
                    </a:lnL>
                    <a:lnR cap="flat">
                      <a:noFill/>
                    </a:lnR>
                    <a:lnT>
                      <a:noFill/>
                    </a:lnT>
                    <a:lnB>
                      <a:noFill/>
                    </a:lnB>
                    <a:lnTlToBr>
                      <a:noFill/>
                    </a:lnTlToBr>
                    <a:lnBlToTr>
                      <a:noFill/>
                    </a:lnBlToTr>
                    <a:noFill/>
                  </a:tcPr>
                </a:tc>
              </a:tr>
              <a:tr h="214313">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sz="800" b="0" i="0" u="none" strike="noStrike" cap="none" normalizeH="0" baseline="0" smtClean="0">
                          <a:ln>
                            <a:noFill/>
                          </a:ln>
                          <a:solidFill>
                            <a:schemeClr val="tx1"/>
                          </a:solidFill>
                          <a:effectLst/>
                          <a:latin typeface="Arial Narrow" pitchFamily="34" charset="0"/>
                          <a:ea typeface="ＭＳ Ｐゴシック" pitchFamily="34" charset="-128"/>
                          <a:cs typeface="Arial" charset="0"/>
                        </a:rPr>
                        <a:t>SUP500.slope200</a:t>
                      </a:r>
                      <a:endParaRPr kumimoji="0" lang="de-DE" sz="1600" b="0" i="0" u="none" strike="noStrike" cap="none" normalizeH="0" baseline="0" smtClean="0">
                        <a:ln>
                          <a:noFill/>
                        </a:ln>
                        <a:solidFill>
                          <a:schemeClr val="tx1"/>
                        </a:solidFill>
                        <a:effectLst/>
                        <a:latin typeface="Arial" charset="0"/>
                        <a:ea typeface="ＭＳ Ｐゴシック" pitchFamily="34" charset="-128"/>
                        <a:cs typeface="Arial" charset="0"/>
                      </a:endParaRPr>
                    </a:p>
                  </a:txBody>
                  <a:tcPr anchor="b" horzOverflow="overflow">
                    <a:lnL cap="flat">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sz="800" b="0" i="0" u="none" strike="noStrike" cap="none" normalizeH="0" baseline="0" smtClean="0">
                          <a:ln>
                            <a:noFill/>
                          </a:ln>
                          <a:solidFill>
                            <a:schemeClr val="tx1"/>
                          </a:solidFill>
                          <a:effectLst/>
                          <a:latin typeface="Arial Narrow" pitchFamily="34" charset="0"/>
                          <a:ea typeface="ＭＳ Ｐゴシック" pitchFamily="34" charset="-128"/>
                          <a:cs typeface="Arial" charset="0"/>
                        </a:rPr>
                        <a:t>Min.   :2.610  </a:t>
                      </a:r>
                      <a:endParaRPr kumimoji="0" lang="de-DE" sz="1600" b="0" i="0" u="none" strike="noStrike" cap="none" normalizeH="0" baseline="0" smtClean="0">
                        <a:ln>
                          <a:noFill/>
                        </a:ln>
                        <a:solidFill>
                          <a:schemeClr val="tx1"/>
                        </a:solidFill>
                        <a:effectLst/>
                        <a:latin typeface="Arial" charset="0"/>
                        <a:ea typeface="ＭＳ Ｐゴシック" pitchFamily="34" charset="-128"/>
                        <a:cs typeface="Arial"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sz="800" b="0" i="0" u="none" strike="noStrike" cap="none" normalizeH="0" baseline="0" smtClean="0">
                          <a:ln>
                            <a:noFill/>
                          </a:ln>
                          <a:solidFill>
                            <a:schemeClr val="tx1"/>
                          </a:solidFill>
                          <a:effectLst/>
                          <a:latin typeface="Arial Narrow" pitchFamily="34" charset="0"/>
                          <a:ea typeface="ＭＳ Ｐゴシック" pitchFamily="34" charset="-128"/>
                          <a:cs typeface="Arial" charset="0"/>
                        </a:rPr>
                        <a:t>Median :7.300  </a:t>
                      </a:r>
                      <a:endParaRPr kumimoji="0" lang="de-DE" sz="1600" b="0" i="0" u="none" strike="noStrike" cap="none" normalizeH="0" baseline="0" smtClean="0">
                        <a:ln>
                          <a:noFill/>
                        </a:ln>
                        <a:solidFill>
                          <a:schemeClr val="tx1"/>
                        </a:solidFill>
                        <a:effectLst/>
                        <a:latin typeface="Arial" charset="0"/>
                        <a:ea typeface="ＭＳ Ｐゴシック" pitchFamily="34" charset="-128"/>
                        <a:cs typeface="Arial"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sz="800" b="0" i="0" u="none" strike="noStrike" cap="none" normalizeH="0" baseline="0" smtClean="0">
                          <a:ln>
                            <a:noFill/>
                          </a:ln>
                          <a:solidFill>
                            <a:schemeClr val="tx1"/>
                          </a:solidFill>
                          <a:effectLst/>
                          <a:latin typeface="Arial Narrow" pitchFamily="34" charset="0"/>
                          <a:ea typeface="ＭＳ Ｐゴシック" pitchFamily="34" charset="-128"/>
                          <a:cs typeface="Arial" charset="0"/>
                        </a:rPr>
                        <a:t>Mean   :7.239  </a:t>
                      </a:r>
                      <a:endParaRPr kumimoji="0" lang="de-DE" sz="1600" b="0" i="0" u="none" strike="noStrike" cap="none" normalizeH="0" baseline="0" smtClean="0">
                        <a:ln>
                          <a:noFill/>
                        </a:ln>
                        <a:solidFill>
                          <a:schemeClr val="tx1"/>
                        </a:solidFill>
                        <a:effectLst/>
                        <a:latin typeface="Arial" charset="0"/>
                        <a:ea typeface="ＭＳ Ｐゴシック" pitchFamily="34" charset="-128"/>
                        <a:cs typeface="Arial"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sz="800" b="0" i="0" u="none" strike="noStrike" cap="none" normalizeH="0" baseline="0" smtClean="0">
                          <a:ln>
                            <a:noFill/>
                          </a:ln>
                          <a:solidFill>
                            <a:schemeClr val="tx1"/>
                          </a:solidFill>
                          <a:effectLst/>
                          <a:latin typeface="Arial Narrow" pitchFamily="34" charset="0"/>
                          <a:ea typeface="ＭＳ Ｐゴシック" pitchFamily="34" charset="-128"/>
                          <a:cs typeface="Arial" charset="0"/>
                        </a:rPr>
                        <a:t>Max.   :9.890  </a:t>
                      </a:r>
                      <a:endParaRPr kumimoji="0" lang="de-DE" sz="1600" b="0" i="0" u="none" strike="noStrike" cap="none" normalizeH="0" baseline="0" smtClean="0">
                        <a:ln>
                          <a:noFill/>
                        </a:ln>
                        <a:solidFill>
                          <a:schemeClr val="tx1"/>
                        </a:solidFill>
                        <a:effectLst/>
                        <a:latin typeface="Arial" charset="0"/>
                        <a:ea typeface="ＭＳ Ｐゴシック" pitchFamily="34" charset="-128"/>
                        <a:cs typeface="Arial" charset="0"/>
                      </a:endParaRPr>
                    </a:p>
                  </a:txBody>
                  <a:tcPr anchor="b" horzOverflow="overflow">
                    <a:lnL>
                      <a:noFill/>
                    </a:lnL>
                    <a:lnR cap="flat">
                      <a:noFill/>
                    </a:lnR>
                    <a:lnT>
                      <a:noFill/>
                    </a:lnT>
                    <a:lnB>
                      <a:noFill/>
                    </a:lnB>
                    <a:lnTlToBr>
                      <a:noFill/>
                    </a:lnTlToBr>
                    <a:lnBlToTr>
                      <a:noFill/>
                    </a:lnBlToTr>
                    <a:noFill/>
                  </a:tcPr>
                </a:tc>
              </a:tr>
              <a:tr h="214313">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sz="800" b="0" i="0" u="none" strike="noStrike" cap="none" normalizeH="0" baseline="0" smtClean="0">
                          <a:ln>
                            <a:noFill/>
                          </a:ln>
                          <a:solidFill>
                            <a:schemeClr val="tx1"/>
                          </a:solidFill>
                          <a:effectLst/>
                          <a:latin typeface="Arial Narrow" pitchFamily="34" charset="0"/>
                          <a:ea typeface="ＭＳ Ｐゴシック" pitchFamily="34" charset="-128"/>
                          <a:cs typeface="Arial" charset="0"/>
                        </a:rPr>
                        <a:t>X10Y_BD_YIELD.slope90</a:t>
                      </a:r>
                      <a:endParaRPr kumimoji="0" lang="de-DE" sz="1600" b="0" i="0" u="none" strike="noStrike" cap="none" normalizeH="0" baseline="0" smtClean="0">
                        <a:ln>
                          <a:noFill/>
                        </a:ln>
                        <a:solidFill>
                          <a:schemeClr val="tx1"/>
                        </a:solidFill>
                        <a:effectLst/>
                        <a:latin typeface="Arial" charset="0"/>
                        <a:ea typeface="ＭＳ Ｐゴシック" pitchFamily="34" charset="-128"/>
                        <a:cs typeface="Arial" charset="0"/>
                      </a:endParaRPr>
                    </a:p>
                  </a:txBody>
                  <a:tcPr anchor="b" horzOverflow="overflow">
                    <a:lnL cap="flat">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sz="800" b="0" i="0" u="none" strike="noStrike" cap="none" normalizeH="0" baseline="0" smtClean="0">
                          <a:ln>
                            <a:noFill/>
                          </a:ln>
                          <a:solidFill>
                            <a:schemeClr val="tx1"/>
                          </a:solidFill>
                          <a:effectLst/>
                          <a:latin typeface="Arial Narrow" pitchFamily="34" charset="0"/>
                          <a:ea typeface="ＭＳ Ｐゴシック" pitchFamily="34" charset="-128"/>
                          <a:cs typeface="Arial" charset="0"/>
                        </a:rPr>
                        <a:t>Min.   :4.065  </a:t>
                      </a:r>
                      <a:endParaRPr kumimoji="0" lang="de-DE" sz="1600" b="0" i="0" u="none" strike="noStrike" cap="none" normalizeH="0" baseline="0" smtClean="0">
                        <a:ln>
                          <a:noFill/>
                        </a:ln>
                        <a:solidFill>
                          <a:schemeClr val="tx1"/>
                        </a:solidFill>
                        <a:effectLst/>
                        <a:latin typeface="Arial" charset="0"/>
                        <a:ea typeface="ＭＳ Ｐゴシック" pitchFamily="34" charset="-128"/>
                        <a:cs typeface="Arial"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sz="800" b="0" i="0" u="none" strike="noStrike" cap="none" normalizeH="0" baseline="0" smtClean="0">
                          <a:ln>
                            <a:noFill/>
                          </a:ln>
                          <a:solidFill>
                            <a:schemeClr val="tx1"/>
                          </a:solidFill>
                          <a:effectLst/>
                          <a:latin typeface="Arial Narrow" pitchFamily="34" charset="0"/>
                          <a:ea typeface="ＭＳ Ｐゴシック" pitchFamily="34" charset="-128"/>
                          <a:cs typeface="Arial" charset="0"/>
                        </a:rPr>
                        <a:t>Median :7.315  </a:t>
                      </a:r>
                      <a:endParaRPr kumimoji="0" lang="de-DE" sz="1600" b="0" i="0" u="none" strike="noStrike" cap="none" normalizeH="0" baseline="0" smtClean="0">
                        <a:ln>
                          <a:noFill/>
                        </a:ln>
                        <a:solidFill>
                          <a:schemeClr val="tx1"/>
                        </a:solidFill>
                        <a:effectLst/>
                        <a:latin typeface="Arial" charset="0"/>
                        <a:ea typeface="ＭＳ Ｐゴシック" pitchFamily="34" charset="-128"/>
                        <a:cs typeface="Arial"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sz="800" b="0" i="0" u="none" strike="noStrike" cap="none" normalizeH="0" baseline="0" smtClean="0">
                          <a:ln>
                            <a:noFill/>
                          </a:ln>
                          <a:solidFill>
                            <a:schemeClr val="tx1"/>
                          </a:solidFill>
                          <a:effectLst/>
                          <a:latin typeface="Arial Narrow" pitchFamily="34" charset="0"/>
                          <a:ea typeface="ＭＳ Ｐゴシック" pitchFamily="34" charset="-128"/>
                          <a:cs typeface="Arial" charset="0"/>
                        </a:rPr>
                        <a:t>Mean   :7.228  </a:t>
                      </a:r>
                      <a:endParaRPr kumimoji="0" lang="de-DE" sz="1600" b="0" i="0" u="none" strike="noStrike" cap="none" normalizeH="0" baseline="0" smtClean="0">
                        <a:ln>
                          <a:noFill/>
                        </a:ln>
                        <a:solidFill>
                          <a:schemeClr val="tx1"/>
                        </a:solidFill>
                        <a:effectLst/>
                        <a:latin typeface="Arial" charset="0"/>
                        <a:ea typeface="ＭＳ Ｐゴシック" pitchFamily="34" charset="-128"/>
                        <a:cs typeface="Arial"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sz="800" b="0" i="0" u="none" strike="noStrike" cap="none" normalizeH="0" baseline="0" smtClean="0">
                          <a:ln>
                            <a:noFill/>
                          </a:ln>
                          <a:solidFill>
                            <a:schemeClr val="tx1"/>
                          </a:solidFill>
                          <a:effectLst/>
                          <a:latin typeface="Arial Narrow" pitchFamily="34" charset="0"/>
                          <a:ea typeface="ＭＳ Ｐゴシック" pitchFamily="34" charset="-128"/>
                          <a:cs typeface="Arial" charset="0"/>
                        </a:rPr>
                        <a:t>Max.   :9.490  </a:t>
                      </a:r>
                      <a:endParaRPr kumimoji="0" lang="de-DE" sz="1600" b="0" i="0" u="none" strike="noStrike" cap="none" normalizeH="0" baseline="0" smtClean="0">
                        <a:ln>
                          <a:noFill/>
                        </a:ln>
                        <a:solidFill>
                          <a:schemeClr val="tx1"/>
                        </a:solidFill>
                        <a:effectLst/>
                        <a:latin typeface="Arial" charset="0"/>
                        <a:ea typeface="ＭＳ Ｐゴシック" pitchFamily="34" charset="-128"/>
                        <a:cs typeface="Arial" charset="0"/>
                      </a:endParaRPr>
                    </a:p>
                  </a:txBody>
                  <a:tcPr anchor="b" horzOverflow="overflow">
                    <a:lnL>
                      <a:noFill/>
                    </a:lnL>
                    <a:lnR cap="flat">
                      <a:noFill/>
                    </a:lnR>
                    <a:lnT>
                      <a:noFill/>
                    </a:lnT>
                    <a:lnB>
                      <a:noFill/>
                    </a:lnB>
                    <a:lnTlToBr>
                      <a:noFill/>
                    </a:lnTlToBr>
                    <a:lnBlToTr>
                      <a:noFill/>
                    </a:lnBlToTr>
                    <a:noFill/>
                  </a:tcPr>
                </a:tc>
              </a:tr>
              <a:tr h="214313">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sz="800" b="0" i="0" u="none" strike="noStrike" cap="none" normalizeH="0" baseline="0" smtClean="0">
                          <a:ln>
                            <a:noFill/>
                          </a:ln>
                          <a:solidFill>
                            <a:schemeClr val="tx1"/>
                          </a:solidFill>
                          <a:effectLst/>
                          <a:latin typeface="Arial Narrow" pitchFamily="34" charset="0"/>
                          <a:ea typeface="ＭＳ Ｐゴシック" pitchFamily="34" charset="-128"/>
                          <a:cs typeface="Arial" charset="0"/>
                        </a:rPr>
                        <a:t>US_ISM_NON_MFG.slope90</a:t>
                      </a:r>
                      <a:endParaRPr kumimoji="0" lang="de-DE" sz="1600" b="0" i="0" u="none" strike="noStrike" cap="none" normalizeH="0" baseline="0" smtClean="0">
                        <a:ln>
                          <a:noFill/>
                        </a:ln>
                        <a:solidFill>
                          <a:schemeClr val="tx1"/>
                        </a:solidFill>
                        <a:effectLst/>
                        <a:latin typeface="Arial" charset="0"/>
                        <a:ea typeface="ＭＳ Ｐゴシック" pitchFamily="34" charset="-128"/>
                        <a:cs typeface="Arial" charset="0"/>
                      </a:endParaRPr>
                    </a:p>
                  </a:txBody>
                  <a:tcPr anchor="b" horzOverflow="overflow">
                    <a:lnL cap="flat">
                      <a:noFill/>
                    </a:lnL>
                    <a:lnR>
                      <a:noFill/>
                    </a:lnR>
                    <a:ln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sz="800" b="0" i="0" u="none" strike="noStrike" cap="none" normalizeH="0" baseline="0" smtClean="0">
                          <a:ln>
                            <a:noFill/>
                          </a:ln>
                          <a:solidFill>
                            <a:schemeClr val="tx1"/>
                          </a:solidFill>
                          <a:effectLst/>
                          <a:latin typeface="Arial Narrow" pitchFamily="34" charset="0"/>
                          <a:ea typeface="ＭＳ Ｐゴシック" pitchFamily="34" charset="-128"/>
                          <a:cs typeface="Arial" charset="0"/>
                        </a:rPr>
                        <a:t>Min.   :3.650  </a:t>
                      </a:r>
                      <a:endParaRPr kumimoji="0" lang="de-DE" sz="1600" b="0" i="0" u="none" strike="noStrike" cap="none" normalizeH="0" baseline="0" smtClean="0">
                        <a:ln>
                          <a:noFill/>
                        </a:ln>
                        <a:solidFill>
                          <a:schemeClr val="tx1"/>
                        </a:solidFill>
                        <a:effectLst/>
                        <a:latin typeface="Arial" charset="0"/>
                        <a:ea typeface="ＭＳ Ｐゴシック" pitchFamily="34" charset="-128"/>
                        <a:cs typeface="Arial" charset="0"/>
                      </a:endParaRPr>
                    </a:p>
                  </a:txBody>
                  <a:tcPr anchor="b" horzOverflow="overflow">
                    <a:lnL>
                      <a:noFill/>
                    </a:lnL>
                    <a:lnR>
                      <a:noFill/>
                    </a:lnR>
                    <a:ln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sz="800" b="0" i="0" u="none" strike="noStrike" cap="none" normalizeH="0" baseline="0" smtClean="0">
                          <a:ln>
                            <a:noFill/>
                          </a:ln>
                          <a:solidFill>
                            <a:schemeClr val="tx1"/>
                          </a:solidFill>
                          <a:effectLst/>
                          <a:latin typeface="Arial Narrow" pitchFamily="34" charset="0"/>
                          <a:ea typeface="ＭＳ Ｐゴシック" pitchFamily="34" charset="-128"/>
                          <a:cs typeface="Arial" charset="0"/>
                        </a:rPr>
                        <a:t>Median :7.250  </a:t>
                      </a:r>
                      <a:endParaRPr kumimoji="0" lang="de-DE" sz="1600" b="0" i="0" u="none" strike="noStrike" cap="none" normalizeH="0" baseline="0" smtClean="0">
                        <a:ln>
                          <a:noFill/>
                        </a:ln>
                        <a:solidFill>
                          <a:schemeClr val="tx1"/>
                        </a:solidFill>
                        <a:effectLst/>
                        <a:latin typeface="Arial" charset="0"/>
                        <a:ea typeface="ＭＳ Ｐゴシック" pitchFamily="34" charset="-128"/>
                        <a:cs typeface="Arial" charset="0"/>
                      </a:endParaRPr>
                    </a:p>
                  </a:txBody>
                  <a:tcPr anchor="b" horzOverflow="overflow">
                    <a:lnL>
                      <a:noFill/>
                    </a:lnL>
                    <a:lnR>
                      <a:noFill/>
                    </a:lnR>
                    <a:ln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sz="800" b="0" i="0" u="none" strike="noStrike" cap="none" normalizeH="0" baseline="0" smtClean="0">
                          <a:ln>
                            <a:noFill/>
                          </a:ln>
                          <a:solidFill>
                            <a:schemeClr val="tx1"/>
                          </a:solidFill>
                          <a:effectLst/>
                          <a:latin typeface="Arial Narrow" pitchFamily="34" charset="0"/>
                          <a:ea typeface="ＭＳ Ｐゴシック" pitchFamily="34" charset="-128"/>
                          <a:cs typeface="Arial" charset="0"/>
                        </a:rPr>
                        <a:t>Mean   :7.219  </a:t>
                      </a:r>
                      <a:endParaRPr kumimoji="0" lang="de-DE" sz="1600" b="0" i="0" u="none" strike="noStrike" cap="none" normalizeH="0" baseline="0" smtClean="0">
                        <a:ln>
                          <a:noFill/>
                        </a:ln>
                        <a:solidFill>
                          <a:schemeClr val="tx1"/>
                        </a:solidFill>
                        <a:effectLst/>
                        <a:latin typeface="Arial" charset="0"/>
                        <a:ea typeface="ＭＳ Ｐゴシック" pitchFamily="34" charset="-128"/>
                        <a:cs typeface="Arial" charset="0"/>
                      </a:endParaRPr>
                    </a:p>
                  </a:txBody>
                  <a:tcPr anchor="b" horzOverflow="overflow">
                    <a:lnL>
                      <a:noFill/>
                    </a:lnL>
                    <a:lnR>
                      <a:noFill/>
                    </a:lnR>
                    <a:ln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sz="800" b="0" i="0" u="none" strike="noStrike" cap="none" normalizeH="0" baseline="0" smtClean="0">
                          <a:ln>
                            <a:noFill/>
                          </a:ln>
                          <a:solidFill>
                            <a:schemeClr val="tx1"/>
                          </a:solidFill>
                          <a:effectLst/>
                          <a:latin typeface="Arial Narrow" pitchFamily="34" charset="0"/>
                          <a:ea typeface="ＭＳ Ｐゴシック" pitchFamily="34" charset="-128"/>
                          <a:cs typeface="Arial" charset="0"/>
                        </a:rPr>
                        <a:t>Max.   :9.635  </a:t>
                      </a:r>
                      <a:endParaRPr kumimoji="0" lang="de-DE" sz="1600" b="0" i="0" u="none" strike="noStrike" cap="none" normalizeH="0" baseline="0" smtClean="0">
                        <a:ln>
                          <a:noFill/>
                        </a:ln>
                        <a:solidFill>
                          <a:schemeClr val="tx1"/>
                        </a:solidFill>
                        <a:effectLst/>
                        <a:latin typeface="Arial" charset="0"/>
                        <a:ea typeface="ＭＳ Ｐゴシック" pitchFamily="34" charset="-128"/>
                        <a:cs typeface="Arial" charset="0"/>
                      </a:endParaRPr>
                    </a:p>
                  </a:txBody>
                  <a:tcPr anchor="b" horzOverflow="overflow">
                    <a:lnL>
                      <a:noFill/>
                    </a:lnL>
                    <a:lnR cap="flat">
                      <a:noFill/>
                    </a:lnR>
                    <a:lnT>
                      <a:noFill/>
                    </a:lnT>
                    <a:lnB cap="flat">
                      <a:noFill/>
                    </a:lnB>
                    <a:lnTlToBr>
                      <a:noFill/>
                    </a:lnTlToBr>
                    <a:lnBlToTr>
                      <a:noFill/>
                    </a:lnBlToTr>
                    <a:noFill/>
                  </a:tcPr>
                </a:tc>
              </a:tr>
            </a:tbl>
          </a:graphicData>
        </a:graphic>
      </p:graphicFrame>
      <p:sp>
        <p:nvSpPr>
          <p:cNvPr id="45263" name="Text Box 2255"/>
          <p:cNvSpPr txBox="1">
            <a:spLocks noChangeArrowheads="1"/>
          </p:cNvSpPr>
          <p:nvPr/>
        </p:nvSpPr>
        <p:spPr bwMode="auto">
          <a:xfrm>
            <a:off x="1435100" y="6645275"/>
            <a:ext cx="6907213" cy="336550"/>
          </a:xfrm>
          <a:prstGeom prst="rect">
            <a:avLst/>
          </a:prstGeom>
          <a:noFill/>
          <a:ln w="9525">
            <a:noFill/>
            <a:miter lim="800000"/>
            <a:headEnd/>
            <a:tailEnd/>
          </a:ln>
          <a:effectLst/>
        </p:spPr>
        <p:txBody>
          <a:bodyPr>
            <a:spAutoFit/>
          </a:bodyPr>
          <a:lstStyle/>
          <a:p>
            <a:r>
              <a:rPr lang="de-CH" sz="1600"/>
              <a:t>Zur Erläuterung der einzelnen Indikatoren siehe Anhang 1</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4098"/>
          <p:cNvSpPr>
            <a:spLocks noGrp="1" noChangeArrowheads="1"/>
          </p:cNvSpPr>
          <p:nvPr>
            <p:ph type="title" idx="4294967295"/>
          </p:nvPr>
        </p:nvSpPr>
        <p:spPr>
          <a:xfrm>
            <a:off x="449263" y="1085850"/>
            <a:ext cx="9828212" cy="430213"/>
          </a:xfrm>
        </p:spPr>
        <p:txBody>
          <a:bodyPr anchor="t"/>
          <a:lstStyle/>
          <a:p>
            <a:r>
              <a:rPr lang="de-DE" altLang="de-DE" sz="2000" smtClean="0">
                <a:solidFill>
                  <a:srgbClr val="000066"/>
                </a:solidFill>
              </a:rPr>
              <a:t>Ergebnis S&amp;P500:  Entscheidungsbaum (mit Erklärung einfügen)</a:t>
            </a:r>
            <a:br>
              <a:rPr lang="de-DE" altLang="de-DE" sz="2000" smtClean="0">
                <a:solidFill>
                  <a:srgbClr val="000066"/>
                </a:solidFill>
              </a:rPr>
            </a:br>
            <a:endParaRPr lang="de-DE" altLang="de-DE" sz="2000" smtClean="0">
              <a:solidFill>
                <a:srgbClr val="000066"/>
              </a:solidFill>
            </a:endParaRPr>
          </a:p>
        </p:txBody>
      </p:sp>
      <p:pic>
        <p:nvPicPr>
          <p:cNvPr id="38915" name="Picture 3"/>
          <p:cNvPicPr>
            <a:picLocks noChangeAspect="1" noChangeArrowheads="1"/>
          </p:cNvPicPr>
          <p:nvPr/>
        </p:nvPicPr>
        <p:blipFill>
          <a:blip r:embed="rId2" cstate="print"/>
          <a:srcRect/>
          <a:stretch>
            <a:fillRect/>
          </a:stretch>
        </p:blipFill>
        <p:spPr bwMode="auto">
          <a:xfrm>
            <a:off x="1146175" y="1544638"/>
            <a:ext cx="7204075" cy="5180012"/>
          </a:xfrm>
          <a:prstGeom prst="rect">
            <a:avLst/>
          </a:prstGeom>
          <a:noFill/>
          <a:ln w="9525">
            <a:noFill/>
            <a:miter lim="800000"/>
            <a:headEnd/>
            <a:tailEnd/>
          </a:ln>
          <a:effectLst/>
        </p:spPr>
      </p:pic>
      <p:sp>
        <p:nvSpPr>
          <p:cNvPr id="38916" name="Text Box 4"/>
          <p:cNvSpPr txBox="1">
            <a:spLocks noChangeArrowheads="1"/>
          </p:cNvSpPr>
          <p:nvPr/>
        </p:nvSpPr>
        <p:spPr bwMode="auto">
          <a:xfrm>
            <a:off x="4597400" y="6645275"/>
            <a:ext cx="5916613" cy="336550"/>
          </a:xfrm>
          <a:prstGeom prst="rect">
            <a:avLst/>
          </a:prstGeom>
          <a:noFill/>
          <a:ln w="9525">
            <a:noFill/>
            <a:miter lim="800000"/>
            <a:headEnd/>
            <a:tailEnd/>
          </a:ln>
          <a:effectLst/>
        </p:spPr>
        <p:txBody>
          <a:bodyPr>
            <a:spAutoFit/>
          </a:bodyPr>
          <a:lstStyle/>
          <a:p>
            <a:r>
              <a:rPr lang="de-CH" sz="1600"/>
              <a:t>Zur Erläuterung der einzelnen Indikatoren siehe Anhang 1</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4098"/>
          <p:cNvSpPr>
            <a:spLocks noGrp="1" noChangeArrowheads="1"/>
          </p:cNvSpPr>
          <p:nvPr>
            <p:ph type="title" idx="4294967295"/>
          </p:nvPr>
        </p:nvSpPr>
        <p:spPr>
          <a:xfrm>
            <a:off x="449263" y="1085850"/>
            <a:ext cx="9828212" cy="430213"/>
          </a:xfrm>
        </p:spPr>
        <p:txBody>
          <a:bodyPr anchor="t"/>
          <a:lstStyle/>
          <a:p>
            <a:r>
              <a:rPr lang="de-DE" altLang="de-DE" sz="2000" smtClean="0">
                <a:solidFill>
                  <a:srgbClr val="000066"/>
                </a:solidFill>
              </a:rPr>
              <a:t>Ergebnis S&amp;P500:  Performance Chart (mit Erklärung einfügen)</a:t>
            </a:r>
            <a:br>
              <a:rPr lang="de-DE" altLang="de-DE" sz="2000" smtClean="0">
                <a:solidFill>
                  <a:srgbClr val="000066"/>
                </a:solidFill>
              </a:rPr>
            </a:br>
            <a:endParaRPr lang="de-DE" altLang="de-DE" sz="2000" smtClean="0">
              <a:solidFill>
                <a:srgbClr val="000066"/>
              </a:solidFill>
            </a:endParaRPr>
          </a:p>
        </p:txBody>
      </p:sp>
      <p:pic>
        <p:nvPicPr>
          <p:cNvPr id="41987" name="Picture 3"/>
          <p:cNvPicPr>
            <a:picLocks noChangeAspect="1" noChangeArrowheads="1"/>
          </p:cNvPicPr>
          <p:nvPr/>
        </p:nvPicPr>
        <p:blipFill>
          <a:blip r:embed="rId2" cstate="print"/>
          <a:srcRect/>
          <a:stretch>
            <a:fillRect/>
          </a:stretch>
        </p:blipFill>
        <p:spPr bwMode="auto">
          <a:xfrm>
            <a:off x="630238" y="1655763"/>
            <a:ext cx="9418637" cy="525303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11300" y="241975"/>
            <a:ext cx="8973739" cy="7017306"/>
          </a:xfrm>
          <a:prstGeom prst="rect">
            <a:avLst/>
          </a:prstGeom>
          <a:noFill/>
        </p:spPr>
        <p:txBody>
          <a:bodyPr wrap="square" rtlCol="0">
            <a:spAutoFit/>
          </a:bodyPr>
          <a:lstStyle/>
          <a:p>
            <a:r>
              <a:rPr lang="de-DE" dirty="0" smtClean="0"/>
              <a:t>Präsentation heißt Infotainment  - maximal 45 bis 60 Min -  DIALOG suchen !!</a:t>
            </a:r>
          </a:p>
          <a:p>
            <a:r>
              <a:rPr lang="de-DE" dirty="0" smtClean="0"/>
              <a:t>3 Minuten pro Slide  -&gt;  </a:t>
            </a:r>
            <a:r>
              <a:rPr lang="de-DE" dirty="0" smtClean="0">
                <a:solidFill>
                  <a:srgbClr val="FF0000"/>
                </a:solidFill>
              </a:rPr>
              <a:t>Ziel:  Tolle Bilder – nur ein Satz drauf      </a:t>
            </a:r>
            <a:r>
              <a:rPr lang="de-DE" dirty="0" smtClean="0"/>
              <a:t>!!!!</a:t>
            </a:r>
          </a:p>
          <a:p>
            <a:endParaRPr lang="de-DE" dirty="0" smtClean="0"/>
          </a:p>
          <a:p>
            <a:r>
              <a:rPr lang="de-DE" dirty="0" smtClean="0"/>
              <a:t>Entwurf</a:t>
            </a:r>
          </a:p>
          <a:p>
            <a:r>
              <a:rPr lang="de-DE" dirty="0" smtClean="0"/>
              <a:t>15 Folien insgesamt  - rot</a:t>
            </a:r>
            <a:r>
              <a:rPr lang="de-DE" dirty="0" smtClean="0">
                <a:solidFill>
                  <a:srgbClr val="FF0000"/>
                </a:solidFill>
              </a:rPr>
              <a:t>:  Actiontitle</a:t>
            </a:r>
          </a:p>
          <a:p>
            <a:r>
              <a:rPr lang="de-DE" dirty="0" smtClean="0"/>
              <a:t>Wenig Text, viele Bilder, Grafiken,Kernaussagen, grafisch Zusammenhänge darstellen</a:t>
            </a:r>
          </a:p>
          <a:p>
            <a:r>
              <a:rPr lang="de-DE" dirty="0"/>
              <a:t> </a:t>
            </a:r>
            <a:r>
              <a:rPr lang="de-DE" dirty="0" smtClean="0"/>
              <a:t>(Nachlesefolien:    Alle ins Backup -  TRENNEN von der Präsentation !!!)</a:t>
            </a:r>
            <a:r>
              <a:rPr lang="de-DE" dirty="0" smtClean="0"/>
              <a:t> </a:t>
            </a:r>
            <a:br>
              <a:rPr lang="de-DE" dirty="0" smtClean="0"/>
            </a:br>
            <a:r>
              <a:rPr lang="de-DE" dirty="0" smtClean="0"/>
              <a:t>Folien – GRID anlegen:  StoryBook auf 15 Folien – was sind die Keymessages die der Kunde bekommt.   Alle Hintergründe ins „Voice over“</a:t>
            </a:r>
          </a:p>
          <a:p>
            <a:endParaRPr lang="de-DE" dirty="0"/>
          </a:p>
          <a:p>
            <a:r>
              <a:rPr lang="de-DE" dirty="0" smtClean="0"/>
              <a:t>Die 15 Actionstitles erzählen eine Major Story.</a:t>
            </a:r>
          </a:p>
          <a:p>
            <a:r>
              <a:rPr lang="de-DE" dirty="0" smtClean="0"/>
              <a:t>Bei jeder Folie (Actiontitle) ist zu überlegen ob diese Aussage für den Kunden relevant ist !!!   </a:t>
            </a:r>
          </a:p>
          <a:p>
            <a:r>
              <a:rPr lang="de-DE" dirty="0" smtClean="0"/>
              <a:t>Anschauliche Grafiken und Beispiele – Nahe an der Wirklichkeit des Kunden –</a:t>
            </a:r>
          </a:p>
          <a:p>
            <a:r>
              <a:rPr lang="de-DE" dirty="0" smtClean="0"/>
              <a:t>Mit dem Kunden eine Beziehung herstellen (Joke, Dialog,...)</a:t>
            </a:r>
          </a:p>
          <a:p>
            <a:endParaRPr lang="de-DE" dirty="0"/>
          </a:p>
          <a:p>
            <a:r>
              <a:rPr lang="de-DE" dirty="0" smtClean="0"/>
              <a:t>Weglassen !!! (alles was unnötig ist!)   -&gt; VoiceOver</a:t>
            </a:r>
            <a:endParaRPr lang="de-DE" dirty="0"/>
          </a:p>
          <a:p>
            <a:endParaRPr lang="de-DE" dirty="0" smtClean="0"/>
          </a:p>
          <a:p>
            <a:endParaRPr lang="de-DE" dirty="0"/>
          </a:p>
          <a:p>
            <a:r>
              <a:rPr lang="de-DE" dirty="0" smtClean="0"/>
              <a:t>Formal:</a:t>
            </a:r>
          </a:p>
          <a:p>
            <a:endParaRPr lang="de-DE" dirty="0"/>
          </a:p>
          <a:p>
            <a:r>
              <a:rPr lang="de-DE" dirty="0" smtClean="0"/>
              <a:t>Master:  auf jeder Fußzeile   -  auf jedem Kopf/rechts:  Logo</a:t>
            </a:r>
          </a:p>
          <a:p>
            <a:endParaRPr lang="de-DE" dirty="0"/>
          </a:p>
          <a:p>
            <a:r>
              <a:rPr lang="de-DE" dirty="0" smtClean="0"/>
              <a:t>Copyright,  Name,  Datum , Titel  Page</a:t>
            </a:r>
            <a:endParaRPr lang="de-DE" dirty="0" smtClean="0"/>
          </a:p>
          <a:p>
            <a:endParaRPr lang="de-DE" dirty="0">
              <a:solidFill>
                <a:srgbClr val="FF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4098"/>
          <p:cNvSpPr>
            <a:spLocks noGrp="1" noChangeArrowheads="1"/>
          </p:cNvSpPr>
          <p:nvPr>
            <p:ph type="title" idx="4294967295"/>
          </p:nvPr>
        </p:nvSpPr>
        <p:spPr>
          <a:xfrm>
            <a:off x="449263" y="1085850"/>
            <a:ext cx="9828212" cy="430213"/>
          </a:xfrm>
        </p:spPr>
        <p:txBody>
          <a:bodyPr anchor="t"/>
          <a:lstStyle/>
          <a:p>
            <a:r>
              <a:rPr lang="de-DE" altLang="de-DE" sz="2000" smtClean="0">
                <a:solidFill>
                  <a:srgbClr val="000066"/>
                </a:solidFill>
              </a:rPr>
              <a:t>Ergebnis S&amp;P500: Backtest (Ergebnisse mit Erklärung einfügen)</a:t>
            </a:r>
            <a:br>
              <a:rPr lang="de-DE" altLang="de-DE" sz="2000" smtClean="0">
                <a:solidFill>
                  <a:srgbClr val="000066"/>
                </a:solidFill>
              </a:rPr>
            </a:br>
            <a:endParaRPr lang="de-DE" altLang="de-DE" sz="2000" smtClean="0">
              <a:solidFill>
                <a:srgbClr val="000066"/>
              </a:solidFill>
            </a:endParaRPr>
          </a:p>
        </p:txBody>
      </p:sp>
      <p:graphicFrame>
        <p:nvGraphicFramePr>
          <p:cNvPr id="26925" name="Group 301"/>
          <p:cNvGraphicFramePr>
            <a:graphicFrameLocks noGrp="1"/>
          </p:cNvGraphicFramePr>
          <p:nvPr/>
        </p:nvGraphicFramePr>
        <p:xfrm>
          <a:off x="703263" y="2520950"/>
          <a:ext cx="9256712" cy="3608408"/>
        </p:xfrm>
        <a:graphic>
          <a:graphicData uri="http://schemas.openxmlformats.org/drawingml/2006/table">
            <a:tbl>
              <a:tblPr/>
              <a:tblGrid>
                <a:gridCol w="661987"/>
                <a:gridCol w="660400"/>
                <a:gridCol w="661988"/>
                <a:gridCol w="660400"/>
                <a:gridCol w="661987"/>
                <a:gridCol w="660400"/>
                <a:gridCol w="661988"/>
                <a:gridCol w="660400"/>
                <a:gridCol w="661987"/>
                <a:gridCol w="660400"/>
                <a:gridCol w="661988"/>
                <a:gridCol w="660400"/>
                <a:gridCol w="661987"/>
                <a:gridCol w="660400"/>
              </a:tblGrid>
              <a:tr h="185704">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endParaRP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de-DE" altLang="de-DE" sz="900" b="1"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JAN</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de-DE" altLang="de-DE" sz="900" b="1"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FEB</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de-DE" altLang="de-DE" sz="900" b="1"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MAR</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de-DE" altLang="de-DE" sz="900" b="1"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APR</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de-DE" altLang="de-DE" sz="900" b="1"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MAY</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de-DE" altLang="de-DE" sz="900" b="1"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JUN</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de-DE" altLang="de-DE" sz="900" b="1"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JUL</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de-DE" altLang="de-DE" sz="900" b="1"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AUG</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de-DE" altLang="de-DE" sz="900" b="1"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SEP</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de-DE" altLang="de-DE" sz="900" b="1"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OKT</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de-DE" altLang="de-DE" sz="900" b="1"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NOV</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de-DE" altLang="de-DE" sz="900" b="1"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DEC</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de-DE" altLang="de-DE" sz="900" b="1"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YEAR</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85704">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1998</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2,69</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3,86</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2,40</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2,03</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0,82</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1,41</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0,47</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0,80</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0,26</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0,88</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-0,10</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-1,26</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11,29</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85704">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1999</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-0,25</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1,37</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0,59</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4,06</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-1,19</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3,07</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1,71</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2,46</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0,61</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-0,52</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4,17</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2,66</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16,45</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69832">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2000</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0,26</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0,97</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-0,43</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1,43</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-0,04</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1,07</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-0,76</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4,54</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1,10</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-0,45</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0,98</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-0,44</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4,61</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66658">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2001</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-1,97</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3,02</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1,28</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1,21</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0,16</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0,81</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0,93</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0,84</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2,78</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3,64</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2,06</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0,91</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12,90</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85704">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2002</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-0,64</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0,07</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5,92</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0,00</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1,14</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2,20</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2,72</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-0,04</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3,74</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1,07</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0,10</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0,80</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14,47</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85704">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2003</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2,73</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1,88</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-0,28</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-0,44</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0,16</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1,11</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-0,05</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1,55</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1,38</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3,40</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0,21</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3,91</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12,77</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85704">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2004</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0,19</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3,34</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0,90</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0,51</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1,40</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1,98</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0,86</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0,05</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3,53</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2,53</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4,37</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2,09</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20,13</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85704">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2005</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0,90</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1,87</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0,44</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-0,16</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0,87</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1,89</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1,02</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-0,49</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2,75</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1,03</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1,91</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2,01</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11,13</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85704">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2006</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3,61</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1,77</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2,81</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3,71</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0,75</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0,66</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0,30</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-0,27</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-0,35</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2,96</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0,67</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2,19</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16,58</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85704">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2007</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2,39</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-0,04</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-0,01</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0,75</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2,11</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1,26</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2,36</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-0,62</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1,91</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3,43</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2,13</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0,72</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13,77</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85704">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2008</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0,94</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1,44</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0,57</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0,10</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1,07</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0,84</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1,04</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0,49</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1,14</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17,55</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1,22</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4,12</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29,85</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85704">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2009</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0,86</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2,42</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0,80</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0,65</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6,97</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5,33</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5,28</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6,88</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1,50</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-0,55</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1,37</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-0,25</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31,82</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58721">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2010</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**0,77</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               0,97</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              -0,16 </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               1,50</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               0,52</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              -0,34</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       ***+3,96</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              -2,11</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             +3,78</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            +1,86</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              -3,95</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             +0,80</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              7,50</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43495">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2011</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4,04</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2,15</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1,20</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               0,00</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de-CH"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              -1,25</a:t>
                      </a:r>
                      <a:endPar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endParaRP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de-CH"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              -2,09</a:t>
                      </a:r>
                      <a:endPar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endParaRP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endParaRP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endParaRP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endParaRP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endParaRP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endParaRP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endParaRP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CH"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3,98</a:t>
                      </a:r>
                      <a:endPar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endParaRP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85704">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endParaRP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endParaRP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endParaRP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endParaRP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endParaRP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endParaRP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endParaRP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endParaRP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endParaRP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endParaRP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endParaRP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endParaRP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de-DE" altLang="de-DE" sz="900" b="1"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    AVG:</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1"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16,3</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85704">
                <a:tc gridSpan="14">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de-DE" altLang="de-DE" sz="900" b="1"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RISIKO-PARAMETER:</a:t>
                      </a:r>
                    </a:p>
                  </a:txBody>
                  <a:tcPr marL="6365" marR="6365" marT="6360" marB="0" anchor="b"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bg1"/>
                    </a:solidFill>
                  </a:tcPr>
                </a:tc>
                <a:tc hMerge="1">
                  <a:txBody>
                    <a:bodyPr/>
                    <a:lstStyle/>
                    <a:p>
                      <a:endParaRPr lang="de-CH"/>
                    </a:p>
                  </a:txBody>
                  <a:tcPr/>
                </a:tc>
                <a:tc hMerge="1">
                  <a:txBody>
                    <a:bodyPr/>
                    <a:lstStyle/>
                    <a:p>
                      <a:endParaRPr lang="de-CH"/>
                    </a:p>
                  </a:txBody>
                  <a:tcPr/>
                </a:tc>
                <a:tc hMerge="1">
                  <a:txBody>
                    <a:bodyPr/>
                    <a:lstStyle/>
                    <a:p>
                      <a:endParaRPr lang="de-CH"/>
                    </a:p>
                  </a:txBody>
                  <a:tcPr/>
                </a:tc>
                <a:tc hMerge="1">
                  <a:txBody>
                    <a:bodyPr/>
                    <a:lstStyle/>
                    <a:p>
                      <a:endParaRPr lang="de-CH"/>
                    </a:p>
                  </a:txBody>
                  <a:tcPr/>
                </a:tc>
                <a:tc hMerge="1">
                  <a:txBody>
                    <a:bodyPr/>
                    <a:lstStyle/>
                    <a:p>
                      <a:endParaRPr lang="de-CH"/>
                    </a:p>
                  </a:txBody>
                  <a:tcPr/>
                </a:tc>
                <a:tc hMerge="1">
                  <a:txBody>
                    <a:bodyPr/>
                    <a:lstStyle/>
                    <a:p>
                      <a:endParaRPr lang="de-CH"/>
                    </a:p>
                  </a:txBody>
                  <a:tcPr/>
                </a:tc>
                <a:tc hMerge="1">
                  <a:txBody>
                    <a:bodyPr/>
                    <a:lstStyle/>
                    <a:p>
                      <a:endParaRPr lang="de-CH"/>
                    </a:p>
                  </a:txBody>
                  <a:tcPr/>
                </a:tc>
                <a:tc hMerge="1">
                  <a:txBody>
                    <a:bodyPr/>
                    <a:lstStyle/>
                    <a:p>
                      <a:endParaRPr lang="de-CH"/>
                    </a:p>
                  </a:txBody>
                  <a:tcPr/>
                </a:tc>
                <a:tc hMerge="1">
                  <a:txBody>
                    <a:bodyPr/>
                    <a:lstStyle/>
                    <a:p>
                      <a:endParaRPr lang="de-CH"/>
                    </a:p>
                  </a:txBody>
                  <a:tcPr/>
                </a:tc>
                <a:tc hMerge="1">
                  <a:txBody>
                    <a:bodyPr/>
                    <a:lstStyle/>
                    <a:p>
                      <a:endParaRPr lang="de-CH"/>
                    </a:p>
                  </a:txBody>
                  <a:tcPr/>
                </a:tc>
                <a:tc hMerge="1">
                  <a:txBody>
                    <a:bodyPr/>
                    <a:lstStyle/>
                    <a:p>
                      <a:endParaRPr lang="de-CH"/>
                    </a:p>
                  </a:txBody>
                  <a:tcPr/>
                </a:tc>
                <a:tc hMerge="1">
                  <a:txBody>
                    <a:bodyPr/>
                    <a:lstStyle/>
                    <a:p>
                      <a:endParaRPr lang="de-CH"/>
                    </a:p>
                  </a:txBody>
                  <a:tcPr/>
                </a:tc>
                <a:tc hMerge="1">
                  <a:txBody>
                    <a:bodyPr/>
                    <a:lstStyle/>
                    <a:p>
                      <a:endParaRPr lang="de-CH"/>
                    </a:p>
                  </a:txBody>
                  <a:tcPr/>
                </a:tc>
              </a:tr>
              <a:tr h="185704">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endParaRPr>
                    </a:p>
                  </a:txBody>
                  <a:tcPr marL="6365" marR="6365" marT="6360" marB="0" anchor="b" horzOverflow="overflow">
                    <a:lnL>
                      <a:noFill/>
                    </a:lnL>
                    <a:lnR>
                      <a:noFill/>
                    </a:lnR>
                    <a:lnT>
                      <a:noFill/>
                    </a:lnT>
                    <a:lnB>
                      <a:noFill/>
                    </a:lnB>
                    <a:lnTlToBr>
                      <a:noFill/>
                    </a:lnTlToBr>
                    <a:lnBlToTr>
                      <a:noFill/>
                    </a:lnBlToTr>
                    <a:solidFill>
                      <a:schemeClr val="bg1"/>
                    </a:solidFill>
                  </a:tcPr>
                </a:tc>
                <a:tc gridSpan="2">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Volatility (Std)</a:t>
                      </a:r>
                    </a:p>
                  </a:txBody>
                  <a:tcPr marL="6365" marR="6365" marT="6360" marB="0" anchor="b" horzOverflow="overflow">
                    <a:lnL>
                      <a:noFill/>
                    </a:lnL>
                    <a:lnR>
                      <a:noFill/>
                    </a:lnR>
                    <a:lnT>
                      <a:noFill/>
                    </a:lnT>
                    <a:lnB>
                      <a:noFill/>
                    </a:lnB>
                    <a:lnTlToBr>
                      <a:noFill/>
                    </a:lnTlToBr>
                    <a:lnBlToTr>
                      <a:noFill/>
                    </a:lnBlToTr>
                    <a:solidFill>
                      <a:schemeClr val="bg1"/>
                    </a:solidFill>
                  </a:tcPr>
                </a:tc>
                <a:tc hMerge="1">
                  <a:txBody>
                    <a:bodyPr/>
                    <a:lstStyle/>
                    <a:p>
                      <a:endParaRPr lang="de-CH"/>
                    </a:p>
                  </a:txBody>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2,45</a:t>
                      </a:r>
                    </a:p>
                  </a:txBody>
                  <a:tcPr marL="6365" marR="6365" marT="6360" marB="0" anchor="b" horzOverflow="overflow">
                    <a:lnL>
                      <a:noFill/>
                    </a:lnL>
                    <a:lnR>
                      <a:noFill/>
                    </a:lnR>
                    <a:lnT>
                      <a:noFill/>
                    </a:lnT>
                    <a:lnB>
                      <a:noFill/>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endParaRPr>
                    </a:p>
                  </a:txBody>
                  <a:tcPr marL="6365" marR="6365" marT="6360" marB="0" anchor="b" horzOverflow="overflow">
                    <a:lnL>
                      <a:noFill/>
                    </a:lnL>
                    <a:lnR>
                      <a:noFill/>
                    </a:lnR>
                    <a:lnT>
                      <a:noFill/>
                    </a:lnT>
                    <a:lnB>
                      <a:noFill/>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Best Month</a:t>
                      </a:r>
                    </a:p>
                  </a:txBody>
                  <a:tcPr marL="6365" marR="6365" marT="6360" marB="0" anchor="b" horzOverflow="overflow">
                    <a:lnL>
                      <a:noFill/>
                    </a:lnL>
                    <a:lnR>
                      <a:noFill/>
                    </a:lnR>
                    <a:lnT>
                      <a:noFill/>
                    </a:lnT>
                    <a:lnB>
                      <a:noFill/>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endParaRPr>
                    </a:p>
                  </a:txBody>
                  <a:tcPr marL="6365" marR="6365" marT="6360" marB="0" anchor="b" horzOverflow="overflow">
                    <a:lnL>
                      <a:noFill/>
                    </a:lnL>
                    <a:lnR>
                      <a:noFill/>
                    </a:lnR>
                    <a:lnT>
                      <a:noFill/>
                    </a:lnT>
                    <a:lnB>
                      <a:noFill/>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17,55</a:t>
                      </a:r>
                    </a:p>
                  </a:txBody>
                  <a:tcPr marL="6365" marR="6365" marT="6360" marB="0" anchor="b" horzOverflow="overflow">
                    <a:lnL>
                      <a:noFill/>
                    </a:lnL>
                    <a:lnR>
                      <a:noFill/>
                    </a:lnR>
                    <a:lnT>
                      <a:noFill/>
                    </a:lnT>
                    <a:lnB>
                      <a:noFill/>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endParaRPr>
                    </a:p>
                  </a:txBody>
                  <a:tcPr marL="6365" marR="6365" marT="6360" marB="0" anchor="b" horzOverflow="overflow">
                    <a:lnL>
                      <a:noFill/>
                    </a:lnL>
                    <a:lnR>
                      <a:noFill/>
                    </a:lnR>
                    <a:lnT>
                      <a:noFill/>
                    </a:lnT>
                    <a:lnB>
                      <a:noFill/>
                    </a:lnB>
                    <a:lnTlToBr>
                      <a:noFill/>
                    </a:lnTlToBr>
                    <a:lnBlToTr>
                      <a:noFill/>
                    </a:lnBlToTr>
                    <a:solidFill>
                      <a:schemeClr val="bg1"/>
                    </a:solidFill>
                  </a:tcPr>
                </a:tc>
                <a:tc gridSpan="2">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 positive Month</a:t>
                      </a:r>
                    </a:p>
                  </a:txBody>
                  <a:tcPr marL="6365" marR="6365" marT="6360" marB="0" anchor="b" horzOverflow="overflow">
                    <a:lnL>
                      <a:noFill/>
                    </a:lnL>
                    <a:lnR>
                      <a:noFill/>
                    </a:lnR>
                    <a:lnT>
                      <a:noFill/>
                    </a:lnT>
                    <a:lnB>
                      <a:noFill/>
                    </a:lnB>
                    <a:lnTlToBr>
                      <a:noFill/>
                    </a:lnTlToBr>
                    <a:lnBlToTr>
                      <a:noFill/>
                    </a:lnBlToTr>
                    <a:solidFill>
                      <a:schemeClr val="bg1"/>
                    </a:solidFill>
                  </a:tcPr>
                </a:tc>
                <a:tc hMerge="1">
                  <a:txBody>
                    <a:bodyPr/>
                    <a:lstStyle/>
                    <a:p>
                      <a:endParaRPr lang="de-CH"/>
                    </a:p>
                  </a:txBody>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76,58</a:t>
                      </a:r>
                    </a:p>
                  </a:txBody>
                  <a:tcPr marL="6365" marR="6365" marT="6360" marB="0" anchor="b" horzOverflow="overflow">
                    <a:lnL>
                      <a:noFill/>
                    </a:lnL>
                    <a:lnR>
                      <a:noFill/>
                    </a:lnR>
                    <a:lnT>
                      <a:noFill/>
                    </a:lnT>
                    <a:lnB>
                      <a:noFill/>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endParaRPr>
                    </a:p>
                  </a:txBody>
                  <a:tcPr marL="6365" marR="6365" marT="6360" marB="0" anchor="b" horzOverflow="overflow">
                    <a:lnL>
                      <a:noFill/>
                    </a:lnL>
                    <a:lnR>
                      <a:noFill/>
                    </a:lnR>
                    <a:lnT>
                      <a:noFill/>
                    </a:lnT>
                    <a:lnB>
                      <a:noFill/>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endParaRPr>
                    </a:p>
                  </a:txBody>
                  <a:tcPr marL="6365" marR="6365" marT="6360" marB="0" anchor="b" horzOverflow="overflow">
                    <a:lnL>
                      <a:noFill/>
                    </a:lnL>
                    <a:lnR>
                      <a:noFill/>
                    </a:lnR>
                    <a:lnT>
                      <a:noFill/>
                    </a:lnT>
                    <a:lnB>
                      <a:noFill/>
                    </a:lnB>
                    <a:lnTlToBr>
                      <a:noFill/>
                    </a:lnTlToBr>
                    <a:lnBlToTr>
                      <a:noFill/>
                    </a:lnBlToTr>
                    <a:solidFill>
                      <a:schemeClr val="bg1"/>
                    </a:solidFill>
                  </a:tcPr>
                </a:tc>
              </a:tr>
              <a:tr h="184117">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endParaRPr>
                    </a:p>
                  </a:txBody>
                  <a:tcPr marL="6365" marR="6365" marT="6360" marB="0" anchor="b" horzOverflow="overflow">
                    <a:lnL>
                      <a:noFill/>
                    </a:lnL>
                    <a:lnR>
                      <a:noFill/>
                    </a:lnR>
                    <a:lnT>
                      <a:noFill/>
                    </a:lnT>
                    <a:lnB>
                      <a:noFill/>
                    </a:lnB>
                    <a:lnTlToBr>
                      <a:noFill/>
                    </a:lnTlToBr>
                    <a:lnBlToTr>
                      <a:noFill/>
                    </a:lnBlToTr>
                    <a:solidFill>
                      <a:schemeClr val="bg1"/>
                    </a:solidFill>
                  </a:tcPr>
                </a:tc>
                <a:tc gridSpan="2">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Gain Deviation</a:t>
                      </a:r>
                    </a:p>
                  </a:txBody>
                  <a:tcPr marL="6365" marR="6365" marT="6360" marB="0" anchor="b" horzOverflow="overflow">
                    <a:lnL>
                      <a:noFill/>
                    </a:lnL>
                    <a:lnR>
                      <a:noFill/>
                    </a:lnR>
                    <a:lnT>
                      <a:noFill/>
                    </a:lnT>
                    <a:lnB>
                      <a:noFill/>
                    </a:lnB>
                    <a:lnTlToBr>
                      <a:noFill/>
                    </a:lnTlToBr>
                    <a:lnBlToTr>
                      <a:noFill/>
                    </a:lnBlToTr>
                    <a:solidFill>
                      <a:schemeClr val="bg1"/>
                    </a:solidFill>
                  </a:tcPr>
                </a:tc>
                <a:tc hMerge="1">
                  <a:txBody>
                    <a:bodyPr/>
                    <a:lstStyle/>
                    <a:p>
                      <a:endParaRPr lang="de-CH"/>
                    </a:p>
                  </a:txBody>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2,33</a:t>
                      </a:r>
                    </a:p>
                  </a:txBody>
                  <a:tcPr marL="6365" marR="6365" marT="6360" marB="0" anchor="b" horzOverflow="overflow">
                    <a:lnL>
                      <a:noFill/>
                    </a:lnL>
                    <a:lnR>
                      <a:noFill/>
                    </a:lnR>
                    <a:lnT>
                      <a:noFill/>
                    </a:lnT>
                    <a:lnB>
                      <a:noFill/>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endParaRPr>
                    </a:p>
                  </a:txBody>
                  <a:tcPr marL="6365" marR="6365" marT="6360" marB="0" anchor="b" horzOverflow="overflow">
                    <a:lnL>
                      <a:noFill/>
                    </a:lnL>
                    <a:lnR>
                      <a:noFill/>
                    </a:lnR>
                    <a:lnT>
                      <a:noFill/>
                    </a:lnT>
                    <a:lnB>
                      <a:noFill/>
                    </a:lnB>
                    <a:lnTlToBr>
                      <a:noFill/>
                    </a:lnTlToBr>
                    <a:lnBlToTr>
                      <a:noFill/>
                    </a:lnBlToTr>
                    <a:solidFill>
                      <a:schemeClr val="bg1"/>
                    </a:solidFill>
                  </a:tcPr>
                </a:tc>
                <a:tc gridSpan="2">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Worst Month</a:t>
                      </a:r>
                    </a:p>
                  </a:txBody>
                  <a:tcPr marL="6365" marR="6365" marT="6360" marB="0" anchor="b" horzOverflow="overflow">
                    <a:lnL>
                      <a:noFill/>
                    </a:lnL>
                    <a:lnR>
                      <a:noFill/>
                    </a:lnR>
                    <a:lnT>
                      <a:noFill/>
                    </a:lnT>
                    <a:lnB>
                      <a:noFill/>
                    </a:lnB>
                    <a:lnTlToBr>
                      <a:noFill/>
                    </a:lnTlToBr>
                    <a:lnBlToTr>
                      <a:noFill/>
                    </a:lnBlToTr>
                    <a:solidFill>
                      <a:schemeClr val="bg1"/>
                    </a:solidFill>
                  </a:tcPr>
                </a:tc>
                <a:tc hMerge="1">
                  <a:txBody>
                    <a:bodyPr/>
                    <a:lstStyle/>
                    <a:p>
                      <a:endParaRPr lang="de-CH"/>
                    </a:p>
                  </a:txBody>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-1,97</a:t>
                      </a:r>
                    </a:p>
                  </a:txBody>
                  <a:tcPr marL="6365" marR="6365" marT="6360" marB="0" anchor="b" horzOverflow="overflow">
                    <a:lnL>
                      <a:noFill/>
                    </a:lnL>
                    <a:lnR>
                      <a:noFill/>
                    </a:lnR>
                    <a:lnT>
                      <a:noFill/>
                    </a:lnT>
                    <a:lnB>
                      <a:noFill/>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endParaRPr>
                    </a:p>
                  </a:txBody>
                  <a:tcPr marL="6365" marR="6365" marT="6360" marB="0" anchor="b" horzOverflow="overflow">
                    <a:lnL>
                      <a:noFill/>
                    </a:lnL>
                    <a:lnR>
                      <a:noFill/>
                    </a:lnR>
                    <a:lnT>
                      <a:noFill/>
                    </a:lnT>
                    <a:lnB>
                      <a:noFill/>
                    </a:lnB>
                    <a:lnTlToBr>
                      <a:noFill/>
                    </a:lnTlToBr>
                    <a:lnBlToTr>
                      <a:noFill/>
                    </a:lnBlToTr>
                    <a:solidFill>
                      <a:schemeClr val="bg1"/>
                    </a:solidFill>
                  </a:tcPr>
                </a:tc>
                <a:tc gridSpan="2">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 negative Month</a:t>
                      </a:r>
                    </a:p>
                  </a:txBody>
                  <a:tcPr marL="6365" marR="6365" marT="6360" marB="0" anchor="b" horzOverflow="overflow">
                    <a:lnL>
                      <a:noFill/>
                    </a:lnL>
                    <a:lnR>
                      <a:noFill/>
                    </a:lnR>
                    <a:lnT>
                      <a:noFill/>
                    </a:lnT>
                    <a:lnB>
                      <a:noFill/>
                    </a:lnB>
                    <a:lnTlToBr>
                      <a:noFill/>
                    </a:lnTlToBr>
                    <a:lnBlToTr>
                      <a:noFill/>
                    </a:lnBlToTr>
                    <a:solidFill>
                      <a:schemeClr val="bg1"/>
                    </a:solidFill>
                  </a:tcPr>
                </a:tc>
                <a:tc hMerge="1">
                  <a:txBody>
                    <a:bodyPr/>
                    <a:lstStyle/>
                    <a:p>
                      <a:endParaRPr lang="de-CH"/>
                    </a:p>
                  </a:txBody>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23,42</a:t>
                      </a:r>
                    </a:p>
                  </a:txBody>
                  <a:tcPr marL="6365" marR="6365" marT="6360" marB="0" anchor="b" horzOverflow="overflow">
                    <a:lnL>
                      <a:noFill/>
                    </a:lnL>
                    <a:lnR>
                      <a:noFill/>
                    </a:lnR>
                    <a:lnT>
                      <a:noFill/>
                    </a:lnT>
                    <a:lnB>
                      <a:noFill/>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endParaRPr>
                    </a:p>
                  </a:txBody>
                  <a:tcPr marL="6365" marR="6365" marT="6360" marB="0" anchor="b" horzOverflow="overflow">
                    <a:lnL>
                      <a:noFill/>
                    </a:lnL>
                    <a:lnR>
                      <a:noFill/>
                    </a:lnR>
                    <a:lnT>
                      <a:noFill/>
                    </a:lnT>
                    <a:lnB>
                      <a:noFill/>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endParaRPr>
                    </a:p>
                  </a:txBody>
                  <a:tcPr marL="6365" marR="6365" marT="6360" marB="0" anchor="b" horzOverflow="overflow">
                    <a:lnL>
                      <a:noFill/>
                    </a:lnL>
                    <a:lnR>
                      <a:noFill/>
                    </a:lnR>
                    <a:lnT>
                      <a:noFill/>
                    </a:lnT>
                    <a:lnB>
                      <a:noFill/>
                    </a:lnB>
                    <a:lnTlToBr>
                      <a:noFill/>
                    </a:lnTlToBr>
                    <a:lnBlToTr>
                      <a:noFill/>
                    </a:lnBlToTr>
                    <a:solidFill>
                      <a:schemeClr val="bg1"/>
                    </a:solidFill>
                  </a:tcPr>
                </a:tc>
              </a:tr>
              <a:tr h="185704">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endParaRPr>
                    </a:p>
                  </a:txBody>
                  <a:tcPr marL="6365" marR="6365" marT="6360" marB="0" anchor="b" horzOverflow="overflow">
                    <a:lnL>
                      <a:noFill/>
                    </a:lnL>
                    <a:lnR>
                      <a:noFill/>
                    </a:lnR>
                    <a:lnT>
                      <a:noFill/>
                    </a:lnT>
                    <a:lnB>
                      <a:noFill/>
                    </a:lnB>
                    <a:lnTlToBr>
                      <a:noFill/>
                    </a:lnTlToBr>
                    <a:lnBlToTr>
                      <a:noFill/>
                    </a:lnBlToTr>
                    <a:solidFill>
                      <a:schemeClr val="bg1"/>
                    </a:solidFill>
                  </a:tcPr>
                </a:tc>
                <a:tc gridSpan="2">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Loss Deviation</a:t>
                      </a:r>
                    </a:p>
                  </a:txBody>
                  <a:tcPr marL="6365" marR="6365" marT="6360" marB="0" anchor="b" horzOverflow="overflow">
                    <a:lnL>
                      <a:noFill/>
                    </a:lnL>
                    <a:lnR>
                      <a:noFill/>
                    </a:lnR>
                    <a:lnT>
                      <a:noFill/>
                    </a:lnT>
                    <a:lnB>
                      <a:noFill/>
                    </a:lnB>
                    <a:lnTlToBr>
                      <a:noFill/>
                    </a:lnTlToBr>
                    <a:lnBlToTr>
                      <a:noFill/>
                    </a:lnBlToTr>
                    <a:solidFill>
                      <a:schemeClr val="bg1"/>
                    </a:solidFill>
                  </a:tcPr>
                </a:tc>
                <a:tc hMerge="1">
                  <a:txBody>
                    <a:bodyPr/>
                    <a:lstStyle/>
                    <a:p>
                      <a:endParaRPr lang="de-CH"/>
                    </a:p>
                  </a:txBody>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0,24</a:t>
                      </a:r>
                    </a:p>
                  </a:txBody>
                  <a:tcPr marL="6365" marR="6365" marT="6360" marB="0" anchor="b" horzOverflow="overflow">
                    <a:lnL>
                      <a:noFill/>
                    </a:lnL>
                    <a:lnR>
                      <a:noFill/>
                    </a:lnR>
                    <a:lnT>
                      <a:noFill/>
                    </a:lnT>
                    <a:lnB>
                      <a:noFill/>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endParaRPr>
                    </a:p>
                  </a:txBody>
                  <a:tcPr marL="6365" marR="6365" marT="6360" marB="0" anchor="b" horzOverflow="overflow">
                    <a:lnL>
                      <a:noFill/>
                    </a:lnL>
                    <a:lnR>
                      <a:noFill/>
                    </a:lnR>
                    <a:lnT>
                      <a:noFill/>
                    </a:lnT>
                    <a:lnB>
                      <a:noFill/>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endParaRPr>
                    </a:p>
                  </a:txBody>
                  <a:tcPr marL="6365" marR="6365" marT="6360" marB="0" anchor="b" horzOverflow="overflow">
                    <a:lnL>
                      <a:noFill/>
                    </a:lnL>
                    <a:lnR>
                      <a:noFill/>
                    </a:lnR>
                    <a:lnT>
                      <a:noFill/>
                    </a:lnT>
                    <a:lnB>
                      <a:noFill/>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endParaRPr>
                    </a:p>
                  </a:txBody>
                  <a:tcPr marL="6365" marR="6365" marT="6360" marB="0" anchor="b" horzOverflow="overflow">
                    <a:lnL>
                      <a:noFill/>
                    </a:lnL>
                    <a:lnR>
                      <a:noFill/>
                    </a:lnR>
                    <a:lnT>
                      <a:noFill/>
                    </a:lnT>
                    <a:lnB>
                      <a:noFill/>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endParaRPr>
                    </a:p>
                  </a:txBody>
                  <a:tcPr marL="6365" marR="6365" marT="6360" marB="0" anchor="b" horzOverflow="overflow">
                    <a:lnL>
                      <a:noFill/>
                    </a:lnL>
                    <a:lnR>
                      <a:noFill/>
                    </a:lnR>
                    <a:lnT>
                      <a:noFill/>
                    </a:lnT>
                    <a:lnB>
                      <a:noFill/>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endParaRPr>
                    </a:p>
                  </a:txBody>
                  <a:tcPr marL="6365" marR="6365" marT="6360" marB="0" anchor="b" horzOverflow="overflow">
                    <a:lnL>
                      <a:noFill/>
                    </a:lnL>
                    <a:lnR>
                      <a:noFill/>
                    </a:lnR>
                    <a:lnT>
                      <a:noFill/>
                    </a:lnT>
                    <a:lnB>
                      <a:noFill/>
                    </a:lnB>
                    <a:lnTlToBr>
                      <a:noFill/>
                    </a:lnTlToBr>
                    <a:lnBlToTr>
                      <a:noFill/>
                    </a:lnBlToTr>
                    <a:solidFill>
                      <a:schemeClr val="bg1"/>
                    </a:solidFill>
                  </a:tcPr>
                </a:tc>
                <a:tc gridSpan="2">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Max. mth Drawdown</a:t>
                      </a:r>
                    </a:p>
                  </a:txBody>
                  <a:tcPr marL="6365" marR="6365" marT="6360" marB="0" anchor="b" horzOverflow="overflow">
                    <a:lnL>
                      <a:noFill/>
                    </a:lnL>
                    <a:lnR>
                      <a:noFill/>
                    </a:lnR>
                    <a:lnT>
                      <a:noFill/>
                    </a:lnT>
                    <a:lnB>
                      <a:noFill/>
                    </a:lnB>
                    <a:lnTlToBr>
                      <a:noFill/>
                    </a:lnTlToBr>
                    <a:lnBlToTr>
                      <a:noFill/>
                    </a:lnBlToTr>
                    <a:solidFill>
                      <a:schemeClr val="bg1"/>
                    </a:solidFill>
                  </a:tcPr>
                </a:tc>
                <a:tc hMerge="1">
                  <a:txBody>
                    <a:bodyPr/>
                    <a:lstStyle/>
                    <a:p>
                      <a:endParaRPr lang="de-CH"/>
                    </a:p>
                  </a:txBody>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-7,43</a:t>
                      </a:r>
                    </a:p>
                  </a:txBody>
                  <a:tcPr marL="6365" marR="6365" marT="6360" marB="0" anchor="b" horzOverflow="overflow">
                    <a:lnL>
                      <a:noFill/>
                    </a:lnL>
                    <a:lnR>
                      <a:noFill/>
                    </a:lnR>
                    <a:lnT>
                      <a:noFill/>
                    </a:lnT>
                    <a:lnB>
                      <a:noFill/>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endParaRPr>
                    </a:p>
                  </a:txBody>
                  <a:tcPr marL="6365" marR="6365" marT="6360" marB="0" anchor="b" horzOverflow="overflow">
                    <a:lnL>
                      <a:noFill/>
                    </a:lnL>
                    <a:lnR>
                      <a:noFill/>
                    </a:lnR>
                    <a:lnT>
                      <a:noFill/>
                    </a:lnT>
                    <a:lnB>
                      <a:noFill/>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endParaRPr>
                    </a:p>
                  </a:txBody>
                  <a:tcPr marL="6365" marR="6365" marT="6360" marB="0" anchor="b" horzOverflow="overflow">
                    <a:lnL>
                      <a:noFill/>
                    </a:lnL>
                    <a:lnR>
                      <a:noFill/>
                    </a:lnR>
                    <a:lnT>
                      <a:noFill/>
                    </a:lnT>
                    <a:lnB>
                      <a:noFill/>
                    </a:lnB>
                    <a:lnTlToBr>
                      <a:noFill/>
                    </a:lnTlToBr>
                    <a:lnBlToTr>
                      <a:noFill/>
                    </a:lnBlToTr>
                    <a:solidFill>
                      <a:schemeClr val="bg1"/>
                    </a:solidFill>
                  </a:tcPr>
                </a:tc>
              </a:tr>
            </a:tbl>
          </a:graphicData>
        </a:graphic>
      </p:graphicFrame>
      <p:sp>
        <p:nvSpPr>
          <p:cNvPr id="41868" name="Text Box 1932"/>
          <p:cNvSpPr txBox="1">
            <a:spLocks noChangeArrowheads="1"/>
          </p:cNvSpPr>
          <p:nvPr/>
        </p:nvSpPr>
        <p:spPr bwMode="auto">
          <a:xfrm>
            <a:off x="611188" y="1665288"/>
            <a:ext cx="2000250" cy="336550"/>
          </a:xfrm>
          <a:prstGeom prst="rect">
            <a:avLst/>
          </a:prstGeom>
          <a:noFill/>
          <a:ln w="9525">
            <a:noFill/>
            <a:miter lim="800000"/>
            <a:headEnd/>
            <a:tailEnd/>
          </a:ln>
          <a:effectLst/>
        </p:spPr>
        <p:txBody>
          <a:bodyPr wrap="none">
            <a:spAutoFit/>
          </a:bodyPr>
          <a:lstStyle/>
          <a:p>
            <a:r>
              <a:rPr lang="de-CH" sz="1600"/>
              <a:t>Platzhalter:::::::::::::::</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9"/>
          <p:cNvSpPr>
            <a:spLocks noGrp="1" noChangeArrowheads="1"/>
          </p:cNvSpPr>
          <p:nvPr>
            <p:ph idx="4294967295"/>
          </p:nvPr>
        </p:nvSpPr>
        <p:spPr>
          <a:xfrm>
            <a:off x="479425" y="1698625"/>
            <a:ext cx="9798050" cy="5070475"/>
          </a:xfrm>
        </p:spPr>
        <p:txBody>
          <a:bodyPr/>
          <a:lstStyle/>
          <a:p>
            <a:pPr marL="0" indent="0"/>
            <a:r>
              <a:rPr lang="de-DE" altLang="de-DE" sz="1400" smtClean="0">
                <a:solidFill>
                  <a:schemeClr val="tx1"/>
                </a:solidFill>
                <a:latin typeface="Times New Roman" pitchFamily="18" charset="0"/>
              </a:rPr>
              <a:t>Auswahl der Fundamentaldaten:	</a:t>
            </a:r>
          </a:p>
          <a:p>
            <a:pPr marL="273050" lvl="1" indent="-190500">
              <a:spcAft>
                <a:spcPct val="0"/>
              </a:spcAft>
              <a:buClr>
                <a:srgbClr val="2A58A6"/>
              </a:buClr>
              <a:buFont typeface="Arial" charset="0"/>
              <a:buChar char="•"/>
            </a:pPr>
            <a:r>
              <a:rPr lang="de-DE" altLang="de-DE" sz="1400" smtClean="0">
                <a:latin typeface="Times New Roman" pitchFamily="18" charset="0"/>
              </a:rPr>
              <a:t>Konjunkturindikatoren, Auswahl-Kriterium: zeitnahe Verfügbarkeit und langfristig überdurchschnittlich positive Korrelation.</a:t>
            </a:r>
          </a:p>
          <a:p>
            <a:pPr marL="273050" lvl="1" indent="-190500">
              <a:spcAft>
                <a:spcPts val="963"/>
              </a:spcAft>
              <a:buClr>
                <a:srgbClr val="2A58A6"/>
              </a:buClr>
              <a:buFont typeface="Arial" charset="0"/>
              <a:buChar char="•"/>
            </a:pPr>
            <a:r>
              <a:rPr lang="de-DE" altLang="de-DE" sz="1400" smtClean="0">
                <a:latin typeface="Times New Roman" pitchFamily="18" charset="0"/>
              </a:rPr>
              <a:t>z.B.: ISM Mfg Index, ISM New Orders Index, Consumer Confidence Index, Phili FED Index, Michigan Consumer Confidence, New York State Index, Chicago PMI Index, Money Supply, u.a.</a:t>
            </a:r>
          </a:p>
          <a:p>
            <a:pPr marL="0" indent="0"/>
            <a:r>
              <a:rPr lang="de-DE" altLang="de-DE" sz="1400" smtClean="0">
                <a:solidFill>
                  <a:schemeClr val="tx1"/>
                </a:solidFill>
                <a:latin typeface="Times New Roman" pitchFamily="18" charset="0"/>
              </a:rPr>
              <a:t>Auswahl der Intermarket-Faktoren: </a:t>
            </a:r>
          </a:p>
          <a:p>
            <a:pPr marL="273050" lvl="1" indent="-190500">
              <a:spcAft>
                <a:spcPct val="0"/>
              </a:spcAft>
              <a:buClr>
                <a:srgbClr val="2A58A6"/>
              </a:buClr>
              <a:buFont typeface="Arial" charset="0"/>
              <a:buChar char="•"/>
            </a:pPr>
            <a:r>
              <a:rPr lang="de-DE" altLang="de-DE" sz="1400" smtClean="0">
                <a:latin typeface="Times New Roman" pitchFamily="18" charset="0"/>
              </a:rPr>
              <a:t>Marktindizes und Sentiment Indikatoren; Auswahl-Kriterium: kausaler Zusammenhang zum Aktienmarkt.</a:t>
            </a:r>
          </a:p>
          <a:p>
            <a:pPr marL="273050" lvl="1" indent="-190500">
              <a:spcAft>
                <a:spcPct val="0"/>
              </a:spcAft>
              <a:buClr>
                <a:srgbClr val="2A58A6"/>
              </a:buClr>
              <a:buFont typeface="Arial" charset="0"/>
              <a:buChar char="•"/>
            </a:pPr>
            <a:r>
              <a:rPr lang="de-DE" altLang="de-DE" sz="1400" smtClean="0">
                <a:latin typeface="Times New Roman" pitchFamily="18" charset="0"/>
              </a:rPr>
              <a:t>z.B.: S&amp;P Earnings, Bull-Bear-Ratio, Advance-Decline-Ratio, Vola-Index, Zinsstruktur, Rendite-Niveau, Öl Preise, Kupfer Preis, US-Wechselkurs, HighYield Bond Index, u.a.</a:t>
            </a:r>
          </a:p>
          <a:p>
            <a:pPr marL="273050" lvl="1" indent="-190500">
              <a:spcAft>
                <a:spcPct val="0"/>
              </a:spcAft>
              <a:buClr>
                <a:srgbClr val="2A58A6"/>
              </a:buClr>
              <a:buFont typeface="Arial" charset="0"/>
              <a:buChar char="•"/>
            </a:pPr>
            <a:endParaRPr lang="de-DE" altLang="de-DE" sz="1400" smtClean="0">
              <a:latin typeface="Times New Roman" pitchFamily="18" charset="0"/>
            </a:endParaRPr>
          </a:p>
          <a:p>
            <a:pPr marL="0" indent="0"/>
            <a:r>
              <a:rPr lang="de-DE" altLang="de-DE" sz="1400" smtClean="0">
                <a:solidFill>
                  <a:schemeClr val="tx1"/>
                </a:solidFill>
                <a:latin typeface="Times New Roman" pitchFamily="18" charset="0"/>
              </a:rPr>
              <a:t>Buildung der Datencloud für den S&amp;P500 : </a:t>
            </a:r>
          </a:p>
          <a:p>
            <a:pPr marL="273050" lvl="1" indent="-190500">
              <a:spcAft>
                <a:spcPct val="0"/>
              </a:spcAft>
              <a:buClr>
                <a:srgbClr val="2A58A6"/>
              </a:buClr>
              <a:buFont typeface="Arial" charset="0"/>
              <a:buChar char="•"/>
            </a:pPr>
            <a:r>
              <a:rPr lang="de-DE" altLang="de-DE" sz="1400" smtClean="0">
                <a:latin typeface="Times New Roman" pitchFamily="18" charset="0"/>
              </a:rPr>
              <a:t>Aus den o.g. Zeitreihen lassen sich eine Vielzahl von Indikatoren berechnen, z.B. MACD, RSI, SMA(90), SMA(30), Oszillatoren, Trendsteigungen, u.a.. Für jeden Indikator können sinnvolle und optimale Parameter getestet werden. </a:t>
            </a:r>
          </a:p>
          <a:p>
            <a:pPr marL="273050" lvl="1" indent="-190500">
              <a:spcAft>
                <a:spcPct val="0"/>
              </a:spcAft>
              <a:buClr>
                <a:srgbClr val="2A58A6"/>
              </a:buClr>
              <a:buFont typeface="Arial" charset="0"/>
              <a:buChar char="•"/>
            </a:pPr>
            <a:r>
              <a:rPr lang="de-DE" altLang="de-DE" sz="1400" smtClean="0">
                <a:latin typeface="Times New Roman" pitchFamily="18" charset="0"/>
              </a:rPr>
              <a:t>Damit ergibt sich eine umfangreiche Datenwolke einer Vielzahl von Marktinformationen, Kursen, Fundamentaldaten und Indikatoren. Es ist offensichtlich, dass sich die vielen Möglichkeiten nicht mit einem traditionellen Modell austesten lassen.</a:t>
            </a:r>
          </a:p>
          <a:p>
            <a:pPr marL="273050" lvl="1" indent="-190500">
              <a:spcAft>
                <a:spcPct val="0"/>
              </a:spcAft>
              <a:buClr>
                <a:srgbClr val="2A58A6"/>
              </a:buClr>
              <a:buFont typeface="Arial" charset="0"/>
              <a:buChar char="•"/>
            </a:pPr>
            <a:endParaRPr lang="de-DE" altLang="de-DE" sz="1400" smtClean="0">
              <a:latin typeface="Times New Roman" pitchFamily="18" charset="0"/>
            </a:endParaRPr>
          </a:p>
          <a:p>
            <a:pPr marL="0" indent="0"/>
            <a:r>
              <a:rPr lang="de-DE" altLang="de-DE" sz="1400" smtClean="0">
                <a:solidFill>
                  <a:schemeClr val="tx1"/>
                </a:solidFill>
                <a:latin typeface="Times New Roman" pitchFamily="18" charset="0"/>
              </a:rPr>
              <a:t>Klassifikations-Algorithmus:</a:t>
            </a:r>
          </a:p>
          <a:p>
            <a:pPr marL="273050" lvl="1" indent="-190500">
              <a:spcAft>
                <a:spcPct val="0"/>
              </a:spcAft>
              <a:buClr>
                <a:srgbClr val="2A58A6"/>
              </a:buClr>
              <a:buFont typeface="Arial" charset="0"/>
              <a:buChar char="•"/>
            </a:pPr>
            <a:r>
              <a:rPr lang="de-DE" altLang="de-DE" sz="1400" smtClean="0">
                <a:latin typeface="Times New Roman" pitchFamily="18" charset="0"/>
              </a:rPr>
              <a:t>Der Algorithmus ermittelt: Welche Daten der Cloud sind von Relevanz und wie lassen sich Muster bzw. Zusammenhänge zum Aktienmarkt finden (feature detection) ?</a:t>
            </a:r>
          </a:p>
          <a:p>
            <a:pPr marL="273050" lvl="1" indent="-190500">
              <a:spcAft>
                <a:spcPct val="0"/>
              </a:spcAft>
              <a:buClr>
                <a:srgbClr val="2A58A6"/>
              </a:buClr>
              <a:buFont typeface="Arial" charset="0"/>
              <a:buChar char="•"/>
            </a:pPr>
            <a:r>
              <a:rPr lang="de-DE" altLang="de-DE" sz="1400" smtClean="0">
                <a:latin typeface="Times New Roman" pitchFamily="18" charset="0"/>
              </a:rPr>
              <a:t>Das Ergebnis ist eine Liste welche Indikatoren mit welchen Ausprägungen in der Historie relevant waren. Damit kann ein Regelwerk erstellt werden (model) mit dem Sollwerte ermittelt werden, um Long/Short oder Flat zu gehen.</a:t>
            </a:r>
          </a:p>
          <a:p>
            <a:pPr marL="273050" lvl="1" indent="-190500">
              <a:spcAft>
                <a:spcPct val="0"/>
              </a:spcAft>
              <a:buClr>
                <a:srgbClr val="2A58A6"/>
              </a:buClr>
            </a:pPr>
            <a:endParaRPr lang="de-DE" altLang="de-DE" sz="1400" smtClean="0">
              <a:latin typeface="Times New Roman" pitchFamily="18" charset="0"/>
            </a:endParaRPr>
          </a:p>
          <a:p>
            <a:pPr marL="273050" lvl="1" indent="-190500">
              <a:spcAft>
                <a:spcPct val="0"/>
              </a:spcAft>
              <a:buClr>
                <a:srgbClr val="2A58A6"/>
              </a:buClr>
            </a:pPr>
            <a:endParaRPr lang="de-DE" altLang="de-DE" sz="1400" smtClean="0">
              <a:latin typeface="Times New Roman" pitchFamily="18" charset="0"/>
            </a:endParaRPr>
          </a:p>
        </p:txBody>
      </p:sp>
      <p:sp>
        <p:nvSpPr>
          <p:cNvPr id="43011" name="Rectangle 4098"/>
          <p:cNvSpPr>
            <a:spLocks noGrp="1" noChangeArrowheads="1"/>
          </p:cNvSpPr>
          <p:nvPr>
            <p:ph type="title" idx="4294967295"/>
          </p:nvPr>
        </p:nvSpPr>
        <p:spPr>
          <a:xfrm>
            <a:off x="449263" y="1085850"/>
            <a:ext cx="9828212" cy="430213"/>
          </a:xfrm>
        </p:spPr>
        <p:txBody>
          <a:bodyPr anchor="t"/>
          <a:lstStyle/>
          <a:p>
            <a:r>
              <a:rPr lang="de-DE" altLang="de-DE" sz="2000" smtClean="0">
                <a:solidFill>
                  <a:srgbClr val="000066"/>
                </a:solidFill>
              </a:rPr>
              <a:t>Beispiel – Commodities: Prognose des Goldpreises</a:t>
            </a:r>
            <a:br>
              <a:rPr lang="de-DE" altLang="de-DE" sz="2000" smtClean="0">
                <a:solidFill>
                  <a:srgbClr val="000066"/>
                </a:solidFill>
              </a:rPr>
            </a:br>
            <a:endParaRPr lang="de-DE" altLang="de-DE" sz="2000" smtClean="0">
              <a:solidFill>
                <a:srgbClr val="000066"/>
              </a:solidFill>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4098"/>
          <p:cNvSpPr>
            <a:spLocks noGrp="1" noChangeArrowheads="1"/>
          </p:cNvSpPr>
          <p:nvPr>
            <p:ph type="title" idx="4294967295"/>
          </p:nvPr>
        </p:nvSpPr>
        <p:spPr>
          <a:xfrm>
            <a:off x="449263" y="1085850"/>
            <a:ext cx="9828212" cy="430213"/>
          </a:xfrm>
        </p:spPr>
        <p:txBody>
          <a:bodyPr anchor="t"/>
          <a:lstStyle/>
          <a:p>
            <a:r>
              <a:rPr lang="de-DE" altLang="de-DE" sz="2000" smtClean="0">
                <a:solidFill>
                  <a:srgbClr val="000066"/>
                </a:solidFill>
              </a:rPr>
              <a:t>Ergebnis Gold:  Liste der wichtigsten Einflussfaktoren nach Wichtigkeit</a:t>
            </a:r>
            <a:br>
              <a:rPr lang="de-DE" altLang="de-DE" sz="2000" smtClean="0">
                <a:solidFill>
                  <a:srgbClr val="000066"/>
                </a:solidFill>
              </a:rPr>
            </a:br>
            <a:endParaRPr lang="de-DE" altLang="de-DE" sz="2000" smtClean="0">
              <a:solidFill>
                <a:srgbClr val="000066"/>
              </a:solidFill>
            </a:endParaRPr>
          </a:p>
        </p:txBody>
      </p:sp>
      <p:sp>
        <p:nvSpPr>
          <p:cNvPr id="46203" name="Text Box 123"/>
          <p:cNvSpPr txBox="1">
            <a:spLocks noChangeArrowheads="1"/>
          </p:cNvSpPr>
          <p:nvPr/>
        </p:nvSpPr>
        <p:spPr bwMode="auto">
          <a:xfrm>
            <a:off x="1435100" y="6645275"/>
            <a:ext cx="6907213" cy="336550"/>
          </a:xfrm>
          <a:prstGeom prst="rect">
            <a:avLst/>
          </a:prstGeom>
          <a:noFill/>
          <a:ln w="9525">
            <a:noFill/>
            <a:miter lim="800000"/>
            <a:headEnd/>
            <a:tailEnd/>
          </a:ln>
          <a:effectLst/>
        </p:spPr>
        <p:txBody>
          <a:bodyPr>
            <a:spAutoFit/>
          </a:bodyPr>
          <a:lstStyle/>
          <a:p>
            <a:r>
              <a:rPr lang="de-CH" sz="1600"/>
              <a:t>Zur Erläuterung der einzelnen Indikatoren siehe Anhang 1</a:t>
            </a:r>
          </a:p>
        </p:txBody>
      </p:sp>
      <p:graphicFrame>
        <p:nvGraphicFramePr>
          <p:cNvPr id="46332" name="Object 252"/>
          <p:cNvGraphicFramePr>
            <a:graphicFrameLocks noChangeAspect="1"/>
          </p:cNvGraphicFramePr>
          <p:nvPr/>
        </p:nvGraphicFramePr>
        <p:xfrm>
          <a:off x="1084263" y="1924050"/>
          <a:ext cx="4068762" cy="4397375"/>
        </p:xfrm>
        <a:graphic>
          <a:graphicData uri="http://schemas.openxmlformats.org/presentationml/2006/ole">
            <p:oleObj spid="_x0000_s46332" name="Arbeitsblatt" r:id="rId3" imgW="4069066" imgH="4396680" progId="Excel.Sheet.12">
              <p:embed/>
            </p:oleObj>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4098"/>
          <p:cNvSpPr>
            <a:spLocks noGrp="1" noChangeArrowheads="1"/>
          </p:cNvSpPr>
          <p:nvPr>
            <p:ph type="title" idx="4294967295"/>
          </p:nvPr>
        </p:nvSpPr>
        <p:spPr>
          <a:xfrm>
            <a:off x="449263" y="1085850"/>
            <a:ext cx="9828212" cy="430213"/>
          </a:xfrm>
        </p:spPr>
        <p:txBody>
          <a:bodyPr anchor="t"/>
          <a:lstStyle/>
          <a:p>
            <a:r>
              <a:rPr lang="de-DE" altLang="de-DE" sz="2000" smtClean="0">
                <a:solidFill>
                  <a:srgbClr val="000066"/>
                </a:solidFill>
              </a:rPr>
              <a:t>Ergebnis Gold:  Entscheidungsbaum (mit Erklärung einfügen)</a:t>
            </a:r>
            <a:br>
              <a:rPr lang="de-DE" altLang="de-DE" sz="2000" smtClean="0">
                <a:solidFill>
                  <a:srgbClr val="000066"/>
                </a:solidFill>
              </a:rPr>
            </a:br>
            <a:endParaRPr lang="de-DE" altLang="de-DE" sz="2000" smtClean="0">
              <a:solidFill>
                <a:srgbClr val="000066"/>
              </a:solidFill>
            </a:endParaRPr>
          </a:p>
        </p:txBody>
      </p:sp>
      <p:sp>
        <p:nvSpPr>
          <p:cNvPr id="47108" name="Text Box 4"/>
          <p:cNvSpPr txBox="1">
            <a:spLocks noChangeArrowheads="1"/>
          </p:cNvSpPr>
          <p:nvPr/>
        </p:nvSpPr>
        <p:spPr bwMode="auto">
          <a:xfrm>
            <a:off x="4597400" y="6645275"/>
            <a:ext cx="5916613" cy="336550"/>
          </a:xfrm>
          <a:prstGeom prst="rect">
            <a:avLst/>
          </a:prstGeom>
          <a:noFill/>
          <a:ln w="9525">
            <a:noFill/>
            <a:miter lim="800000"/>
            <a:headEnd/>
            <a:tailEnd/>
          </a:ln>
          <a:effectLst/>
        </p:spPr>
        <p:txBody>
          <a:bodyPr>
            <a:spAutoFit/>
          </a:bodyPr>
          <a:lstStyle/>
          <a:p>
            <a:r>
              <a:rPr lang="de-CH" sz="1600"/>
              <a:t>Zur Erläuterung der einzelnen Indikatoren siehe Anhang 1</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4098"/>
          <p:cNvSpPr>
            <a:spLocks noGrp="1" noChangeArrowheads="1"/>
          </p:cNvSpPr>
          <p:nvPr>
            <p:ph type="title" idx="4294967295"/>
          </p:nvPr>
        </p:nvSpPr>
        <p:spPr>
          <a:xfrm>
            <a:off x="449263" y="1085850"/>
            <a:ext cx="9828212" cy="430213"/>
          </a:xfrm>
        </p:spPr>
        <p:txBody>
          <a:bodyPr anchor="t"/>
          <a:lstStyle/>
          <a:p>
            <a:r>
              <a:rPr lang="de-DE" altLang="de-DE" sz="2000" smtClean="0">
                <a:solidFill>
                  <a:srgbClr val="000066"/>
                </a:solidFill>
              </a:rPr>
              <a:t>Ergebnis Gold:  Performance Chart (mit Erklärung einfügen)</a:t>
            </a:r>
            <a:br>
              <a:rPr lang="de-DE" altLang="de-DE" sz="2000" smtClean="0">
                <a:solidFill>
                  <a:srgbClr val="000066"/>
                </a:solidFill>
              </a:rPr>
            </a:br>
            <a:endParaRPr lang="de-DE" altLang="de-DE" sz="2000" smtClean="0">
              <a:solidFill>
                <a:srgbClr val="000066"/>
              </a:solidFill>
            </a:endParaRPr>
          </a:p>
        </p:txBody>
      </p:sp>
      <p:pic>
        <p:nvPicPr>
          <p:cNvPr id="48260" name="Picture 132"/>
          <p:cNvPicPr>
            <a:picLocks noChangeAspect="1" noChangeArrowheads="1"/>
          </p:cNvPicPr>
          <p:nvPr/>
        </p:nvPicPr>
        <p:blipFill>
          <a:blip r:embed="rId2" cstate="print"/>
          <a:srcRect/>
          <a:stretch>
            <a:fillRect/>
          </a:stretch>
        </p:blipFill>
        <p:spPr bwMode="auto">
          <a:xfrm>
            <a:off x="449263" y="1676400"/>
            <a:ext cx="9548812" cy="505936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4098"/>
          <p:cNvSpPr>
            <a:spLocks noGrp="1" noChangeArrowheads="1"/>
          </p:cNvSpPr>
          <p:nvPr>
            <p:ph type="title" idx="4294967295"/>
          </p:nvPr>
        </p:nvSpPr>
        <p:spPr>
          <a:xfrm>
            <a:off x="449263" y="1085850"/>
            <a:ext cx="9828212" cy="430213"/>
          </a:xfrm>
        </p:spPr>
        <p:txBody>
          <a:bodyPr anchor="t"/>
          <a:lstStyle/>
          <a:p>
            <a:r>
              <a:rPr lang="de-DE" altLang="de-DE" sz="2000" smtClean="0">
                <a:solidFill>
                  <a:srgbClr val="000066"/>
                </a:solidFill>
              </a:rPr>
              <a:t>Ergebnis Gold: Backtest (Ergebnisse mit Erklärung einfügen)</a:t>
            </a:r>
            <a:br>
              <a:rPr lang="de-DE" altLang="de-DE" sz="2000" smtClean="0">
                <a:solidFill>
                  <a:srgbClr val="000066"/>
                </a:solidFill>
              </a:rPr>
            </a:br>
            <a:endParaRPr lang="de-DE" altLang="de-DE" sz="2000" smtClean="0">
              <a:solidFill>
                <a:srgbClr val="000066"/>
              </a:solidFill>
            </a:endParaRPr>
          </a:p>
        </p:txBody>
      </p:sp>
      <p:graphicFrame>
        <p:nvGraphicFramePr>
          <p:cNvPr id="26925" name="Group 301"/>
          <p:cNvGraphicFramePr>
            <a:graphicFrameLocks noGrp="1"/>
          </p:cNvGraphicFramePr>
          <p:nvPr/>
        </p:nvGraphicFramePr>
        <p:xfrm>
          <a:off x="703263" y="2520950"/>
          <a:ext cx="9256712" cy="3608408"/>
        </p:xfrm>
        <a:graphic>
          <a:graphicData uri="http://schemas.openxmlformats.org/drawingml/2006/table">
            <a:tbl>
              <a:tblPr/>
              <a:tblGrid>
                <a:gridCol w="661987"/>
                <a:gridCol w="660400"/>
                <a:gridCol w="661988"/>
                <a:gridCol w="660400"/>
                <a:gridCol w="661987"/>
                <a:gridCol w="660400"/>
                <a:gridCol w="661988"/>
                <a:gridCol w="660400"/>
                <a:gridCol w="661987"/>
                <a:gridCol w="660400"/>
                <a:gridCol w="661988"/>
                <a:gridCol w="660400"/>
                <a:gridCol w="661987"/>
                <a:gridCol w="660400"/>
              </a:tblGrid>
              <a:tr h="185704">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endParaRP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de-DE" altLang="de-DE" sz="900" b="1"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JAN</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de-DE" altLang="de-DE" sz="900" b="1"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FEB</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de-DE" altLang="de-DE" sz="900" b="1"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MAR</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de-DE" altLang="de-DE" sz="900" b="1"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APR</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de-DE" altLang="de-DE" sz="900" b="1"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MAY</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de-DE" altLang="de-DE" sz="900" b="1"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JUN</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de-DE" altLang="de-DE" sz="900" b="1"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JUL</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de-DE" altLang="de-DE" sz="900" b="1"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AUG</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de-DE" altLang="de-DE" sz="900" b="1"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SEP</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de-DE" altLang="de-DE" sz="900" b="1"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OKT</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de-DE" altLang="de-DE" sz="900" b="1"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NOV</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de-DE" altLang="de-DE" sz="900" b="1"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DEC</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de-DE" altLang="de-DE" sz="900" b="1"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YEAR</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85704">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1998</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2,69</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3,86</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2,40</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2,03</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0,82</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1,41</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0,47</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0,80</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0,26</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0,88</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-0,10</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-1,26</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11,29</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85704">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1999</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-0,25</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1,37</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0,59</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4,06</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-1,19</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3,07</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1,71</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2,46</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0,61</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-0,52</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4,17</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2,66</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16,45</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69832">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2000</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0,26</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0,97</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-0,43</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1,43</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-0,04</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1,07</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-0,76</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4,54</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1,10</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-0,45</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0,98</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-0,44</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4,61</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66658">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2001</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-1,97</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3,02</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1,28</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1,21</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0,16</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0,81</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0,93</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0,84</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2,78</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3,64</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2,06</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0,91</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12,90</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85704">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2002</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-0,64</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0,07</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5,92</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0,00</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1,14</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2,20</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2,72</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-0,04</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3,74</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1,07</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0,10</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0,80</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14,47</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85704">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2003</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2,73</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1,88</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-0,28</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-0,44</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0,16</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1,11</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-0,05</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1,55</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1,38</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3,40</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0,21</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3,91</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12,77</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85704">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2004</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0,19</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3,34</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0,90</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0,51</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1,40</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1,98</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0,86</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0,05</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3,53</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2,53</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4,37</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2,09</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20,13</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85704">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2005</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0,90</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1,87</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0,44</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-0,16</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0,87</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1,89</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1,02</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-0,49</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2,75</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1,03</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1,91</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2,01</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11,13</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85704">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2006</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3,61</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1,77</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2,81</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3,71</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0,75</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0,66</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0,30</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-0,27</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-0,35</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2,96</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0,67</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2,19</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16,58</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85704">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2007</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2,39</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-0,04</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-0,01</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0,75</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2,11</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1,26</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2,36</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-0,62</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1,91</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3,43</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2,13</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0,72</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13,77</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85704">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2008</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0,94</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1,44</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0,57</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0,10</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1,07</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0,84</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1,04</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0,49</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1,14</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17,55</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1,22</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4,12</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29,85</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85704">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2009</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0,86</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2,42</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0,80</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0,65</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6,97</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5,33</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5,28</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6,88</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1,50</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-0,55</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1,37</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-0,25</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31,82</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58721">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2010</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**0,77</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               0,97</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              -0,16 </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               1,50</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               0,52</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              -0,34</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       ***+3,96</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              -2,11</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             +3,78</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            +1,86</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              -3,95</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             +0,80</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              7,50</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43495">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2011</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4,04</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2,15</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1,20</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               0,00</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de-CH"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              -1,25</a:t>
                      </a:r>
                      <a:endPar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endParaRP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de-CH"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              -2,09</a:t>
                      </a:r>
                      <a:endPar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endParaRP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endParaRP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endParaRP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endParaRP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endParaRP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endParaRP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endParaRP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CH"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3,98</a:t>
                      </a:r>
                      <a:endPar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endParaRP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85704">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endParaRP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endParaRP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endParaRP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endParaRP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endParaRP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endParaRP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endParaRP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endParaRP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endParaRP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endParaRP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endParaRP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endParaRP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de-DE" altLang="de-DE" sz="900" b="1"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    AVG:</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1"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16,3</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85704">
                <a:tc gridSpan="14">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de-DE" altLang="de-DE" sz="900" b="1"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RISIKO-PARAMETER:</a:t>
                      </a:r>
                    </a:p>
                  </a:txBody>
                  <a:tcPr marL="6365" marR="6365" marT="6360" marB="0" anchor="b"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bg1"/>
                    </a:solidFill>
                  </a:tcPr>
                </a:tc>
                <a:tc hMerge="1">
                  <a:txBody>
                    <a:bodyPr/>
                    <a:lstStyle/>
                    <a:p>
                      <a:endParaRPr lang="de-CH"/>
                    </a:p>
                  </a:txBody>
                  <a:tcPr/>
                </a:tc>
                <a:tc hMerge="1">
                  <a:txBody>
                    <a:bodyPr/>
                    <a:lstStyle/>
                    <a:p>
                      <a:endParaRPr lang="de-CH"/>
                    </a:p>
                  </a:txBody>
                  <a:tcPr/>
                </a:tc>
                <a:tc hMerge="1">
                  <a:txBody>
                    <a:bodyPr/>
                    <a:lstStyle/>
                    <a:p>
                      <a:endParaRPr lang="de-CH"/>
                    </a:p>
                  </a:txBody>
                  <a:tcPr/>
                </a:tc>
                <a:tc hMerge="1">
                  <a:txBody>
                    <a:bodyPr/>
                    <a:lstStyle/>
                    <a:p>
                      <a:endParaRPr lang="de-CH"/>
                    </a:p>
                  </a:txBody>
                  <a:tcPr/>
                </a:tc>
                <a:tc hMerge="1">
                  <a:txBody>
                    <a:bodyPr/>
                    <a:lstStyle/>
                    <a:p>
                      <a:endParaRPr lang="de-CH"/>
                    </a:p>
                  </a:txBody>
                  <a:tcPr/>
                </a:tc>
                <a:tc hMerge="1">
                  <a:txBody>
                    <a:bodyPr/>
                    <a:lstStyle/>
                    <a:p>
                      <a:endParaRPr lang="de-CH"/>
                    </a:p>
                  </a:txBody>
                  <a:tcPr/>
                </a:tc>
                <a:tc hMerge="1">
                  <a:txBody>
                    <a:bodyPr/>
                    <a:lstStyle/>
                    <a:p>
                      <a:endParaRPr lang="de-CH"/>
                    </a:p>
                  </a:txBody>
                  <a:tcPr/>
                </a:tc>
                <a:tc hMerge="1">
                  <a:txBody>
                    <a:bodyPr/>
                    <a:lstStyle/>
                    <a:p>
                      <a:endParaRPr lang="de-CH"/>
                    </a:p>
                  </a:txBody>
                  <a:tcPr/>
                </a:tc>
                <a:tc hMerge="1">
                  <a:txBody>
                    <a:bodyPr/>
                    <a:lstStyle/>
                    <a:p>
                      <a:endParaRPr lang="de-CH"/>
                    </a:p>
                  </a:txBody>
                  <a:tcPr/>
                </a:tc>
                <a:tc hMerge="1">
                  <a:txBody>
                    <a:bodyPr/>
                    <a:lstStyle/>
                    <a:p>
                      <a:endParaRPr lang="de-CH"/>
                    </a:p>
                  </a:txBody>
                  <a:tcPr/>
                </a:tc>
                <a:tc hMerge="1">
                  <a:txBody>
                    <a:bodyPr/>
                    <a:lstStyle/>
                    <a:p>
                      <a:endParaRPr lang="de-CH"/>
                    </a:p>
                  </a:txBody>
                  <a:tcPr/>
                </a:tc>
                <a:tc hMerge="1">
                  <a:txBody>
                    <a:bodyPr/>
                    <a:lstStyle/>
                    <a:p>
                      <a:endParaRPr lang="de-CH"/>
                    </a:p>
                  </a:txBody>
                  <a:tcPr/>
                </a:tc>
                <a:tc hMerge="1">
                  <a:txBody>
                    <a:bodyPr/>
                    <a:lstStyle/>
                    <a:p>
                      <a:endParaRPr lang="de-CH"/>
                    </a:p>
                  </a:txBody>
                  <a:tcPr/>
                </a:tc>
              </a:tr>
              <a:tr h="185704">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endParaRPr>
                    </a:p>
                  </a:txBody>
                  <a:tcPr marL="6365" marR="6365" marT="6360" marB="0" anchor="b" horzOverflow="overflow">
                    <a:lnL>
                      <a:noFill/>
                    </a:lnL>
                    <a:lnR>
                      <a:noFill/>
                    </a:lnR>
                    <a:lnT>
                      <a:noFill/>
                    </a:lnT>
                    <a:lnB>
                      <a:noFill/>
                    </a:lnB>
                    <a:lnTlToBr>
                      <a:noFill/>
                    </a:lnTlToBr>
                    <a:lnBlToTr>
                      <a:noFill/>
                    </a:lnBlToTr>
                    <a:solidFill>
                      <a:schemeClr val="bg1"/>
                    </a:solidFill>
                  </a:tcPr>
                </a:tc>
                <a:tc gridSpan="2">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Volatility (Std)</a:t>
                      </a:r>
                    </a:p>
                  </a:txBody>
                  <a:tcPr marL="6365" marR="6365" marT="6360" marB="0" anchor="b" horzOverflow="overflow">
                    <a:lnL>
                      <a:noFill/>
                    </a:lnL>
                    <a:lnR>
                      <a:noFill/>
                    </a:lnR>
                    <a:lnT>
                      <a:noFill/>
                    </a:lnT>
                    <a:lnB>
                      <a:noFill/>
                    </a:lnB>
                    <a:lnTlToBr>
                      <a:noFill/>
                    </a:lnTlToBr>
                    <a:lnBlToTr>
                      <a:noFill/>
                    </a:lnBlToTr>
                    <a:solidFill>
                      <a:schemeClr val="bg1"/>
                    </a:solidFill>
                  </a:tcPr>
                </a:tc>
                <a:tc hMerge="1">
                  <a:txBody>
                    <a:bodyPr/>
                    <a:lstStyle/>
                    <a:p>
                      <a:endParaRPr lang="de-CH"/>
                    </a:p>
                  </a:txBody>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2,45</a:t>
                      </a:r>
                    </a:p>
                  </a:txBody>
                  <a:tcPr marL="6365" marR="6365" marT="6360" marB="0" anchor="b" horzOverflow="overflow">
                    <a:lnL>
                      <a:noFill/>
                    </a:lnL>
                    <a:lnR>
                      <a:noFill/>
                    </a:lnR>
                    <a:lnT>
                      <a:noFill/>
                    </a:lnT>
                    <a:lnB>
                      <a:noFill/>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endParaRPr>
                    </a:p>
                  </a:txBody>
                  <a:tcPr marL="6365" marR="6365" marT="6360" marB="0" anchor="b" horzOverflow="overflow">
                    <a:lnL>
                      <a:noFill/>
                    </a:lnL>
                    <a:lnR>
                      <a:noFill/>
                    </a:lnR>
                    <a:lnT>
                      <a:noFill/>
                    </a:lnT>
                    <a:lnB>
                      <a:noFill/>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Best Month</a:t>
                      </a:r>
                    </a:p>
                  </a:txBody>
                  <a:tcPr marL="6365" marR="6365" marT="6360" marB="0" anchor="b" horzOverflow="overflow">
                    <a:lnL>
                      <a:noFill/>
                    </a:lnL>
                    <a:lnR>
                      <a:noFill/>
                    </a:lnR>
                    <a:lnT>
                      <a:noFill/>
                    </a:lnT>
                    <a:lnB>
                      <a:noFill/>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endParaRPr>
                    </a:p>
                  </a:txBody>
                  <a:tcPr marL="6365" marR="6365" marT="6360" marB="0" anchor="b" horzOverflow="overflow">
                    <a:lnL>
                      <a:noFill/>
                    </a:lnL>
                    <a:lnR>
                      <a:noFill/>
                    </a:lnR>
                    <a:lnT>
                      <a:noFill/>
                    </a:lnT>
                    <a:lnB>
                      <a:noFill/>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17,55</a:t>
                      </a:r>
                    </a:p>
                  </a:txBody>
                  <a:tcPr marL="6365" marR="6365" marT="6360" marB="0" anchor="b" horzOverflow="overflow">
                    <a:lnL>
                      <a:noFill/>
                    </a:lnL>
                    <a:lnR>
                      <a:noFill/>
                    </a:lnR>
                    <a:lnT>
                      <a:noFill/>
                    </a:lnT>
                    <a:lnB>
                      <a:noFill/>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endParaRPr>
                    </a:p>
                  </a:txBody>
                  <a:tcPr marL="6365" marR="6365" marT="6360" marB="0" anchor="b" horzOverflow="overflow">
                    <a:lnL>
                      <a:noFill/>
                    </a:lnL>
                    <a:lnR>
                      <a:noFill/>
                    </a:lnR>
                    <a:lnT>
                      <a:noFill/>
                    </a:lnT>
                    <a:lnB>
                      <a:noFill/>
                    </a:lnB>
                    <a:lnTlToBr>
                      <a:noFill/>
                    </a:lnTlToBr>
                    <a:lnBlToTr>
                      <a:noFill/>
                    </a:lnBlToTr>
                    <a:solidFill>
                      <a:schemeClr val="bg1"/>
                    </a:solidFill>
                  </a:tcPr>
                </a:tc>
                <a:tc gridSpan="2">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 positive Month</a:t>
                      </a:r>
                    </a:p>
                  </a:txBody>
                  <a:tcPr marL="6365" marR="6365" marT="6360" marB="0" anchor="b" horzOverflow="overflow">
                    <a:lnL>
                      <a:noFill/>
                    </a:lnL>
                    <a:lnR>
                      <a:noFill/>
                    </a:lnR>
                    <a:lnT>
                      <a:noFill/>
                    </a:lnT>
                    <a:lnB>
                      <a:noFill/>
                    </a:lnB>
                    <a:lnTlToBr>
                      <a:noFill/>
                    </a:lnTlToBr>
                    <a:lnBlToTr>
                      <a:noFill/>
                    </a:lnBlToTr>
                    <a:solidFill>
                      <a:schemeClr val="bg1"/>
                    </a:solidFill>
                  </a:tcPr>
                </a:tc>
                <a:tc hMerge="1">
                  <a:txBody>
                    <a:bodyPr/>
                    <a:lstStyle/>
                    <a:p>
                      <a:endParaRPr lang="de-CH"/>
                    </a:p>
                  </a:txBody>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76,58</a:t>
                      </a:r>
                    </a:p>
                  </a:txBody>
                  <a:tcPr marL="6365" marR="6365" marT="6360" marB="0" anchor="b" horzOverflow="overflow">
                    <a:lnL>
                      <a:noFill/>
                    </a:lnL>
                    <a:lnR>
                      <a:noFill/>
                    </a:lnR>
                    <a:lnT>
                      <a:noFill/>
                    </a:lnT>
                    <a:lnB>
                      <a:noFill/>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endParaRPr>
                    </a:p>
                  </a:txBody>
                  <a:tcPr marL="6365" marR="6365" marT="6360" marB="0" anchor="b" horzOverflow="overflow">
                    <a:lnL>
                      <a:noFill/>
                    </a:lnL>
                    <a:lnR>
                      <a:noFill/>
                    </a:lnR>
                    <a:lnT>
                      <a:noFill/>
                    </a:lnT>
                    <a:lnB>
                      <a:noFill/>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endParaRPr>
                    </a:p>
                  </a:txBody>
                  <a:tcPr marL="6365" marR="6365" marT="6360" marB="0" anchor="b" horzOverflow="overflow">
                    <a:lnL>
                      <a:noFill/>
                    </a:lnL>
                    <a:lnR>
                      <a:noFill/>
                    </a:lnR>
                    <a:lnT>
                      <a:noFill/>
                    </a:lnT>
                    <a:lnB>
                      <a:noFill/>
                    </a:lnB>
                    <a:lnTlToBr>
                      <a:noFill/>
                    </a:lnTlToBr>
                    <a:lnBlToTr>
                      <a:noFill/>
                    </a:lnBlToTr>
                    <a:solidFill>
                      <a:schemeClr val="bg1"/>
                    </a:solidFill>
                  </a:tcPr>
                </a:tc>
              </a:tr>
              <a:tr h="184117">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endParaRPr>
                    </a:p>
                  </a:txBody>
                  <a:tcPr marL="6365" marR="6365" marT="6360" marB="0" anchor="b" horzOverflow="overflow">
                    <a:lnL>
                      <a:noFill/>
                    </a:lnL>
                    <a:lnR>
                      <a:noFill/>
                    </a:lnR>
                    <a:lnT>
                      <a:noFill/>
                    </a:lnT>
                    <a:lnB>
                      <a:noFill/>
                    </a:lnB>
                    <a:lnTlToBr>
                      <a:noFill/>
                    </a:lnTlToBr>
                    <a:lnBlToTr>
                      <a:noFill/>
                    </a:lnBlToTr>
                    <a:solidFill>
                      <a:schemeClr val="bg1"/>
                    </a:solidFill>
                  </a:tcPr>
                </a:tc>
                <a:tc gridSpan="2">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Gain Deviation</a:t>
                      </a:r>
                    </a:p>
                  </a:txBody>
                  <a:tcPr marL="6365" marR="6365" marT="6360" marB="0" anchor="b" horzOverflow="overflow">
                    <a:lnL>
                      <a:noFill/>
                    </a:lnL>
                    <a:lnR>
                      <a:noFill/>
                    </a:lnR>
                    <a:lnT>
                      <a:noFill/>
                    </a:lnT>
                    <a:lnB>
                      <a:noFill/>
                    </a:lnB>
                    <a:lnTlToBr>
                      <a:noFill/>
                    </a:lnTlToBr>
                    <a:lnBlToTr>
                      <a:noFill/>
                    </a:lnBlToTr>
                    <a:solidFill>
                      <a:schemeClr val="bg1"/>
                    </a:solidFill>
                  </a:tcPr>
                </a:tc>
                <a:tc hMerge="1">
                  <a:txBody>
                    <a:bodyPr/>
                    <a:lstStyle/>
                    <a:p>
                      <a:endParaRPr lang="de-CH"/>
                    </a:p>
                  </a:txBody>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2,33</a:t>
                      </a:r>
                    </a:p>
                  </a:txBody>
                  <a:tcPr marL="6365" marR="6365" marT="6360" marB="0" anchor="b" horzOverflow="overflow">
                    <a:lnL>
                      <a:noFill/>
                    </a:lnL>
                    <a:lnR>
                      <a:noFill/>
                    </a:lnR>
                    <a:lnT>
                      <a:noFill/>
                    </a:lnT>
                    <a:lnB>
                      <a:noFill/>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endParaRPr>
                    </a:p>
                  </a:txBody>
                  <a:tcPr marL="6365" marR="6365" marT="6360" marB="0" anchor="b" horzOverflow="overflow">
                    <a:lnL>
                      <a:noFill/>
                    </a:lnL>
                    <a:lnR>
                      <a:noFill/>
                    </a:lnR>
                    <a:lnT>
                      <a:noFill/>
                    </a:lnT>
                    <a:lnB>
                      <a:noFill/>
                    </a:lnB>
                    <a:lnTlToBr>
                      <a:noFill/>
                    </a:lnTlToBr>
                    <a:lnBlToTr>
                      <a:noFill/>
                    </a:lnBlToTr>
                    <a:solidFill>
                      <a:schemeClr val="bg1"/>
                    </a:solidFill>
                  </a:tcPr>
                </a:tc>
                <a:tc gridSpan="2">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Worst Month</a:t>
                      </a:r>
                    </a:p>
                  </a:txBody>
                  <a:tcPr marL="6365" marR="6365" marT="6360" marB="0" anchor="b" horzOverflow="overflow">
                    <a:lnL>
                      <a:noFill/>
                    </a:lnL>
                    <a:lnR>
                      <a:noFill/>
                    </a:lnR>
                    <a:lnT>
                      <a:noFill/>
                    </a:lnT>
                    <a:lnB>
                      <a:noFill/>
                    </a:lnB>
                    <a:lnTlToBr>
                      <a:noFill/>
                    </a:lnTlToBr>
                    <a:lnBlToTr>
                      <a:noFill/>
                    </a:lnBlToTr>
                    <a:solidFill>
                      <a:schemeClr val="bg1"/>
                    </a:solidFill>
                  </a:tcPr>
                </a:tc>
                <a:tc hMerge="1">
                  <a:txBody>
                    <a:bodyPr/>
                    <a:lstStyle/>
                    <a:p>
                      <a:endParaRPr lang="de-CH"/>
                    </a:p>
                  </a:txBody>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-1,97</a:t>
                      </a:r>
                    </a:p>
                  </a:txBody>
                  <a:tcPr marL="6365" marR="6365" marT="6360" marB="0" anchor="b" horzOverflow="overflow">
                    <a:lnL>
                      <a:noFill/>
                    </a:lnL>
                    <a:lnR>
                      <a:noFill/>
                    </a:lnR>
                    <a:lnT>
                      <a:noFill/>
                    </a:lnT>
                    <a:lnB>
                      <a:noFill/>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endParaRPr>
                    </a:p>
                  </a:txBody>
                  <a:tcPr marL="6365" marR="6365" marT="6360" marB="0" anchor="b" horzOverflow="overflow">
                    <a:lnL>
                      <a:noFill/>
                    </a:lnL>
                    <a:lnR>
                      <a:noFill/>
                    </a:lnR>
                    <a:lnT>
                      <a:noFill/>
                    </a:lnT>
                    <a:lnB>
                      <a:noFill/>
                    </a:lnB>
                    <a:lnTlToBr>
                      <a:noFill/>
                    </a:lnTlToBr>
                    <a:lnBlToTr>
                      <a:noFill/>
                    </a:lnBlToTr>
                    <a:solidFill>
                      <a:schemeClr val="bg1"/>
                    </a:solidFill>
                  </a:tcPr>
                </a:tc>
                <a:tc gridSpan="2">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 negative Month</a:t>
                      </a:r>
                    </a:p>
                  </a:txBody>
                  <a:tcPr marL="6365" marR="6365" marT="6360" marB="0" anchor="b" horzOverflow="overflow">
                    <a:lnL>
                      <a:noFill/>
                    </a:lnL>
                    <a:lnR>
                      <a:noFill/>
                    </a:lnR>
                    <a:lnT>
                      <a:noFill/>
                    </a:lnT>
                    <a:lnB>
                      <a:noFill/>
                    </a:lnB>
                    <a:lnTlToBr>
                      <a:noFill/>
                    </a:lnTlToBr>
                    <a:lnBlToTr>
                      <a:noFill/>
                    </a:lnBlToTr>
                    <a:solidFill>
                      <a:schemeClr val="bg1"/>
                    </a:solidFill>
                  </a:tcPr>
                </a:tc>
                <a:tc hMerge="1">
                  <a:txBody>
                    <a:bodyPr/>
                    <a:lstStyle/>
                    <a:p>
                      <a:endParaRPr lang="de-CH"/>
                    </a:p>
                  </a:txBody>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23,42</a:t>
                      </a:r>
                    </a:p>
                  </a:txBody>
                  <a:tcPr marL="6365" marR="6365" marT="6360" marB="0" anchor="b" horzOverflow="overflow">
                    <a:lnL>
                      <a:noFill/>
                    </a:lnL>
                    <a:lnR>
                      <a:noFill/>
                    </a:lnR>
                    <a:lnT>
                      <a:noFill/>
                    </a:lnT>
                    <a:lnB>
                      <a:noFill/>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endParaRPr>
                    </a:p>
                  </a:txBody>
                  <a:tcPr marL="6365" marR="6365" marT="6360" marB="0" anchor="b" horzOverflow="overflow">
                    <a:lnL>
                      <a:noFill/>
                    </a:lnL>
                    <a:lnR>
                      <a:noFill/>
                    </a:lnR>
                    <a:lnT>
                      <a:noFill/>
                    </a:lnT>
                    <a:lnB>
                      <a:noFill/>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endParaRPr>
                    </a:p>
                  </a:txBody>
                  <a:tcPr marL="6365" marR="6365" marT="6360" marB="0" anchor="b" horzOverflow="overflow">
                    <a:lnL>
                      <a:noFill/>
                    </a:lnL>
                    <a:lnR>
                      <a:noFill/>
                    </a:lnR>
                    <a:lnT>
                      <a:noFill/>
                    </a:lnT>
                    <a:lnB>
                      <a:noFill/>
                    </a:lnB>
                    <a:lnTlToBr>
                      <a:noFill/>
                    </a:lnTlToBr>
                    <a:lnBlToTr>
                      <a:noFill/>
                    </a:lnBlToTr>
                    <a:solidFill>
                      <a:schemeClr val="bg1"/>
                    </a:solidFill>
                  </a:tcPr>
                </a:tc>
              </a:tr>
              <a:tr h="185704">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endParaRPr>
                    </a:p>
                  </a:txBody>
                  <a:tcPr marL="6365" marR="6365" marT="6360" marB="0" anchor="b" horzOverflow="overflow">
                    <a:lnL>
                      <a:noFill/>
                    </a:lnL>
                    <a:lnR>
                      <a:noFill/>
                    </a:lnR>
                    <a:lnT>
                      <a:noFill/>
                    </a:lnT>
                    <a:lnB>
                      <a:noFill/>
                    </a:lnB>
                    <a:lnTlToBr>
                      <a:noFill/>
                    </a:lnTlToBr>
                    <a:lnBlToTr>
                      <a:noFill/>
                    </a:lnBlToTr>
                    <a:solidFill>
                      <a:schemeClr val="bg1"/>
                    </a:solidFill>
                  </a:tcPr>
                </a:tc>
                <a:tc gridSpan="2">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Loss Deviation</a:t>
                      </a:r>
                    </a:p>
                  </a:txBody>
                  <a:tcPr marL="6365" marR="6365" marT="6360" marB="0" anchor="b" horzOverflow="overflow">
                    <a:lnL>
                      <a:noFill/>
                    </a:lnL>
                    <a:lnR>
                      <a:noFill/>
                    </a:lnR>
                    <a:lnT>
                      <a:noFill/>
                    </a:lnT>
                    <a:lnB>
                      <a:noFill/>
                    </a:lnB>
                    <a:lnTlToBr>
                      <a:noFill/>
                    </a:lnTlToBr>
                    <a:lnBlToTr>
                      <a:noFill/>
                    </a:lnBlToTr>
                    <a:solidFill>
                      <a:schemeClr val="bg1"/>
                    </a:solidFill>
                  </a:tcPr>
                </a:tc>
                <a:tc hMerge="1">
                  <a:txBody>
                    <a:bodyPr/>
                    <a:lstStyle/>
                    <a:p>
                      <a:endParaRPr lang="de-CH"/>
                    </a:p>
                  </a:txBody>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0,24</a:t>
                      </a:r>
                    </a:p>
                  </a:txBody>
                  <a:tcPr marL="6365" marR="6365" marT="6360" marB="0" anchor="b" horzOverflow="overflow">
                    <a:lnL>
                      <a:noFill/>
                    </a:lnL>
                    <a:lnR>
                      <a:noFill/>
                    </a:lnR>
                    <a:lnT>
                      <a:noFill/>
                    </a:lnT>
                    <a:lnB>
                      <a:noFill/>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endParaRPr>
                    </a:p>
                  </a:txBody>
                  <a:tcPr marL="6365" marR="6365" marT="6360" marB="0" anchor="b" horzOverflow="overflow">
                    <a:lnL>
                      <a:noFill/>
                    </a:lnL>
                    <a:lnR>
                      <a:noFill/>
                    </a:lnR>
                    <a:lnT>
                      <a:noFill/>
                    </a:lnT>
                    <a:lnB>
                      <a:noFill/>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endParaRPr>
                    </a:p>
                  </a:txBody>
                  <a:tcPr marL="6365" marR="6365" marT="6360" marB="0" anchor="b" horzOverflow="overflow">
                    <a:lnL>
                      <a:noFill/>
                    </a:lnL>
                    <a:lnR>
                      <a:noFill/>
                    </a:lnR>
                    <a:lnT>
                      <a:noFill/>
                    </a:lnT>
                    <a:lnB>
                      <a:noFill/>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endParaRPr>
                    </a:p>
                  </a:txBody>
                  <a:tcPr marL="6365" marR="6365" marT="6360" marB="0" anchor="b" horzOverflow="overflow">
                    <a:lnL>
                      <a:noFill/>
                    </a:lnL>
                    <a:lnR>
                      <a:noFill/>
                    </a:lnR>
                    <a:lnT>
                      <a:noFill/>
                    </a:lnT>
                    <a:lnB>
                      <a:noFill/>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endParaRPr>
                    </a:p>
                  </a:txBody>
                  <a:tcPr marL="6365" marR="6365" marT="6360" marB="0" anchor="b" horzOverflow="overflow">
                    <a:lnL>
                      <a:noFill/>
                    </a:lnL>
                    <a:lnR>
                      <a:noFill/>
                    </a:lnR>
                    <a:lnT>
                      <a:noFill/>
                    </a:lnT>
                    <a:lnB>
                      <a:noFill/>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endParaRPr>
                    </a:p>
                  </a:txBody>
                  <a:tcPr marL="6365" marR="6365" marT="6360" marB="0" anchor="b" horzOverflow="overflow">
                    <a:lnL>
                      <a:noFill/>
                    </a:lnL>
                    <a:lnR>
                      <a:noFill/>
                    </a:lnR>
                    <a:lnT>
                      <a:noFill/>
                    </a:lnT>
                    <a:lnB>
                      <a:noFill/>
                    </a:lnB>
                    <a:lnTlToBr>
                      <a:noFill/>
                    </a:lnTlToBr>
                    <a:lnBlToTr>
                      <a:noFill/>
                    </a:lnBlToTr>
                    <a:solidFill>
                      <a:schemeClr val="bg1"/>
                    </a:solidFill>
                  </a:tcPr>
                </a:tc>
                <a:tc gridSpan="2">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Max. mth Drawdown</a:t>
                      </a:r>
                    </a:p>
                  </a:txBody>
                  <a:tcPr marL="6365" marR="6365" marT="6360" marB="0" anchor="b" horzOverflow="overflow">
                    <a:lnL>
                      <a:noFill/>
                    </a:lnL>
                    <a:lnR>
                      <a:noFill/>
                    </a:lnR>
                    <a:lnT>
                      <a:noFill/>
                    </a:lnT>
                    <a:lnB>
                      <a:noFill/>
                    </a:lnB>
                    <a:lnTlToBr>
                      <a:noFill/>
                    </a:lnTlToBr>
                    <a:lnBlToTr>
                      <a:noFill/>
                    </a:lnBlToTr>
                    <a:solidFill>
                      <a:schemeClr val="bg1"/>
                    </a:solidFill>
                  </a:tcPr>
                </a:tc>
                <a:tc hMerge="1">
                  <a:txBody>
                    <a:bodyPr/>
                    <a:lstStyle/>
                    <a:p>
                      <a:endParaRPr lang="de-CH"/>
                    </a:p>
                  </a:txBody>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-7,43</a:t>
                      </a:r>
                    </a:p>
                  </a:txBody>
                  <a:tcPr marL="6365" marR="6365" marT="6360" marB="0" anchor="b" horzOverflow="overflow">
                    <a:lnL>
                      <a:noFill/>
                    </a:lnL>
                    <a:lnR>
                      <a:noFill/>
                    </a:lnR>
                    <a:lnT>
                      <a:noFill/>
                    </a:lnT>
                    <a:lnB>
                      <a:noFill/>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endParaRPr>
                    </a:p>
                  </a:txBody>
                  <a:tcPr marL="6365" marR="6365" marT="6360" marB="0" anchor="b" horzOverflow="overflow">
                    <a:lnL>
                      <a:noFill/>
                    </a:lnL>
                    <a:lnR>
                      <a:noFill/>
                    </a:lnR>
                    <a:lnT>
                      <a:noFill/>
                    </a:lnT>
                    <a:lnB>
                      <a:noFill/>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endParaRPr>
                    </a:p>
                  </a:txBody>
                  <a:tcPr marL="6365" marR="6365" marT="6360" marB="0" anchor="b" horzOverflow="overflow">
                    <a:lnL>
                      <a:noFill/>
                    </a:lnL>
                    <a:lnR>
                      <a:noFill/>
                    </a:lnR>
                    <a:lnT>
                      <a:noFill/>
                    </a:lnT>
                    <a:lnB>
                      <a:noFill/>
                    </a:lnB>
                    <a:lnTlToBr>
                      <a:noFill/>
                    </a:lnTlToBr>
                    <a:lnBlToTr>
                      <a:noFill/>
                    </a:lnBlToTr>
                    <a:solidFill>
                      <a:schemeClr val="bg1"/>
                    </a:solidFill>
                  </a:tcPr>
                </a:tc>
              </a:tr>
            </a:tbl>
          </a:graphicData>
        </a:graphic>
      </p:graphicFrame>
      <p:sp>
        <p:nvSpPr>
          <p:cNvPr id="49448" name="Text Box 296"/>
          <p:cNvSpPr txBox="1">
            <a:spLocks noChangeArrowheads="1"/>
          </p:cNvSpPr>
          <p:nvPr/>
        </p:nvSpPr>
        <p:spPr bwMode="auto">
          <a:xfrm>
            <a:off x="611188" y="1665288"/>
            <a:ext cx="2000250" cy="336550"/>
          </a:xfrm>
          <a:prstGeom prst="rect">
            <a:avLst/>
          </a:prstGeom>
          <a:noFill/>
          <a:ln w="9525">
            <a:noFill/>
            <a:miter lim="800000"/>
            <a:headEnd/>
            <a:tailEnd/>
          </a:ln>
          <a:effectLst/>
        </p:spPr>
        <p:txBody>
          <a:bodyPr wrap="none">
            <a:spAutoFit/>
          </a:bodyPr>
          <a:lstStyle/>
          <a:p>
            <a:r>
              <a:rPr lang="de-CH" sz="1600"/>
              <a:t>Platzhalter:::::::::::::::</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9"/>
          <p:cNvSpPr>
            <a:spLocks noGrp="1" noChangeArrowheads="1"/>
          </p:cNvSpPr>
          <p:nvPr>
            <p:ph idx="4294967295"/>
          </p:nvPr>
        </p:nvSpPr>
        <p:spPr>
          <a:xfrm>
            <a:off x="479425" y="1698625"/>
            <a:ext cx="9798050" cy="5070475"/>
          </a:xfrm>
        </p:spPr>
        <p:txBody>
          <a:bodyPr/>
          <a:lstStyle/>
          <a:p>
            <a:pPr marL="0" indent="0"/>
            <a:r>
              <a:rPr lang="de-DE" altLang="de-DE" sz="1400" smtClean="0">
                <a:solidFill>
                  <a:schemeClr val="tx1"/>
                </a:solidFill>
                <a:latin typeface="Times New Roman" pitchFamily="18" charset="0"/>
              </a:rPr>
              <a:t>Auswahl der Fundamentaldaten:	</a:t>
            </a:r>
          </a:p>
          <a:p>
            <a:pPr marL="273050" lvl="1" indent="-190500">
              <a:spcAft>
                <a:spcPct val="0"/>
              </a:spcAft>
              <a:buClr>
                <a:srgbClr val="2A58A6"/>
              </a:buClr>
              <a:buFont typeface="Arial" charset="0"/>
              <a:buChar char="•"/>
            </a:pPr>
            <a:r>
              <a:rPr lang="de-DE" altLang="de-DE" sz="1400" smtClean="0">
                <a:latin typeface="Times New Roman" pitchFamily="18" charset="0"/>
              </a:rPr>
              <a:t>Konjunkturindikatoren, Auswahl-Kriterium: zeitnahe Verfügbarkeit und langfristig überdurchschnittlich positive Korrelation.</a:t>
            </a:r>
          </a:p>
          <a:p>
            <a:pPr marL="273050" lvl="1" indent="-190500">
              <a:spcAft>
                <a:spcPts val="963"/>
              </a:spcAft>
              <a:buClr>
                <a:srgbClr val="2A58A6"/>
              </a:buClr>
              <a:buFont typeface="Arial" charset="0"/>
              <a:buChar char="•"/>
            </a:pPr>
            <a:r>
              <a:rPr lang="de-DE" altLang="de-DE" sz="1400" smtClean="0">
                <a:latin typeface="Times New Roman" pitchFamily="18" charset="0"/>
              </a:rPr>
              <a:t>z.B.: ISM Mfg Index, ISM New Orders Index, Consumer Confidence Index, Phili FED Index, Michigan Consumer Confidence, New York State Index, Chicago PMI Index, Money Supply, u.a.</a:t>
            </a:r>
          </a:p>
          <a:p>
            <a:pPr marL="0" indent="0"/>
            <a:r>
              <a:rPr lang="de-DE" altLang="de-DE" sz="1400" smtClean="0">
                <a:solidFill>
                  <a:schemeClr val="tx1"/>
                </a:solidFill>
                <a:latin typeface="Times New Roman" pitchFamily="18" charset="0"/>
              </a:rPr>
              <a:t>Auswahl der Intermarket-Faktoren: </a:t>
            </a:r>
          </a:p>
          <a:p>
            <a:pPr marL="273050" lvl="1" indent="-190500">
              <a:spcAft>
                <a:spcPct val="0"/>
              </a:spcAft>
              <a:buClr>
                <a:srgbClr val="2A58A6"/>
              </a:buClr>
              <a:buFont typeface="Arial" charset="0"/>
              <a:buChar char="•"/>
            </a:pPr>
            <a:r>
              <a:rPr lang="de-DE" altLang="de-DE" sz="1400" smtClean="0">
                <a:latin typeface="Times New Roman" pitchFamily="18" charset="0"/>
              </a:rPr>
              <a:t>Marktindizes und Sentiment Indikatoren; Auswahl-Kriterium: kausaler Zusammenhang zum Aktienmarkt.</a:t>
            </a:r>
          </a:p>
          <a:p>
            <a:pPr marL="273050" lvl="1" indent="-190500">
              <a:spcAft>
                <a:spcPct val="0"/>
              </a:spcAft>
              <a:buClr>
                <a:srgbClr val="2A58A6"/>
              </a:buClr>
              <a:buFont typeface="Arial" charset="0"/>
              <a:buChar char="•"/>
            </a:pPr>
            <a:r>
              <a:rPr lang="de-DE" altLang="de-DE" sz="1400" smtClean="0">
                <a:latin typeface="Times New Roman" pitchFamily="18" charset="0"/>
              </a:rPr>
              <a:t>z.B.: S&amp;P Earnings, Bull-Bear-Ratio, Advance-Decline-Ratio, Vola-Index, Zinsstruktur, Rendite-Niveau, Öl Preise, Kupfer Preis, US-Wechselkurs, HighYield Bond Index, u.a.</a:t>
            </a:r>
          </a:p>
          <a:p>
            <a:pPr marL="273050" lvl="1" indent="-190500">
              <a:spcAft>
                <a:spcPct val="0"/>
              </a:spcAft>
              <a:buClr>
                <a:srgbClr val="2A58A6"/>
              </a:buClr>
              <a:buFont typeface="Arial" charset="0"/>
              <a:buChar char="•"/>
            </a:pPr>
            <a:endParaRPr lang="de-DE" altLang="de-DE" sz="1400" smtClean="0">
              <a:latin typeface="Times New Roman" pitchFamily="18" charset="0"/>
            </a:endParaRPr>
          </a:p>
          <a:p>
            <a:pPr marL="0" indent="0"/>
            <a:r>
              <a:rPr lang="de-DE" altLang="de-DE" sz="1400" smtClean="0">
                <a:solidFill>
                  <a:schemeClr val="tx1"/>
                </a:solidFill>
                <a:latin typeface="Times New Roman" pitchFamily="18" charset="0"/>
              </a:rPr>
              <a:t>Buildung der Datencloud für den S&amp;P500 : </a:t>
            </a:r>
          </a:p>
          <a:p>
            <a:pPr marL="273050" lvl="1" indent="-190500">
              <a:spcAft>
                <a:spcPct val="0"/>
              </a:spcAft>
              <a:buClr>
                <a:srgbClr val="2A58A6"/>
              </a:buClr>
              <a:buFont typeface="Arial" charset="0"/>
              <a:buChar char="•"/>
            </a:pPr>
            <a:r>
              <a:rPr lang="de-DE" altLang="de-DE" sz="1400" smtClean="0">
                <a:latin typeface="Times New Roman" pitchFamily="18" charset="0"/>
              </a:rPr>
              <a:t>Aus den o.g. Zeitreihen lassen sich eine Vielzahl von Indikatoren berechnen, z.B. MACD, RSI, SMA(90), SMA(30), Oszillatoren, Trendsteigungen, u.a.. Für jeden Indikator können sinnvolle und optimale Parameter getestet werden. </a:t>
            </a:r>
          </a:p>
          <a:p>
            <a:pPr marL="273050" lvl="1" indent="-190500">
              <a:spcAft>
                <a:spcPct val="0"/>
              </a:spcAft>
              <a:buClr>
                <a:srgbClr val="2A58A6"/>
              </a:buClr>
              <a:buFont typeface="Arial" charset="0"/>
              <a:buChar char="•"/>
            </a:pPr>
            <a:r>
              <a:rPr lang="de-DE" altLang="de-DE" sz="1400" smtClean="0">
                <a:latin typeface="Times New Roman" pitchFamily="18" charset="0"/>
              </a:rPr>
              <a:t>Damit ergibt sich eine umfangreiche Datenwolke einer Vielzahl von Marktinformationen, Kursen, Fundamentaldaten und Indikatoren. Es ist offensichtlich, dass sich die vielen Möglichkeiten nicht mit einem traditionellen Modell austesten lassen.</a:t>
            </a:r>
          </a:p>
          <a:p>
            <a:pPr marL="273050" lvl="1" indent="-190500">
              <a:spcAft>
                <a:spcPct val="0"/>
              </a:spcAft>
              <a:buClr>
                <a:srgbClr val="2A58A6"/>
              </a:buClr>
              <a:buFont typeface="Arial" charset="0"/>
              <a:buChar char="•"/>
            </a:pPr>
            <a:endParaRPr lang="de-DE" altLang="de-DE" sz="1400" smtClean="0">
              <a:latin typeface="Times New Roman" pitchFamily="18" charset="0"/>
            </a:endParaRPr>
          </a:p>
          <a:p>
            <a:pPr marL="0" indent="0"/>
            <a:r>
              <a:rPr lang="de-DE" altLang="de-DE" sz="1400" smtClean="0">
                <a:solidFill>
                  <a:schemeClr val="tx1"/>
                </a:solidFill>
                <a:latin typeface="Times New Roman" pitchFamily="18" charset="0"/>
              </a:rPr>
              <a:t>Klassifikations-Algorithmus:</a:t>
            </a:r>
          </a:p>
          <a:p>
            <a:pPr marL="273050" lvl="1" indent="-190500">
              <a:spcAft>
                <a:spcPct val="0"/>
              </a:spcAft>
              <a:buClr>
                <a:srgbClr val="2A58A6"/>
              </a:buClr>
              <a:buFont typeface="Arial" charset="0"/>
              <a:buChar char="•"/>
            </a:pPr>
            <a:r>
              <a:rPr lang="de-DE" altLang="de-DE" sz="1400" smtClean="0">
                <a:latin typeface="Times New Roman" pitchFamily="18" charset="0"/>
              </a:rPr>
              <a:t>Der Algorithmus ermittelt: Welche Daten der Cloud sind von Relevanz und wie lassen sich Muster bzw. Zusammenhänge zum Aktienmarkt finden (feature detection) ?</a:t>
            </a:r>
          </a:p>
          <a:p>
            <a:pPr marL="273050" lvl="1" indent="-190500">
              <a:spcAft>
                <a:spcPct val="0"/>
              </a:spcAft>
              <a:buClr>
                <a:srgbClr val="2A58A6"/>
              </a:buClr>
              <a:buFont typeface="Arial" charset="0"/>
              <a:buChar char="•"/>
            </a:pPr>
            <a:r>
              <a:rPr lang="de-DE" altLang="de-DE" sz="1400" smtClean="0">
                <a:latin typeface="Times New Roman" pitchFamily="18" charset="0"/>
              </a:rPr>
              <a:t>Das Ergebnis ist eine Liste welche Indikatoren mit welchen Ausprägungen in der Historie relevant waren. Damit kann ein Regelwerk erstellt werden (model) mit dem Sollwerte ermittelt werden, um Long/Short oder Flat zu gehen.</a:t>
            </a:r>
          </a:p>
          <a:p>
            <a:pPr marL="273050" lvl="1" indent="-190500">
              <a:spcAft>
                <a:spcPct val="0"/>
              </a:spcAft>
              <a:buClr>
                <a:srgbClr val="2A58A6"/>
              </a:buClr>
              <a:buFont typeface="Arial" charset="0"/>
              <a:buChar char="•"/>
            </a:pPr>
            <a:r>
              <a:rPr lang="de-DE" altLang="de-DE" sz="1400" smtClean="0">
                <a:latin typeface="Times New Roman" pitchFamily="18" charset="0"/>
              </a:rPr>
              <a:t>Die Berechung wird bei Vorliegen neuer Daten wiederholt (laufendes Training).</a:t>
            </a:r>
          </a:p>
          <a:p>
            <a:pPr marL="273050" lvl="1" indent="-190500">
              <a:spcAft>
                <a:spcPct val="0"/>
              </a:spcAft>
              <a:buClr>
                <a:srgbClr val="2A58A6"/>
              </a:buClr>
            </a:pPr>
            <a:endParaRPr lang="de-DE" altLang="de-DE" sz="1400" smtClean="0">
              <a:latin typeface="Times New Roman" pitchFamily="18" charset="0"/>
            </a:endParaRPr>
          </a:p>
          <a:p>
            <a:pPr marL="273050" lvl="1" indent="-190500">
              <a:spcAft>
                <a:spcPct val="0"/>
              </a:spcAft>
              <a:buClr>
                <a:srgbClr val="2A58A6"/>
              </a:buClr>
            </a:pPr>
            <a:endParaRPr lang="de-DE" altLang="de-DE" sz="1400" smtClean="0">
              <a:latin typeface="Times New Roman" pitchFamily="18" charset="0"/>
            </a:endParaRPr>
          </a:p>
        </p:txBody>
      </p:sp>
      <p:sp>
        <p:nvSpPr>
          <p:cNvPr id="50179" name="Rectangle 4098"/>
          <p:cNvSpPr>
            <a:spLocks noGrp="1" noChangeArrowheads="1"/>
          </p:cNvSpPr>
          <p:nvPr>
            <p:ph type="title" idx="4294967295"/>
          </p:nvPr>
        </p:nvSpPr>
        <p:spPr>
          <a:xfrm>
            <a:off x="449263" y="1085850"/>
            <a:ext cx="9828212" cy="430213"/>
          </a:xfrm>
        </p:spPr>
        <p:txBody>
          <a:bodyPr anchor="t"/>
          <a:lstStyle/>
          <a:p>
            <a:r>
              <a:rPr lang="de-DE" altLang="de-DE" sz="2000" smtClean="0">
                <a:solidFill>
                  <a:srgbClr val="000066"/>
                </a:solidFill>
              </a:rPr>
              <a:t>Beispiel – Branchen: Prognose des Automobiles Index</a:t>
            </a:r>
            <a:br>
              <a:rPr lang="de-DE" altLang="de-DE" sz="2000" smtClean="0">
                <a:solidFill>
                  <a:srgbClr val="000066"/>
                </a:solidFill>
              </a:rPr>
            </a:br>
            <a:endParaRPr lang="de-DE" altLang="de-DE" sz="2000" smtClean="0">
              <a:solidFill>
                <a:srgbClr val="000066"/>
              </a:solidFill>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4098"/>
          <p:cNvSpPr>
            <a:spLocks noGrp="1" noChangeArrowheads="1"/>
          </p:cNvSpPr>
          <p:nvPr>
            <p:ph type="title" idx="4294967295"/>
          </p:nvPr>
        </p:nvSpPr>
        <p:spPr>
          <a:xfrm>
            <a:off x="449263" y="1085850"/>
            <a:ext cx="9828212" cy="430213"/>
          </a:xfrm>
        </p:spPr>
        <p:txBody>
          <a:bodyPr anchor="t"/>
          <a:lstStyle/>
          <a:p>
            <a:r>
              <a:rPr lang="de-DE" altLang="de-DE" sz="2000" smtClean="0">
                <a:solidFill>
                  <a:srgbClr val="000066"/>
                </a:solidFill>
              </a:rPr>
              <a:t>Ergebnis Automobiles Index:  Liste der wichtigsten Einflussfaktoren nach Wichtigkeit</a:t>
            </a:r>
            <a:br>
              <a:rPr lang="de-DE" altLang="de-DE" sz="2000" smtClean="0">
                <a:solidFill>
                  <a:srgbClr val="000066"/>
                </a:solidFill>
              </a:rPr>
            </a:br>
            <a:endParaRPr lang="de-DE" altLang="de-DE" sz="2000" smtClean="0">
              <a:solidFill>
                <a:srgbClr val="000066"/>
              </a:solidFill>
            </a:endParaRPr>
          </a:p>
        </p:txBody>
      </p:sp>
      <p:sp>
        <p:nvSpPr>
          <p:cNvPr id="51203" name="Text Box 3"/>
          <p:cNvSpPr txBox="1">
            <a:spLocks noChangeArrowheads="1"/>
          </p:cNvSpPr>
          <p:nvPr/>
        </p:nvSpPr>
        <p:spPr bwMode="auto">
          <a:xfrm>
            <a:off x="3368675" y="6692900"/>
            <a:ext cx="6907213" cy="336550"/>
          </a:xfrm>
          <a:prstGeom prst="rect">
            <a:avLst/>
          </a:prstGeom>
          <a:noFill/>
          <a:ln w="9525">
            <a:noFill/>
            <a:miter lim="800000"/>
            <a:headEnd/>
            <a:tailEnd/>
          </a:ln>
          <a:effectLst/>
        </p:spPr>
        <p:txBody>
          <a:bodyPr>
            <a:spAutoFit/>
          </a:bodyPr>
          <a:lstStyle/>
          <a:p>
            <a:r>
              <a:rPr lang="de-CH" sz="1600"/>
              <a:t>Zur Erläuterung der einzelnen Indikatoren siehe Anhang 1</a:t>
            </a:r>
          </a:p>
        </p:txBody>
      </p:sp>
      <p:graphicFrame>
        <p:nvGraphicFramePr>
          <p:cNvPr id="52095" name="Group 895"/>
          <p:cNvGraphicFramePr>
            <a:graphicFrameLocks noGrp="1"/>
          </p:cNvGraphicFramePr>
          <p:nvPr/>
        </p:nvGraphicFramePr>
        <p:xfrm>
          <a:off x="733425" y="1706563"/>
          <a:ext cx="7835900" cy="4946650"/>
        </p:xfrm>
        <a:graphic>
          <a:graphicData uri="http://schemas.openxmlformats.org/drawingml/2006/table">
            <a:tbl>
              <a:tblPr/>
              <a:tblGrid>
                <a:gridCol w="3556000"/>
                <a:gridCol w="960438"/>
                <a:gridCol w="1168400"/>
                <a:gridCol w="1168400"/>
                <a:gridCol w="982662"/>
              </a:tblGrid>
              <a:tr h="260350">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GB" sz="1100" b="0" i="0" u="none" strike="noStrike" cap="none" normalizeH="0" baseline="0" smtClean="0">
                          <a:ln>
                            <a:noFill/>
                          </a:ln>
                          <a:solidFill>
                            <a:srgbClr val="000000"/>
                          </a:solidFill>
                          <a:effectLst/>
                          <a:latin typeface="Calibri" pitchFamily="34" charset="0"/>
                          <a:ea typeface="ＭＳ Ｐゴシック" pitchFamily="34" charset="-128"/>
                          <a:cs typeface="Arial" charset="0"/>
                        </a:rPr>
                        <a:t>GER_PROD_VEHICLES_EXPECTATIONS.lead.37.slope90</a:t>
                      </a:r>
                      <a:endParaRPr kumimoji="0" lang="en-GB" sz="1600" b="0" i="0" u="none" strike="noStrike" cap="none" normalizeH="0" baseline="0" smtClean="0">
                        <a:ln>
                          <a:noFill/>
                        </a:ln>
                        <a:solidFill>
                          <a:schemeClr val="tx1"/>
                        </a:solidFill>
                        <a:effectLst/>
                        <a:latin typeface="Arial" charset="0"/>
                        <a:ea typeface="ＭＳ Ｐゴシック" pitchFamily="34" charset="-128"/>
                        <a:cs typeface="Arial" charset="0"/>
                      </a:endParaRPr>
                    </a:p>
                  </a:txBody>
                  <a:tcPr anchor="b" horzOverflow="overflow">
                    <a:lnL cap="flat">
                      <a:noFill/>
                    </a:lnL>
                    <a:lnR>
                      <a:noFill/>
                    </a:lnR>
                    <a:lnT cap="flat">
                      <a:noFill/>
                    </a:lnT>
                    <a:lnB>
                      <a:noFill/>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GB" sz="1100" b="0" i="0" u="none" strike="noStrike" cap="none" normalizeH="0" baseline="0" smtClean="0">
                          <a:ln>
                            <a:noFill/>
                          </a:ln>
                          <a:solidFill>
                            <a:srgbClr val="000000"/>
                          </a:solidFill>
                          <a:effectLst/>
                          <a:latin typeface="Calibri" pitchFamily="34" charset="0"/>
                          <a:ea typeface="ＭＳ Ｐゴシック" pitchFamily="34" charset="-128"/>
                          <a:cs typeface="Arial" charset="0"/>
                        </a:rPr>
                        <a:t>Min.   :4.330  </a:t>
                      </a:r>
                      <a:endParaRPr kumimoji="0" lang="en-GB" sz="1600" b="0" i="0" u="none" strike="noStrike" cap="none" normalizeH="0" baseline="0" smtClean="0">
                        <a:ln>
                          <a:noFill/>
                        </a:ln>
                        <a:solidFill>
                          <a:schemeClr val="tx1"/>
                        </a:solidFill>
                        <a:effectLst/>
                        <a:latin typeface="Arial" charset="0"/>
                        <a:ea typeface="ＭＳ Ｐゴシック" pitchFamily="34" charset="-128"/>
                        <a:cs typeface="Arial" charset="0"/>
                      </a:endParaRPr>
                    </a:p>
                  </a:txBody>
                  <a:tcPr anchor="b" horzOverflow="overflow">
                    <a:lnL>
                      <a:noFill/>
                    </a:lnL>
                    <a:lnR>
                      <a:noFill/>
                    </a:lnR>
                    <a:lnT cap="flat">
                      <a:noFill/>
                    </a:lnT>
                    <a:lnB>
                      <a:noFill/>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GB" sz="1100" b="0" i="0" u="none" strike="noStrike" cap="none" normalizeH="0" baseline="0" smtClean="0">
                          <a:ln>
                            <a:noFill/>
                          </a:ln>
                          <a:solidFill>
                            <a:srgbClr val="000000"/>
                          </a:solidFill>
                          <a:effectLst/>
                          <a:latin typeface="Calibri" pitchFamily="34" charset="0"/>
                          <a:ea typeface="ＭＳ Ｐゴシック" pitchFamily="34" charset="-128"/>
                          <a:cs typeface="Arial" charset="0"/>
                        </a:rPr>
                        <a:t>Median :7.345  </a:t>
                      </a:r>
                      <a:endParaRPr kumimoji="0" lang="en-GB" sz="1600" b="0" i="0" u="none" strike="noStrike" cap="none" normalizeH="0" baseline="0" smtClean="0">
                        <a:ln>
                          <a:noFill/>
                        </a:ln>
                        <a:solidFill>
                          <a:schemeClr val="tx1"/>
                        </a:solidFill>
                        <a:effectLst/>
                        <a:latin typeface="Arial" charset="0"/>
                        <a:ea typeface="ＭＳ Ｐゴシック" pitchFamily="34" charset="-128"/>
                        <a:cs typeface="Arial" charset="0"/>
                      </a:endParaRPr>
                    </a:p>
                  </a:txBody>
                  <a:tcPr anchor="b" horzOverflow="overflow">
                    <a:lnL>
                      <a:noFill/>
                    </a:lnL>
                    <a:lnR>
                      <a:noFill/>
                    </a:lnR>
                    <a:lnT cap="flat">
                      <a:noFill/>
                    </a:lnT>
                    <a:lnB>
                      <a:noFill/>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GB" sz="1100" b="0" i="0" u="none" strike="noStrike" cap="none" normalizeH="0" baseline="0" smtClean="0">
                          <a:ln>
                            <a:noFill/>
                          </a:ln>
                          <a:solidFill>
                            <a:srgbClr val="000000"/>
                          </a:solidFill>
                          <a:effectLst/>
                          <a:latin typeface="Calibri" pitchFamily="34" charset="0"/>
                          <a:ea typeface="ＭＳ Ｐゴシック" pitchFamily="34" charset="-128"/>
                          <a:cs typeface="Arial" charset="0"/>
                        </a:rPr>
                        <a:t>Mean   :7.202  </a:t>
                      </a:r>
                      <a:endParaRPr kumimoji="0" lang="en-GB" sz="1600" b="0" i="0" u="none" strike="noStrike" cap="none" normalizeH="0" baseline="0" smtClean="0">
                        <a:ln>
                          <a:noFill/>
                        </a:ln>
                        <a:solidFill>
                          <a:schemeClr val="tx1"/>
                        </a:solidFill>
                        <a:effectLst/>
                        <a:latin typeface="Arial" charset="0"/>
                        <a:ea typeface="ＭＳ Ｐゴシック" pitchFamily="34" charset="-128"/>
                        <a:cs typeface="Arial" charset="0"/>
                      </a:endParaRPr>
                    </a:p>
                  </a:txBody>
                  <a:tcPr anchor="b" horzOverflow="overflow">
                    <a:lnL>
                      <a:noFill/>
                    </a:lnL>
                    <a:lnR>
                      <a:noFill/>
                    </a:lnR>
                    <a:lnT cap="flat">
                      <a:noFill/>
                    </a:lnT>
                    <a:lnB>
                      <a:noFill/>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GB" sz="1100" b="0" i="0" u="none" strike="noStrike" cap="none" normalizeH="0" baseline="0" smtClean="0">
                          <a:ln>
                            <a:noFill/>
                          </a:ln>
                          <a:solidFill>
                            <a:srgbClr val="000000"/>
                          </a:solidFill>
                          <a:effectLst/>
                          <a:latin typeface="Calibri" pitchFamily="34" charset="0"/>
                          <a:ea typeface="ＭＳ Ｐゴシック" pitchFamily="34" charset="-128"/>
                          <a:cs typeface="Arial" charset="0"/>
                        </a:rPr>
                        <a:t>Max.   :9.200  </a:t>
                      </a:r>
                      <a:endParaRPr kumimoji="0" lang="en-GB" sz="1600" b="0" i="0" u="none" strike="noStrike" cap="none" normalizeH="0" baseline="0" smtClean="0">
                        <a:ln>
                          <a:noFill/>
                        </a:ln>
                        <a:solidFill>
                          <a:schemeClr val="tx1"/>
                        </a:solidFill>
                        <a:effectLst/>
                        <a:latin typeface="Arial" charset="0"/>
                        <a:ea typeface="ＭＳ Ｐゴシック" pitchFamily="34" charset="-128"/>
                        <a:cs typeface="Arial" charset="0"/>
                      </a:endParaRPr>
                    </a:p>
                  </a:txBody>
                  <a:tcPr anchor="b" horzOverflow="overflow">
                    <a:lnL>
                      <a:noFill/>
                    </a:lnL>
                    <a:lnR cap="flat">
                      <a:noFill/>
                    </a:lnR>
                    <a:lnT cap="flat">
                      <a:noFill/>
                    </a:lnT>
                    <a:lnB>
                      <a:noFill/>
                    </a:lnB>
                    <a:lnTlToBr>
                      <a:noFill/>
                    </a:lnTlToBr>
                    <a:lnBlToTr>
                      <a:noFill/>
                    </a:lnBlToTr>
                    <a:noFill/>
                  </a:tcPr>
                </a:tc>
              </a:tr>
              <a:tr h="260350">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GB" sz="1100" b="0" i="0" u="none" strike="noStrike" cap="none" normalizeH="0" baseline="0" smtClean="0">
                          <a:ln>
                            <a:noFill/>
                          </a:ln>
                          <a:solidFill>
                            <a:srgbClr val="000000"/>
                          </a:solidFill>
                          <a:effectLst/>
                          <a:latin typeface="Calibri" pitchFamily="34" charset="0"/>
                          <a:ea typeface="ＭＳ Ｐゴシック" pitchFamily="34" charset="-128"/>
                          <a:cs typeface="Arial" charset="0"/>
                        </a:rPr>
                        <a:t>US_ISM_MFG.lead.21.faber</a:t>
                      </a:r>
                      <a:endParaRPr kumimoji="0" lang="en-GB" sz="1600" b="0" i="0" u="none" strike="noStrike" cap="none" normalizeH="0" baseline="0" smtClean="0">
                        <a:ln>
                          <a:noFill/>
                        </a:ln>
                        <a:solidFill>
                          <a:schemeClr val="tx1"/>
                        </a:solidFill>
                        <a:effectLst/>
                        <a:latin typeface="Arial" charset="0"/>
                        <a:ea typeface="ＭＳ Ｐゴシック" pitchFamily="34" charset="-128"/>
                        <a:cs typeface="Arial" charset="0"/>
                      </a:endParaRPr>
                    </a:p>
                  </a:txBody>
                  <a:tcPr anchor="b" horzOverflow="overflow">
                    <a:lnL cap="flat">
                      <a:noFill/>
                    </a:lnL>
                    <a:lnR>
                      <a:noFill/>
                    </a:lnR>
                    <a:lnT>
                      <a:noFill/>
                    </a:lnT>
                    <a:lnB>
                      <a:noFill/>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GB" sz="1100" b="0" i="0" u="none" strike="noStrike" cap="none" normalizeH="0" baseline="0" smtClean="0">
                          <a:ln>
                            <a:noFill/>
                          </a:ln>
                          <a:solidFill>
                            <a:srgbClr val="000000"/>
                          </a:solidFill>
                          <a:effectLst/>
                          <a:latin typeface="Calibri" pitchFamily="34" charset="0"/>
                          <a:ea typeface="ＭＳ Ｐゴシック" pitchFamily="34" charset="-128"/>
                          <a:cs typeface="Arial" charset="0"/>
                        </a:rPr>
                        <a:t>Min.   :4.240  </a:t>
                      </a:r>
                      <a:endParaRPr kumimoji="0" lang="en-GB" sz="1600" b="0" i="0" u="none" strike="noStrike" cap="none" normalizeH="0" baseline="0" smtClean="0">
                        <a:ln>
                          <a:noFill/>
                        </a:ln>
                        <a:solidFill>
                          <a:schemeClr val="tx1"/>
                        </a:solidFill>
                        <a:effectLst/>
                        <a:latin typeface="Arial" charset="0"/>
                        <a:ea typeface="ＭＳ Ｐゴシック" pitchFamily="34" charset="-128"/>
                        <a:cs typeface="Arial"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GB" sz="1100" b="0" i="0" u="none" strike="noStrike" cap="none" normalizeH="0" baseline="0" smtClean="0">
                          <a:ln>
                            <a:noFill/>
                          </a:ln>
                          <a:solidFill>
                            <a:srgbClr val="000000"/>
                          </a:solidFill>
                          <a:effectLst/>
                          <a:latin typeface="Calibri" pitchFamily="34" charset="0"/>
                          <a:ea typeface="ＭＳ Ｐゴシック" pitchFamily="34" charset="-128"/>
                          <a:cs typeface="Arial" charset="0"/>
                        </a:rPr>
                        <a:t>Median :7.215  </a:t>
                      </a:r>
                      <a:endParaRPr kumimoji="0" lang="en-GB" sz="1600" b="0" i="0" u="none" strike="noStrike" cap="none" normalizeH="0" baseline="0" smtClean="0">
                        <a:ln>
                          <a:noFill/>
                        </a:ln>
                        <a:solidFill>
                          <a:schemeClr val="tx1"/>
                        </a:solidFill>
                        <a:effectLst/>
                        <a:latin typeface="Arial" charset="0"/>
                        <a:ea typeface="ＭＳ Ｐゴシック" pitchFamily="34" charset="-128"/>
                        <a:cs typeface="Arial"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GB" sz="1100" b="0" i="0" u="none" strike="noStrike" cap="none" normalizeH="0" baseline="0" smtClean="0">
                          <a:ln>
                            <a:noFill/>
                          </a:ln>
                          <a:solidFill>
                            <a:srgbClr val="000000"/>
                          </a:solidFill>
                          <a:effectLst/>
                          <a:latin typeface="Calibri" pitchFamily="34" charset="0"/>
                          <a:ea typeface="ＭＳ Ｐゴシック" pitchFamily="34" charset="-128"/>
                          <a:cs typeface="Arial" charset="0"/>
                        </a:rPr>
                        <a:t>Mean   :7.094  </a:t>
                      </a:r>
                      <a:endParaRPr kumimoji="0" lang="en-GB" sz="1600" b="0" i="0" u="none" strike="noStrike" cap="none" normalizeH="0" baseline="0" smtClean="0">
                        <a:ln>
                          <a:noFill/>
                        </a:ln>
                        <a:solidFill>
                          <a:schemeClr val="tx1"/>
                        </a:solidFill>
                        <a:effectLst/>
                        <a:latin typeface="Arial" charset="0"/>
                        <a:ea typeface="ＭＳ Ｐゴシック" pitchFamily="34" charset="-128"/>
                        <a:cs typeface="Arial"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GB" sz="1100" b="0" i="0" u="none" strike="noStrike" cap="none" normalizeH="0" baseline="0" smtClean="0">
                          <a:ln>
                            <a:noFill/>
                          </a:ln>
                          <a:solidFill>
                            <a:srgbClr val="000000"/>
                          </a:solidFill>
                          <a:effectLst/>
                          <a:latin typeface="Calibri" pitchFamily="34" charset="0"/>
                          <a:ea typeface="ＭＳ Ｐゴシック" pitchFamily="34" charset="-128"/>
                          <a:cs typeface="Arial" charset="0"/>
                        </a:rPr>
                        <a:t>Max.   :8.760  </a:t>
                      </a:r>
                      <a:endParaRPr kumimoji="0" lang="en-GB" sz="1600" b="0" i="0" u="none" strike="noStrike" cap="none" normalizeH="0" baseline="0" smtClean="0">
                        <a:ln>
                          <a:noFill/>
                        </a:ln>
                        <a:solidFill>
                          <a:schemeClr val="tx1"/>
                        </a:solidFill>
                        <a:effectLst/>
                        <a:latin typeface="Arial" charset="0"/>
                        <a:ea typeface="ＭＳ Ｐゴシック" pitchFamily="34" charset="-128"/>
                        <a:cs typeface="Arial" charset="0"/>
                      </a:endParaRPr>
                    </a:p>
                  </a:txBody>
                  <a:tcPr anchor="b" horzOverflow="overflow">
                    <a:lnL>
                      <a:noFill/>
                    </a:lnL>
                    <a:lnR cap="flat">
                      <a:noFill/>
                    </a:lnR>
                    <a:lnT>
                      <a:noFill/>
                    </a:lnT>
                    <a:lnB>
                      <a:noFill/>
                    </a:lnB>
                    <a:lnTlToBr>
                      <a:noFill/>
                    </a:lnTlToBr>
                    <a:lnBlToTr>
                      <a:noFill/>
                    </a:lnBlToTr>
                    <a:noFill/>
                  </a:tcPr>
                </a:tc>
              </a:tr>
              <a:tr h="260350">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GB" sz="1100" b="0" i="0" u="none" strike="noStrike" cap="none" normalizeH="0" baseline="0" smtClean="0">
                          <a:ln>
                            <a:noFill/>
                          </a:ln>
                          <a:solidFill>
                            <a:srgbClr val="000000"/>
                          </a:solidFill>
                          <a:effectLst/>
                          <a:latin typeface="Calibri" pitchFamily="34" charset="0"/>
                          <a:ea typeface="ＭＳ Ｐゴシック" pitchFamily="34" charset="-128"/>
                          <a:cs typeface="Arial" charset="0"/>
                        </a:rPr>
                        <a:t>EXX50_RI.lead.42.slope200</a:t>
                      </a:r>
                      <a:endParaRPr kumimoji="0" lang="en-GB" sz="1600" b="0" i="0" u="none" strike="noStrike" cap="none" normalizeH="0" baseline="0" smtClean="0">
                        <a:ln>
                          <a:noFill/>
                        </a:ln>
                        <a:solidFill>
                          <a:schemeClr val="tx1"/>
                        </a:solidFill>
                        <a:effectLst/>
                        <a:latin typeface="Arial" charset="0"/>
                        <a:ea typeface="ＭＳ Ｐゴシック" pitchFamily="34" charset="-128"/>
                        <a:cs typeface="Arial" charset="0"/>
                      </a:endParaRPr>
                    </a:p>
                  </a:txBody>
                  <a:tcPr anchor="b" horzOverflow="overflow">
                    <a:lnL cap="flat">
                      <a:noFill/>
                    </a:lnL>
                    <a:lnR>
                      <a:noFill/>
                    </a:lnR>
                    <a:lnT>
                      <a:noFill/>
                    </a:lnT>
                    <a:lnB>
                      <a:noFill/>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GB" sz="1100" b="0" i="0" u="none" strike="noStrike" cap="none" normalizeH="0" baseline="0" smtClean="0">
                          <a:ln>
                            <a:noFill/>
                          </a:ln>
                          <a:solidFill>
                            <a:srgbClr val="000000"/>
                          </a:solidFill>
                          <a:effectLst/>
                          <a:latin typeface="Calibri" pitchFamily="34" charset="0"/>
                          <a:ea typeface="ＭＳ Ｐゴシック" pitchFamily="34" charset="-128"/>
                          <a:cs typeface="Arial" charset="0"/>
                        </a:rPr>
                        <a:t>Min.   :4.530  </a:t>
                      </a:r>
                      <a:endParaRPr kumimoji="0" lang="en-GB" sz="1600" b="0" i="0" u="none" strike="noStrike" cap="none" normalizeH="0" baseline="0" smtClean="0">
                        <a:ln>
                          <a:noFill/>
                        </a:ln>
                        <a:solidFill>
                          <a:schemeClr val="tx1"/>
                        </a:solidFill>
                        <a:effectLst/>
                        <a:latin typeface="Arial" charset="0"/>
                        <a:ea typeface="ＭＳ Ｐゴシック" pitchFamily="34" charset="-128"/>
                        <a:cs typeface="Arial"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GB" sz="1100" b="0" i="0" u="none" strike="noStrike" cap="none" normalizeH="0" baseline="0" smtClean="0">
                          <a:ln>
                            <a:noFill/>
                          </a:ln>
                          <a:solidFill>
                            <a:srgbClr val="000000"/>
                          </a:solidFill>
                          <a:effectLst/>
                          <a:latin typeface="Calibri" pitchFamily="34" charset="0"/>
                          <a:ea typeface="ＭＳ Ｐゴシック" pitchFamily="34" charset="-128"/>
                          <a:cs typeface="Arial" charset="0"/>
                        </a:rPr>
                        <a:t>Median :7.090  </a:t>
                      </a:r>
                      <a:endParaRPr kumimoji="0" lang="en-GB" sz="1600" b="0" i="0" u="none" strike="noStrike" cap="none" normalizeH="0" baseline="0" smtClean="0">
                        <a:ln>
                          <a:noFill/>
                        </a:ln>
                        <a:solidFill>
                          <a:schemeClr val="tx1"/>
                        </a:solidFill>
                        <a:effectLst/>
                        <a:latin typeface="Arial" charset="0"/>
                        <a:ea typeface="ＭＳ Ｐゴシック" pitchFamily="34" charset="-128"/>
                        <a:cs typeface="Arial"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GB" sz="1100" b="0" i="0" u="none" strike="noStrike" cap="none" normalizeH="0" baseline="0" smtClean="0">
                          <a:ln>
                            <a:noFill/>
                          </a:ln>
                          <a:solidFill>
                            <a:srgbClr val="000000"/>
                          </a:solidFill>
                          <a:effectLst/>
                          <a:latin typeface="Calibri" pitchFamily="34" charset="0"/>
                          <a:ea typeface="ＭＳ Ｐゴシック" pitchFamily="34" charset="-128"/>
                          <a:cs typeface="Arial" charset="0"/>
                        </a:rPr>
                        <a:t>Mean   :6.944  </a:t>
                      </a:r>
                      <a:endParaRPr kumimoji="0" lang="en-GB" sz="1600" b="0" i="0" u="none" strike="noStrike" cap="none" normalizeH="0" baseline="0" smtClean="0">
                        <a:ln>
                          <a:noFill/>
                        </a:ln>
                        <a:solidFill>
                          <a:schemeClr val="tx1"/>
                        </a:solidFill>
                        <a:effectLst/>
                        <a:latin typeface="Arial" charset="0"/>
                        <a:ea typeface="ＭＳ Ｐゴシック" pitchFamily="34" charset="-128"/>
                        <a:cs typeface="Arial"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GB" sz="1100" b="0" i="0" u="none" strike="noStrike" cap="none" normalizeH="0" baseline="0" smtClean="0">
                          <a:ln>
                            <a:noFill/>
                          </a:ln>
                          <a:solidFill>
                            <a:srgbClr val="000000"/>
                          </a:solidFill>
                          <a:effectLst/>
                          <a:latin typeface="Calibri" pitchFamily="34" charset="0"/>
                          <a:ea typeface="ＭＳ Ｐゴシック" pitchFamily="34" charset="-128"/>
                          <a:cs typeface="Arial" charset="0"/>
                        </a:rPr>
                        <a:t>Max.   :8.650  </a:t>
                      </a:r>
                      <a:endParaRPr kumimoji="0" lang="en-GB" sz="1600" b="0" i="0" u="none" strike="noStrike" cap="none" normalizeH="0" baseline="0" smtClean="0">
                        <a:ln>
                          <a:noFill/>
                        </a:ln>
                        <a:solidFill>
                          <a:schemeClr val="tx1"/>
                        </a:solidFill>
                        <a:effectLst/>
                        <a:latin typeface="Arial" charset="0"/>
                        <a:ea typeface="ＭＳ Ｐゴシック" pitchFamily="34" charset="-128"/>
                        <a:cs typeface="Arial" charset="0"/>
                      </a:endParaRPr>
                    </a:p>
                  </a:txBody>
                  <a:tcPr anchor="b" horzOverflow="overflow">
                    <a:lnL>
                      <a:noFill/>
                    </a:lnL>
                    <a:lnR cap="flat">
                      <a:noFill/>
                    </a:lnR>
                    <a:lnT>
                      <a:noFill/>
                    </a:lnT>
                    <a:lnB>
                      <a:noFill/>
                    </a:lnB>
                    <a:lnTlToBr>
                      <a:noFill/>
                    </a:lnTlToBr>
                    <a:lnBlToTr>
                      <a:noFill/>
                    </a:lnBlToTr>
                    <a:noFill/>
                  </a:tcPr>
                </a:tc>
              </a:tr>
              <a:tr h="260350">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GB" sz="1100" b="0" i="0" u="none" strike="noStrike" cap="none" normalizeH="0" baseline="0" smtClean="0">
                          <a:ln>
                            <a:noFill/>
                          </a:ln>
                          <a:solidFill>
                            <a:srgbClr val="000000"/>
                          </a:solidFill>
                          <a:effectLst/>
                          <a:latin typeface="Calibri" pitchFamily="34" charset="0"/>
                          <a:ea typeface="ＭＳ Ｐゴシック" pitchFamily="34" charset="-128"/>
                          <a:cs typeface="Arial" charset="0"/>
                        </a:rPr>
                        <a:t>IFO_EXPECT_.lead.2.slope90</a:t>
                      </a:r>
                      <a:endParaRPr kumimoji="0" lang="en-GB" sz="1600" b="0" i="0" u="none" strike="noStrike" cap="none" normalizeH="0" baseline="0" smtClean="0">
                        <a:ln>
                          <a:noFill/>
                        </a:ln>
                        <a:solidFill>
                          <a:schemeClr val="tx1"/>
                        </a:solidFill>
                        <a:effectLst/>
                        <a:latin typeface="Arial" charset="0"/>
                        <a:ea typeface="ＭＳ Ｐゴシック" pitchFamily="34" charset="-128"/>
                        <a:cs typeface="Arial" charset="0"/>
                      </a:endParaRPr>
                    </a:p>
                  </a:txBody>
                  <a:tcPr anchor="b" horzOverflow="overflow">
                    <a:lnL cap="flat">
                      <a:noFill/>
                    </a:lnL>
                    <a:lnR>
                      <a:noFill/>
                    </a:lnR>
                    <a:lnT>
                      <a:noFill/>
                    </a:lnT>
                    <a:lnB>
                      <a:noFill/>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GB" sz="1100" b="0" i="0" u="none" strike="noStrike" cap="none" normalizeH="0" baseline="0" smtClean="0">
                          <a:ln>
                            <a:noFill/>
                          </a:ln>
                          <a:solidFill>
                            <a:srgbClr val="000000"/>
                          </a:solidFill>
                          <a:effectLst/>
                          <a:latin typeface="Calibri" pitchFamily="34" charset="0"/>
                          <a:ea typeface="ＭＳ Ｐゴシック" pitchFamily="34" charset="-128"/>
                          <a:cs typeface="Arial" charset="0"/>
                        </a:rPr>
                        <a:t>Min.   :4.825  </a:t>
                      </a:r>
                      <a:endParaRPr kumimoji="0" lang="en-GB" sz="1600" b="0" i="0" u="none" strike="noStrike" cap="none" normalizeH="0" baseline="0" smtClean="0">
                        <a:ln>
                          <a:noFill/>
                        </a:ln>
                        <a:solidFill>
                          <a:schemeClr val="tx1"/>
                        </a:solidFill>
                        <a:effectLst/>
                        <a:latin typeface="Arial" charset="0"/>
                        <a:ea typeface="ＭＳ Ｐゴシック" pitchFamily="34" charset="-128"/>
                        <a:cs typeface="Arial"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GB" sz="1100" b="0" i="0" u="none" strike="noStrike" cap="none" normalizeH="0" baseline="0" smtClean="0">
                          <a:ln>
                            <a:noFill/>
                          </a:ln>
                          <a:solidFill>
                            <a:srgbClr val="000000"/>
                          </a:solidFill>
                          <a:effectLst/>
                          <a:latin typeface="Calibri" pitchFamily="34" charset="0"/>
                          <a:ea typeface="ＭＳ Ｐゴシック" pitchFamily="34" charset="-128"/>
                          <a:cs typeface="Arial" charset="0"/>
                        </a:rPr>
                        <a:t>Median :7.015  </a:t>
                      </a:r>
                      <a:endParaRPr kumimoji="0" lang="en-GB" sz="1600" b="0" i="0" u="none" strike="noStrike" cap="none" normalizeH="0" baseline="0" smtClean="0">
                        <a:ln>
                          <a:noFill/>
                        </a:ln>
                        <a:solidFill>
                          <a:schemeClr val="tx1"/>
                        </a:solidFill>
                        <a:effectLst/>
                        <a:latin typeface="Arial" charset="0"/>
                        <a:ea typeface="ＭＳ Ｐゴシック" pitchFamily="34" charset="-128"/>
                        <a:cs typeface="Arial"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GB" sz="1100" b="0" i="0" u="none" strike="noStrike" cap="none" normalizeH="0" baseline="0" smtClean="0">
                          <a:ln>
                            <a:noFill/>
                          </a:ln>
                          <a:solidFill>
                            <a:srgbClr val="000000"/>
                          </a:solidFill>
                          <a:effectLst/>
                          <a:latin typeface="Calibri" pitchFamily="34" charset="0"/>
                          <a:ea typeface="ＭＳ Ｐゴシック" pitchFamily="34" charset="-128"/>
                          <a:cs typeface="Arial" charset="0"/>
                        </a:rPr>
                        <a:t>Mean   :6.906  </a:t>
                      </a:r>
                      <a:endParaRPr kumimoji="0" lang="en-GB" sz="1600" b="0" i="0" u="none" strike="noStrike" cap="none" normalizeH="0" baseline="0" smtClean="0">
                        <a:ln>
                          <a:noFill/>
                        </a:ln>
                        <a:solidFill>
                          <a:schemeClr val="tx1"/>
                        </a:solidFill>
                        <a:effectLst/>
                        <a:latin typeface="Arial" charset="0"/>
                        <a:ea typeface="ＭＳ Ｐゴシック" pitchFamily="34" charset="-128"/>
                        <a:cs typeface="Arial"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GB" sz="1100" b="0" i="0" u="none" strike="noStrike" cap="none" normalizeH="0" baseline="0" smtClean="0">
                          <a:ln>
                            <a:noFill/>
                          </a:ln>
                          <a:solidFill>
                            <a:srgbClr val="000000"/>
                          </a:solidFill>
                          <a:effectLst/>
                          <a:latin typeface="Calibri" pitchFamily="34" charset="0"/>
                          <a:ea typeface="ＭＳ Ｐゴシック" pitchFamily="34" charset="-128"/>
                          <a:cs typeface="Arial" charset="0"/>
                        </a:rPr>
                        <a:t>Max.   :8.795  </a:t>
                      </a:r>
                      <a:endParaRPr kumimoji="0" lang="en-GB" sz="1600" b="0" i="0" u="none" strike="noStrike" cap="none" normalizeH="0" baseline="0" smtClean="0">
                        <a:ln>
                          <a:noFill/>
                        </a:ln>
                        <a:solidFill>
                          <a:schemeClr val="tx1"/>
                        </a:solidFill>
                        <a:effectLst/>
                        <a:latin typeface="Arial" charset="0"/>
                        <a:ea typeface="ＭＳ Ｐゴシック" pitchFamily="34" charset="-128"/>
                        <a:cs typeface="Arial" charset="0"/>
                      </a:endParaRPr>
                    </a:p>
                  </a:txBody>
                  <a:tcPr anchor="b" horzOverflow="overflow">
                    <a:lnL>
                      <a:noFill/>
                    </a:lnL>
                    <a:lnR cap="flat">
                      <a:noFill/>
                    </a:lnR>
                    <a:lnT>
                      <a:noFill/>
                    </a:lnT>
                    <a:lnB>
                      <a:noFill/>
                    </a:lnB>
                    <a:lnTlToBr>
                      <a:noFill/>
                    </a:lnTlToBr>
                    <a:lnBlToTr>
                      <a:noFill/>
                    </a:lnBlToTr>
                    <a:noFill/>
                  </a:tcPr>
                </a:tc>
              </a:tr>
              <a:tr h="260350">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GB" sz="1100" b="0" i="0" u="none" strike="noStrike" cap="none" normalizeH="0" baseline="0" smtClean="0">
                          <a:ln>
                            <a:noFill/>
                          </a:ln>
                          <a:solidFill>
                            <a:srgbClr val="000000"/>
                          </a:solidFill>
                          <a:effectLst/>
                          <a:latin typeface="Calibri" pitchFamily="34" charset="0"/>
                          <a:ea typeface="ＭＳ Ｐゴシック" pitchFamily="34" charset="-128"/>
                          <a:cs typeface="Arial" charset="0"/>
                        </a:rPr>
                        <a:t>US_ISM_MFG.slope90</a:t>
                      </a:r>
                      <a:endParaRPr kumimoji="0" lang="en-GB" sz="1600" b="0" i="0" u="none" strike="noStrike" cap="none" normalizeH="0" baseline="0" smtClean="0">
                        <a:ln>
                          <a:noFill/>
                        </a:ln>
                        <a:solidFill>
                          <a:schemeClr val="tx1"/>
                        </a:solidFill>
                        <a:effectLst/>
                        <a:latin typeface="Arial" charset="0"/>
                        <a:ea typeface="ＭＳ Ｐゴシック" pitchFamily="34" charset="-128"/>
                        <a:cs typeface="Arial" charset="0"/>
                      </a:endParaRPr>
                    </a:p>
                  </a:txBody>
                  <a:tcPr anchor="b" horzOverflow="overflow">
                    <a:lnL cap="flat">
                      <a:noFill/>
                    </a:lnL>
                    <a:lnR>
                      <a:noFill/>
                    </a:lnR>
                    <a:lnT>
                      <a:noFill/>
                    </a:lnT>
                    <a:lnB>
                      <a:noFill/>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GB" sz="1100" b="0" i="0" u="none" strike="noStrike" cap="none" normalizeH="0" baseline="0" smtClean="0">
                          <a:ln>
                            <a:noFill/>
                          </a:ln>
                          <a:solidFill>
                            <a:srgbClr val="000000"/>
                          </a:solidFill>
                          <a:effectLst/>
                          <a:latin typeface="Calibri" pitchFamily="34" charset="0"/>
                          <a:ea typeface="ＭＳ Ｐゴシック" pitchFamily="34" charset="-128"/>
                          <a:cs typeface="Arial" charset="0"/>
                        </a:rPr>
                        <a:t>Min.   :2.960  </a:t>
                      </a:r>
                      <a:endParaRPr kumimoji="0" lang="en-GB" sz="1600" b="0" i="0" u="none" strike="noStrike" cap="none" normalizeH="0" baseline="0" smtClean="0">
                        <a:ln>
                          <a:noFill/>
                        </a:ln>
                        <a:solidFill>
                          <a:schemeClr val="tx1"/>
                        </a:solidFill>
                        <a:effectLst/>
                        <a:latin typeface="Arial" charset="0"/>
                        <a:ea typeface="ＭＳ Ｐゴシック" pitchFamily="34" charset="-128"/>
                        <a:cs typeface="Arial"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GB" sz="1100" b="0" i="0" u="none" strike="noStrike" cap="none" normalizeH="0" baseline="0" smtClean="0">
                          <a:ln>
                            <a:noFill/>
                          </a:ln>
                          <a:solidFill>
                            <a:srgbClr val="000000"/>
                          </a:solidFill>
                          <a:effectLst/>
                          <a:latin typeface="Calibri" pitchFamily="34" charset="0"/>
                          <a:ea typeface="ＭＳ Ｐゴシック" pitchFamily="34" charset="-128"/>
                          <a:cs typeface="Arial" charset="0"/>
                        </a:rPr>
                        <a:t>Median :7.070  </a:t>
                      </a:r>
                      <a:endParaRPr kumimoji="0" lang="en-GB" sz="1600" b="0" i="0" u="none" strike="noStrike" cap="none" normalizeH="0" baseline="0" smtClean="0">
                        <a:ln>
                          <a:noFill/>
                        </a:ln>
                        <a:solidFill>
                          <a:schemeClr val="tx1"/>
                        </a:solidFill>
                        <a:effectLst/>
                        <a:latin typeface="Arial" charset="0"/>
                        <a:ea typeface="ＭＳ Ｐゴシック" pitchFamily="34" charset="-128"/>
                        <a:cs typeface="Arial"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GB" sz="1100" b="0" i="0" u="none" strike="noStrike" cap="none" normalizeH="0" baseline="0" smtClean="0">
                          <a:ln>
                            <a:noFill/>
                          </a:ln>
                          <a:solidFill>
                            <a:srgbClr val="000000"/>
                          </a:solidFill>
                          <a:effectLst/>
                          <a:latin typeface="Calibri" pitchFamily="34" charset="0"/>
                          <a:ea typeface="ＭＳ Ｐゴシック" pitchFamily="34" charset="-128"/>
                          <a:cs typeface="Arial" charset="0"/>
                        </a:rPr>
                        <a:t>Mean   :6.891  </a:t>
                      </a:r>
                      <a:endParaRPr kumimoji="0" lang="en-GB" sz="1600" b="0" i="0" u="none" strike="noStrike" cap="none" normalizeH="0" baseline="0" smtClean="0">
                        <a:ln>
                          <a:noFill/>
                        </a:ln>
                        <a:solidFill>
                          <a:schemeClr val="tx1"/>
                        </a:solidFill>
                        <a:effectLst/>
                        <a:latin typeface="Arial" charset="0"/>
                        <a:ea typeface="ＭＳ Ｐゴシック" pitchFamily="34" charset="-128"/>
                        <a:cs typeface="Arial"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GB" sz="1100" b="0" i="0" u="none" strike="noStrike" cap="none" normalizeH="0" baseline="0" smtClean="0">
                          <a:ln>
                            <a:noFill/>
                          </a:ln>
                          <a:solidFill>
                            <a:srgbClr val="000000"/>
                          </a:solidFill>
                          <a:effectLst/>
                          <a:latin typeface="Calibri" pitchFamily="34" charset="0"/>
                          <a:ea typeface="ＭＳ Ｐゴシック" pitchFamily="34" charset="-128"/>
                          <a:cs typeface="Arial" charset="0"/>
                        </a:rPr>
                        <a:t>Max.   :8.790  </a:t>
                      </a:r>
                      <a:endParaRPr kumimoji="0" lang="en-GB" sz="1600" b="0" i="0" u="none" strike="noStrike" cap="none" normalizeH="0" baseline="0" smtClean="0">
                        <a:ln>
                          <a:noFill/>
                        </a:ln>
                        <a:solidFill>
                          <a:schemeClr val="tx1"/>
                        </a:solidFill>
                        <a:effectLst/>
                        <a:latin typeface="Arial" charset="0"/>
                        <a:ea typeface="ＭＳ Ｐゴシック" pitchFamily="34" charset="-128"/>
                        <a:cs typeface="Arial" charset="0"/>
                      </a:endParaRPr>
                    </a:p>
                  </a:txBody>
                  <a:tcPr anchor="b" horzOverflow="overflow">
                    <a:lnL>
                      <a:noFill/>
                    </a:lnL>
                    <a:lnR cap="flat">
                      <a:noFill/>
                    </a:lnR>
                    <a:lnT>
                      <a:noFill/>
                    </a:lnT>
                    <a:lnB>
                      <a:noFill/>
                    </a:lnB>
                    <a:lnTlToBr>
                      <a:noFill/>
                    </a:lnTlToBr>
                    <a:lnBlToTr>
                      <a:noFill/>
                    </a:lnBlToTr>
                    <a:noFill/>
                  </a:tcPr>
                </a:tc>
              </a:tr>
              <a:tr h="260350">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GB" sz="1100" b="0" i="0" u="none" strike="noStrike" cap="none" normalizeH="0" baseline="0" smtClean="0">
                          <a:ln>
                            <a:noFill/>
                          </a:ln>
                          <a:solidFill>
                            <a:srgbClr val="000000"/>
                          </a:solidFill>
                          <a:effectLst/>
                          <a:latin typeface="Calibri" pitchFamily="34" charset="0"/>
                          <a:ea typeface="ＭＳ Ｐゴシック" pitchFamily="34" charset="-128"/>
                          <a:cs typeface="Arial" charset="0"/>
                        </a:rPr>
                        <a:t>EXX50_RI.lead.42.slope90</a:t>
                      </a:r>
                      <a:endParaRPr kumimoji="0" lang="en-GB" sz="1600" b="0" i="0" u="none" strike="noStrike" cap="none" normalizeH="0" baseline="0" smtClean="0">
                        <a:ln>
                          <a:noFill/>
                        </a:ln>
                        <a:solidFill>
                          <a:schemeClr val="tx1"/>
                        </a:solidFill>
                        <a:effectLst/>
                        <a:latin typeface="Arial" charset="0"/>
                        <a:ea typeface="ＭＳ Ｐゴシック" pitchFamily="34" charset="-128"/>
                        <a:cs typeface="Arial" charset="0"/>
                      </a:endParaRPr>
                    </a:p>
                  </a:txBody>
                  <a:tcPr anchor="b" horzOverflow="overflow">
                    <a:lnL cap="flat">
                      <a:noFill/>
                    </a:lnL>
                    <a:lnR>
                      <a:noFill/>
                    </a:lnR>
                    <a:lnT>
                      <a:noFill/>
                    </a:lnT>
                    <a:lnB>
                      <a:noFill/>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GB" sz="1100" b="0" i="0" u="none" strike="noStrike" cap="none" normalizeH="0" baseline="0" smtClean="0">
                          <a:ln>
                            <a:noFill/>
                          </a:ln>
                          <a:solidFill>
                            <a:srgbClr val="000000"/>
                          </a:solidFill>
                          <a:effectLst/>
                          <a:latin typeface="Calibri" pitchFamily="34" charset="0"/>
                          <a:ea typeface="ＭＳ Ｐゴシック" pitchFamily="34" charset="-128"/>
                          <a:cs typeface="Arial" charset="0"/>
                        </a:rPr>
                        <a:t>Min.   :4.805  </a:t>
                      </a:r>
                      <a:endParaRPr kumimoji="0" lang="en-GB" sz="1600" b="0" i="0" u="none" strike="noStrike" cap="none" normalizeH="0" baseline="0" smtClean="0">
                        <a:ln>
                          <a:noFill/>
                        </a:ln>
                        <a:solidFill>
                          <a:schemeClr val="tx1"/>
                        </a:solidFill>
                        <a:effectLst/>
                        <a:latin typeface="Arial" charset="0"/>
                        <a:ea typeface="ＭＳ Ｐゴシック" pitchFamily="34" charset="-128"/>
                        <a:cs typeface="Arial"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GB" sz="1100" b="0" i="0" u="none" strike="noStrike" cap="none" normalizeH="0" baseline="0" smtClean="0">
                          <a:ln>
                            <a:noFill/>
                          </a:ln>
                          <a:solidFill>
                            <a:srgbClr val="000000"/>
                          </a:solidFill>
                          <a:effectLst/>
                          <a:latin typeface="Calibri" pitchFamily="34" charset="0"/>
                          <a:ea typeface="ＭＳ Ｐゴシック" pitchFamily="34" charset="-128"/>
                          <a:cs typeface="Arial" charset="0"/>
                        </a:rPr>
                        <a:t>Median :7.060  </a:t>
                      </a:r>
                      <a:endParaRPr kumimoji="0" lang="en-GB" sz="1600" b="0" i="0" u="none" strike="noStrike" cap="none" normalizeH="0" baseline="0" smtClean="0">
                        <a:ln>
                          <a:noFill/>
                        </a:ln>
                        <a:solidFill>
                          <a:schemeClr val="tx1"/>
                        </a:solidFill>
                        <a:effectLst/>
                        <a:latin typeface="Arial" charset="0"/>
                        <a:ea typeface="ＭＳ Ｐゴシック" pitchFamily="34" charset="-128"/>
                        <a:cs typeface="Arial"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GB" sz="1100" b="0" i="0" u="none" strike="noStrike" cap="none" normalizeH="0" baseline="0" smtClean="0">
                          <a:ln>
                            <a:noFill/>
                          </a:ln>
                          <a:solidFill>
                            <a:srgbClr val="000000"/>
                          </a:solidFill>
                          <a:effectLst/>
                          <a:latin typeface="Calibri" pitchFamily="34" charset="0"/>
                          <a:ea typeface="ＭＳ Ｐゴシック" pitchFamily="34" charset="-128"/>
                          <a:cs typeface="Arial" charset="0"/>
                        </a:rPr>
                        <a:t>Mean   :6.875  </a:t>
                      </a:r>
                      <a:endParaRPr kumimoji="0" lang="en-GB" sz="1600" b="0" i="0" u="none" strike="noStrike" cap="none" normalizeH="0" baseline="0" smtClean="0">
                        <a:ln>
                          <a:noFill/>
                        </a:ln>
                        <a:solidFill>
                          <a:schemeClr val="tx1"/>
                        </a:solidFill>
                        <a:effectLst/>
                        <a:latin typeface="Arial" charset="0"/>
                        <a:ea typeface="ＭＳ Ｐゴシック" pitchFamily="34" charset="-128"/>
                        <a:cs typeface="Arial"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GB" sz="1100" b="0" i="0" u="none" strike="noStrike" cap="none" normalizeH="0" baseline="0" smtClean="0">
                          <a:ln>
                            <a:noFill/>
                          </a:ln>
                          <a:solidFill>
                            <a:srgbClr val="000000"/>
                          </a:solidFill>
                          <a:effectLst/>
                          <a:latin typeface="Calibri" pitchFamily="34" charset="0"/>
                          <a:ea typeface="ＭＳ Ｐゴシック" pitchFamily="34" charset="-128"/>
                          <a:cs typeface="Arial" charset="0"/>
                        </a:rPr>
                        <a:t>Max.   :8.760  </a:t>
                      </a:r>
                      <a:endParaRPr kumimoji="0" lang="en-GB" sz="1600" b="0" i="0" u="none" strike="noStrike" cap="none" normalizeH="0" baseline="0" smtClean="0">
                        <a:ln>
                          <a:noFill/>
                        </a:ln>
                        <a:solidFill>
                          <a:schemeClr val="tx1"/>
                        </a:solidFill>
                        <a:effectLst/>
                        <a:latin typeface="Arial" charset="0"/>
                        <a:ea typeface="ＭＳ Ｐゴシック" pitchFamily="34" charset="-128"/>
                        <a:cs typeface="Arial" charset="0"/>
                      </a:endParaRPr>
                    </a:p>
                  </a:txBody>
                  <a:tcPr anchor="b" horzOverflow="overflow">
                    <a:lnL>
                      <a:noFill/>
                    </a:lnL>
                    <a:lnR cap="flat">
                      <a:noFill/>
                    </a:lnR>
                    <a:lnT>
                      <a:noFill/>
                    </a:lnT>
                    <a:lnB>
                      <a:noFill/>
                    </a:lnB>
                    <a:lnTlToBr>
                      <a:noFill/>
                    </a:lnTlToBr>
                    <a:lnBlToTr>
                      <a:noFill/>
                    </a:lnBlToTr>
                    <a:noFill/>
                  </a:tcPr>
                </a:tc>
              </a:tr>
              <a:tr h="260350">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GB" sz="1100" b="0" i="0" u="none" strike="noStrike" cap="none" normalizeH="0" baseline="0" smtClean="0">
                          <a:ln>
                            <a:noFill/>
                          </a:ln>
                          <a:solidFill>
                            <a:srgbClr val="000000"/>
                          </a:solidFill>
                          <a:effectLst/>
                          <a:latin typeface="Calibri" pitchFamily="34" charset="0"/>
                          <a:ea typeface="ＭＳ Ｐゴシック" pitchFamily="34" charset="-128"/>
                          <a:cs typeface="Arial" charset="0"/>
                        </a:rPr>
                        <a:t>EURO_VEHICLE_CF.lead.6.slope90</a:t>
                      </a:r>
                      <a:endParaRPr kumimoji="0" lang="en-GB" sz="1600" b="0" i="0" u="none" strike="noStrike" cap="none" normalizeH="0" baseline="0" smtClean="0">
                        <a:ln>
                          <a:noFill/>
                        </a:ln>
                        <a:solidFill>
                          <a:schemeClr val="tx1"/>
                        </a:solidFill>
                        <a:effectLst/>
                        <a:latin typeface="Arial" charset="0"/>
                        <a:ea typeface="ＭＳ Ｐゴシック" pitchFamily="34" charset="-128"/>
                        <a:cs typeface="Arial" charset="0"/>
                      </a:endParaRPr>
                    </a:p>
                  </a:txBody>
                  <a:tcPr anchor="b" horzOverflow="overflow">
                    <a:lnL cap="flat">
                      <a:noFill/>
                    </a:lnL>
                    <a:lnR>
                      <a:noFill/>
                    </a:lnR>
                    <a:lnT>
                      <a:noFill/>
                    </a:lnT>
                    <a:lnB>
                      <a:noFill/>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GB" sz="1100" b="0" i="0" u="none" strike="noStrike" cap="none" normalizeH="0" baseline="0" smtClean="0">
                          <a:ln>
                            <a:noFill/>
                          </a:ln>
                          <a:solidFill>
                            <a:srgbClr val="000000"/>
                          </a:solidFill>
                          <a:effectLst/>
                          <a:latin typeface="Calibri" pitchFamily="34" charset="0"/>
                          <a:ea typeface="ＭＳ Ｐゴシック" pitchFamily="34" charset="-128"/>
                          <a:cs typeface="Arial" charset="0"/>
                        </a:rPr>
                        <a:t>Min.   :4.015  </a:t>
                      </a:r>
                      <a:endParaRPr kumimoji="0" lang="en-GB" sz="1600" b="0" i="0" u="none" strike="noStrike" cap="none" normalizeH="0" baseline="0" smtClean="0">
                        <a:ln>
                          <a:noFill/>
                        </a:ln>
                        <a:solidFill>
                          <a:schemeClr val="tx1"/>
                        </a:solidFill>
                        <a:effectLst/>
                        <a:latin typeface="Arial" charset="0"/>
                        <a:ea typeface="ＭＳ Ｐゴシック" pitchFamily="34" charset="-128"/>
                        <a:cs typeface="Arial"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GB" sz="1100" b="0" i="0" u="none" strike="noStrike" cap="none" normalizeH="0" baseline="0" smtClean="0">
                          <a:ln>
                            <a:noFill/>
                          </a:ln>
                          <a:solidFill>
                            <a:srgbClr val="000000"/>
                          </a:solidFill>
                          <a:effectLst/>
                          <a:latin typeface="Calibri" pitchFamily="34" charset="0"/>
                          <a:ea typeface="ＭＳ Ｐゴシック" pitchFamily="34" charset="-128"/>
                          <a:cs typeface="Arial" charset="0"/>
                        </a:rPr>
                        <a:t>Median :6.875  </a:t>
                      </a:r>
                      <a:endParaRPr kumimoji="0" lang="en-GB" sz="1600" b="0" i="0" u="none" strike="noStrike" cap="none" normalizeH="0" baseline="0" smtClean="0">
                        <a:ln>
                          <a:noFill/>
                        </a:ln>
                        <a:solidFill>
                          <a:schemeClr val="tx1"/>
                        </a:solidFill>
                        <a:effectLst/>
                        <a:latin typeface="Arial" charset="0"/>
                        <a:ea typeface="ＭＳ Ｐゴシック" pitchFamily="34" charset="-128"/>
                        <a:cs typeface="Arial"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GB" sz="1100" b="0" i="0" u="none" strike="noStrike" cap="none" normalizeH="0" baseline="0" smtClean="0">
                          <a:ln>
                            <a:noFill/>
                          </a:ln>
                          <a:solidFill>
                            <a:srgbClr val="000000"/>
                          </a:solidFill>
                          <a:effectLst/>
                          <a:latin typeface="Calibri" pitchFamily="34" charset="0"/>
                          <a:ea typeface="ＭＳ Ｐゴシック" pitchFamily="34" charset="-128"/>
                          <a:cs typeface="Arial" charset="0"/>
                        </a:rPr>
                        <a:t>Mean   :6.764  </a:t>
                      </a:r>
                      <a:endParaRPr kumimoji="0" lang="en-GB" sz="1600" b="0" i="0" u="none" strike="noStrike" cap="none" normalizeH="0" baseline="0" smtClean="0">
                        <a:ln>
                          <a:noFill/>
                        </a:ln>
                        <a:solidFill>
                          <a:schemeClr val="tx1"/>
                        </a:solidFill>
                        <a:effectLst/>
                        <a:latin typeface="Arial" charset="0"/>
                        <a:ea typeface="ＭＳ Ｐゴシック" pitchFamily="34" charset="-128"/>
                        <a:cs typeface="Arial"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GB" sz="1100" b="0" i="0" u="none" strike="noStrike" cap="none" normalizeH="0" baseline="0" smtClean="0">
                          <a:ln>
                            <a:noFill/>
                          </a:ln>
                          <a:solidFill>
                            <a:srgbClr val="000000"/>
                          </a:solidFill>
                          <a:effectLst/>
                          <a:latin typeface="Calibri" pitchFamily="34" charset="0"/>
                          <a:ea typeface="ＭＳ Ｐゴシック" pitchFamily="34" charset="-128"/>
                          <a:cs typeface="Arial" charset="0"/>
                        </a:rPr>
                        <a:t>Max.   :8.235  </a:t>
                      </a:r>
                      <a:endParaRPr kumimoji="0" lang="en-GB" sz="1600" b="0" i="0" u="none" strike="noStrike" cap="none" normalizeH="0" baseline="0" smtClean="0">
                        <a:ln>
                          <a:noFill/>
                        </a:ln>
                        <a:solidFill>
                          <a:schemeClr val="tx1"/>
                        </a:solidFill>
                        <a:effectLst/>
                        <a:latin typeface="Arial" charset="0"/>
                        <a:ea typeface="ＭＳ Ｐゴシック" pitchFamily="34" charset="-128"/>
                        <a:cs typeface="Arial" charset="0"/>
                      </a:endParaRPr>
                    </a:p>
                  </a:txBody>
                  <a:tcPr anchor="b" horzOverflow="overflow">
                    <a:lnL>
                      <a:noFill/>
                    </a:lnL>
                    <a:lnR cap="flat">
                      <a:noFill/>
                    </a:lnR>
                    <a:lnT>
                      <a:noFill/>
                    </a:lnT>
                    <a:lnB>
                      <a:noFill/>
                    </a:lnB>
                    <a:lnTlToBr>
                      <a:noFill/>
                    </a:lnTlToBr>
                    <a:lnBlToTr>
                      <a:noFill/>
                    </a:lnBlToTr>
                    <a:noFill/>
                  </a:tcPr>
                </a:tc>
              </a:tr>
              <a:tr h="260350">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GB" sz="1100" b="0" i="0" u="none" strike="noStrike" cap="none" normalizeH="0" baseline="0" smtClean="0">
                          <a:ln>
                            <a:noFill/>
                          </a:ln>
                          <a:solidFill>
                            <a:srgbClr val="000000"/>
                          </a:solidFill>
                          <a:effectLst/>
                          <a:latin typeface="Calibri" pitchFamily="34" charset="0"/>
                          <a:ea typeface="ＭＳ Ｐゴシック" pitchFamily="34" charset="-128"/>
                          <a:cs typeface="Arial" charset="0"/>
                        </a:rPr>
                        <a:t>IFO_EXPECT_.lead.2.roc60</a:t>
                      </a:r>
                      <a:endParaRPr kumimoji="0" lang="en-GB" sz="1600" b="0" i="0" u="none" strike="noStrike" cap="none" normalizeH="0" baseline="0" smtClean="0">
                        <a:ln>
                          <a:noFill/>
                        </a:ln>
                        <a:solidFill>
                          <a:schemeClr val="tx1"/>
                        </a:solidFill>
                        <a:effectLst/>
                        <a:latin typeface="Arial" charset="0"/>
                        <a:ea typeface="ＭＳ Ｐゴシック" pitchFamily="34" charset="-128"/>
                        <a:cs typeface="Arial" charset="0"/>
                      </a:endParaRPr>
                    </a:p>
                  </a:txBody>
                  <a:tcPr anchor="b" horzOverflow="overflow">
                    <a:lnL cap="flat">
                      <a:noFill/>
                    </a:lnL>
                    <a:lnR>
                      <a:noFill/>
                    </a:lnR>
                    <a:lnT>
                      <a:noFill/>
                    </a:lnT>
                    <a:lnB>
                      <a:noFill/>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GB" sz="1100" b="0" i="0" u="none" strike="noStrike" cap="none" normalizeH="0" baseline="0" smtClean="0">
                          <a:ln>
                            <a:noFill/>
                          </a:ln>
                          <a:solidFill>
                            <a:srgbClr val="000000"/>
                          </a:solidFill>
                          <a:effectLst/>
                          <a:latin typeface="Calibri" pitchFamily="34" charset="0"/>
                          <a:ea typeface="ＭＳ Ｐゴシック" pitchFamily="34" charset="-128"/>
                          <a:cs typeface="Arial" charset="0"/>
                        </a:rPr>
                        <a:t>Min.   :4.220  </a:t>
                      </a:r>
                      <a:endParaRPr kumimoji="0" lang="en-GB" sz="1600" b="0" i="0" u="none" strike="noStrike" cap="none" normalizeH="0" baseline="0" smtClean="0">
                        <a:ln>
                          <a:noFill/>
                        </a:ln>
                        <a:solidFill>
                          <a:schemeClr val="tx1"/>
                        </a:solidFill>
                        <a:effectLst/>
                        <a:latin typeface="Arial" charset="0"/>
                        <a:ea typeface="ＭＳ Ｐゴシック" pitchFamily="34" charset="-128"/>
                        <a:cs typeface="Arial"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GB" sz="1100" b="0" i="0" u="none" strike="noStrike" cap="none" normalizeH="0" baseline="0" smtClean="0">
                          <a:ln>
                            <a:noFill/>
                          </a:ln>
                          <a:solidFill>
                            <a:srgbClr val="000000"/>
                          </a:solidFill>
                          <a:effectLst/>
                          <a:latin typeface="Calibri" pitchFamily="34" charset="0"/>
                          <a:ea typeface="ＭＳ Ｐゴシック" pitchFamily="34" charset="-128"/>
                          <a:cs typeface="Arial" charset="0"/>
                        </a:rPr>
                        <a:t>Median :6.845  </a:t>
                      </a:r>
                      <a:endParaRPr kumimoji="0" lang="en-GB" sz="1600" b="0" i="0" u="none" strike="noStrike" cap="none" normalizeH="0" baseline="0" smtClean="0">
                        <a:ln>
                          <a:noFill/>
                        </a:ln>
                        <a:solidFill>
                          <a:schemeClr val="tx1"/>
                        </a:solidFill>
                        <a:effectLst/>
                        <a:latin typeface="Arial" charset="0"/>
                        <a:ea typeface="ＭＳ Ｐゴシック" pitchFamily="34" charset="-128"/>
                        <a:cs typeface="Arial"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GB" sz="1100" b="0" i="0" u="none" strike="noStrike" cap="none" normalizeH="0" baseline="0" smtClean="0">
                          <a:ln>
                            <a:noFill/>
                          </a:ln>
                          <a:solidFill>
                            <a:srgbClr val="000000"/>
                          </a:solidFill>
                          <a:effectLst/>
                          <a:latin typeface="Calibri" pitchFamily="34" charset="0"/>
                          <a:ea typeface="ＭＳ Ｐゴシック" pitchFamily="34" charset="-128"/>
                          <a:cs typeface="Arial" charset="0"/>
                        </a:rPr>
                        <a:t>Mean   :6.761  </a:t>
                      </a:r>
                      <a:endParaRPr kumimoji="0" lang="en-GB" sz="1600" b="0" i="0" u="none" strike="noStrike" cap="none" normalizeH="0" baseline="0" smtClean="0">
                        <a:ln>
                          <a:noFill/>
                        </a:ln>
                        <a:solidFill>
                          <a:schemeClr val="tx1"/>
                        </a:solidFill>
                        <a:effectLst/>
                        <a:latin typeface="Arial" charset="0"/>
                        <a:ea typeface="ＭＳ Ｐゴシック" pitchFamily="34" charset="-128"/>
                        <a:cs typeface="Arial"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GB" sz="1100" b="0" i="0" u="none" strike="noStrike" cap="none" normalizeH="0" baseline="0" smtClean="0">
                          <a:ln>
                            <a:noFill/>
                          </a:ln>
                          <a:solidFill>
                            <a:srgbClr val="000000"/>
                          </a:solidFill>
                          <a:effectLst/>
                          <a:latin typeface="Calibri" pitchFamily="34" charset="0"/>
                          <a:ea typeface="ＭＳ Ｐゴシック" pitchFamily="34" charset="-128"/>
                          <a:cs typeface="Arial" charset="0"/>
                        </a:rPr>
                        <a:t>Max.   :8.560  </a:t>
                      </a:r>
                      <a:endParaRPr kumimoji="0" lang="en-GB" sz="1600" b="0" i="0" u="none" strike="noStrike" cap="none" normalizeH="0" baseline="0" smtClean="0">
                        <a:ln>
                          <a:noFill/>
                        </a:ln>
                        <a:solidFill>
                          <a:schemeClr val="tx1"/>
                        </a:solidFill>
                        <a:effectLst/>
                        <a:latin typeface="Arial" charset="0"/>
                        <a:ea typeface="ＭＳ Ｐゴシック" pitchFamily="34" charset="-128"/>
                        <a:cs typeface="Arial" charset="0"/>
                      </a:endParaRPr>
                    </a:p>
                  </a:txBody>
                  <a:tcPr anchor="b" horzOverflow="overflow">
                    <a:lnL>
                      <a:noFill/>
                    </a:lnL>
                    <a:lnR cap="flat">
                      <a:noFill/>
                    </a:lnR>
                    <a:lnT>
                      <a:noFill/>
                    </a:lnT>
                    <a:lnB>
                      <a:noFill/>
                    </a:lnB>
                    <a:lnTlToBr>
                      <a:noFill/>
                    </a:lnTlToBr>
                    <a:lnBlToTr>
                      <a:noFill/>
                    </a:lnBlToTr>
                    <a:noFill/>
                  </a:tcPr>
                </a:tc>
              </a:tr>
              <a:tr h="260350">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GB" sz="1100" b="0" i="0" u="none" strike="noStrike" cap="none" normalizeH="0" baseline="0" smtClean="0">
                          <a:ln>
                            <a:noFill/>
                          </a:ln>
                          <a:solidFill>
                            <a:srgbClr val="000000"/>
                          </a:solidFill>
                          <a:effectLst/>
                          <a:latin typeface="Calibri" pitchFamily="34" charset="0"/>
                          <a:ea typeface="ＭＳ Ｐゴシック" pitchFamily="34" charset="-128"/>
                          <a:cs typeface="Arial" charset="0"/>
                        </a:rPr>
                        <a:t>VW.lead.44.slope90</a:t>
                      </a:r>
                      <a:endParaRPr kumimoji="0" lang="en-GB" sz="1600" b="0" i="0" u="none" strike="noStrike" cap="none" normalizeH="0" baseline="0" smtClean="0">
                        <a:ln>
                          <a:noFill/>
                        </a:ln>
                        <a:solidFill>
                          <a:schemeClr val="tx1"/>
                        </a:solidFill>
                        <a:effectLst/>
                        <a:latin typeface="Arial" charset="0"/>
                        <a:ea typeface="ＭＳ Ｐゴシック" pitchFamily="34" charset="-128"/>
                        <a:cs typeface="Arial" charset="0"/>
                      </a:endParaRPr>
                    </a:p>
                  </a:txBody>
                  <a:tcPr anchor="b" horzOverflow="overflow">
                    <a:lnL cap="flat">
                      <a:noFill/>
                    </a:lnL>
                    <a:lnR>
                      <a:noFill/>
                    </a:lnR>
                    <a:lnT>
                      <a:noFill/>
                    </a:lnT>
                    <a:lnB>
                      <a:noFill/>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GB" sz="1100" b="0" i="0" u="none" strike="noStrike" cap="none" normalizeH="0" baseline="0" smtClean="0">
                          <a:ln>
                            <a:noFill/>
                          </a:ln>
                          <a:solidFill>
                            <a:srgbClr val="000000"/>
                          </a:solidFill>
                          <a:effectLst/>
                          <a:latin typeface="Calibri" pitchFamily="34" charset="0"/>
                          <a:ea typeface="ＭＳ Ｐゴシック" pitchFamily="34" charset="-128"/>
                          <a:cs typeface="Arial" charset="0"/>
                        </a:rPr>
                        <a:t>Min.   :4.380  </a:t>
                      </a:r>
                      <a:endParaRPr kumimoji="0" lang="en-GB" sz="1600" b="0" i="0" u="none" strike="noStrike" cap="none" normalizeH="0" baseline="0" smtClean="0">
                        <a:ln>
                          <a:noFill/>
                        </a:ln>
                        <a:solidFill>
                          <a:schemeClr val="tx1"/>
                        </a:solidFill>
                        <a:effectLst/>
                        <a:latin typeface="Arial" charset="0"/>
                        <a:ea typeface="ＭＳ Ｐゴシック" pitchFamily="34" charset="-128"/>
                        <a:cs typeface="Arial"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GB" sz="1100" b="0" i="0" u="none" strike="noStrike" cap="none" normalizeH="0" baseline="0" smtClean="0">
                          <a:ln>
                            <a:noFill/>
                          </a:ln>
                          <a:solidFill>
                            <a:srgbClr val="000000"/>
                          </a:solidFill>
                          <a:effectLst/>
                          <a:latin typeface="Calibri" pitchFamily="34" charset="0"/>
                          <a:ea typeface="ＭＳ Ｐゴシック" pitchFamily="34" charset="-128"/>
                          <a:cs typeface="Arial" charset="0"/>
                        </a:rPr>
                        <a:t>Median :6.920  </a:t>
                      </a:r>
                      <a:endParaRPr kumimoji="0" lang="en-GB" sz="1600" b="0" i="0" u="none" strike="noStrike" cap="none" normalizeH="0" baseline="0" smtClean="0">
                        <a:ln>
                          <a:noFill/>
                        </a:ln>
                        <a:solidFill>
                          <a:schemeClr val="tx1"/>
                        </a:solidFill>
                        <a:effectLst/>
                        <a:latin typeface="Arial" charset="0"/>
                        <a:ea typeface="ＭＳ Ｐゴシック" pitchFamily="34" charset="-128"/>
                        <a:cs typeface="Arial"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GB" sz="1100" b="0" i="0" u="none" strike="noStrike" cap="none" normalizeH="0" baseline="0" smtClean="0">
                          <a:ln>
                            <a:noFill/>
                          </a:ln>
                          <a:solidFill>
                            <a:srgbClr val="000000"/>
                          </a:solidFill>
                          <a:effectLst/>
                          <a:latin typeface="Calibri" pitchFamily="34" charset="0"/>
                          <a:ea typeface="ＭＳ Ｐゴシック" pitchFamily="34" charset="-128"/>
                          <a:cs typeface="Arial" charset="0"/>
                        </a:rPr>
                        <a:t>Mean   :6.741  </a:t>
                      </a:r>
                      <a:endParaRPr kumimoji="0" lang="en-GB" sz="1600" b="0" i="0" u="none" strike="noStrike" cap="none" normalizeH="0" baseline="0" smtClean="0">
                        <a:ln>
                          <a:noFill/>
                        </a:ln>
                        <a:solidFill>
                          <a:schemeClr val="tx1"/>
                        </a:solidFill>
                        <a:effectLst/>
                        <a:latin typeface="Arial" charset="0"/>
                        <a:ea typeface="ＭＳ Ｐゴシック" pitchFamily="34" charset="-128"/>
                        <a:cs typeface="Arial"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GB" sz="1100" b="0" i="0" u="none" strike="noStrike" cap="none" normalizeH="0" baseline="0" smtClean="0">
                          <a:ln>
                            <a:noFill/>
                          </a:ln>
                          <a:solidFill>
                            <a:srgbClr val="000000"/>
                          </a:solidFill>
                          <a:effectLst/>
                          <a:latin typeface="Calibri" pitchFamily="34" charset="0"/>
                          <a:ea typeface="ＭＳ Ｐゴシック" pitchFamily="34" charset="-128"/>
                          <a:cs typeface="Arial" charset="0"/>
                        </a:rPr>
                        <a:t>Max.   :8.555  </a:t>
                      </a:r>
                      <a:endParaRPr kumimoji="0" lang="en-GB" sz="1600" b="0" i="0" u="none" strike="noStrike" cap="none" normalizeH="0" baseline="0" smtClean="0">
                        <a:ln>
                          <a:noFill/>
                        </a:ln>
                        <a:solidFill>
                          <a:schemeClr val="tx1"/>
                        </a:solidFill>
                        <a:effectLst/>
                        <a:latin typeface="Arial" charset="0"/>
                        <a:ea typeface="ＭＳ Ｐゴシック" pitchFamily="34" charset="-128"/>
                        <a:cs typeface="Arial" charset="0"/>
                      </a:endParaRPr>
                    </a:p>
                  </a:txBody>
                  <a:tcPr anchor="b" horzOverflow="overflow">
                    <a:lnL>
                      <a:noFill/>
                    </a:lnL>
                    <a:lnR cap="flat">
                      <a:noFill/>
                    </a:lnR>
                    <a:lnT>
                      <a:noFill/>
                    </a:lnT>
                    <a:lnB>
                      <a:noFill/>
                    </a:lnB>
                    <a:lnTlToBr>
                      <a:noFill/>
                    </a:lnTlToBr>
                    <a:lnBlToTr>
                      <a:noFill/>
                    </a:lnBlToTr>
                    <a:noFill/>
                  </a:tcPr>
                </a:tc>
              </a:tr>
              <a:tr h="260350">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GB" sz="1100" b="0" i="0" u="none" strike="noStrike" cap="none" normalizeH="0" baseline="0" smtClean="0">
                          <a:ln>
                            <a:noFill/>
                          </a:ln>
                          <a:solidFill>
                            <a:srgbClr val="000000"/>
                          </a:solidFill>
                          <a:effectLst/>
                          <a:latin typeface="Calibri" pitchFamily="34" charset="0"/>
                          <a:ea typeface="ＭＳ Ｐゴシック" pitchFamily="34" charset="-128"/>
                          <a:cs typeface="Arial" charset="0"/>
                        </a:rPr>
                        <a:t>V_DAX_INVERS.lead.1.slope90</a:t>
                      </a:r>
                      <a:endParaRPr kumimoji="0" lang="en-GB" sz="1600" b="0" i="0" u="none" strike="noStrike" cap="none" normalizeH="0" baseline="0" smtClean="0">
                        <a:ln>
                          <a:noFill/>
                        </a:ln>
                        <a:solidFill>
                          <a:schemeClr val="tx1"/>
                        </a:solidFill>
                        <a:effectLst/>
                        <a:latin typeface="Arial" charset="0"/>
                        <a:ea typeface="ＭＳ Ｐゴシック" pitchFamily="34" charset="-128"/>
                        <a:cs typeface="Arial" charset="0"/>
                      </a:endParaRPr>
                    </a:p>
                  </a:txBody>
                  <a:tcPr anchor="b" horzOverflow="overflow">
                    <a:lnL cap="flat">
                      <a:noFill/>
                    </a:lnL>
                    <a:lnR>
                      <a:noFill/>
                    </a:lnR>
                    <a:lnT>
                      <a:noFill/>
                    </a:lnT>
                    <a:lnB>
                      <a:noFill/>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GB" sz="1100" b="0" i="0" u="none" strike="noStrike" cap="none" normalizeH="0" baseline="0" smtClean="0">
                          <a:ln>
                            <a:noFill/>
                          </a:ln>
                          <a:solidFill>
                            <a:srgbClr val="000000"/>
                          </a:solidFill>
                          <a:effectLst/>
                          <a:latin typeface="Calibri" pitchFamily="34" charset="0"/>
                          <a:ea typeface="ＭＳ Ｐゴシック" pitchFamily="34" charset="-128"/>
                          <a:cs typeface="Arial" charset="0"/>
                        </a:rPr>
                        <a:t>Min.   :3.655  </a:t>
                      </a:r>
                      <a:endParaRPr kumimoji="0" lang="en-GB" sz="1600" b="0" i="0" u="none" strike="noStrike" cap="none" normalizeH="0" baseline="0" smtClean="0">
                        <a:ln>
                          <a:noFill/>
                        </a:ln>
                        <a:solidFill>
                          <a:schemeClr val="tx1"/>
                        </a:solidFill>
                        <a:effectLst/>
                        <a:latin typeface="Arial" charset="0"/>
                        <a:ea typeface="ＭＳ Ｐゴシック" pitchFamily="34" charset="-128"/>
                        <a:cs typeface="Arial"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GB" sz="1100" b="0" i="0" u="none" strike="noStrike" cap="none" normalizeH="0" baseline="0" smtClean="0">
                          <a:ln>
                            <a:noFill/>
                          </a:ln>
                          <a:solidFill>
                            <a:srgbClr val="000000"/>
                          </a:solidFill>
                          <a:effectLst/>
                          <a:latin typeface="Calibri" pitchFamily="34" charset="0"/>
                          <a:ea typeface="ＭＳ Ｐゴシック" pitchFamily="34" charset="-128"/>
                          <a:cs typeface="Arial" charset="0"/>
                        </a:rPr>
                        <a:t>Median :6.840  </a:t>
                      </a:r>
                      <a:endParaRPr kumimoji="0" lang="en-GB" sz="1600" b="0" i="0" u="none" strike="noStrike" cap="none" normalizeH="0" baseline="0" smtClean="0">
                        <a:ln>
                          <a:noFill/>
                        </a:ln>
                        <a:solidFill>
                          <a:schemeClr val="tx1"/>
                        </a:solidFill>
                        <a:effectLst/>
                        <a:latin typeface="Arial" charset="0"/>
                        <a:ea typeface="ＭＳ Ｐゴシック" pitchFamily="34" charset="-128"/>
                        <a:cs typeface="Arial"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GB" sz="1100" b="0" i="0" u="none" strike="noStrike" cap="none" normalizeH="0" baseline="0" smtClean="0">
                          <a:ln>
                            <a:noFill/>
                          </a:ln>
                          <a:solidFill>
                            <a:srgbClr val="000000"/>
                          </a:solidFill>
                          <a:effectLst/>
                          <a:latin typeface="Calibri" pitchFamily="34" charset="0"/>
                          <a:ea typeface="ＭＳ Ｐゴシック" pitchFamily="34" charset="-128"/>
                          <a:cs typeface="Arial" charset="0"/>
                        </a:rPr>
                        <a:t>Mean   :6.706  </a:t>
                      </a:r>
                      <a:endParaRPr kumimoji="0" lang="en-GB" sz="1600" b="0" i="0" u="none" strike="noStrike" cap="none" normalizeH="0" baseline="0" smtClean="0">
                        <a:ln>
                          <a:noFill/>
                        </a:ln>
                        <a:solidFill>
                          <a:schemeClr val="tx1"/>
                        </a:solidFill>
                        <a:effectLst/>
                        <a:latin typeface="Arial" charset="0"/>
                        <a:ea typeface="ＭＳ Ｐゴシック" pitchFamily="34" charset="-128"/>
                        <a:cs typeface="Arial"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GB" sz="1100" b="0" i="0" u="none" strike="noStrike" cap="none" normalizeH="0" baseline="0" smtClean="0">
                          <a:ln>
                            <a:noFill/>
                          </a:ln>
                          <a:solidFill>
                            <a:srgbClr val="000000"/>
                          </a:solidFill>
                          <a:effectLst/>
                          <a:latin typeface="Calibri" pitchFamily="34" charset="0"/>
                          <a:ea typeface="ＭＳ Ｐゴシック" pitchFamily="34" charset="-128"/>
                          <a:cs typeface="Arial" charset="0"/>
                        </a:rPr>
                        <a:t>Max.   :8.320  </a:t>
                      </a:r>
                      <a:endParaRPr kumimoji="0" lang="en-GB" sz="1600" b="0" i="0" u="none" strike="noStrike" cap="none" normalizeH="0" baseline="0" smtClean="0">
                        <a:ln>
                          <a:noFill/>
                        </a:ln>
                        <a:solidFill>
                          <a:schemeClr val="tx1"/>
                        </a:solidFill>
                        <a:effectLst/>
                        <a:latin typeface="Arial" charset="0"/>
                        <a:ea typeface="ＭＳ Ｐゴシック" pitchFamily="34" charset="-128"/>
                        <a:cs typeface="Arial" charset="0"/>
                      </a:endParaRPr>
                    </a:p>
                  </a:txBody>
                  <a:tcPr anchor="b" horzOverflow="overflow">
                    <a:lnL>
                      <a:noFill/>
                    </a:lnL>
                    <a:lnR cap="flat">
                      <a:noFill/>
                    </a:lnR>
                    <a:lnT>
                      <a:noFill/>
                    </a:lnT>
                    <a:lnB>
                      <a:noFill/>
                    </a:lnB>
                    <a:lnTlToBr>
                      <a:noFill/>
                    </a:lnTlToBr>
                    <a:lnBlToTr>
                      <a:noFill/>
                    </a:lnBlToTr>
                    <a:noFill/>
                  </a:tcPr>
                </a:tc>
              </a:tr>
              <a:tr h="260350">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GB" sz="1100" b="0" i="0" u="none" strike="noStrike" cap="none" normalizeH="0" baseline="0" smtClean="0">
                          <a:ln>
                            <a:noFill/>
                          </a:ln>
                          <a:solidFill>
                            <a:srgbClr val="000000"/>
                          </a:solidFill>
                          <a:effectLst/>
                          <a:latin typeface="Calibri" pitchFamily="34" charset="0"/>
                          <a:ea typeface="ＭＳ Ｐゴシック" pitchFamily="34" charset="-128"/>
                          <a:cs typeface="Arial" charset="0"/>
                        </a:rPr>
                        <a:t>CONTI.lead.1.slope90</a:t>
                      </a:r>
                      <a:endParaRPr kumimoji="0" lang="en-GB" sz="1600" b="0" i="0" u="none" strike="noStrike" cap="none" normalizeH="0" baseline="0" smtClean="0">
                        <a:ln>
                          <a:noFill/>
                        </a:ln>
                        <a:solidFill>
                          <a:schemeClr val="tx1"/>
                        </a:solidFill>
                        <a:effectLst/>
                        <a:latin typeface="Arial" charset="0"/>
                        <a:ea typeface="ＭＳ Ｐゴシック" pitchFamily="34" charset="-128"/>
                        <a:cs typeface="Arial" charset="0"/>
                      </a:endParaRPr>
                    </a:p>
                  </a:txBody>
                  <a:tcPr anchor="b" horzOverflow="overflow">
                    <a:lnL cap="flat">
                      <a:noFill/>
                    </a:lnL>
                    <a:lnR>
                      <a:noFill/>
                    </a:lnR>
                    <a:lnT>
                      <a:noFill/>
                    </a:lnT>
                    <a:lnB>
                      <a:noFill/>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GB" sz="1100" b="0" i="0" u="none" strike="noStrike" cap="none" normalizeH="0" baseline="0" smtClean="0">
                          <a:ln>
                            <a:noFill/>
                          </a:ln>
                          <a:solidFill>
                            <a:srgbClr val="000000"/>
                          </a:solidFill>
                          <a:effectLst/>
                          <a:latin typeface="Calibri" pitchFamily="34" charset="0"/>
                          <a:ea typeface="ＭＳ Ｐゴシック" pitchFamily="34" charset="-128"/>
                          <a:cs typeface="Arial" charset="0"/>
                        </a:rPr>
                        <a:t>Min.   :4.035  </a:t>
                      </a:r>
                      <a:endParaRPr kumimoji="0" lang="en-GB" sz="1600" b="0" i="0" u="none" strike="noStrike" cap="none" normalizeH="0" baseline="0" smtClean="0">
                        <a:ln>
                          <a:noFill/>
                        </a:ln>
                        <a:solidFill>
                          <a:schemeClr val="tx1"/>
                        </a:solidFill>
                        <a:effectLst/>
                        <a:latin typeface="Arial" charset="0"/>
                        <a:ea typeface="ＭＳ Ｐゴシック" pitchFamily="34" charset="-128"/>
                        <a:cs typeface="Arial"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GB" sz="1100" b="0" i="0" u="none" strike="noStrike" cap="none" normalizeH="0" baseline="0" smtClean="0">
                          <a:ln>
                            <a:noFill/>
                          </a:ln>
                          <a:solidFill>
                            <a:srgbClr val="000000"/>
                          </a:solidFill>
                          <a:effectLst/>
                          <a:latin typeface="Calibri" pitchFamily="34" charset="0"/>
                          <a:ea typeface="ＭＳ Ｐゴシック" pitchFamily="34" charset="-128"/>
                          <a:cs typeface="Arial" charset="0"/>
                        </a:rPr>
                        <a:t>Median :6.815  </a:t>
                      </a:r>
                      <a:endParaRPr kumimoji="0" lang="en-GB" sz="1600" b="0" i="0" u="none" strike="noStrike" cap="none" normalizeH="0" baseline="0" smtClean="0">
                        <a:ln>
                          <a:noFill/>
                        </a:ln>
                        <a:solidFill>
                          <a:schemeClr val="tx1"/>
                        </a:solidFill>
                        <a:effectLst/>
                        <a:latin typeface="Arial" charset="0"/>
                        <a:ea typeface="ＭＳ Ｐゴシック" pitchFamily="34" charset="-128"/>
                        <a:cs typeface="Arial"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GB" sz="1100" b="0" i="0" u="none" strike="noStrike" cap="none" normalizeH="0" baseline="0" smtClean="0">
                          <a:ln>
                            <a:noFill/>
                          </a:ln>
                          <a:solidFill>
                            <a:srgbClr val="000000"/>
                          </a:solidFill>
                          <a:effectLst/>
                          <a:latin typeface="Calibri" pitchFamily="34" charset="0"/>
                          <a:ea typeface="ＭＳ Ｐゴシック" pitchFamily="34" charset="-128"/>
                          <a:cs typeface="Arial" charset="0"/>
                        </a:rPr>
                        <a:t>Mean   :6.699  </a:t>
                      </a:r>
                      <a:endParaRPr kumimoji="0" lang="en-GB" sz="1600" b="0" i="0" u="none" strike="noStrike" cap="none" normalizeH="0" baseline="0" smtClean="0">
                        <a:ln>
                          <a:noFill/>
                        </a:ln>
                        <a:solidFill>
                          <a:schemeClr val="tx1"/>
                        </a:solidFill>
                        <a:effectLst/>
                        <a:latin typeface="Arial" charset="0"/>
                        <a:ea typeface="ＭＳ Ｐゴシック" pitchFamily="34" charset="-128"/>
                        <a:cs typeface="Arial"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GB" sz="1100" b="0" i="0" u="none" strike="noStrike" cap="none" normalizeH="0" baseline="0" smtClean="0">
                          <a:ln>
                            <a:noFill/>
                          </a:ln>
                          <a:solidFill>
                            <a:srgbClr val="000000"/>
                          </a:solidFill>
                          <a:effectLst/>
                          <a:latin typeface="Calibri" pitchFamily="34" charset="0"/>
                          <a:ea typeface="ＭＳ Ｐゴシック" pitchFamily="34" charset="-128"/>
                          <a:cs typeface="Arial" charset="0"/>
                        </a:rPr>
                        <a:t>Max.   :8.855  </a:t>
                      </a:r>
                      <a:endParaRPr kumimoji="0" lang="en-GB" sz="1600" b="0" i="0" u="none" strike="noStrike" cap="none" normalizeH="0" baseline="0" smtClean="0">
                        <a:ln>
                          <a:noFill/>
                        </a:ln>
                        <a:solidFill>
                          <a:schemeClr val="tx1"/>
                        </a:solidFill>
                        <a:effectLst/>
                        <a:latin typeface="Arial" charset="0"/>
                        <a:ea typeface="ＭＳ Ｐゴシック" pitchFamily="34" charset="-128"/>
                        <a:cs typeface="Arial" charset="0"/>
                      </a:endParaRPr>
                    </a:p>
                  </a:txBody>
                  <a:tcPr anchor="b" horzOverflow="overflow">
                    <a:lnL>
                      <a:noFill/>
                    </a:lnL>
                    <a:lnR cap="flat">
                      <a:noFill/>
                    </a:lnR>
                    <a:lnT>
                      <a:noFill/>
                    </a:lnT>
                    <a:lnB>
                      <a:noFill/>
                    </a:lnB>
                    <a:lnTlToBr>
                      <a:noFill/>
                    </a:lnTlToBr>
                    <a:lnBlToTr>
                      <a:noFill/>
                    </a:lnBlToTr>
                    <a:noFill/>
                  </a:tcPr>
                </a:tc>
              </a:tr>
              <a:tr h="260350">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GB" sz="1100" b="0" i="0" u="none" strike="noStrike" cap="none" normalizeH="0" baseline="0" smtClean="0">
                          <a:ln>
                            <a:noFill/>
                          </a:ln>
                          <a:solidFill>
                            <a:srgbClr val="000000"/>
                          </a:solidFill>
                          <a:effectLst/>
                          <a:latin typeface="Calibri" pitchFamily="34" charset="0"/>
                          <a:ea typeface="ＭＳ Ｐゴシック" pitchFamily="34" charset="-128"/>
                          <a:cs typeface="Arial" charset="0"/>
                        </a:rPr>
                        <a:t>CONTI.lead.42.slope200</a:t>
                      </a:r>
                      <a:endParaRPr kumimoji="0" lang="en-GB" sz="1600" b="0" i="0" u="none" strike="noStrike" cap="none" normalizeH="0" baseline="0" smtClean="0">
                        <a:ln>
                          <a:noFill/>
                        </a:ln>
                        <a:solidFill>
                          <a:schemeClr val="tx1"/>
                        </a:solidFill>
                        <a:effectLst/>
                        <a:latin typeface="Arial" charset="0"/>
                        <a:ea typeface="ＭＳ Ｐゴシック" pitchFamily="34" charset="-128"/>
                        <a:cs typeface="Arial" charset="0"/>
                      </a:endParaRPr>
                    </a:p>
                  </a:txBody>
                  <a:tcPr anchor="b" horzOverflow="overflow">
                    <a:lnL cap="flat">
                      <a:noFill/>
                    </a:lnL>
                    <a:lnR>
                      <a:noFill/>
                    </a:lnR>
                    <a:lnT>
                      <a:noFill/>
                    </a:lnT>
                    <a:lnB>
                      <a:noFill/>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GB" sz="1100" b="0" i="0" u="none" strike="noStrike" cap="none" normalizeH="0" baseline="0" smtClean="0">
                          <a:ln>
                            <a:noFill/>
                          </a:ln>
                          <a:solidFill>
                            <a:srgbClr val="000000"/>
                          </a:solidFill>
                          <a:effectLst/>
                          <a:latin typeface="Calibri" pitchFamily="34" charset="0"/>
                          <a:ea typeface="ＭＳ Ｐゴシック" pitchFamily="34" charset="-128"/>
                          <a:cs typeface="Arial" charset="0"/>
                        </a:rPr>
                        <a:t>Min.   :4.385  </a:t>
                      </a:r>
                      <a:endParaRPr kumimoji="0" lang="en-GB" sz="1600" b="0" i="0" u="none" strike="noStrike" cap="none" normalizeH="0" baseline="0" smtClean="0">
                        <a:ln>
                          <a:noFill/>
                        </a:ln>
                        <a:solidFill>
                          <a:schemeClr val="tx1"/>
                        </a:solidFill>
                        <a:effectLst/>
                        <a:latin typeface="Arial" charset="0"/>
                        <a:ea typeface="ＭＳ Ｐゴシック" pitchFamily="34" charset="-128"/>
                        <a:cs typeface="Arial"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GB" sz="1100" b="0" i="0" u="none" strike="noStrike" cap="none" normalizeH="0" baseline="0" smtClean="0">
                          <a:ln>
                            <a:noFill/>
                          </a:ln>
                          <a:solidFill>
                            <a:srgbClr val="000000"/>
                          </a:solidFill>
                          <a:effectLst/>
                          <a:latin typeface="Calibri" pitchFamily="34" charset="0"/>
                          <a:ea typeface="ＭＳ Ｐゴシック" pitchFamily="34" charset="-128"/>
                          <a:cs typeface="Arial" charset="0"/>
                        </a:rPr>
                        <a:t>Median :6.670  </a:t>
                      </a:r>
                      <a:endParaRPr kumimoji="0" lang="en-GB" sz="1600" b="0" i="0" u="none" strike="noStrike" cap="none" normalizeH="0" baseline="0" smtClean="0">
                        <a:ln>
                          <a:noFill/>
                        </a:ln>
                        <a:solidFill>
                          <a:schemeClr val="tx1"/>
                        </a:solidFill>
                        <a:effectLst/>
                        <a:latin typeface="Arial" charset="0"/>
                        <a:ea typeface="ＭＳ Ｐゴシック" pitchFamily="34" charset="-128"/>
                        <a:cs typeface="Arial"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GB" sz="1100" b="0" i="0" u="none" strike="noStrike" cap="none" normalizeH="0" baseline="0" smtClean="0">
                          <a:ln>
                            <a:noFill/>
                          </a:ln>
                          <a:solidFill>
                            <a:srgbClr val="000000"/>
                          </a:solidFill>
                          <a:effectLst/>
                          <a:latin typeface="Calibri" pitchFamily="34" charset="0"/>
                          <a:ea typeface="ＭＳ Ｐゴシック" pitchFamily="34" charset="-128"/>
                          <a:cs typeface="Arial" charset="0"/>
                        </a:rPr>
                        <a:t>Mean   :6.656  </a:t>
                      </a:r>
                      <a:endParaRPr kumimoji="0" lang="en-GB" sz="1600" b="0" i="0" u="none" strike="noStrike" cap="none" normalizeH="0" baseline="0" smtClean="0">
                        <a:ln>
                          <a:noFill/>
                        </a:ln>
                        <a:solidFill>
                          <a:schemeClr val="tx1"/>
                        </a:solidFill>
                        <a:effectLst/>
                        <a:latin typeface="Arial" charset="0"/>
                        <a:ea typeface="ＭＳ Ｐゴシック" pitchFamily="34" charset="-128"/>
                        <a:cs typeface="Arial"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GB" sz="1100" b="0" i="0" u="none" strike="noStrike" cap="none" normalizeH="0" baseline="0" smtClean="0">
                          <a:ln>
                            <a:noFill/>
                          </a:ln>
                          <a:solidFill>
                            <a:srgbClr val="000000"/>
                          </a:solidFill>
                          <a:effectLst/>
                          <a:latin typeface="Calibri" pitchFamily="34" charset="0"/>
                          <a:ea typeface="ＭＳ Ｐゴシック" pitchFamily="34" charset="-128"/>
                          <a:cs typeface="Arial" charset="0"/>
                        </a:rPr>
                        <a:t>Max.   :8.535  </a:t>
                      </a:r>
                      <a:endParaRPr kumimoji="0" lang="en-GB" sz="1600" b="0" i="0" u="none" strike="noStrike" cap="none" normalizeH="0" baseline="0" smtClean="0">
                        <a:ln>
                          <a:noFill/>
                        </a:ln>
                        <a:solidFill>
                          <a:schemeClr val="tx1"/>
                        </a:solidFill>
                        <a:effectLst/>
                        <a:latin typeface="Arial" charset="0"/>
                        <a:ea typeface="ＭＳ Ｐゴシック" pitchFamily="34" charset="-128"/>
                        <a:cs typeface="Arial" charset="0"/>
                      </a:endParaRPr>
                    </a:p>
                  </a:txBody>
                  <a:tcPr anchor="b" horzOverflow="overflow">
                    <a:lnL>
                      <a:noFill/>
                    </a:lnL>
                    <a:lnR cap="flat">
                      <a:noFill/>
                    </a:lnR>
                    <a:lnT>
                      <a:noFill/>
                    </a:lnT>
                    <a:lnB>
                      <a:noFill/>
                    </a:lnB>
                    <a:lnTlToBr>
                      <a:noFill/>
                    </a:lnTlToBr>
                    <a:lnBlToTr>
                      <a:noFill/>
                    </a:lnBlToTr>
                    <a:noFill/>
                  </a:tcPr>
                </a:tc>
              </a:tr>
              <a:tr h="260350">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GB" sz="1100" b="0" i="0" u="none" strike="noStrike" cap="none" normalizeH="0" baseline="0" smtClean="0">
                          <a:ln>
                            <a:noFill/>
                          </a:ln>
                          <a:solidFill>
                            <a:srgbClr val="000000"/>
                          </a:solidFill>
                          <a:effectLst/>
                          <a:latin typeface="Calibri" pitchFamily="34" charset="0"/>
                          <a:ea typeface="ＭＳ Ｐゴシック" pitchFamily="34" charset="-128"/>
                          <a:cs typeface="Arial" charset="0"/>
                        </a:rPr>
                        <a:t>IFO_EXPECT_.roc60</a:t>
                      </a:r>
                      <a:endParaRPr kumimoji="0" lang="en-GB" sz="1600" b="0" i="0" u="none" strike="noStrike" cap="none" normalizeH="0" baseline="0" smtClean="0">
                        <a:ln>
                          <a:noFill/>
                        </a:ln>
                        <a:solidFill>
                          <a:schemeClr val="tx1"/>
                        </a:solidFill>
                        <a:effectLst/>
                        <a:latin typeface="Arial" charset="0"/>
                        <a:ea typeface="ＭＳ Ｐゴシック" pitchFamily="34" charset="-128"/>
                        <a:cs typeface="Arial" charset="0"/>
                      </a:endParaRPr>
                    </a:p>
                  </a:txBody>
                  <a:tcPr anchor="b" horzOverflow="overflow">
                    <a:lnL cap="flat">
                      <a:noFill/>
                    </a:lnL>
                    <a:lnR>
                      <a:noFill/>
                    </a:lnR>
                    <a:lnT>
                      <a:noFill/>
                    </a:lnT>
                    <a:lnB>
                      <a:noFill/>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GB" sz="1100" b="0" i="0" u="none" strike="noStrike" cap="none" normalizeH="0" baseline="0" smtClean="0">
                          <a:ln>
                            <a:noFill/>
                          </a:ln>
                          <a:solidFill>
                            <a:srgbClr val="000000"/>
                          </a:solidFill>
                          <a:effectLst/>
                          <a:latin typeface="Calibri" pitchFamily="34" charset="0"/>
                          <a:ea typeface="ＭＳ Ｐゴシック" pitchFamily="34" charset="-128"/>
                          <a:cs typeface="Arial" charset="0"/>
                        </a:rPr>
                        <a:t>Min.   :4.040  </a:t>
                      </a:r>
                      <a:endParaRPr kumimoji="0" lang="en-GB" sz="1600" b="0" i="0" u="none" strike="noStrike" cap="none" normalizeH="0" baseline="0" smtClean="0">
                        <a:ln>
                          <a:noFill/>
                        </a:ln>
                        <a:solidFill>
                          <a:schemeClr val="tx1"/>
                        </a:solidFill>
                        <a:effectLst/>
                        <a:latin typeface="Arial" charset="0"/>
                        <a:ea typeface="ＭＳ Ｐゴシック" pitchFamily="34" charset="-128"/>
                        <a:cs typeface="Arial"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GB" sz="1100" b="0" i="0" u="none" strike="noStrike" cap="none" normalizeH="0" baseline="0" smtClean="0">
                          <a:ln>
                            <a:noFill/>
                          </a:ln>
                          <a:solidFill>
                            <a:srgbClr val="000000"/>
                          </a:solidFill>
                          <a:effectLst/>
                          <a:latin typeface="Calibri" pitchFamily="34" charset="0"/>
                          <a:ea typeface="ＭＳ Ｐゴシック" pitchFamily="34" charset="-128"/>
                          <a:cs typeface="Arial" charset="0"/>
                        </a:rPr>
                        <a:t>Median :6.650  </a:t>
                      </a:r>
                      <a:endParaRPr kumimoji="0" lang="en-GB" sz="1600" b="0" i="0" u="none" strike="noStrike" cap="none" normalizeH="0" baseline="0" smtClean="0">
                        <a:ln>
                          <a:noFill/>
                        </a:ln>
                        <a:solidFill>
                          <a:schemeClr val="tx1"/>
                        </a:solidFill>
                        <a:effectLst/>
                        <a:latin typeface="Arial" charset="0"/>
                        <a:ea typeface="ＭＳ Ｐゴシック" pitchFamily="34" charset="-128"/>
                        <a:cs typeface="Arial"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GB" sz="1100" b="0" i="0" u="none" strike="noStrike" cap="none" normalizeH="0" baseline="0" smtClean="0">
                          <a:ln>
                            <a:noFill/>
                          </a:ln>
                          <a:solidFill>
                            <a:srgbClr val="000000"/>
                          </a:solidFill>
                          <a:effectLst/>
                          <a:latin typeface="Calibri" pitchFamily="34" charset="0"/>
                          <a:ea typeface="ＭＳ Ｐゴシック" pitchFamily="34" charset="-128"/>
                          <a:cs typeface="Arial" charset="0"/>
                        </a:rPr>
                        <a:t>Mean   :6.641  </a:t>
                      </a:r>
                      <a:endParaRPr kumimoji="0" lang="en-GB" sz="1600" b="0" i="0" u="none" strike="noStrike" cap="none" normalizeH="0" baseline="0" smtClean="0">
                        <a:ln>
                          <a:noFill/>
                        </a:ln>
                        <a:solidFill>
                          <a:schemeClr val="tx1"/>
                        </a:solidFill>
                        <a:effectLst/>
                        <a:latin typeface="Arial" charset="0"/>
                        <a:ea typeface="ＭＳ Ｐゴシック" pitchFamily="34" charset="-128"/>
                        <a:cs typeface="Arial"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GB" sz="1100" b="0" i="0" u="none" strike="noStrike" cap="none" normalizeH="0" baseline="0" smtClean="0">
                          <a:ln>
                            <a:noFill/>
                          </a:ln>
                          <a:solidFill>
                            <a:srgbClr val="000000"/>
                          </a:solidFill>
                          <a:effectLst/>
                          <a:latin typeface="Calibri" pitchFamily="34" charset="0"/>
                          <a:ea typeface="ＭＳ Ｐゴシック" pitchFamily="34" charset="-128"/>
                          <a:cs typeface="Arial" charset="0"/>
                        </a:rPr>
                        <a:t>Max.   :8.310  </a:t>
                      </a:r>
                      <a:endParaRPr kumimoji="0" lang="en-GB" sz="1600" b="0" i="0" u="none" strike="noStrike" cap="none" normalizeH="0" baseline="0" smtClean="0">
                        <a:ln>
                          <a:noFill/>
                        </a:ln>
                        <a:solidFill>
                          <a:schemeClr val="tx1"/>
                        </a:solidFill>
                        <a:effectLst/>
                        <a:latin typeface="Arial" charset="0"/>
                        <a:ea typeface="ＭＳ Ｐゴシック" pitchFamily="34" charset="-128"/>
                        <a:cs typeface="Arial" charset="0"/>
                      </a:endParaRPr>
                    </a:p>
                  </a:txBody>
                  <a:tcPr anchor="b" horzOverflow="overflow">
                    <a:lnL>
                      <a:noFill/>
                    </a:lnL>
                    <a:lnR cap="flat">
                      <a:noFill/>
                    </a:lnR>
                    <a:lnT>
                      <a:noFill/>
                    </a:lnT>
                    <a:lnB>
                      <a:noFill/>
                    </a:lnB>
                    <a:lnTlToBr>
                      <a:noFill/>
                    </a:lnTlToBr>
                    <a:lnBlToTr>
                      <a:noFill/>
                    </a:lnBlToTr>
                    <a:noFill/>
                  </a:tcPr>
                </a:tc>
              </a:tr>
              <a:tr h="260350">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GB" sz="1100" b="0" i="0" u="none" strike="noStrike" cap="none" normalizeH="0" baseline="0" smtClean="0">
                          <a:ln>
                            <a:noFill/>
                          </a:ln>
                          <a:solidFill>
                            <a:srgbClr val="000000"/>
                          </a:solidFill>
                          <a:effectLst/>
                          <a:latin typeface="Calibri" pitchFamily="34" charset="0"/>
                          <a:ea typeface="ＭＳ Ｐゴシック" pitchFamily="34" charset="-128"/>
                          <a:cs typeface="Arial" charset="0"/>
                        </a:rPr>
                        <a:t>V_DAX_INVERS.lead.41.slope90</a:t>
                      </a:r>
                      <a:endParaRPr kumimoji="0" lang="en-GB" sz="1600" b="0" i="0" u="none" strike="noStrike" cap="none" normalizeH="0" baseline="0" smtClean="0">
                        <a:ln>
                          <a:noFill/>
                        </a:ln>
                        <a:solidFill>
                          <a:schemeClr val="tx1"/>
                        </a:solidFill>
                        <a:effectLst/>
                        <a:latin typeface="Arial" charset="0"/>
                        <a:ea typeface="ＭＳ Ｐゴシック" pitchFamily="34" charset="-128"/>
                        <a:cs typeface="Arial" charset="0"/>
                      </a:endParaRPr>
                    </a:p>
                  </a:txBody>
                  <a:tcPr anchor="b" horzOverflow="overflow">
                    <a:lnL cap="flat">
                      <a:noFill/>
                    </a:lnL>
                    <a:lnR>
                      <a:noFill/>
                    </a:lnR>
                    <a:lnT>
                      <a:noFill/>
                    </a:lnT>
                    <a:lnB>
                      <a:noFill/>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GB" sz="1100" b="0" i="0" u="none" strike="noStrike" cap="none" normalizeH="0" baseline="0" smtClean="0">
                          <a:ln>
                            <a:noFill/>
                          </a:ln>
                          <a:solidFill>
                            <a:srgbClr val="000000"/>
                          </a:solidFill>
                          <a:effectLst/>
                          <a:latin typeface="Calibri" pitchFamily="34" charset="0"/>
                          <a:ea typeface="ＭＳ Ｐゴシック" pitchFamily="34" charset="-128"/>
                          <a:cs typeface="Arial" charset="0"/>
                        </a:rPr>
                        <a:t>Min.   :4.150  </a:t>
                      </a:r>
                      <a:endParaRPr kumimoji="0" lang="en-GB" sz="1600" b="0" i="0" u="none" strike="noStrike" cap="none" normalizeH="0" baseline="0" smtClean="0">
                        <a:ln>
                          <a:noFill/>
                        </a:ln>
                        <a:solidFill>
                          <a:schemeClr val="tx1"/>
                        </a:solidFill>
                        <a:effectLst/>
                        <a:latin typeface="Arial" charset="0"/>
                        <a:ea typeface="ＭＳ Ｐゴシック" pitchFamily="34" charset="-128"/>
                        <a:cs typeface="Arial"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GB" sz="1100" b="0" i="0" u="none" strike="noStrike" cap="none" normalizeH="0" baseline="0" smtClean="0">
                          <a:ln>
                            <a:noFill/>
                          </a:ln>
                          <a:solidFill>
                            <a:srgbClr val="000000"/>
                          </a:solidFill>
                          <a:effectLst/>
                          <a:latin typeface="Calibri" pitchFamily="34" charset="0"/>
                          <a:ea typeface="ＭＳ Ｐゴシック" pitchFamily="34" charset="-128"/>
                          <a:cs typeface="Arial" charset="0"/>
                        </a:rPr>
                        <a:t>Median :6.665  </a:t>
                      </a:r>
                      <a:endParaRPr kumimoji="0" lang="en-GB" sz="1600" b="0" i="0" u="none" strike="noStrike" cap="none" normalizeH="0" baseline="0" smtClean="0">
                        <a:ln>
                          <a:noFill/>
                        </a:ln>
                        <a:solidFill>
                          <a:schemeClr val="tx1"/>
                        </a:solidFill>
                        <a:effectLst/>
                        <a:latin typeface="Arial" charset="0"/>
                        <a:ea typeface="ＭＳ Ｐゴシック" pitchFamily="34" charset="-128"/>
                        <a:cs typeface="Arial"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GB" sz="1100" b="0" i="0" u="none" strike="noStrike" cap="none" normalizeH="0" baseline="0" smtClean="0">
                          <a:ln>
                            <a:noFill/>
                          </a:ln>
                          <a:solidFill>
                            <a:srgbClr val="000000"/>
                          </a:solidFill>
                          <a:effectLst/>
                          <a:latin typeface="Calibri" pitchFamily="34" charset="0"/>
                          <a:ea typeface="ＭＳ Ｐゴシック" pitchFamily="34" charset="-128"/>
                          <a:cs typeface="Arial" charset="0"/>
                        </a:rPr>
                        <a:t>Mean   :6.593  </a:t>
                      </a:r>
                      <a:endParaRPr kumimoji="0" lang="en-GB" sz="1600" b="0" i="0" u="none" strike="noStrike" cap="none" normalizeH="0" baseline="0" smtClean="0">
                        <a:ln>
                          <a:noFill/>
                        </a:ln>
                        <a:solidFill>
                          <a:schemeClr val="tx1"/>
                        </a:solidFill>
                        <a:effectLst/>
                        <a:latin typeface="Arial" charset="0"/>
                        <a:ea typeface="ＭＳ Ｐゴシック" pitchFamily="34" charset="-128"/>
                        <a:cs typeface="Arial"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GB" sz="1100" b="0" i="0" u="none" strike="noStrike" cap="none" normalizeH="0" baseline="0" smtClean="0">
                          <a:ln>
                            <a:noFill/>
                          </a:ln>
                          <a:solidFill>
                            <a:srgbClr val="000000"/>
                          </a:solidFill>
                          <a:effectLst/>
                          <a:latin typeface="Calibri" pitchFamily="34" charset="0"/>
                          <a:ea typeface="ＭＳ Ｐゴシック" pitchFamily="34" charset="-128"/>
                          <a:cs typeface="Arial" charset="0"/>
                        </a:rPr>
                        <a:t>Max.   :8.000  </a:t>
                      </a:r>
                      <a:endParaRPr kumimoji="0" lang="en-GB" sz="1600" b="0" i="0" u="none" strike="noStrike" cap="none" normalizeH="0" baseline="0" smtClean="0">
                        <a:ln>
                          <a:noFill/>
                        </a:ln>
                        <a:solidFill>
                          <a:schemeClr val="tx1"/>
                        </a:solidFill>
                        <a:effectLst/>
                        <a:latin typeface="Arial" charset="0"/>
                        <a:ea typeface="ＭＳ Ｐゴシック" pitchFamily="34" charset="-128"/>
                        <a:cs typeface="Arial" charset="0"/>
                      </a:endParaRPr>
                    </a:p>
                  </a:txBody>
                  <a:tcPr anchor="b" horzOverflow="overflow">
                    <a:lnL>
                      <a:noFill/>
                    </a:lnL>
                    <a:lnR cap="flat">
                      <a:noFill/>
                    </a:lnR>
                    <a:lnT>
                      <a:noFill/>
                    </a:lnT>
                    <a:lnB>
                      <a:noFill/>
                    </a:lnB>
                    <a:lnTlToBr>
                      <a:noFill/>
                    </a:lnTlToBr>
                    <a:lnBlToTr>
                      <a:noFill/>
                    </a:lnBlToTr>
                    <a:noFill/>
                  </a:tcPr>
                </a:tc>
              </a:tr>
              <a:tr h="260350">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GB" sz="1100" b="0" i="0" u="none" strike="noStrike" cap="none" normalizeH="0" baseline="0" smtClean="0">
                          <a:ln>
                            <a:noFill/>
                          </a:ln>
                          <a:solidFill>
                            <a:srgbClr val="000000"/>
                          </a:solidFill>
                          <a:effectLst/>
                          <a:latin typeface="Calibri" pitchFamily="34" charset="0"/>
                          <a:ea typeface="ＭＳ Ｐゴシック" pitchFamily="34" charset="-128"/>
                          <a:cs typeface="Arial" charset="0"/>
                        </a:rPr>
                        <a:t>GER_EXPORT_ORDERS.slope200</a:t>
                      </a:r>
                      <a:endParaRPr kumimoji="0" lang="en-GB" sz="1600" b="0" i="0" u="none" strike="noStrike" cap="none" normalizeH="0" baseline="0" smtClean="0">
                        <a:ln>
                          <a:noFill/>
                        </a:ln>
                        <a:solidFill>
                          <a:schemeClr val="tx1"/>
                        </a:solidFill>
                        <a:effectLst/>
                        <a:latin typeface="Arial" charset="0"/>
                        <a:ea typeface="ＭＳ Ｐゴシック" pitchFamily="34" charset="-128"/>
                        <a:cs typeface="Arial" charset="0"/>
                      </a:endParaRPr>
                    </a:p>
                  </a:txBody>
                  <a:tcPr anchor="b" horzOverflow="overflow">
                    <a:lnL cap="flat">
                      <a:noFill/>
                    </a:lnL>
                    <a:lnR>
                      <a:noFill/>
                    </a:lnR>
                    <a:lnT>
                      <a:noFill/>
                    </a:lnT>
                    <a:lnB>
                      <a:noFill/>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GB" sz="1100" b="0" i="0" u="none" strike="noStrike" cap="none" normalizeH="0" baseline="0" smtClean="0">
                          <a:ln>
                            <a:noFill/>
                          </a:ln>
                          <a:solidFill>
                            <a:srgbClr val="000000"/>
                          </a:solidFill>
                          <a:effectLst/>
                          <a:latin typeface="Calibri" pitchFamily="34" charset="0"/>
                          <a:ea typeface="ＭＳ Ｐゴシック" pitchFamily="34" charset="-128"/>
                          <a:cs typeface="Arial" charset="0"/>
                        </a:rPr>
                        <a:t>Min.   :4.045  </a:t>
                      </a:r>
                      <a:endParaRPr kumimoji="0" lang="en-GB" sz="1600" b="0" i="0" u="none" strike="noStrike" cap="none" normalizeH="0" baseline="0" smtClean="0">
                        <a:ln>
                          <a:noFill/>
                        </a:ln>
                        <a:solidFill>
                          <a:schemeClr val="tx1"/>
                        </a:solidFill>
                        <a:effectLst/>
                        <a:latin typeface="Arial" charset="0"/>
                        <a:ea typeface="ＭＳ Ｐゴシック" pitchFamily="34" charset="-128"/>
                        <a:cs typeface="Arial"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GB" sz="1100" b="0" i="0" u="none" strike="noStrike" cap="none" normalizeH="0" baseline="0" smtClean="0">
                          <a:ln>
                            <a:noFill/>
                          </a:ln>
                          <a:solidFill>
                            <a:srgbClr val="000000"/>
                          </a:solidFill>
                          <a:effectLst/>
                          <a:latin typeface="Calibri" pitchFamily="34" charset="0"/>
                          <a:ea typeface="ＭＳ Ｐゴシック" pitchFamily="34" charset="-128"/>
                          <a:cs typeface="Arial" charset="0"/>
                        </a:rPr>
                        <a:t>Median :6.700  </a:t>
                      </a:r>
                      <a:endParaRPr kumimoji="0" lang="en-GB" sz="1600" b="0" i="0" u="none" strike="noStrike" cap="none" normalizeH="0" baseline="0" smtClean="0">
                        <a:ln>
                          <a:noFill/>
                        </a:ln>
                        <a:solidFill>
                          <a:schemeClr val="tx1"/>
                        </a:solidFill>
                        <a:effectLst/>
                        <a:latin typeface="Arial" charset="0"/>
                        <a:ea typeface="ＭＳ Ｐゴシック" pitchFamily="34" charset="-128"/>
                        <a:cs typeface="Arial"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GB" sz="1100" b="0" i="0" u="none" strike="noStrike" cap="none" normalizeH="0" baseline="0" smtClean="0">
                          <a:ln>
                            <a:noFill/>
                          </a:ln>
                          <a:solidFill>
                            <a:srgbClr val="000000"/>
                          </a:solidFill>
                          <a:effectLst/>
                          <a:latin typeface="Calibri" pitchFamily="34" charset="0"/>
                          <a:ea typeface="ＭＳ Ｐゴシック" pitchFamily="34" charset="-128"/>
                          <a:cs typeface="Arial" charset="0"/>
                        </a:rPr>
                        <a:t>Mean   :6.586  </a:t>
                      </a:r>
                      <a:endParaRPr kumimoji="0" lang="en-GB" sz="1600" b="0" i="0" u="none" strike="noStrike" cap="none" normalizeH="0" baseline="0" smtClean="0">
                        <a:ln>
                          <a:noFill/>
                        </a:ln>
                        <a:solidFill>
                          <a:schemeClr val="tx1"/>
                        </a:solidFill>
                        <a:effectLst/>
                        <a:latin typeface="Arial" charset="0"/>
                        <a:ea typeface="ＭＳ Ｐゴシック" pitchFamily="34" charset="-128"/>
                        <a:cs typeface="Arial"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GB" sz="1100" b="0" i="0" u="none" strike="noStrike" cap="none" normalizeH="0" baseline="0" smtClean="0">
                          <a:ln>
                            <a:noFill/>
                          </a:ln>
                          <a:solidFill>
                            <a:srgbClr val="000000"/>
                          </a:solidFill>
                          <a:effectLst/>
                          <a:latin typeface="Calibri" pitchFamily="34" charset="0"/>
                          <a:ea typeface="ＭＳ Ｐゴシック" pitchFamily="34" charset="-128"/>
                          <a:cs typeface="Arial" charset="0"/>
                        </a:rPr>
                        <a:t>Max.   :8.210  </a:t>
                      </a:r>
                      <a:endParaRPr kumimoji="0" lang="en-GB" sz="1600" b="0" i="0" u="none" strike="noStrike" cap="none" normalizeH="0" baseline="0" smtClean="0">
                        <a:ln>
                          <a:noFill/>
                        </a:ln>
                        <a:solidFill>
                          <a:schemeClr val="tx1"/>
                        </a:solidFill>
                        <a:effectLst/>
                        <a:latin typeface="Arial" charset="0"/>
                        <a:ea typeface="ＭＳ Ｐゴシック" pitchFamily="34" charset="-128"/>
                        <a:cs typeface="Arial" charset="0"/>
                      </a:endParaRPr>
                    </a:p>
                  </a:txBody>
                  <a:tcPr anchor="b" horzOverflow="overflow">
                    <a:lnL>
                      <a:noFill/>
                    </a:lnL>
                    <a:lnR cap="flat">
                      <a:noFill/>
                    </a:lnR>
                    <a:lnT>
                      <a:noFill/>
                    </a:lnT>
                    <a:lnB>
                      <a:noFill/>
                    </a:lnB>
                    <a:lnTlToBr>
                      <a:noFill/>
                    </a:lnTlToBr>
                    <a:lnBlToTr>
                      <a:noFill/>
                    </a:lnBlToTr>
                    <a:noFill/>
                  </a:tcPr>
                </a:tc>
              </a:tr>
              <a:tr h="260350">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GB" sz="1100" b="0" i="0" u="none" strike="noStrike" cap="none" normalizeH="0" baseline="0" smtClean="0">
                          <a:ln>
                            <a:noFill/>
                          </a:ln>
                          <a:solidFill>
                            <a:srgbClr val="000000"/>
                          </a:solidFill>
                          <a:effectLst/>
                          <a:latin typeface="Calibri" pitchFamily="34" charset="0"/>
                          <a:ea typeface="ＭＳ Ｐゴシック" pitchFamily="34" charset="-128"/>
                          <a:cs typeface="Arial" charset="0"/>
                        </a:rPr>
                        <a:t>DAX30.lead.42.slope200</a:t>
                      </a:r>
                      <a:endParaRPr kumimoji="0" lang="en-GB" sz="1600" b="0" i="0" u="none" strike="noStrike" cap="none" normalizeH="0" baseline="0" smtClean="0">
                        <a:ln>
                          <a:noFill/>
                        </a:ln>
                        <a:solidFill>
                          <a:schemeClr val="tx1"/>
                        </a:solidFill>
                        <a:effectLst/>
                        <a:latin typeface="Arial" charset="0"/>
                        <a:ea typeface="ＭＳ Ｐゴシック" pitchFamily="34" charset="-128"/>
                        <a:cs typeface="Arial" charset="0"/>
                      </a:endParaRPr>
                    </a:p>
                  </a:txBody>
                  <a:tcPr anchor="b" horzOverflow="overflow">
                    <a:lnL cap="flat">
                      <a:noFill/>
                    </a:lnL>
                    <a:lnR>
                      <a:noFill/>
                    </a:lnR>
                    <a:lnT>
                      <a:noFill/>
                    </a:lnT>
                    <a:lnB>
                      <a:noFill/>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GB" sz="1100" b="0" i="0" u="none" strike="noStrike" cap="none" normalizeH="0" baseline="0" smtClean="0">
                          <a:ln>
                            <a:noFill/>
                          </a:ln>
                          <a:solidFill>
                            <a:srgbClr val="000000"/>
                          </a:solidFill>
                          <a:effectLst/>
                          <a:latin typeface="Calibri" pitchFamily="34" charset="0"/>
                          <a:ea typeface="ＭＳ Ｐゴシック" pitchFamily="34" charset="-128"/>
                          <a:cs typeface="Arial" charset="0"/>
                        </a:rPr>
                        <a:t>Min.   :4.005  </a:t>
                      </a:r>
                      <a:endParaRPr kumimoji="0" lang="en-GB" sz="1600" b="0" i="0" u="none" strike="noStrike" cap="none" normalizeH="0" baseline="0" smtClean="0">
                        <a:ln>
                          <a:noFill/>
                        </a:ln>
                        <a:solidFill>
                          <a:schemeClr val="tx1"/>
                        </a:solidFill>
                        <a:effectLst/>
                        <a:latin typeface="Arial" charset="0"/>
                        <a:ea typeface="ＭＳ Ｐゴシック" pitchFamily="34" charset="-128"/>
                        <a:cs typeface="Arial"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GB" sz="1100" b="0" i="0" u="none" strike="noStrike" cap="none" normalizeH="0" baseline="0" smtClean="0">
                          <a:ln>
                            <a:noFill/>
                          </a:ln>
                          <a:solidFill>
                            <a:srgbClr val="000000"/>
                          </a:solidFill>
                          <a:effectLst/>
                          <a:latin typeface="Calibri" pitchFamily="34" charset="0"/>
                          <a:ea typeface="ＭＳ Ｐゴシック" pitchFamily="34" charset="-128"/>
                          <a:cs typeface="Arial" charset="0"/>
                        </a:rPr>
                        <a:t>Median :6.670  </a:t>
                      </a:r>
                      <a:endParaRPr kumimoji="0" lang="en-GB" sz="1600" b="0" i="0" u="none" strike="noStrike" cap="none" normalizeH="0" baseline="0" smtClean="0">
                        <a:ln>
                          <a:noFill/>
                        </a:ln>
                        <a:solidFill>
                          <a:schemeClr val="tx1"/>
                        </a:solidFill>
                        <a:effectLst/>
                        <a:latin typeface="Arial" charset="0"/>
                        <a:ea typeface="ＭＳ Ｐゴシック" pitchFamily="34" charset="-128"/>
                        <a:cs typeface="Arial"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GB" sz="1100" b="0" i="0" u="none" strike="noStrike" cap="none" normalizeH="0" baseline="0" smtClean="0">
                          <a:ln>
                            <a:noFill/>
                          </a:ln>
                          <a:solidFill>
                            <a:srgbClr val="000000"/>
                          </a:solidFill>
                          <a:effectLst/>
                          <a:latin typeface="Calibri" pitchFamily="34" charset="0"/>
                          <a:ea typeface="ＭＳ Ｐゴシック" pitchFamily="34" charset="-128"/>
                          <a:cs typeface="Arial" charset="0"/>
                        </a:rPr>
                        <a:t>Mean   :6.584  </a:t>
                      </a:r>
                      <a:endParaRPr kumimoji="0" lang="en-GB" sz="1600" b="0" i="0" u="none" strike="noStrike" cap="none" normalizeH="0" baseline="0" smtClean="0">
                        <a:ln>
                          <a:noFill/>
                        </a:ln>
                        <a:solidFill>
                          <a:schemeClr val="tx1"/>
                        </a:solidFill>
                        <a:effectLst/>
                        <a:latin typeface="Arial" charset="0"/>
                        <a:ea typeface="ＭＳ Ｐゴシック" pitchFamily="34" charset="-128"/>
                        <a:cs typeface="Arial"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GB" sz="1100" b="0" i="0" u="none" strike="noStrike" cap="none" normalizeH="0" baseline="0" smtClean="0">
                          <a:ln>
                            <a:noFill/>
                          </a:ln>
                          <a:solidFill>
                            <a:srgbClr val="000000"/>
                          </a:solidFill>
                          <a:effectLst/>
                          <a:latin typeface="Calibri" pitchFamily="34" charset="0"/>
                          <a:ea typeface="ＭＳ Ｐゴシック" pitchFamily="34" charset="-128"/>
                          <a:cs typeface="Arial" charset="0"/>
                        </a:rPr>
                        <a:t>Max.   :8.245  </a:t>
                      </a:r>
                      <a:endParaRPr kumimoji="0" lang="en-GB" sz="1600" b="0" i="0" u="none" strike="noStrike" cap="none" normalizeH="0" baseline="0" smtClean="0">
                        <a:ln>
                          <a:noFill/>
                        </a:ln>
                        <a:solidFill>
                          <a:schemeClr val="tx1"/>
                        </a:solidFill>
                        <a:effectLst/>
                        <a:latin typeface="Arial" charset="0"/>
                        <a:ea typeface="ＭＳ Ｐゴシック" pitchFamily="34" charset="-128"/>
                        <a:cs typeface="Arial" charset="0"/>
                      </a:endParaRPr>
                    </a:p>
                  </a:txBody>
                  <a:tcPr anchor="b" horzOverflow="overflow">
                    <a:lnL>
                      <a:noFill/>
                    </a:lnL>
                    <a:lnR cap="flat">
                      <a:noFill/>
                    </a:lnR>
                    <a:lnT>
                      <a:noFill/>
                    </a:lnT>
                    <a:lnB>
                      <a:noFill/>
                    </a:lnB>
                    <a:lnTlToBr>
                      <a:noFill/>
                    </a:lnTlToBr>
                    <a:lnBlToTr>
                      <a:noFill/>
                    </a:lnBlToTr>
                    <a:noFill/>
                  </a:tcPr>
                </a:tc>
              </a:tr>
              <a:tr h="260350">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GB" sz="1100" b="0" i="0" u="none" strike="noStrike" cap="none" normalizeH="0" baseline="0" smtClean="0">
                          <a:ln>
                            <a:noFill/>
                          </a:ln>
                          <a:solidFill>
                            <a:srgbClr val="000000"/>
                          </a:solidFill>
                          <a:effectLst/>
                          <a:latin typeface="Calibri" pitchFamily="34" charset="0"/>
                          <a:ea typeface="ＭＳ Ｐゴシック" pitchFamily="34" charset="-128"/>
                          <a:cs typeface="Arial" charset="0"/>
                        </a:rPr>
                        <a:t>VW.lead.29.slope90</a:t>
                      </a:r>
                      <a:endParaRPr kumimoji="0" lang="en-GB" sz="1600" b="0" i="0" u="none" strike="noStrike" cap="none" normalizeH="0" baseline="0" smtClean="0">
                        <a:ln>
                          <a:noFill/>
                        </a:ln>
                        <a:solidFill>
                          <a:schemeClr val="tx1"/>
                        </a:solidFill>
                        <a:effectLst/>
                        <a:latin typeface="Arial" charset="0"/>
                        <a:ea typeface="ＭＳ Ｐゴシック" pitchFamily="34" charset="-128"/>
                        <a:cs typeface="Arial" charset="0"/>
                      </a:endParaRPr>
                    </a:p>
                  </a:txBody>
                  <a:tcPr anchor="b" horzOverflow="overflow">
                    <a:lnL cap="flat">
                      <a:noFill/>
                    </a:lnL>
                    <a:lnR>
                      <a:noFill/>
                    </a:lnR>
                    <a:lnT>
                      <a:noFill/>
                    </a:lnT>
                    <a:lnB>
                      <a:noFill/>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GB" sz="1100" b="0" i="0" u="none" strike="noStrike" cap="none" normalizeH="0" baseline="0" smtClean="0">
                          <a:ln>
                            <a:noFill/>
                          </a:ln>
                          <a:solidFill>
                            <a:srgbClr val="000000"/>
                          </a:solidFill>
                          <a:effectLst/>
                          <a:latin typeface="Calibri" pitchFamily="34" charset="0"/>
                          <a:ea typeface="ＭＳ Ｐゴシック" pitchFamily="34" charset="-128"/>
                          <a:cs typeface="Arial" charset="0"/>
                        </a:rPr>
                        <a:t>Min.   :4.470  </a:t>
                      </a:r>
                      <a:endParaRPr kumimoji="0" lang="en-GB" sz="1600" b="0" i="0" u="none" strike="noStrike" cap="none" normalizeH="0" baseline="0" smtClean="0">
                        <a:ln>
                          <a:noFill/>
                        </a:ln>
                        <a:solidFill>
                          <a:schemeClr val="tx1"/>
                        </a:solidFill>
                        <a:effectLst/>
                        <a:latin typeface="Arial" charset="0"/>
                        <a:ea typeface="ＭＳ Ｐゴシック" pitchFamily="34" charset="-128"/>
                        <a:cs typeface="Arial"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GB" sz="1100" b="0" i="0" u="none" strike="noStrike" cap="none" normalizeH="0" baseline="0" smtClean="0">
                          <a:ln>
                            <a:noFill/>
                          </a:ln>
                          <a:solidFill>
                            <a:srgbClr val="000000"/>
                          </a:solidFill>
                          <a:effectLst/>
                          <a:latin typeface="Calibri" pitchFamily="34" charset="0"/>
                          <a:ea typeface="ＭＳ Ｐゴシック" pitchFamily="34" charset="-128"/>
                          <a:cs typeface="Arial" charset="0"/>
                        </a:rPr>
                        <a:t>Median :6.715  </a:t>
                      </a:r>
                      <a:endParaRPr kumimoji="0" lang="en-GB" sz="1600" b="0" i="0" u="none" strike="noStrike" cap="none" normalizeH="0" baseline="0" smtClean="0">
                        <a:ln>
                          <a:noFill/>
                        </a:ln>
                        <a:solidFill>
                          <a:schemeClr val="tx1"/>
                        </a:solidFill>
                        <a:effectLst/>
                        <a:latin typeface="Arial" charset="0"/>
                        <a:ea typeface="ＭＳ Ｐゴシック" pitchFamily="34" charset="-128"/>
                        <a:cs typeface="Arial"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GB" sz="1100" b="0" i="0" u="none" strike="noStrike" cap="none" normalizeH="0" baseline="0" smtClean="0">
                          <a:ln>
                            <a:noFill/>
                          </a:ln>
                          <a:solidFill>
                            <a:srgbClr val="000000"/>
                          </a:solidFill>
                          <a:effectLst/>
                          <a:latin typeface="Calibri" pitchFamily="34" charset="0"/>
                          <a:ea typeface="ＭＳ Ｐゴシック" pitchFamily="34" charset="-128"/>
                          <a:cs typeface="Arial" charset="0"/>
                        </a:rPr>
                        <a:t>Mean   :6.580  </a:t>
                      </a:r>
                      <a:endParaRPr kumimoji="0" lang="en-GB" sz="1600" b="0" i="0" u="none" strike="noStrike" cap="none" normalizeH="0" baseline="0" smtClean="0">
                        <a:ln>
                          <a:noFill/>
                        </a:ln>
                        <a:solidFill>
                          <a:schemeClr val="tx1"/>
                        </a:solidFill>
                        <a:effectLst/>
                        <a:latin typeface="Arial" charset="0"/>
                        <a:ea typeface="ＭＳ Ｐゴシック" pitchFamily="34" charset="-128"/>
                        <a:cs typeface="Arial"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GB" sz="1100" b="0" i="0" u="none" strike="noStrike" cap="none" normalizeH="0" baseline="0" smtClean="0">
                          <a:ln>
                            <a:noFill/>
                          </a:ln>
                          <a:solidFill>
                            <a:srgbClr val="000000"/>
                          </a:solidFill>
                          <a:effectLst/>
                          <a:latin typeface="Calibri" pitchFamily="34" charset="0"/>
                          <a:ea typeface="ＭＳ Ｐゴシック" pitchFamily="34" charset="-128"/>
                          <a:cs typeface="Arial" charset="0"/>
                        </a:rPr>
                        <a:t>Max.   :8.100  </a:t>
                      </a:r>
                      <a:endParaRPr kumimoji="0" lang="en-GB" sz="1600" b="0" i="0" u="none" strike="noStrike" cap="none" normalizeH="0" baseline="0" smtClean="0">
                        <a:ln>
                          <a:noFill/>
                        </a:ln>
                        <a:solidFill>
                          <a:schemeClr val="tx1"/>
                        </a:solidFill>
                        <a:effectLst/>
                        <a:latin typeface="Arial" charset="0"/>
                        <a:ea typeface="ＭＳ Ｐゴシック" pitchFamily="34" charset="-128"/>
                        <a:cs typeface="Arial" charset="0"/>
                      </a:endParaRPr>
                    </a:p>
                  </a:txBody>
                  <a:tcPr anchor="b" horzOverflow="overflow">
                    <a:lnL>
                      <a:noFill/>
                    </a:lnL>
                    <a:lnR cap="flat">
                      <a:noFill/>
                    </a:lnR>
                    <a:lnT>
                      <a:noFill/>
                    </a:lnT>
                    <a:lnB>
                      <a:noFill/>
                    </a:lnB>
                    <a:lnTlToBr>
                      <a:noFill/>
                    </a:lnTlToBr>
                    <a:lnBlToTr>
                      <a:noFill/>
                    </a:lnBlToTr>
                    <a:noFill/>
                  </a:tcPr>
                </a:tc>
              </a:tr>
              <a:tr h="260350">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GB" sz="1100" b="0" i="0" u="none" strike="noStrike" cap="none" normalizeH="0" baseline="0" smtClean="0">
                          <a:ln>
                            <a:noFill/>
                          </a:ln>
                          <a:solidFill>
                            <a:srgbClr val="000000"/>
                          </a:solidFill>
                          <a:effectLst/>
                          <a:latin typeface="Calibri" pitchFamily="34" charset="0"/>
                          <a:ea typeface="ＭＳ Ｐゴシック" pitchFamily="34" charset="-128"/>
                          <a:cs typeface="Arial" charset="0"/>
                        </a:rPr>
                        <a:t>BRENT_OIL.slope200</a:t>
                      </a:r>
                      <a:endParaRPr kumimoji="0" lang="en-GB" sz="1600" b="0" i="0" u="none" strike="noStrike" cap="none" normalizeH="0" baseline="0" smtClean="0">
                        <a:ln>
                          <a:noFill/>
                        </a:ln>
                        <a:solidFill>
                          <a:schemeClr val="tx1"/>
                        </a:solidFill>
                        <a:effectLst/>
                        <a:latin typeface="Arial" charset="0"/>
                        <a:ea typeface="ＭＳ Ｐゴシック" pitchFamily="34" charset="-128"/>
                        <a:cs typeface="Arial" charset="0"/>
                      </a:endParaRPr>
                    </a:p>
                  </a:txBody>
                  <a:tcPr anchor="b" horzOverflow="overflow">
                    <a:lnL cap="flat">
                      <a:noFill/>
                    </a:lnL>
                    <a:lnR>
                      <a:noFill/>
                    </a:lnR>
                    <a:lnT>
                      <a:noFill/>
                    </a:lnT>
                    <a:lnB>
                      <a:noFill/>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GB" sz="1100" b="0" i="0" u="none" strike="noStrike" cap="none" normalizeH="0" baseline="0" smtClean="0">
                          <a:ln>
                            <a:noFill/>
                          </a:ln>
                          <a:solidFill>
                            <a:srgbClr val="000000"/>
                          </a:solidFill>
                          <a:effectLst/>
                          <a:latin typeface="Calibri" pitchFamily="34" charset="0"/>
                          <a:ea typeface="ＭＳ Ｐゴシック" pitchFamily="34" charset="-128"/>
                          <a:cs typeface="Arial" charset="0"/>
                        </a:rPr>
                        <a:t>Min.   :4.535  </a:t>
                      </a:r>
                      <a:endParaRPr kumimoji="0" lang="en-GB" sz="1600" b="0" i="0" u="none" strike="noStrike" cap="none" normalizeH="0" baseline="0" smtClean="0">
                        <a:ln>
                          <a:noFill/>
                        </a:ln>
                        <a:solidFill>
                          <a:schemeClr val="tx1"/>
                        </a:solidFill>
                        <a:effectLst/>
                        <a:latin typeface="Arial" charset="0"/>
                        <a:ea typeface="ＭＳ Ｐゴシック" pitchFamily="34" charset="-128"/>
                        <a:cs typeface="Arial"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GB" sz="1100" b="0" i="0" u="none" strike="noStrike" cap="none" normalizeH="0" baseline="0" smtClean="0">
                          <a:ln>
                            <a:noFill/>
                          </a:ln>
                          <a:solidFill>
                            <a:srgbClr val="000000"/>
                          </a:solidFill>
                          <a:effectLst/>
                          <a:latin typeface="Calibri" pitchFamily="34" charset="0"/>
                          <a:ea typeface="ＭＳ Ｐゴシック" pitchFamily="34" charset="-128"/>
                          <a:cs typeface="Arial" charset="0"/>
                        </a:rPr>
                        <a:t>Median :6.650  </a:t>
                      </a:r>
                      <a:endParaRPr kumimoji="0" lang="en-GB" sz="1600" b="0" i="0" u="none" strike="noStrike" cap="none" normalizeH="0" baseline="0" smtClean="0">
                        <a:ln>
                          <a:noFill/>
                        </a:ln>
                        <a:solidFill>
                          <a:schemeClr val="tx1"/>
                        </a:solidFill>
                        <a:effectLst/>
                        <a:latin typeface="Arial" charset="0"/>
                        <a:ea typeface="ＭＳ Ｐゴシック" pitchFamily="34" charset="-128"/>
                        <a:cs typeface="Arial"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GB" sz="1100" b="0" i="0" u="none" strike="noStrike" cap="none" normalizeH="0" baseline="0" smtClean="0">
                          <a:ln>
                            <a:noFill/>
                          </a:ln>
                          <a:solidFill>
                            <a:srgbClr val="000000"/>
                          </a:solidFill>
                          <a:effectLst/>
                          <a:latin typeface="Calibri" pitchFamily="34" charset="0"/>
                          <a:ea typeface="ＭＳ Ｐゴシック" pitchFamily="34" charset="-128"/>
                          <a:cs typeface="Arial" charset="0"/>
                        </a:rPr>
                        <a:t>Mean   :6.574  </a:t>
                      </a:r>
                      <a:endParaRPr kumimoji="0" lang="en-GB" sz="1600" b="0" i="0" u="none" strike="noStrike" cap="none" normalizeH="0" baseline="0" smtClean="0">
                        <a:ln>
                          <a:noFill/>
                        </a:ln>
                        <a:solidFill>
                          <a:schemeClr val="tx1"/>
                        </a:solidFill>
                        <a:effectLst/>
                        <a:latin typeface="Arial" charset="0"/>
                        <a:ea typeface="ＭＳ Ｐゴシック" pitchFamily="34" charset="-128"/>
                        <a:cs typeface="Arial"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GB" sz="1100" b="0" i="0" u="none" strike="noStrike" cap="none" normalizeH="0" baseline="0" smtClean="0">
                          <a:ln>
                            <a:noFill/>
                          </a:ln>
                          <a:solidFill>
                            <a:srgbClr val="000000"/>
                          </a:solidFill>
                          <a:effectLst/>
                          <a:latin typeface="Calibri" pitchFamily="34" charset="0"/>
                          <a:ea typeface="ＭＳ Ｐゴシック" pitchFamily="34" charset="-128"/>
                          <a:cs typeface="Arial" charset="0"/>
                        </a:rPr>
                        <a:t>Max.   :8.410  </a:t>
                      </a:r>
                      <a:endParaRPr kumimoji="0" lang="en-GB" sz="1600" b="0" i="0" u="none" strike="noStrike" cap="none" normalizeH="0" baseline="0" smtClean="0">
                        <a:ln>
                          <a:noFill/>
                        </a:ln>
                        <a:solidFill>
                          <a:schemeClr val="tx1"/>
                        </a:solidFill>
                        <a:effectLst/>
                        <a:latin typeface="Arial" charset="0"/>
                        <a:ea typeface="ＭＳ Ｐゴシック" pitchFamily="34" charset="-128"/>
                        <a:cs typeface="Arial" charset="0"/>
                      </a:endParaRPr>
                    </a:p>
                  </a:txBody>
                  <a:tcPr anchor="b" horzOverflow="overflow">
                    <a:lnL>
                      <a:noFill/>
                    </a:lnL>
                    <a:lnR cap="flat">
                      <a:noFill/>
                    </a:lnR>
                    <a:lnT>
                      <a:noFill/>
                    </a:lnT>
                    <a:lnB>
                      <a:noFill/>
                    </a:lnB>
                    <a:lnTlToBr>
                      <a:noFill/>
                    </a:lnTlToBr>
                    <a:lnBlToTr>
                      <a:noFill/>
                    </a:lnBlToTr>
                    <a:noFill/>
                  </a:tcPr>
                </a:tc>
              </a:tr>
              <a:tr h="260350">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GB" sz="1100" b="0" i="0" u="none" strike="noStrike" cap="none" normalizeH="0" baseline="0" smtClean="0">
                          <a:ln>
                            <a:noFill/>
                          </a:ln>
                          <a:solidFill>
                            <a:srgbClr val="000000"/>
                          </a:solidFill>
                          <a:effectLst/>
                          <a:latin typeface="Calibri" pitchFamily="34" charset="0"/>
                          <a:ea typeface="ＭＳ Ｐゴシック" pitchFamily="34" charset="-128"/>
                          <a:cs typeface="Arial" charset="0"/>
                        </a:rPr>
                        <a:t>CARS_U_PARTS.slope200</a:t>
                      </a:r>
                      <a:endParaRPr kumimoji="0" lang="en-GB" sz="1600" b="0" i="0" u="none" strike="noStrike" cap="none" normalizeH="0" baseline="0" smtClean="0">
                        <a:ln>
                          <a:noFill/>
                        </a:ln>
                        <a:solidFill>
                          <a:schemeClr val="tx1"/>
                        </a:solidFill>
                        <a:effectLst/>
                        <a:latin typeface="Arial" charset="0"/>
                        <a:ea typeface="ＭＳ Ｐゴシック" pitchFamily="34" charset="-128"/>
                        <a:cs typeface="Arial" charset="0"/>
                      </a:endParaRPr>
                    </a:p>
                  </a:txBody>
                  <a:tcPr anchor="b" horzOverflow="overflow">
                    <a:lnL cap="flat">
                      <a:noFill/>
                    </a:lnL>
                    <a:lnR>
                      <a:noFill/>
                    </a:lnR>
                    <a:lnT>
                      <a:noFill/>
                    </a:lnT>
                    <a:lnB cap="flat">
                      <a:noFill/>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GB" sz="1100" b="0" i="0" u="none" strike="noStrike" cap="none" normalizeH="0" baseline="0" smtClean="0">
                          <a:ln>
                            <a:noFill/>
                          </a:ln>
                          <a:solidFill>
                            <a:srgbClr val="000000"/>
                          </a:solidFill>
                          <a:effectLst/>
                          <a:latin typeface="Calibri" pitchFamily="34" charset="0"/>
                          <a:ea typeface="ＭＳ Ｐゴシック" pitchFamily="34" charset="-128"/>
                          <a:cs typeface="Arial" charset="0"/>
                        </a:rPr>
                        <a:t>Min.   :4.110  </a:t>
                      </a:r>
                      <a:endParaRPr kumimoji="0" lang="en-GB" sz="1600" b="0" i="0" u="none" strike="noStrike" cap="none" normalizeH="0" baseline="0" smtClean="0">
                        <a:ln>
                          <a:noFill/>
                        </a:ln>
                        <a:solidFill>
                          <a:schemeClr val="tx1"/>
                        </a:solidFill>
                        <a:effectLst/>
                        <a:latin typeface="Arial" charset="0"/>
                        <a:ea typeface="ＭＳ Ｐゴシック" pitchFamily="34" charset="-128"/>
                        <a:cs typeface="Arial" charset="0"/>
                      </a:endParaRPr>
                    </a:p>
                  </a:txBody>
                  <a:tcPr anchor="b" horzOverflow="overflow">
                    <a:lnL>
                      <a:noFill/>
                    </a:lnL>
                    <a:lnR>
                      <a:noFill/>
                    </a:lnR>
                    <a:lnT>
                      <a:noFill/>
                    </a:lnT>
                    <a:lnB cap="flat">
                      <a:noFill/>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GB" sz="1100" b="0" i="0" u="none" strike="noStrike" cap="none" normalizeH="0" baseline="0" smtClean="0">
                          <a:ln>
                            <a:noFill/>
                          </a:ln>
                          <a:solidFill>
                            <a:srgbClr val="000000"/>
                          </a:solidFill>
                          <a:effectLst/>
                          <a:latin typeface="Calibri" pitchFamily="34" charset="0"/>
                          <a:ea typeface="ＭＳ Ｐゴシック" pitchFamily="34" charset="-128"/>
                          <a:cs typeface="Arial" charset="0"/>
                        </a:rPr>
                        <a:t>Median :6.520  </a:t>
                      </a:r>
                      <a:endParaRPr kumimoji="0" lang="en-GB" sz="1600" b="0" i="0" u="none" strike="noStrike" cap="none" normalizeH="0" baseline="0" smtClean="0">
                        <a:ln>
                          <a:noFill/>
                        </a:ln>
                        <a:solidFill>
                          <a:schemeClr val="tx1"/>
                        </a:solidFill>
                        <a:effectLst/>
                        <a:latin typeface="Arial" charset="0"/>
                        <a:ea typeface="ＭＳ Ｐゴシック" pitchFamily="34" charset="-128"/>
                        <a:cs typeface="Arial" charset="0"/>
                      </a:endParaRPr>
                    </a:p>
                  </a:txBody>
                  <a:tcPr anchor="b" horzOverflow="overflow">
                    <a:lnL>
                      <a:noFill/>
                    </a:lnL>
                    <a:lnR>
                      <a:noFill/>
                    </a:lnR>
                    <a:lnT>
                      <a:noFill/>
                    </a:lnT>
                    <a:lnB cap="flat">
                      <a:noFill/>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GB" sz="1100" b="0" i="0" u="none" strike="noStrike" cap="none" normalizeH="0" baseline="0" smtClean="0">
                          <a:ln>
                            <a:noFill/>
                          </a:ln>
                          <a:solidFill>
                            <a:srgbClr val="000000"/>
                          </a:solidFill>
                          <a:effectLst/>
                          <a:latin typeface="Calibri" pitchFamily="34" charset="0"/>
                          <a:ea typeface="ＭＳ Ｐゴシック" pitchFamily="34" charset="-128"/>
                          <a:cs typeface="Arial" charset="0"/>
                        </a:rPr>
                        <a:t>Mean   :6.513  </a:t>
                      </a:r>
                      <a:endParaRPr kumimoji="0" lang="en-GB" sz="1600" b="0" i="0" u="none" strike="noStrike" cap="none" normalizeH="0" baseline="0" smtClean="0">
                        <a:ln>
                          <a:noFill/>
                        </a:ln>
                        <a:solidFill>
                          <a:schemeClr val="tx1"/>
                        </a:solidFill>
                        <a:effectLst/>
                        <a:latin typeface="Arial" charset="0"/>
                        <a:ea typeface="ＭＳ Ｐゴシック" pitchFamily="34" charset="-128"/>
                        <a:cs typeface="Arial" charset="0"/>
                      </a:endParaRPr>
                    </a:p>
                  </a:txBody>
                  <a:tcPr anchor="b" horzOverflow="overflow">
                    <a:lnL>
                      <a:noFill/>
                    </a:lnL>
                    <a:lnR>
                      <a:noFill/>
                    </a:lnR>
                    <a:lnT>
                      <a:noFill/>
                    </a:lnT>
                    <a:lnB cap="flat">
                      <a:noFill/>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GB" sz="1100" b="0" i="0" u="none" strike="noStrike" cap="none" normalizeH="0" baseline="0" smtClean="0">
                          <a:ln>
                            <a:noFill/>
                          </a:ln>
                          <a:solidFill>
                            <a:srgbClr val="000000"/>
                          </a:solidFill>
                          <a:effectLst/>
                          <a:latin typeface="Calibri" pitchFamily="34" charset="0"/>
                          <a:ea typeface="ＭＳ Ｐゴシック" pitchFamily="34" charset="-128"/>
                          <a:cs typeface="Arial" charset="0"/>
                        </a:rPr>
                        <a:t>Max.   :8.195  </a:t>
                      </a:r>
                      <a:endParaRPr kumimoji="0" lang="en-GB" sz="1600" b="0" i="0" u="none" strike="noStrike" cap="none" normalizeH="0" baseline="0" smtClean="0">
                        <a:ln>
                          <a:noFill/>
                        </a:ln>
                        <a:solidFill>
                          <a:schemeClr val="tx1"/>
                        </a:solidFill>
                        <a:effectLst/>
                        <a:latin typeface="Arial" charset="0"/>
                        <a:ea typeface="ＭＳ Ｐゴシック" pitchFamily="34" charset="-128"/>
                        <a:cs typeface="Arial" charset="0"/>
                      </a:endParaRPr>
                    </a:p>
                  </a:txBody>
                  <a:tcPr anchor="b" horzOverflow="overflow">
                    <a:lnL>
                      <a:noFill/>
                    </a:lnL>
                    <a:lnR cap="flat">
                      <a:noFill/>
                    </a:lnR>
                    <a:lnT>
                      <a:noFill/>
                    </a:lnT>
                    <a:lnB cap="flat">
                      <a:noFill/>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4098"/>
          <p:cNvSpPr>
            <a:spLocks noGrp="1" noChangeArrowheads="1"/>
          </p:cNvSpPr>
          <p:nvPr>
            <p:ph type="title" idx="4294967295"/>
          </p:nvPr>
        </p:nvSpPr>
        <p:spPr>
          <a:xfrm>
            <a:off x="449263" y="1085850"/>
            <a:ext cx="9828212" cy="430213"/>
          </a:xfrm>
        </p:spPr>
        <p:txBody>
          <a:bodyPr anchor="t"/>
          <a:lstStyle/>
          <a:p>
            <a:r>
              <a:rPr lang="de-DE" altLang="de-DE" sz="2000" smtClean="0">
                <a:solidFill>
                  <a:srgbClr val="000066"/>
                </a:solidFill>
              </a:rPr>
              <a:t>Ergebnis Automobiles Index:  Entscheidungsbaum (mit Erklärung einfügen)</a:t>
            </a:r>
            <a:br>
              <a:rPr lang="de-DE" altLang="de-DE" sz="2000" smtClean="0">
                <a:solidFill>
                  <a:srgbClr val="000066"/>
                </a:solidFill>
              </a:rPr>
            </a:br>
            <a:endParaRPr lang="de-DE" altLang="de-DE" sz="2000" smtClean="0">
              <a:solidFill>
                <a:srgbClr val="000066"/>
              </a:solidFill>
            </a:endParaRPr>
          </a:p>
        </p:txBody>
      </p:sp>
      <p:sp>
        <p:nvSpPr>
          <p:cNvPr id="52227" name="Text Box 3"/>
          <p:cNvSpPr txBox="1">
            <a:spLocks noChangeArrowheads="1"/>
          </p:cNvSpPr>
          <p:nvPr/>
        </p:nvSpPr>
        <p:spPr bwMode="auto">
          <a:xfrm>
            <a:off x="4597400" y="6645275"/>
            <a:ext cx="5916613" cy="336550"/>
          </a:xfrm>
          <a:prstGeom prst="rect">
            <a:avLst/>
          </a:prstGeom>
          <a:noFill/>
          <a:ln w="9525">
            <a:noFill/>
            <a:miter lim="800000"/>
            <a:headEnd/>
            <a:tailEnd/>
          </a:ln>
          <a:effectLst/>
        </p:spPr>
        <p:txBody>
          <a:bodyPr>
            <a:spAutoFit/>
          </a:bodyPr>
          <a:lstStyle/>
          <a:p>
            <a:r>
              <a:rPr lang="de-CH" sz="1600"/>
              <a:t>Zur Erläuterung der einzelnen Indikatoren siehe Anhang 1</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4098"/>
          <p:cNvSpPr>
            <a:spLocks noGrp="1" noChangeArrowheads="1"/>
          </p:cNvSpPr>
          <p:nvPr>
            <p:ph type="title" idx="4294967295"/>
          </p:nvPr>
        </p:nvSpPr>
        <p:spPr>
          <a:xfrm>
            <a:off x="449263" y="1085850"/>
            <a:ext cx="9828212" cy="430213"/>
          </a:xfrm>
        </p:spPr>
        <p:txBody>
          <a:bodyPr anchor="t"/>
          <a:lstStyle/>
          <a:p>
            <a:r>
              <a:rPr lang="de-DE" altLang="de-DE" sz="2000" smtClean="0">
                <a:solidFill>
                  <a:srgbClr val="000066"/>
                </a:solidFill>
              </a:rPr>
              <a:t>Ergebnis Automobiles Index:  Performance Chart (mit Erklärung einfügen)</a:t>
            </a:r>
            <a:br>
              <a:rPr lang="de-DE" altLang="de-DE" sz="2000" smtClean="0">
                <a:solidFill>
                  <a:srgbClr val="000066"/>
                </a:solidFill>
              </a:rPr>
            </a:br>
            <a:endParaRPr lang="de-DE" altLang="de-DE" sz="2000" smtClean="0">
              <a:solidFill>
                <a:srgbClr val="000066"/>
              </a:solidFill>
            </a:endParaRPr>
          </a:p>
        </p:txBody>
      </p:sp>
      <p:pic>
        <p:nvPicPr>
          <p:cNvPr id="53252" name="Picture 4"/>
          <p:cNvPicPr>
            <a:picLocks noChangeAspect="1" noChangeArrowheads="1"/>
          </p:cNvPicPr>
          <p:nvPr/>
        </p:nvPicPr>
        <p:blipFill>
          <a:blip r:embed="rId2" cstate="print"/>
          <a:srcRect/>
          <a:stretch>
            <a:fillRect/>
          </a:stretch>
        </p:blipFill>
        <p:spPr bwMode="auto">
          <a:xfrm>
            <a:off x="1536700" y="1874838"/>
            <a:ext cx="7620000" cy="3810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36600" y="1308100"/>
            <a:ext cx="9271000" cy="729430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de-DE" dirty="0" smtClean="0"/>
              <a:t>0 Wer sind wir / Firma .. </a:t>
            </a:r>
          </a:p>
          <a:p>
            <a:r>
              <a:rPr lang="de-DE" dirty="0" smtClean="0"/>
              <a:t>1 Was ist BigData</a:t>
            </a:r>
            <a:r>
              <a:rPr lang="de-DE" dirty="0" smtClean="0">
                <a:solidFill>
                  <a:srgbClr val="FF0000"/>
                </a:solidFill>
              </a:rPr>
              <a:t>:   Der Wald vor lauter Bäumen – es reicht nicht viele Daten zu haben – man muss Sie auch auswerten können -   Neu ist: Diese Algorithmen haben wir jetzt -&gt; NSA</a:t>
            </a:r>
          </a:p>
          <a:p>
            <a:r>
              <a:rPr lang="de-DE" dirty="0" smtClean="0"/>
              <a:t>2 Vorteilhaftigkeit :</a:t>
            </a:r>
            <a:r>
              <a:rPr lang="de-DE" dirty="0" smtClean="0">
                <a:solidFill>
                  <a:srgbClr val="FF0000"/>
                </a:solidFill>
              </a:rPr>
              <a:t>  Woolworth- Beispiel</a:t>
            </a:r>
          </a:p>
          <a:p>
            <a:r>
              <a:rPr lang="de-DE" dirty="0" smtClean="0"/>
              <a:t>3 Im Assetmanagement   (TSA)  </a:t>
            </a:r>
            <a:r>
              <a:rPr lang="de-DE" dirty="0" smtClean="0">
                <a:solidFill>
                  <a:srgbClr val="FF0000"/>
                </a:solidFill>
              </a:rPr>
              <a:t>- was kann ich mit Datamining tuen</a:t>
            </a:r>
            <a:r>
              <a:rPr lang="de-DE" dirty="0" smtClean="0"/>
              <a:t> ?</a:t>
            </a:r>
            <a:br>
              <a:rPr lang="de-DE" dirty="0" smtClean="0"/>
            </a:br>
            <a:r>
              <a:rPr lang="de-DE" dirty="0" smtClean="0"/>
              <a:t>    (Prognose von Indizes/Titel,   Auswahl der attraktivsten, Strukturierung von Portfolios)</a:t>
            </a:r>
          </a:p>
          <a:p>
            <a:r>
              <a:rPr lang="de-DE" dirty="0" smtClean="0"/>
              <a:t>     Bewertet welche Faktoren wichtig sind, lernt aus den Daten....</a:t>
            </a:r>
          </a:p>
          <a:p>
            <a:r>
              <a:rPr lang="de-DE" dirty="0"/>
              <a:t> </a:t>
            </a:r>
            <a:r>
              <a:rPr lang="de-DE" dirty="0" smtClean="0"/>
              <a:t>  </a:t>
            </a:r>
            <a:r>
              <a:rPr lang="de-DE" dirty="0" smtClean="0"/>
              <a:t>  Erlaubt die Analyse von Fundamental+Kursdaten in 3 verschiedenen Dimensionen</a:t>
            </a:r>
          </a:p>
          <a:p>
            <a:r>
              <a:rPr lang="de-DE" dirty="0"/>
              <a:t> </a:t>
            </a:r>
            <a:r>
              <a:rPr lang="de-DE" dirty="0" smtClean="0"/>
              <a:t>  </a:t>
            </a:r>
          </a:p>
          <a:p>
            <a:r>
              <a:rPr lang="de-DE" dirty="0" smtClean="0"/>
              <a:t>4+5  T timing</a:t>
            </a:r>
            <a:r>
              <a:rPr lang="de-DE" dirty="0" smtClean="0">
                <a:solidFill>
                  <a:srgbClr val="FF0000"/>
                </a:solidFill>
              </a:rPr>
              <a:t>:    Wann gehts steigt / fällt der Titel</a:t>
            </a:r>
          </a:p>
          <a:p>
            <a:r>
              <a:rPr lang="de-DE" dirty="0" smtClean="0"/>
              <a:t>6+7  </a:t>
            </a:r>
            <a:r>
              <a:rPr lang="de-DE" dirty="0" smtClean="0">
                <a:solidFill>
                  <a:srgbClr val="FF0000"/>
                </a:solidFill>
              </a:rPr>
              <a:t>S                Welche von 100 Titel werden am stärksten seigen ?</a:t>
            </a:r>
          </a:p>
          <a:p>
            <a:r>
              <a:rPr lang="de-DE" dirty="0" smtClean="0"/>
              <a:t>8+9   A               </a:t>
            </a:r>
            <a:r>
              <a:rPr lang="de-DE" dirty="0" smtClean="0">
                <a:solidFill>
                  <a:srgbClr val="FF0000"/>
                </a:solidFill>
              </a:rPr>
              <a:t>Wieviel Vermögen sollte  in welche Titel investiert werden</a:t>
            </a:r>
            <a:r>
              <a:rPr lang="de-DE" dirty="0" smtClean="0"/>
              <a:t> ?</a:t>
            </a:r>
          </a:p>
          <a:p>
            <a:pPr marL="342900" indent="-342900">
              <a:buAutoNum type="arabicPlain" startAt="10"/>
            </a:pPr>
            <a:r>
              <a:rPr lang="de-DE" dirty="0" smtClean="0"/>
              <a:t>Produktstrategien     Wie lassen sich Produktstrategien ableiten ?  7/7 + 9/15</a:t>
            </a:r>
          </a:p>
          <a:p>
            <a:pPr marL="342900" indent="-342900">
              <a:buAutoNum type="arabicPlain" startAt="10"/>
            </a:pPr>
            <a:r>
              <a:rPr lang="de-DE" dirty="0" smtClean="0"/>
              <a:t>+ 12  Wie funktioniert 7/7  - Wie verläßlich ist 7/ 7 im Backtest </a:t>
            </a:r>
          </a:p>
          <a:p>
            <a:pPr marL="342900" indent="-342900"/>
            <a:r>
              <a:rPr lang="de-DE" dirty="0" smtClean="0"/>
              <a:t>13 + 14   Wie funktioniert 9/15  - Wie erfolgreich ist 9/15 ?</a:t>
            </a:r>
          </a:p>
          <a:p>
            <a:pPr marL="342900" indent="-342900">
              <a:buAutoNum type="arabicPlain" startAt="15"/>
            </a:pPr>
            <a:r>
              <a:rPr lang="de-DE" dirty="0" smtClean="0"/>
              <a:t>Was macht unsere Datamining-basierte Strategie besser als Konventionelle.</a:t>
            </a:r>
          </a:p>
          <a:p>
            <a:pPr marL="342900" indent="-342900"/>
            <a:r>
              <a:rPr lang="de-DE" dirty="0"/>
              <a:t> </a:t>
            </a:r>
            <a:r>
              <a:rPr lang="de-DE" dirty="0" smtClean="0"/>
              <a:t>    Der Modellbildung liegt ein sehr viel breitere Marktdatensatz zu Grunde als in einer herkömmlichen Strategie. </a:t>
            </a:r>
            <a:br>
              <a:rPr lang="de-DE" dirty="0" smtClean="0"/>
            </a:br>
            <a:r>
              <a:rPr lang="de-DE" dirty="0" smtClean="0"/>
              <a:t> Identifizierung von (temporären)  Zusammenhängen in komplexen Finanzdaten</a:t>
            </a:r>
          </a:p>
          <a:p>
            <a:pPr marL="342900" indent="-342900"/>
            <a:r>
              <a:rPr lang="de-DE" dirty="0" smtClean="0"/>
              <a:t>  -&gt; Daraus ergibt ein Abitragevorteil durch Technologievorsprung</a:t>
            </a:r>
          </a:p>
          <a:p>
            <a:pPr marL="342900" indent="-342900"/>
            <a:endParaRPr lang="de-DE" dirty="0"/>
          </a:p>
          <a:p>
            <a:pPr marL="342900" indent="-342900"/>
            <a:r>
              <a:rPr lang="de-DE" dirty="0" smtClean="0"/>
              <a:t>Ende: Thank You +  further contact: Kontaktdaten ... + WebLink auf Paper + Cartoon !</a:t>
            </a:r>
          </a:p>
          <a:p>
            <a:endParaRPr lang="de-DE" dirty="0" smtClean="0"/>
          </a:p>
          <a:p>
            <a:endParaRPr lang="de-DE" dirty="0" smtClean="0"/>
          </a:p>
          <a:p>
            <a:r>
              <a:rPr lang="de-DE" dirty="0"/>
              <a:t> </a:t>
            </a:r>
            <a:r>
              <a:rPr lang="de-DE" dirty="0" smtClean="0"/>
              <a:t>  </a:t>
            </a:r>
            <a:endParaRPr lang="de-DE" dirty="0"/>
          </a:p>
        </p:txBody>
      </p:sp>
      <p:sp>
        <p:nvSpPr>
          <p:cNvPr id="4" name="TextBox 3"/>
          <p:cNvSpPr txBox="1"/>
          <p:nvPr/>
        </p:nvSpPr>
        <p:spPr>
          <a:xfrm>
            <a:off x="901700" y="812800"/>
            <a:ext cx="7686720" cy="369332"/>
          </a:xfrm>
          <a:prstGeom prst="rect">
            <a:avLst/>
          </a:prstGeom>
          <a:noFill/>
        </p:spPr>
        <p:txBody>
          <a:bodyPr wrap="none" rtlCol="0">
            <a:spAutoFit/>
          </a:bodyPr>
          <a:lstStyle/>
          <a:p>
            <a:r>
              <a:rPr lang="de-DE" dirty="0" smtClean="0"/>
              <a:t>Grid  - Jeder Statz des 15 Folien-Grids erzählt die Major-Points der </a:t>
            </a:r>
            <a:r>
              <a:rPr lang="de-DE" dirty="0" smtClean="0">
                <a:solidFill>
                  <a:srgbClr val="FF0000"/>
                </a:solidFill>
              </a:rPr>
              <a:t>Story</a:t>
            </a:r>
            <a:r>
              <a:rPr lang="de-DE" dirty="0" smtClean="0"/>
              <a:t>:</a:t>
            </a:r>
            <a:endParaRPr lang="de-DE"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4098"/>
          <p:cNvSpPr>
            <a:spLocks noGrp="1" noChangeArrowheads="1"/>
          </p:cNvSpPr>
          <p:nvPr>
            <p:ph type="title" idx="4294967295"/>
          </p:nvPr>
        </p:nvSpPr>
        <p:spPr>
          <a:xfrm>
            <a:off x="449263" y="1085850"/>
            <a:ext cx="9828212" cy="430213"/>
          </a:xfrm>
        </p:spPr>
        <p:txBody>
          <a:bodyPr anchor="t"/>
          <a:lstStyle/>
          <a:p>
            <a:r>
              <a:rPr lang="de-DE" altLang="de-DE" sz="2000" smtClean="0">
                <a:solidFill>
                  <a:srgbClr val="000066"/>
                </a:solidFill>
              </a:rPr>
              <a:t>Ergebnis Automobiles Sector: Backtest (Ergebnisse mit Erklärung einfügen)</a:t>
            </a:r>
            <a:br>
              <a:rPr lang="de-DE" altLang="de-DE" sz="2000" smtClean="0">
                <a:solidFill>
                  <a:srgbClr val="000066"/>
                </a:solidFill>
              </a:rPr>
            </a:br>
            <a:endParaRPr lang="de-DE" altLang="de-DE" sz="2000" smtClean="0">
              <a:solidFill>
                <a:srgbClr val="000066"/>
              </a:solidFill>
            </a:endParaRPr>
          </a:p>
        </p:txBody>
      </p:sp>
      <p:graphicFrame>
        <p:nvGraphicFramePr>
          <p:cNvPr id="26925" name="Group 301"/>
          <p:cNvGraphicFramePr>
            <a:graphicFrameLocks noGrp="1"/>
          </p:cNvGraphicFramePr>
          <p:nvPr/>
        </p:nvGraphicFramePr>
        <p:xfrm>
          <a:off x="703263" y="2520950"/>
          <a:ext cx="9256712" cy="3608408"/>
        </p:xfrm>
        <a:graphic>
          <a:graphicData uri="http://schemas.openxmlformats.org/drawingml/2006/table">
            <a:tbl>
              <a:tblPr/>
              <a:tblGrid>
                <a:gridCol w="661987"/>
                <a:gridCol w="660400"/>
                <a:gridCol w="661988"/>
                <a:gridCol w="660400"/>
                <a:gridCol w="661987"/>
                <a:gridCol w="660400"/>
                <a:gridCol w="661988"/>
                <a:gridCol w="660400"/>
                <a:gridCol w="661987"/>
                <a:gridCol w="660400"/>
                <a:gridCol w="661988"/>
                <a:gridCol w="660400"/>
                <a:gridCol w="661987"/>
                <a:gridCol w="660400"/>
              </a:tblGrid>
              <a:tr h="185704">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endParaRP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de-DE" altLang="de-DE" sz="900" b="1"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JAN</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de-DE" altLang="de-DE" sz="900" b="1"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FEB</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de-DE" altLang="de-DE" sz="900" b="1"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MAR</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de-DE" altLang="de-DE" sz="900" b="1"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APR</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de-DE" altLang="de-DE" sz="900" b="1"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MAY</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de-DE" altLang="de-DE" sz="900" b="1"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JUN</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de-DE" altLang="de-DE" sz="900" b="1"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JUL</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de-DE" altLang="de-DE" sz="900" b="1"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AUG</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de-DE" altLang="de-DE" sz="900" b="1"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SEP</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de-DE" altLang="de-DE" sz="900" b="1"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OKT</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de-DE" altLang="de-DE" sz="900" b="1"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NOV</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de-DE" altLang="de-DE" sz="900" b="1"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DEC</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de-DE" altLang="de-DE" sz="900" b="1"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YEAR</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85704">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1998</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2,69</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3,86</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2,40</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2,03</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0,82</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1,41</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0,47</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0,80</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0,26</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0,88</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-0,10</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-1,26</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11,29</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85704">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1999</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-0,25</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1,37</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0,59</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4,06</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-1,19</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3,07</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1,71</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2,46</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0,61</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-0,52</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4,17</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2,66</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16,45</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69832">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2000</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0,26</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0,97</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-0,43</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1,43</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-0,04</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1,07</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-0,76</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4,54</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1,10</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-0,45</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0,98</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-0,44</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4,61</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66658">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2001</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-1,97</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3,02</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1,28</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1,21</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0,16</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0,81</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0,93</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0,84</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2,78</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3,64</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2,06</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0,91</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12,90</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85704">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2002</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-0,64</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0,07</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5,92</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0,00</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1,14</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2,20</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2,72</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-0,04</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3,74</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1,07</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0,10</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0,80</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14,47</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85704">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2003</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2,73</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1,88</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-0,28</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-0,44</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0,16</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1,11</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-0,05</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1,55</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1,38</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3,40</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0,21</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3,91</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12,77</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85704">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2004</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0,19</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3,34</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0,90</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0,51</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1,40</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1,98</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0,86</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0,05</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3,53</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2,53</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4,37</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2,09</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20,13</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85704">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2005</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0,90</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1,87</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0,44</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-0,16</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0,87</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1,89</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1,02</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-0,49</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2,75</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1,03</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1,91</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2,01</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11,13</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85704">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2006</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3,61</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1,77</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2,81</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3,71</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0,75</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0,66</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0,30</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-0,27</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-0,35</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2,96</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0,67</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2,19</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16,58</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85704">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2007</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2,39</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-0,04</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-0,01</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0,75</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2,11</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1,26</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2,36</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-0,62</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1,91</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3,43</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2,13</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0,72</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13,77</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85704">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2008</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0,94</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1,44</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0,57</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0,10</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1,07</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0,84</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1,04</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0,49</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1,14</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17,55</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1,22</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4,12</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29,85</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85704">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2009</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0,86</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2,42</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0,80</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0,65</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6,97</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5,33</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5,28</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6,88</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1,50</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-0,55</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1,37</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-0,25</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31,82</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58721">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2010</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**0,77</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               0,97</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              -0,16 </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               1,50</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               0,52</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              -0,34</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       ***+3,96</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              -2,11</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             +3,78</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            +1,86</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              -3,95</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             +0,80</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              7,50</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43495">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2011</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4,04</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2,15</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1,20</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               0,00</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de-CH"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              -1,25</a:t>
                      </a:r>
                      <a:endPar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endParaRP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de-CH"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              -2,09</a:t>
                      </a:r>
                      <a:endPar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endParaRP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endParaRP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endParaRP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endParaRP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endParaRP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endParaRP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endParaRP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CH"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3,98</a:t>
                      </a:r>
                      <a:endPar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endParaRP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85704">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endParaRP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endParaRP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endParaRP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endParaRP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endParaRP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endParaRP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endParaRP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endParaRP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endParaRP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endParaRP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endParaRP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endParaRP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de-DE" altLang="de-DE" sz="900" b="1"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    AVG:</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1"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16,3</a:t>
                      </a:r>
                    </a:p>
                  </a:txBody>
                  <a:tcPr marL="6365" marR="6365" marT="636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85704">
                <a:tc gridSpan="14">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de-DE" altLang="de-DE" sz="900" b="1"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RISIKO-PARAMETER:</a:t>
                      </a:r>
                    </a:p>
                  </a:txBody>
                  <a:tcPr marL="6365" marR="6365" marT="6360" marB="0" anchor="b"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bg1"/>
                    </a:solidFill>
                  </a:tcPr>
                </a:tc>
                <a:tc hMerge="1">
                  <a:txBody>
                    <a:bodyPr/>
                    <a:lstStyle/>
                    <a:p>
                      <a:endParaRPr lang="de-CH"/>
                    </a:p>
                  </a:txBody>
                  <a:tcPr/>
                </a:tc>
                <a:tc hMerge="1">
                  <a:txBody>
                    <a:bodyPr/>
                    <a:lstStyle/>
                    <a:p>
                      <a:endParaRPr lang="de-CH"/>
                    </a:p>
                  </a:txBody>
                  <a:tcPr/>
                </a:tc>
                <a:tc hMerge="1">
                  <a:txBody>
                    <a:bodyPr/>
                    <a:lstStyle/>
                    <a:p>
                      <a:endParaRPr lang="de-CH"/>
                    </a:p>
                  </a:txBody>
                  <a:tcPr/>
                </a:tc>
                <a:tc hMerge="1">
                  <a:txBody>
                    <a:bodyPr/>
                    <a:lstStyle/>
                    <a:p>
                      <a:endParaRPr lang="de-CH"/>
                    </a:p>
                  </a:txBody>
                  <a:tcPr/>
                </a:tc>
                <a:tc hMerge="1">
                  <a:txBody>
                    <a:bodyPr/>
                    <a:lstStyle/>
                    <a:p>
                      <a:endParaRPr lang="de-CH"/>
                    </a:p>
                  </a:txBody>
                  <a:tcPr/>
                </a:tc>
                <a:tc hMerge="1">
                  <a:txBody>
                    <a:bodyPr/>
                    <a:lstStyle/>
                    <a:p>
                      <a:endParaRPr lang="de-CH"/>
                    </a:p>
                  </a:txBody>
                  <a:tcPr/>
                </a:tc>
                <a:tc hMerge="1">
                  <a:txBody>
                    <a:bodyPr/>
                    <a:lstStyle/>
                    <a:p>
                      <a:endParaRPr lang="de-CH"/>
                    </a:p>
                  </a:txBody>
                  <a:tcPr/>
                </a:tc>
                <a:tc hMerge="1">
                  <a:txBody>
                    <a:bodyPr/>
                    <a:lstStyle/>
                    <a:p>
                      <a:endParaRPr lang="de-CH"/>
                    </a:p>
                  </a:txBody>
                  <a:tcPr/>
                </a:tc>
                <a:tc hMerge="1">
                  <a:txBody>
                    <a:bodyPr/>
                    <a:lstStyle/>
                    <a:p>
                      <a:endParaRPr lang="de-CH"/>
                    </a:p>
                  </a:txBody>
                  <a:tcPr/>
                </a:tc>
                <a:tc hMerge="1">
                  <a:txBody>
                    <a:bodyPr/>
                    <a:lstStyle/>
                    <a:p>
                      <a:endParaRPr lang="de-CH"/>
                    </a:p>
                  </a:txBody>
                  <a:tcPr/>
                </a:tc>
                <a:tc hMerge="1">
                  <a:txBody>
                    <a:bodyPr/>
                    <a:lstStyle/>
                    <a:p>
                      <a:endParaRPr lang="de-CH"/>
                    </a:p>
                  </a:txBody>
                  <a:tcPr/>
                </a:tc>
                <a:tc hMerge="1">
                  <a:txBody>
                    <a:bodyPr/>
                    <a:lstStyle/>
                    <a:p>
                      <a:endParaRPr lang="de-CH"/>
                    </a:p>
                  </a:txBody>
                  <a:tcPr/>
                </a:tc>
                <a:tc hMerge="1">
                  <a:txBody>
                    <a:bodyPr/>
                    <a:lstStyle/>
                    <a:p>
                      <a:endParaRPr lang="de-CH"/>
                    </a:p>
                  </a:txBody>
                  <a:tcPr/>
                </a:tc>
              </a:tr>
              <a:tr h="185704">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endParaRPr>
                    </a:p>
                  </a:txBody>
                  <a:tcPr marL="6365" marR="6365" marT="6360" marB="0" anchor="b" horzOverflow="overflow">
                    <a:lnL>
                      <a:noFill/>
                    </a:lnL>
                    <a:lnR>
                      <a:noFill/>
                    </a:lnR>
                    <a:lnT>
                      <a:noFill/>
                    </a:lnT>
                    <a:lnB>
                      <a:noFill/>
                    </a:lnB>
                    <a:lnTlToBr>
                      <a:noFill/>
                    </a:lnTlToBr>
                    <a:lnBlToTr>
                      <a:noFill/>
                    </a:lnBlToTr>
                    <a:solidFill>
                      <a:schemeClr val="bg1"/>
                    </a:solidFill>
                  </a:tcPr>
                </a:tc>
                <a:tc gridSpan="2">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Volatility (Std)</a:t>
                      </a:r>
                    </a:p>
                  </a:txBody>
                  <a:tcPr marL="6365" marR="6365" marT="6360" marB="0" anchor="b" horzOverflow="overflow">
                    <a:lnL>
                      <a:noFill/>
                    </a:lnL>
                    <a:lnR>
                      <a:noFill/>
                    </a:lnR>
                    <a:lnT>
                      <a:noFill/>
                    </a:lnT>
                    <a:lnB>
                      <a:noFill/>
                    </a:lnB>
                    <a:lnTlToBr>
                      <a:noFill/>
                    </a:lnTlToBr>
                    <a:lnBlToTr>
                      <a:noFill/>
                    </a:lnBlToTr>
                    <a:solidFill>
                      <a:schemeClr val="bg1"/>
                    </a:solidFill>
                  </a:tcPr>
                </a:tc>
                <a:tc hMerge="1">
                  <a:txBody>
                    <a:bodyPr/>
                    <a:lstStyle/>
                    <a:p>
                      <a:endParaRPr lang="de-CH"/>
                    </a:p>
                  </a:txBody>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2,45</a:t>
                      </a:r>
                    </a:p>
                  </a:txBody>
                  <a:tcPr marL="6365" marR="6365" marT="6360" marB="0" anchor="b" horzOverflow="overflow">
                    <a:lnL>
                      <a:noFill/>
                    </a:lnL>
                    <a:lnR>
                      <a:noFill/>
                    </a:lnR>
                    <a:lnT>
                      <a:noFill/>
                    </a:lnT>
                    <a:lnB>
                      <a:noFill/>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endParaRPr>
                    </a:p>
                  </a:txBody>
                  <a:tcPr marL="6365" marR="6365" marT="6360" marB="0" anchor="b" horzOverflow="overflow">
                    <a:lnL>
                      <a:noFill/>
                    </a:lnL>
                    <a:lnR>
                      <a:noFill/>
                    </a:lnR>
                    <a:lnT>
                      <a:noFill/>
                    </a:lnT>
                    <a:lnB>
                      <a:noFill/>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Best Month</a:t>
                      </a:r>
                    </a:p>
                  </a:txBody>
                  <a:tcPr marL="6365" marR="6365" marT="6360" marB="0" anchor="b" horzOverflow="overflow">
                    <a:lnL>
                      <a:noFill/>
                    </a:lnL>
                    <a:lnR>
                      <a:noFill/>
                    </a:lnR>
                    <a:lnT>
                      <a:noFill/>
                    </a:lnT>
                    <a:lnB>
                      <a:noFill/>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endParaRPr>
                    </a:p>
                  </a:txBody>
                  <a:tcPr marL="6365" marR="6365" marT="6360" marB="0" anchor="b" horzOverflow="overflow">
                    <a:lnL>
                      <a:noFill/>
                    </a:lnL>
                    <a:lnR>
                      <a:noFill/>
                    </a:lnR>
                    <a:lnT>
                      <a:noFill/>
                    </a:lnT>
                    <a:lnB>
                      <a:noFill/>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17,55</a:t>
                      </a:r>
                    </a:p>
                  </a:txBody>
                  <a:tcPr marL="6365" marR="6365" marT="6360" marB="0" anchor="b" horzOverflow="overflow">
                    <a:lnL>
                      <a:noFill/>
                    </a:lnL>
                    <a:lnR>
                      <a:noFill/>
                    </a:lnR>
                    <a:lnT>
                      <a:noFill/>
                    </a:lnT>
                    <a:lnB>
                      <a:noFill/>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endParaRPr>
                    </a:p>
                  </a:txBody>
                  <a:tcPr marL="6365" marR="6365" marT="6360" marB="0" anchor="b" horzOverflow="overflow">
                    <a:lnL>
                      <a:noFill/>
                    </a:lnL>
                    <a:lnR>
                      <a:noFill/>
                    </a:lnR>
                    <a:lnT>
                      <a:noFill/>
                    </a:lnT>
                    <a:lnB>
                      <a:noFill/>
                    </a:lnB>
                    <a:lnTlToBr>
                      <a:noFill/>
                    </a:lnTlToBr>
                    <a:lnBlToTr>
                      <a:noFill/>
                    </a:lnBlToTr>
                    <a:solidFill>
                      <a:schemeClr val="bg1"/>
                    </a:solidFill>
                  </a:tcPr>
                </a:tc>
                <a:tc gridSpan="2">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 positive Month</a:t>
                      </a:r>
                    </a:p>
                  </a:txBody>
                  <a:tcPr marL="6365" marR="6365" marT="6360" marB="0" anchor="b" horzOverflow="overflow">
                    <a:lnL>
                      <a:noFill/>
                    </a:lnL>
                    <a:lnR>
                      <a:noFill/>
                    </a:lnR>
                    <a:lnT>
                      <a:noFill/>
                    </a:lnT>
                    <a:lnB>
                      <a:noFill/>
                    </a:lnB>
                    <a:lnTlToBr>
                      <a:noFill/>
                    </a:lnTlToBr>
                    <a:lnBlToTr>
                      <a:noFill/>
                    </a:lnBlToTr>
                    <a:solidFill>
                      <a:schemeClr val="bg1"/>
                    </a:solidFill>
                  </a:tcPr>
                </a:tc>
                <a:tc hMerge="1">
                  <a:txBody>
                    <a:bodyPr/>
                    <a:lstStyle/>
                    <a:p>
                      <a:endParaRPr lang="de-CH"/>
                    </a:p>
                  </a:txBody>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76,58</a:t>
                      </a:r>
                    </a:p>
                  </a:txBody>
                  <a:tcPr marL="6365" marR="6365" marT="6360" marB="0" anchor="b" horzOverflow="overflow">
                    <a:lnL>
                      <a:noFill/>
                    </a:lnL>
                    <a:lnR>
                      <a:noFill/>
                    </a:lnR>
                    <a:lnT>
                      <a:noFill/>
                    </a:lnT>
                    <a:lnB>
                      <a:noFill/>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endParaRPr>
                    </a:p>
                  </a:txBody>
                  <a:tcPr marL="6365" marR="6365" marT="6360" marB="0" anchor="b" horzOverflow="overflow">
                    <a:lnL>
                      <a:noFill/>
                    </a:lnL>
                    <a:lnR>
                      <a:noFill/>
                    </a:lnR>
                    <a:lnT>
                      <a:noFill/>
                    </a:lnT>
                    <a:lnB>
                      <a:noFill/>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endParaRPr>
                    </a:p>
                  </a:txBody>
                  <a:tcPr marL="6365" marR="6365" marT="6360" marB="0" anchor="b" horzOverflow="overflow">
                    <a:lnL>
                      <a:noFill/>
                    </a:lnL>
                    <a:lnR>
                      <a:noFill/>
                    </a:lnR>
                    <a:lnT>
                      <a:noFill/>
                    </a:lnT>
                    <a:lnB>
                      <a:noFill/>
                    </a:lnB>
                    <a:lnTlToBr>
                      <a:noFill/>
                    </a:lnTlToBr>
                    <a:lnBlToTr>
                      <a:noFill/>
                    </a:lnBlToTr>
                    <a:solidFill>
                      <a:schemeClr val="bg1"/>
                    </a:solidFill>
                  </a:tcPr>
                </a:tc>
              </a:tr>
              <a:tr h="184117">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endParaRPr>
                    </a:p>
                  </a:txBody>
                  <a:tcPr marL="6365" marR="6365" marT="6360" marB="0" anchor="b" horzOverflow="overflow">
                    <a:lnL>
                      <a:noFill/>
                    </a:lnL>
                    <a:lnR>
                      <a:noFill/>
                    </a:lnR>
                    <a:lnT>
                      <a:noFill/>
                    </a:lnT>
                    <a:lnB>
                      <a:noFill/>
                    </a:lnB>
                    <a:lnTlToBr>
                      <a:noFill/>
                    </a:lnTlToBr>
                    <a:lnBlToTr>
                      <a:noFill/>
                    </a:lnBlToTr>
                    <a:solidFill>
                      <a:schemeClr val="bg1"/>
                    </a:solidFill>
                  </a:tcPr>
                </a:tc>
                <a:tc gridSpan="2">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Gain Deviation</a:t>
                      </a:r>
                    </a:p>
                  </a:txBody>
                  <a:tcPr marL="6365" marR="6365" marT="6360" marB="0" anchor="b" horzOverflow="overflow">
                    <a:lnL>
                      <a:noFill/>
                    </a:lnL>
                    <a:lnR>
                      <a:noFill/>
                    </a:lnR>
                    <a:lnT>
                      <a:noFill/>
                    </a:lnT>
                    <a:lnB>
                      <a:noFill/>
                    </a:lnB>
                    <a:lnTlToBr>
                      <a:noFill/>
                    </a:lnTlToBr>
                    <a:lnBlToTr>
                      <a:noFill/>
                    </a:lnBlToTr>
                    <a:solidFill>
                      <a:schemeClr val="bg1"/>
                    </a:solidFill>
                  </a:tcPr>
                </a:tc>
                <a:tc hMerge="1">
                  <a:txBody>
                    <a:bodyPr/>
                    <a:lstStyle/>
                    <a:p>
                      <a:endParaRPr lang="de-CH"/>
                    </a:p>
                  </a:txBody>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2,33</a:t>
                      </a:r>
                    </a:p>
                  </a:txBody>
                  <a:tcPr marL="6365" marR="6365" marT="6360" marB="0" anchor="b" horzOverflow="overflow">
                    <a:lnL>
                      <a:noFill/>
                    </a:lnL>
                    <a:lnR>
                      <a:noFill/>
                    </a:lnR>
                    <a:lnT>
                      <a:noFill/>
                    </a:lnT>
                    <a:lnB>
                      <a:noFill/>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endParaRPr>
                    </a:p>
                  </a:txBody>
                  <a:tcPr marL="6365" marR="6365" marT="6360" marB="0" anchor="b" horzOverflow="overflow">
                    <a:lnL>
                      <a:noFill/>
                    </a:lnL>
                    <a:lnR>
                      <a:noFill/>
                    </a:lnR>
                    <a:lnT>
                      <a:noFill/>
                    </a:lnT>
                    <a:lnB>
                      <a:noFill/>
                    </a:lnB>
                    <a:lnTlToBr>
                      <a:noFill/>
                    </a:lnTlToBr>
                    <a:lnBlToTr>
                      <a:noFill/>
                    </a:lnBlToTr>
                    <a:solidFill>
                      <a:schemeClr val="bg1"/>
                    </a:solidFill>
                  </a:tcPr>
                </a:tc>
                <a:tc gridSpan="2">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Worst Month</a:t>
                      </a:r>
                    </a:p>
                  </a:txBody>
                  <a:tcPr marL="6365" marR="6365" marT="6360" marB="0" anchor="b" horzOverflow="overflow">
                    <a:lnL>
                      <a:noFill/>
                    </a:lnL>
                    <a:lnR>
                      <a:noFill/>
                    </a:lnR>
                    <a:lnT>
                      <a:noFill/>
                    </a:lnT>
                    <a:lnB>
                      <a:noFill/>
                    </a:lnB>
                    <a:lnTlToBr>
                      <a:noFill/>
                    </a:lnTlToBr>
                    <a:lnBlToTr>
                      <a:noFill/>
                    </a:lnBlToTr>
                    <a:solidFill>
                      <a:schemeClr val="bg1"/>
                    </a:solidFill>
                  </a:tcPr>
                </a:tc>
                <a:tc hMerge="1">
                  <a:txBody>
                    <a:bodyPr/>
                    <a:lstStyle/>
                    <a:p>
                      <a:endParaRPr lang="de-CH"/>
                    </a:p>
                  </a:txBody>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-1,97</a:t>
                      </a:r>
                    </a:p>
                  </a:txBody>
                  <a:tcPr marL="6365" marR="6365" marT="6360" marB="0" anchor="b" horzOverflow="overflow">
                    <a:lnL>
                      <a:noFill/>
                    </a:lnL>
                    <a:lnR>
                      <a:noFill/>
                    </a:lnR>
                    <a:lnT>
                      <a:noFill/>
                    </a:lnT>
                    <a:lnB>
                      <a:noFill/>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endParaRPr>
                    </a:p>
                  </a:txBody>
                  <a:tcPr marL="6365" marR="6365" marT="6360" marB="0" anchor="b" horzOverflow="overflow">
                    <a:lnL>
                      <a:noFill/>
                    </a:lnL>
                    <a:lnR>
                      <a:noFill/>
                    </a:lnR>
                    <a:lnT>
                      <a:noFill/>
                    </a:lnT>
                    <a:lnB>
                      <a:noFill/>
                    </a:lnB>
                    <a:lnTlToBr>
                      <a:noFill/>
                    </a:lnTlToBr>
                    <a:lnBlToTr>
                      <a:noFill/>
                    </a:lnBlToTr>
                    <a:solidFill>
                      <a:schemeClr val="bg1"/>
                    </a:solidFill>
                  </a:tcPr>
                </a:tc>
                <a:tc gridSpan="2">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 negative Month</a:t>
                      </a:r>
                    </a:p>
                  </a:txBody>
                  <a:tcPr marL="6365" marR="6365" marT="6360" marB="0" anchor="b" horzOverflow="overflow">
                    <a:lnL>
                      <a:noFill/>
                    </a:lnL>
                    <a:lnR>
                      <a:noFill/>
                    </a:lnR>
                    <a:lnT>
                      <a:noFill/>
                    </a:lnT>
                    <a:lnB>
                      <a:noFill/>
                    </a:lnB>
                    <a:lnTlToBr>
                      <a:noFill/>
                    </a:lnTlToBr>
                    <a:lnBlToTr>
                      <a:noFill/>
                    </a:lnBlToTr>
                    <a:solidFill>
                      <a:schemeClr val="bg1"/>
                    </a:solidFill>
                  </a:tcPr>
                </a:tc>
                <a:tc hMerge="1">
                  <a:txBody>
                    <a:bodyPr/>
                    <a:lstStyle/>
                    <a:p>
                      <a:endParaRPr lang="de-CH"/>
                    </a:p>
                  </a:txBody>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23,42</a:t>
                      </a:r>
                    </a:p>
                  </a:txBody>
                  <a:tcPr marL="6365" marR="6365" marT="6360" marB="0" anchor="b" horzOverflow="overflow">
                    <a:lnL>
                      <a:noFill/>
                    </a:lnL>
                    <a:lnR>
                      <a:noFill/>
                    </a:lnR>
                    <a:lnT>
                      <a:noFill/>
                    </a:lnT>
                    <a:lnB>
                      <a:noFill/>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endParaRPr>
                    </a:p>
                  </a:txBody>
                  <a:tcPr marL="6365" marR="6365" marT="6360" marB="0" anchor="b" horzOverflow="overflow">
                    <a:lnL>
                      <a:noFill/>
                    </a:lnL>
                    <a:lnR>
                      <a:noFill/>
                    </a:lnR>
                    <a:lnT>
                      <a:noFill/>
                    </a:lnT>
                    <a:lnB>
                      <a:noFill/>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endParaRPr>
                    </a:p>
                  </a:txBody>
                  <a:tcPr marL="6365" marR="6365" marT="6360" marB="0" anchor="b" horzOverflow="overflow">
                    <a:lnL>
                      <a:noFill/>
                    </a:lnL>
                    <a:lnR>
                      <a:noFill/>
                    </a:lnR>
                    <a:lnT>
                      <a:noFill/>
                    </a:lnT>
                    <a:lnB>
                      <a:noFill/>
                    </a:lnB>
                    <a:lnTlToBr>
                      <a:noFill/>
                    </a:lnTlToBr>
                    <a:lnBlToTr>
                      <a:noFill/>
                    </a:lnBlToTr>
                    <a:solidFill>
                      <a:schemeClr val="bg1"/>
                    </a:solidFill>
                  </a:tcPr>
                </a:tc>
              </a:tr>
              <a:tr h="185704">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endParaRPr>
                    </a:p>
                  </a:txBody>
                  <a:tcPr marL="6365" marR="6365" marT="6360" marB="0" anchor="b" horzOverflow="overflow">
                    <a:lnL>
                      <a:noFill/>
                    </a:lnL>
                    <a:lnR>
                      <a:noFill/>
                    </a:lnR>
                    <a:lnT>
                      <a:noFill/>
                    </a:lnT>
                    <a:lnB>
                      <a:noFill/>
                    </a:lnB>
                    <a:lnTlToBr>
                      <a:noFill/>
                    </a:lnTlToBr>
                    <a:lnBlToTr>
                      <a:noFill/>
                    </a:lnBlToTr>
                    <a:solidFill>
                      <a:schemeClr val="bg1"/>
                    </a:solidFill>
                  </a:tcPr>
                </a:tc>
                <a:tc gridSpan="2">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Loss Deviation</a:t>
                      </a:r>
                    </a:p>
                  </a:txBody>
                  <a:tcPr marL="6365" marR="6365" marT="6360" marB="0" anchor="b" horzOverflow="overflow">
                    <a:lnL>
                      <a:noFill/>
                    </a:lnL>
                    <a:lnR>
                      <a:noFill/>
                    </a:lnR>
                    <a:lnT>
                      <a:noFill/>
                    </a:lnT>
                    <a:lnB>
                      <a:noFill/>
                    </a:lnB>
                    <a:lnTlToBr>
                      <a:noFill/>
                    </a:lnTlToBr>
                    <a:lnBlToTr>
                      <a:noFill/>
                    </a:lnBlToTr>
                    <a:solidFill>
                      <a:schemeClr val="bg1"/>
                    </a:solidFill>
                  </a:tcPr>
                </a:tc>
                <a:tc hMerge="1">
                  <a:txBody>
                    <a:bodyPr/>
                    <a:lstStyle/>
                    <a:p>
                      <a:endParaRPr lang="de-CH"/>
                    </a:p>
                  </a:txBody>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0,24</a:t>
                      </a:r>
                    </a:p>
                  </a:txBody>
                  <a:tcPr marL="6365" marR="6365" marT="6360" marB="0" anchor="b" horzOverflow="overflow">
                    <a:lnL>
                      <a:noFill/>
                    </a:lnL>
                    <a:lnR>
                      <a:noFill/>
                    </a:lnR>
                    <a:lnT>
                      <a:noFill/>
                    </a:lnT>
                    <a:lnB>
                      <a:noFill/>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endParaRPr>
                    </a:p>
                  </a:txBody>
                  <a:tcPr marL="6365" marR="6365" marT="6360" marB="0" anchor="b" horzOverflow="overflow">
                    <a:lnL>
                      <a:noFill/>
                    </a:lnL>
                    <a:lnR>
                      <a:noFill/>
                    </a:lnR>
                    <a:lnT>
                      <a:noFill/>
                    </a:lnT>
                    <a:lnB>
                      <a:noFill/>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endParaRPr>
                    </a:p>
                  </a:txBody>
                  <a:tcPr marL="6365" marR="6365" marT="6360" marB="0" anchor="b" horzOverflow="overflow">
                    <a:lnL>
                      <a:noFill/>
                    </a:lnL>
                    <a:lnR>
                      <a:noFill/>
                    </a:lnR>
                    <a:lnT>
                      <a:noFill/>
                    </a:lnT>
                    <a:lnB>
                      <a:noFill/>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endParaRPr>
                    </a:p>
                  </a:txBody>
                  <a:tcPr marL="6365" marR="6365" marT="6360" marB="0" anchor="b" horzOverflow="overflow">
                    <a:lnL>
                      <a:noFill/>
                    </a:lnL>
                    <a:lnR>
                      <a:noFill/>
                    </a:lnR>
                    <a:lnT>
                      <a:noFill/>
                    </a:lnT>
                    <a:lnB>
                      <a:noFill/>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endParaRPr>
                    </a:p>
                  </a:txBody>
                  <a:tcPr marL="6365" marR="6365" marT="6360" marB="0" anchor="b" horzOverflow="overflow">
                    <a:lnL>
                      <a:noFill/>
                    </a:lnL>
                    <a:lnR>
                      <a:noFill/>
                    </a:lnR>
                    <a:lnT>
                      <a:noFill/>
                    </a:lnT>
                    <a:lnB>
                      <a:noFill/>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endParaRPr>
                    </a:p>
                  </a:txBody>
                  <a:tcPr marL="6365" marR="6365" marT="6360" marB="0" anchor="b" horzOverflow="overflow">
                    <a:lnL>
                      <a:noFill/>
                    </a:lnL>
                    <a:lnR>
                      <a:noFill/>
                    </a:lnR>
                    <a:lnT>
                      <a:noFill/>
                    </a:lnT>
                    <a:lnB>
                      <a:noFill/>
                    </a:lnB>
                    <a:lnTlToBr>
                      <a:noFill/>
                    </a:lnTlToBr>
                    <a:lnBlToTr>
                      <a:noFill/>
                    </a:lnBlToTr>
                    <a:solidFill>
                      <a:schemeClr val="bg1"/>
                    </a:solidFill>
                  </a:tcPr>
                </a:tc>
                <a:tc gridSpan="2">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Max. mth Drawdown</a:t>
                      </a:r>
                    </a:p>
                  </a:txBody>
                  <a:tcPr marL="6365" marR="6365" marT="6360" marB="0" anchor="b" horzOverflow="overflow">
                    <a:lnL>
                      <a:noFill/>
                    </a:lnL>
                    <a:lnR>
                      <a:noFill/>
                    </a:lnR>
                    <a:lnT>
                      <a:noFill/>
                    </a:lnT>
                    <a:lnB>
                      <a:noFill/>
                    </a:lnB>
                    <a:lnTlToBr>
                      <a:noFill/>
                    </a:lnTlToBr>
                    <a:lnBlToTr>
                      <a:noFill/>
                    </a:lnBlToTr>
                    <a:solidFill>
                      <a:schemeClr val="bg1"/>
                    </a:solidFill>
                  </a:tcPr>
                </a:tc>
                <a:tc hMerge="1">
                  <a:txBody>
                    <a:bodyPr/>
                    <a:lstStyle/>
                    <a:p>
                      <a:endParaRPr lang="de-CH"/>
                    </a:p>
                  </a:txBody>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rPr>
                        <a:t>-7,43</a:t>
                      </a:r>
                    </a:p>
                  </a:txBody>
                  <a:tcPr marL="6365" marR="6365" marT="6360" marB="0" anchor="b" horzOverflow="overflow">
                    <a:lnL>
                      <a:noFill/>
                    </a:lnL>
                    <a:lnR>
                      <a:noFill/>
                    </a:lnR>
                    <a:lnT>
                      <a:noFill/>
                    </a:lnT>
                    <a:lnB>
                      <a:noFill/>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endParaRPr>
                    </a:p>
                  </a:txBody>
                  <a:tcPr marL="6365" marR="6365" marT="6360" marB="0" anchor="b" horzOverflow="overflow">
                    <a:lnL>
                      <a:noFill/>
                    </a:lnL>
                    <a:lnR>
                      <a:noFill/>
                    </a:lnR>
                    <a:lnT>
                      <a:noFill/>
                    </a:lnT>
                    <a:lnB>
                      <a:noFill/>
                    </a:lnB>
                    <a:lnTlToBr>
                      <a:noFill/>
                    </a:lnTlToBr>
                    <a:lnBlToTr>
                      <a:noFill/>
                    </a:lnBlToTr>
                    <a:solidFill>
                      <a:schemeClr val="bg1"/>
                    </a:solidFill>
                  </a:tcPr>
                </a:tc>
                <a:tc>
                  <a:txBody>
                    <a:bodyPr/>
                    <a:lstStyle>
                      <a:lvl1pPr eaLnBrk="0" hangingPunct="0">
                        <a:lnSpc>
                          <a:spcPct val="103000"/>
                        </a:lnSpc>
                        <a:spcAft>
                          <a:spcPct val="50000"/>
                        </a:spcAft>
                        <a:defRPr sz="1400" b="1">
                          <a:solidFill>
                            <a:srgbClr val="3A51A5"/>
                          </a:solidFill>
                          <a:latin typeface="Arial" pitchFamily="34" charset="0"/>
                          <a:ea typeface="MS PGothic" pitchFamily="34" charset="-128"/>
                          <a:cs typeface="Arial" pitchFamily="34" charset="0"/>
                        </a:defRPr>
                      </a:lvl1pPr>
                      <a:lvl2pPr marL="742950" indent="-28575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2pPr>
                      <a:lvl3pPr marL="11430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3pPr>
                      <a:lvl4pPr marL="16002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4pPr>
                      <a:lvl5pPr marL="2057400" indent="-228600" eaLnBrk="0" hangingPunct="0">
                        <a:lnSpc>
                          <a:spcPct val="103000"/>
                        </a:lnSpc>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5pPr>
                      <a:lvl6pPr marL="25146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6pPr>
                      <a:lvl7pPr marL="29718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7pPr>
                      <a:lvl8pPr marL="34290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8pPr>
                      <a:lvl9pPr marL="3886200" indent="-228600" eaLnBrk="0" fontAlgn="base" hangingPunct="0">
                        <a:lnSpc>
                          <a:spcPct val="103000"/>
                        </a:lnSpc>
                        <a:spcBef>
                          <a:spcPct val="0"/>
                        </a:spcBef>
                        <a:spcAft>
                          <a:spcPct val="50000"/>
                        </a:spcAft>
                        <a:buClr>
                          <a:schemeClr val="tx2"/>
                        </a:buClr>
                        <a:buFont typeface="Arial" pitchFamily="34" charset="0"/>
                        <a:defRPr sz="1400">
                          <a:solidFill>
                            <a:schemeClr val="tx1"/>
                          </a:solidFill>
                          <a:latin typeface="Arial" pitchFamily="34" charset="0"/>
                          <a:ea typeface="MS PGothic" pitchFamily="34" charset="-128"/>
                          <a:cs typeface="Arial"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de-DE" altLang="de-DE" sz="900" b="0" i="0" u="none" strike="noStrike" cap="none" normalizeH="0" baseline="0" smtClean="0">
                        <a:ln>
                          <a:noFill/>
                        </a:ln>
                        <a:solidFill>
                          <a:schemeClr val="tx1"/>
                        </a:solidFill>
                        <a:effectLst/>
                        <a:latin typeface="Times New Roman" pitchFamily="18" charset="0"/>
                        <a:ea typeface="MS PGothic" pitchFamily="34" charset="-128"/>
                        <a:cs typeface="Arial" pitchFamily="34" charset="0"/>
                      </a:endParaRPr>
                    </a:p>
                  </a:txBody>
                  <a:tcPr marL="6365" marR="6365" marT="6360" marB="0" anchor="b" horzOverflow="overflow">
                    <a:lnL>
                      <a:noFill/>
                    </a:lnL>
                    <a:lnR>
                      <a:noFill/>
                    </a:lnR>
                    <a:lnT>
                      <a:noFill/>
                    </a:lnT>
                    <a:lnB>
                      <a:noFill/>
                    </a:lnB>
                    <a:lnTlToBr>
                      <a:noFill/>
                    </a:lnTlToBr>
                    <a:lnBlToTr>
                      <a:noFill/>
                    </a:lnBlToTr>
                    <a:solidFill>
                      <a:schemeClr val="bg1"/>
                    </a:solidFill>
                  </a:tcPr>
                </a:tc>
              </a:tr>
            </a:tbl>
          </a:graphicData>
        </a:graphic>
      </p:graphicFrame>
      <p:sp>
        <p:nvSpPr>
          <p:cNvPr id="54568" name="Text Box 296"/>
          <p:cNvSpPr txBox="1">
            <a:spLocks noChangeArrowheads="1"/>
          </p:cNvSpPr>
          <p:nvPr/>
        </p:nvSpPr>
        <p:spPr bwMode="auto">
          <a:xfrm>
            <a:off x="611188" y="1665288"/>
            <a:ext cx="2000250" cy="336550"/>
          </a:xfrm>
          <a:prstGeom prst="rect">
            <a:avLst/>
          </a:prstGeom>
          <a:noFill/>
          <a:ln w="9525">
            <a:noFill/>
            <a:miter lim="800000"/>
            <a:headEnd/>
            <a:tailEnd/>
          </a:ln>
          <a:effectLst/>
        </p:spPr>
        <p:txBody>
          <a:bodyPr wrap="none">
            <a:spAutoFit/>
          </a:bodyPr>
          <a:lstStyle/>
          <a:p>
            <a:r>
              <a:rPr lang="de-CH" sz="1600"/>
              <a:t>Platzhalter:::::::::::::::</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9"/>
          <p:cNvSpPr>
            <a:spLocks noGrp="1" noChangeArrowheads="1"/>
          </p:cNvSpPr>
          <p:nvPr>
            <p:ph idx="4294967295"/>
          </p:nvPr>
        </p:nvSpPr>
        <p:spPr>
          <a:xfrm>
            <a:off x="479425" y="1698625"/>
            <a:ext cx="9798050" cy="5070475"/>
          </a:xfrm>
        </p:spPr>
        <p:txBody>
          <a:bodyPr/>
          <a:lstStyle/>
          <a:p>
            <a:pPr marL="0" indent="0"/>
            <a:r>
              <a:rPr lang="de-DE" altLang="de-DE" sz="1400" smtClean="0">
                <a:solidFill>
                  <a:schemeClr val="tx1"/>
                </a:solidFill>
                <a:latin typeface="Times New Roman" pitchFamily="18" charset="0"/>
              </a:rPr>
              <a:t>Auswahl der Fundamentaldaten:	</a:t>
            </a:r>
          </a:p>
          <a:p>
            <a:pPr marL="273050" lvl="1" indent="-190500">
              <a:spcAft>
                <a:spcPct val="0"/>
              </a:spcAft>
              <a:buClr>
                <a:srgbClr val="2A58A6"/>
              </a:buClr>
              <a:buFont typeface="Arial" charset="0"/>
              <a:buChar char="•"/>
            </a:pPr>
            <a:r>
              <a:rPr lang="de-DE" altLang="de-DE" sz="1400" smtClean="0">
                <a:latin typeface="Times New Roman" pitchFamily="18" charset="0"/>
              </a:rPr>
              <a:t>Konjunkturindikatoren, Auswahl-Kriterium: zeitnahe Verfügbarkeit und langfristig überdurchschnittlich positive Korrelation.</a:t>
            </a:r>
          </a:p>
          <a:p>
            <a:pPr marL="273050" lvl="1" indent="-190500">
              <a:spcAft>
                <a:spcPts val="963"/>
              </a:spcAft>
              <a:buClr>
                <a:srgbClr val="2A58A6"/>
              </a:buClr>
              <a:buFont typeface="Arial" charset="0"/>
              <a:buChar char="•"/>
            </a:pPr>
            <a:r>
              <a:rPr lang="de-DE" altLang="de-DE" sz="1400" smtClean="0">
                <a:latin typeface="Times New Roman" pitchFamily="18" charset="0"/>
              </a:rPr>
              <a:t>z.B.: ISM Mfg Index, ISM New Orders Index, Consumer Confidence Index, Phili FED Index, Michigan Consumer Confidence, New York State Index, Chicago PMI Index, Money Supply, u.a.</a:t>
            </a:r>
          </a:p>
          <a:p>
            <a:pPr marL="0" indent="0"/>
            <a:r>
              <a:rPr lang="de-DE" altLang="de-DE" sz="1400" smtClean="0">
                <a:solidFill>
                  <a:schemeClr val="tx1"/>
                </a:solidFill>
                <a:latin typeface="Times New Roman" pitchFamily="18" charset="0"/>
              </a:rPr>
              <a:t>Auswahl der Intermarket-Faktoren: </a:t>
            </a:r>
          </a:p>
          <a:p>
            <a:pPr marL="273050" lvl="1" indent="-190500">
              <a:spcAft>
                <a:spcPct val="0"/>
              </a:spcAft>
              <a:buClr>
                <a:srgbClr val="2A58A6"/>
              </a:buClr>
              <a:buFont typeface="Arial" charset="0"/>
              <a:buChar char="•"/>
            </a:pPr>
            <a:r>
              <a:rPr lang="de-DE" altLang="de-DE" sz="1400" smtClean="0">
                <a:latin typeface="Times New Roman" pitchFamily="18" charset="0"/>
              </a:rPr>
              <a:t>Marktindizes und Sentiment Indikatoren; Auswahl-Kriterium: kausaler Zusammenhang zum Aktienmarkt.</a:t>
            </a:r>
          </a:p>
          <a:p>
            <a:pPr marL="273050" lvl="1" indent="-190500">
              <a:spcAft>
                <a:spcPct val="0"/>
              </a:spcAft>
              <a:buClr>
                <a:srgbClr val="2A58A6"/>
              </a:buClr>
              <a:buFont typeface="Arial" charset="0"/>
              <a:buChar char="•"/>
            </a:pPr>
            <a:r>
              <a:rPr lang="de-DE" altLang="de-DE" sz="1400" smtClean="0">
                <a:latin typeface="Times New Roman" pitchFamily="18" charset="0"/>
              </a:rPr>
              <a:t>z.B.: S&amp;P Earnings, Bull-Bear-Ratio, Advance-Decline-Ratio, Vola-Index, Zinsstruktur, Rendite-Niveau, Öl Preise, Kupfer Preis, US-Wechselkurs, HighYield Bond Index, u.a.</a:t>
            </a:r>
          </a:p>
          <a:p>
            <a:pPr marL="273050" lvl="1" indent="-190500">
              <a:spcAft>
                <a:spcPct val="0"/>
              </a:spcAft>
              <a:buClr>
                <a:srgbClr val="2A58A6"/>
              </a:buClr>
              <a:buFont typeface="Arial" charset="0"/>
              <a:buChar char="•"/>
            </a:pPr>
            <a:endParaRPr lang="de-DE" altLang="de-DE" sz="1400" smtClean="0">
              <a:latin typeface="Times New Roman" pitchFamily="18" charset="0"/>
            </a:endParaRPr>
          </a:p>
          <a:p>
            <a:pPr marL="0" indent="0"/>
            <a:r>
              <a:rPr lang="de-DE" altLang="de-DE" sz="1400" smtClean="0">
                <a:solidFill>
                  <a:schemeClr val="tx1"/>
                </a:solidFill>
                <a:latin typeface="Times New Roman" pitchFamily="18" charset="0"/>
              </a:rPr>
              <a:t>Buildung der Datencloud für den S&amp;P500 : </a:t>
            </a:r>
          </a:p>
          <a:p>
            <a:pPr marL="273050" lvl="1" indent="-190500">
              <a:spcAft>
                <a:spcPct val="0"/>
              </a:spcAft>
              <a:buClr>
                <a:srgbClr val="2A58A6"/>
              </a:buClr>
              <a:buFont typeface="Arial" charset="0"/>
              <a:buChar char="•"/>
            </a:pPr>
            <a:r>
              <a:rPr lang="de-DE" altLang="de-DE" sz="1400" smtClean="0">
                <a:latin typeface="Times New Roman" pitchFamily="18" charset="0"/>
              </a:rPr>
              <a:t>Aus den o.g. Zeitreihen lassen sich eine Vielzahl von Indikatoren berechnen, z.B. MACD, RSI, SMA(90), SMA(30), Oszillatoren, Trendsteigungen, u.a.. Für jeden Indikator können sinnvolle und optimale Parameter getestet werden. </a:t>
            </a:r>
          </a:p>
          <a:p>
            <a:pPr marL="273050" lvl="1" indent="-190500">
              <a:spcAft>
                <a:spcPct val="0"/>
              </a:spcAft>
              <a:buClr>
                <a:srgbClr val="2A58A6"/>
              </a:buClr>
              <a:buFont typeface="Arial" charset="0"/>
              <a:buChar char="•"/>
            </a:pPr>
            <a:r>
              <a:rPr lang="de-DE" altLang="de-DE" sz="1400" smtClean="0">
                <a:latin typeface="Times New Roman" pitchFamily="18" charset="0"/>
              </a:rPr>
              <a:t>Damit ergibt sich eine umfangreiche Datenwolke einer Vielzahl von Marktinformationen, Kursen, Fundamentaldaten und Indikatoren. Es ist offensichtlich, dass sich die vielen Möglichkeiten nicht mit einem traditionellen Modell austesten lassen.</a:t>
            </a:r>
          </a:p>
          <a:p>
            <a:pPr marL="273050" lvl="1" indent="-190500">
              <a:spcAft>
                <a:spcPct val="0"/>
              </a:spcAft>
              <a:buClr>
                <a:srgbClr val="2A58A6"/>
              </a:buClr>
              <a:buFont typeface="Arial" charset="0"/>
              <a:buChar char="•"/>
            </a:pPr>
            <a:endParaRPr lang="de-DE" altLang="de-DE" sz="1400" smtClean="0">
              <a:latin typeface="Times New Roman" pitchFamily="18" charset="0"/>
            </a:endParaRPr>
          </a:p>
          <a:p>
            <a:pPr marL="0" indent="0"/>
            <a:r>
              <a:rPr lang="de-DE" altLang="de-DE" sz="1400" smtClean="0">
                <a:solidFill>
                  <a:schemeClr val="tx1"/>
                </a:solidFill>
                <a:latin typeface="Times New Roman" pitchFamily="18" charset="0"/>
              </a:rPr>
              <a:t>Klassifikations-Algorithmus:</a:t>
            </a:r>
          </a:p>
          <a:p>
            <a:pPr marL="273050" lvl="1" indent="-190500">
              <a:spcAft>
                <a:spcPct val="0"/>
              </a:spcAft>
              <a:buClr>
                <a:srgbClr val="2A58A6"/>
              </a:buClr>
              <a:buFont typeface="Arial" charset="0"/>
              <a:buChar char="•"/>
            </a:pPr>
            <a:r>
              <a:rPr lang="de-DE" altLang="de-DE" sz="1400" smtClean="0">
                <a:latin typeface="Times New Roman" pitchFamily="18" charset="0"/>
              </a:rPr>
              <a:t>Der Algorithmus ermittelt: Welche Daten der Cloud sind von Relevanz und wie lassen sich Muster bzw. Zusammenhänge zum Aktienmarkt finden (feature detection) ?</a:t>
            </a:r>
          </a:p>
          <a:p>
            <a:pPr marL="273050" lvl="1" indent="-190500">
              <a:spcAft>
                <a:spcPct val="0"/>
              </a:spcAft>
              <a:buClr>
                <a:srgbClr val="2A58A6"/>
              </a:buClr>
              <a:buFont typeface="Arial" charset="0"/>
              <a:buChar char="•"/>
            </a:pPr>
            <a:r>
              <a:rPr lang="de-DE" altLang="de-DE" sz="1400" smtClean="0">
                <a:latin typeface="Times New Roman" pitchFamily="18" charset="0"/>
              </a:rPr>
              <a:t>Das Ergebnis ist eine Liste welche Indikatoren mit welchen Ausprägungen in der Historie relevant waren. Damit kann ein Regelwerk erstellt werden (model) mit dem Sollwerte ermittelt werden, um Long/Short oder Flat zu gehen.</a:t>
            </a:r>
          </a:p>
          <a:p>
            <a:pPr marL="273050" lvl="1" indent="-190500">
              <a:spcAft>
                <a:spcPct val="0"/>
              </a:spcAft>
              <a:buClr>
                <a:srgbClr val="2A58A6"/>
              </a:buClr>
              <a:buFont typeface="Arial" charset="0"/>
              <a:buChar char="•"/>
            </a:pPr>
            <a:r>
              <a:rPr lang="de-DE" altLang="de-DE" sz="1400" smtClean="0">
                <a:latin typeface="Times New Roman" pitchFamily="18" charset="0"/>
              </a:rPr>
              <a:t>Die Berechung wird bei Vorliegen neuer Daten wiederholt (laufendes Training).</a:t>
            </a:r>
          </a:p>
          <a:p>
            <a:pPr marL="273050" lvl="1" indent="-190500">
              <a:spcAft>
                <a:spcPct val="0"/>
              </a:spcAft>
              <a:buClr>
                <a:srgbClr val="2A58A6"/>
              </a:buClr>
            </a:pPr>
            <a:endParaRPr lang="de-DE" altLang="de-DE" sz="1400" smtClean="0">
              <a:latin typeface="Times New Roman" pitchFamily="18" charset="0"/>
            </a:endParaRPr>
          </a:p>
          <a:p>
            <a:pPr marL="273050" lvl="1" indent="-190500">
              <a:spcAft>
                <a:spcPct val="0"/>
              </a:spcAft>
              <a:buClr>
                <a:srgbClr val="2A58A6"/>
              </a:buClr>
            </a:pPr>
            <a:endParaRPr lang="de-DE" altLang="de-DE" sz="1400" smtClean="0">
              <a:latin typeface="Times New Roman" pitchFamily="18" charset="0"/>
            </a:endParaRPr>
          </a:p>
        </p:txBody>
      </p:sp>
      <p:sp>
        <p:nvSpPr>
          <p:cNvPr id="56323" name="Rectangle 4098"/>
          <p:cNvSpPr>
            <a:spLocks noGrp="1" noChangeArrowheads="1"/>
          </p:cNvSpPr>
          <p:nvPr>
            <p:ph type="title" idx="4294967295"/>
          </p:nvPr>
        </p:nvSpPr>
        <p:spPr>
          <a:xfrm>
            <a:off x="449263" y="1085850"/>
            <a:ext cx="9828212" cy="430213"/>
          </a:xfrm>
        </p:spPr>
        <p:txBody>
          <a:bodyPr anchor="t"/>
          <a:lstStyle/>
          <a:p>
            <a:r>
              <a:rPr lang="de-DE" altLang="de-DE" sz="2000" smtClean="0">
                <a:solidFill>
                  <a:srgbClr val="000066"/>
                </a:solidFill>
              </a:rPr>
              <a:t>Beispiel – Aktien: Prognose der BMW-Aktie</a:t>
            </a:r>
            <a:br>
              <a:rPr lang="de-DE" altLang="de-DE" sz="2000" smtClean="0">
                <a:solidFill>
                  <a:srgbClr val="000066"/>
                </a:solidFill>
              </a:rPr>
            </a:br>
            <a:endParaRPr lang="de-DE" altLang="de-DE" sz="2000" smtClean="0">
              <a:solidFill>
                <a:srgbClr val="000066"/>
              </a:solidFill>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9"/>
          <p:cNvSpPr>
            <a:spLocks noGrp="1" noChangeArrowheads="1"/>
          </p:cNvSpPr>
          <p:nvPr>
            <p:ph idx="4294967295"/>
          </p:nvPr>
        </p:nvSpPr>
        <p:spPr>
          <a:xfrm>
            <a:off x="479425" y="1698625"/>
            <a:ext cx="9798050" cy="5070475"/>
          </a:xfrm>
        </p:spPr>
        <p:txBody>
          <a:bodyPr/>
          <a:lstStyle/>
          <a:p>
            <a:pPr marL="0" indent="0"/>
            <a:r>
              <a:rPr lang="de-DE" altLang="de-DE" sz="1400" smtClean="0">
                <a:solidFill>
                  <a:schemeClr val="tx1"/>
                </a:solidFill>
                <a:latin typeface="Times New Roman" pitchFamily="18" charset="0"/>
              </a:rPr>
              <a:t>Auswahl der Fundamentaldaten:	</a:t>
            </a:r>
          </a:p>
          <a:p>
            <a:pPr marL="273050" lvl="1" indent="-190500">
              <a:spcAft>
                <a:spcPct val="0"/>
              </a:spcAft>
              <a:buClr>
                <a:srgbClr val="2A58A6"/>
              </a:buClr>
              <a:buFont typeface="Arial" charset="0"/>
              <a:buChar char="•"/>
            </a:pPr>
            <a:r>
              <a:rPr lang="de-DE" altLang="de-DE" sz="1400" smtClean="0">
                <a:latin typeface="Times New Roman" pitchFamily="18" charset="0"/>
              </a:rPr>
              <a:t>Konjunkturindikatoren, Auswahl-Kriterium: zeitnahe Verfügbarkeit und langfristig überdurchschnittlich positive Korrelation.</a:t>
            </a:r>
          </a:p>
          <a:p>
            <a:pPr marL="273050" lvl="1" indent="-190500">
              <a:spcAft>
                <a:spcPts val="963"/>
              </a:spcAft>
              <a:buClr>
                <a:srgbClr val="2A58A6"/>
              </a:buClr>
              <a:buFont typeface="Arial" charset="0"/>
              <a:buChar char="•"/>
            </a:pPr>
            <a:r>
              <a:rPr lang="de-DE" altLang="de-DE" sz="1400" smtClean="0">
                <a:latin typeface="Times New Roman" pitchFamily="18" charset="0"/>
              </a:rPr>
              <a:t>z.B.: ISM Mfg Index, ISM New Orders Index, Consumer Confidence Index, Phili FED Index, Michigan Consumer Confidence, New York State Index, Chicago PMI Index, Money Supply, u.a.</a:t>
            </a:r>
          </a:p>
          <a:p>
            <a:pPr marL="0" indent="0"/>
            <a:r>
              <a:rPr lang="de-DE" altLang="de-DE" sz="1400" smtClean="0">
                <a:solidFill>
                  <a:schemeClr val="tx1"/>
                </a:solidFill>
                <a:latin typeface="Times New Roman" pitchFamily="18" charset="0"/>
              </a:rPr>
              <a:t>Auswahl der Intermarket-Faktoren: </a:t>
            </a:r>
          </a:p>
          <a:p>
            <a:pPr marL="273050" lvl="1" indent="-190500">
              <a:spcAft>
                <a:spcPct val="0"/>
              </a:spcAft>
              <a:buClr>
                <a:srgbClr val="2A58A6"/>
              </a:buClr>
              <a:buFont typeface="Arial" charset="0"/>
              <a:buChar char="•"/>
            </a:pPr>
            <a:r>
              <a:rPr lang="de-DE" altLang="de-DE" sz="1400" smtClean="0">
                <a:latin typeface="Times New Roman" pitchFamily="18" charset="0"/>
              </a:rPr>
              <a:t>Marktindizes und Sentiment Indikatoren; Auswahl-Kriterium: kausaler Zusammenhang zum Aktienmarkt.</a:t>
            </a:r>
          </a:p>
          <a:p>
            <a:pPr marL="273050" lvl="1" indent="-190500">
              <a:spcAft>
                <a:spcPct val="0"/>
              </a:spcAft>
              <a:buClr>
                <a:srgbClr val="2A58A6"/>
              </a:buClr>
              <a:buFont typeface="Arial" charset="0"/>
              <a:buChar char="•"/>
            </a:pPr>
            <a:r>
              <a:rPr lang="de-DE" altLang="de-DE" sz="1400" smtClean="0">
                <a:latin typeface="Times New Roman" pitchFamily="18" charset="0"/>
              </a:rPr>
              <a:t>z.B.: S&amp;P Earnings, Bull-Bear-Ratio, Advance-Decline-Ratio, Vola-Index, Zinsstruktur, Rendite-Niveau, Öl Preise, Kupfer Preis, US-Wechselkurs, HighYield Bond Index, u.a.</a:t>
            </a:r>
          </a:p>
          <a:p>
            <a:pPr marL="273050" lvl="1" indent="-190500">
              <a:spcAft>
                <a:spcPct val="0"/>
              </a:spcAft>
              <a:buClr>
                <a:srgbClr val="2A58A6"/>
              </a:buClr>
              <a:buFont typeface="Arial" charset="0"/>
              <a:buChar char="•"/>
            </a:pPr>
            <a:endParaRPr lang="de-DE" altLang="de-DE" sz="1400" smtClean="0">
              <a:latin typeface="Times New Roman" pitchFamily="18" charset="0"/>
            </a:endParaRPr>
          </a:p>
          <a:p>
            <a:pPr marL="0" indent="0"/>
            <a:r>
              <a:rPr lang="de-DE" altLang="de-DE" sz="1400" smtClean="0">
                <a:solidFill>
                  <a:schemeClr val="tx1"/>
                </a:solidFill>
                <a:latin typeface="Times New Roman" pitchFamily="18" charset="0"/>
              </a:rPr>
              <a:t>Buildung der Datencloud für den S&amp;P500 : </a:t>
            </a:r>
          </a:p>
          <a:p>
            <a:pPr marL="273050" lvl="1" indent="-190500">
              <a:spcAft>
                <a:spcPct val="0"/>
              </a:spcAft>
              <a:buClr>
                <a:srgbClr val="2A58A6"/>
              </a:buClr>
              <a:buFont typeface="Arial" charset="0"/>
              <a:buChar char="•"/>
            </a:pPr>
            <a:r>
              <a:rPr lang="de-DE" altLang="de-DE" sz="1400" smtClean="0">
                <a:latin typeface="Times New Roman" pitchFamily="18" charset="0"/>
              </a:rPr>
              <a:t>Aus den o.g. Zeitreihen lassen sich eine Vielzahl von Indikatoren berechnen, z.B. MACD, RSI, SMA(90), SMA(30), Oszillatoren, Trendsteigungen, u.a.. Für jeden Indikator können sinnvolle und optimale Parameter getestet werden. </a:t>
            </a:r>
          </a:p>
          <a:p>
            <a:pPr marL="273050" lvl="1" indent="-190500">
              <a:spcAft>
                <a:spcPct val="0"/>
              </a:spcAft>
              <a:buClr>
                <a:srgbClr val="2A58A6"/>
              </a:buClr>
              <a:buFont typeface="Arial" charset="0"/>
              <a:buChar char="•"/>
            </a:pPr>
            <a:r>
              <a:rPr lang="de-DE" altLang="de-DE" sz="1400" smtClean="0">
                <a:latin typeface="Times New Roman" pitchFamily="18" charset="0"/>
              </a:rPr>
              <a:t>Damit ergibt sich eine umfangreiche Datenwolke einer Vielzahl von Marktinformationen, Kursen, Fundamentaldaten und Indikatoren. Es ist offensichtlich, dass sich die vielen Möglichkeiten nicht mit einem traditionellen Modell austesten lassen.</a:t>
            </a:r>
          </a:p>
          <a:p>
            <a:pPr marL="273050" lvl="1" indent="-190500">
              <a:spcAft>
                <a:spcPct val="0"/>
              </a:spcAft>
              <a:buClr>
                <a:srgbClr val="2A58A6"/>
              </a:buClr>
              <a:buFont typeface="Arial" charset="0"/>
              <a:buChar char="•"/>
            </a:pPr>
            <a:endParaRPr lang="de-DE" altLang="de-DE" sz="1400" smtClean="0">
              <a:latin typeface="Times New Roman" pitchFamily="18" charset="0"/>
            </a:endParaRPr>
          </a:p>
          <a:p>
            <a:pPr marL="0" indent="0"/>
            <a:r>
              <a:rPr lang="de-DE" altLang="de-DE" sz="1400" smtClean="0">
                <a:solidFill>
                  <a:schemeClr val="tx1"/>
                </a:solidFill>
                <a:latin typeface="Times New Roman" pitchFamily="18" charset="0"/>
              </a:rPr>
              <a:t>Klassifikations-Algorithmus:</a:t>
            </a:r>
          </a:p>
          <a:p>
            <a:pPr marL="273050" lvl="1" indent="-190500">
              <a:spcAft>
                <a:spcPct val="0"/>
              </a:spcAft>
              <a:buClr>
                <a:srgbClr val="2A58A6"/>
              </a:buClr>
              <a:buFont typeface="Arial" charset="0"/>
              <a:buChar char="•"/>
            </a:pPr>
            <a:r>
              <a:rPr lang="de-DE" altLang="de-DE" sz="1400" smtClean="0">
                <a:latin typeface="Times New Roman" pitchFamily="18" charset="0"/>
              </a:rPr>
              <a:t>Der Algorithmus ermittelt: Welche Daten der Cloud sind von Relevanz und wie lassen sich Muster bzw. Zusammenhänge zum Aktienmarkt finden (feature detection) ?</a:t>
            </a:r>
          </a:p>
          <a:p>
            <a:pPr marL="273050" lvl="1" indent="-190500">
              <a:spcAft>
                <a:spcPct val="0"/>
              </a:spcAft>
              <a:buClr>
                <a:srgbClr val="2A58A6"/>
              </a:buClr>
              <a:buFont typeface="Arial" charset="0"/>
              <a:buChar char="•"/>
            </a:pPr>
            <a:r>
              <a:rPr lang="de-DE" altLang="de-DE" sz="1400" smtClean="0">
                <a:latin typeface="Times New Roman" pitchFamily="18" charset="0"/>
              </a:rPr>
              <a:t>Das Ergebnis ist eine Liste welche Indikatoren mit welchen Ausprägungen in der Historie relevant waren. Damit kann ein Regelwerk erstellt werden (model) mit dem Sollwerte ermittelt werden, um Long/Short oder Flat zu gehen.</a:t>
            </a:r>
          </a:p>
          <a:p>
            <a:pPr marL="273050" lvl="1" indent="-190500">
              <a:spcAft>
                <a:spcPct val="0"/>
              </a:spcAft>
              <a:buClr>
                <a:srgbClr val="2A58A6"/>
              </a:buClr>
              <a:buFont typeface="Arial" charset="0"/>
              <a:buChar char="•"/>
            </a:pPr>
            <a:r>
              <a:rPr lang="de-DE" altLang="de-DE" sz="1400" smtClean="0">
                <a:latin typeface="Times New Roman" pitchFamily="18" charset="0"/>
              </a:rPr>
              <a:t>Die Berechung wird bei Vorliegen neuer Daten wiederholt (laufendes Training).</a:t>
            </a:r>
          </a:p>
          <a:p>
            <a:pPr marL="273050" lvl="1" indent="-190500">
              <a:spcAft>
                <a:spcPct val="0"/>
              </a:spcAft>
              <a:buClr>
                <a:srgbClr val="2A58A6"/>
              </a:buClr>
            </a:pPr>
            <a:endParaRPr lang="de-DE" altLang="de-DE" sz="1400" smtClean="0">
              <a:latin typeface="Times New Roman" pitchFamily="18" charset="0"/>
            </a:endParaRPr>
          </a:p>
          <a:p>
            <a:pPr marL="273050" lvl="1" indent="-190500">
              <a:spcAft>
                <a:spcPct val="0"/>
              </a:spcAft>
              <a:buClr>
                <a:srgbClr val="2A58A6"/>
              </a:buClr>
            </a:pPr>
            <a:endParaRPr lang="de-DE" altLang="de-DE" sz="1400" smtClean="0">
              <a:latin typeface="Times New Roman" pitchFamily="18" charset="0"/>
            </a:endParaRPr>
          </a:p>
        </p:txBody>
      </p:sp>
      <p:sp>
        <p:nvSpPr>
          <p:cNvPr id="57347" name="Rectangle 4098"/>
          <p:cNvSpPr>
            <a:spLocks noGrp="1" noChangeArrowheads="1"/>
          </p:cNvSpPr>
          <p:nvPr>
            <p:ph type="title" idx="4294967295"/>
          </p:nvPr>
        </p:nvSpPr>
        <p:spPr>
          <a:xfrm>
            <a:off x="449263" y="1085850"/>
            <a:ext cx="9828212" cy="430213"/>
          </a:xfrm>
        </p:spPr>
        <p:txBody>
          <a:bodyPr anchor="t"/>
          <a:lstStyle/>
          <a:p>
            <a:r>
              <a:rPr lang="de-DE" altLang="de-DE" sz="2000" smtClean="0">
                <a:solidFill>
                  <a:srgbClr val="000066"/>
                </a:solidFill>
              </a:rPr>
              <a:t>Selektion der attraktivsten Investments</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9"/>
          <p:cNvSpPr>
            <a:spLocks noGrp="1" noChangeArrowheads="1"/>
          </p:cNvSpPr>
          <p:nvPr>
            <p:ph idx="4294967295"/>
          </p:nvPr>
        </p:nvSpPr>
        <p:spPr>
          <a:xfrm>
            <a:off x="479425" y="1698625"/>
            <a:ext cx="9798050" cy="5070475"/>
          </a:xfrm>
        </p:spPr>
        <p:txBody>
          <a:bodyPr/>
          <a:lstStyle/>
          <a:p>
            <a:pPr marL="0" indent="0"/>
            <a:r>
              <a:rPr lang="de-DE" altLang="de-DE" sz="1400" smtClean="0">
                <a:solidFill>
                  <a:schemeClr val="tx1"/>
                </a:solidFill>
                <a:latin typeface="Times New Roman" pitchFamily="18" charset="0"/>
              </a:rPr>
              <a:t>Auswahl der Fundamentaldaten:	</a:t>
            </a:r>
          </a:p>
          <a:p>
            <a:pPr marL="273050" lvl="1" indent="-190500">
              <a:spcAft>
                <a:spcPct val="0"/>
              </a:spcAft>
              <a:buClr>
                <a:srgbClr val="2A58A6"/>
              </a:buClr>
              <a:buFont typeface="Arial" charset="0"/>
              <a:buChar char="•"/>
            </a:pPr>
            <a:r>
              <a:rPr lang="de-DE" altLang="de-DE" sz="1400" smtClean="0">
                <a:latin typeface="Times New Roman" pitchFamily="18" charset="0"/>
              </a:rPr>
              <a:t>Konjunkturindikatoren, Auswahl-Kriterium: zeitnahe Verfügbarkeit und langfristig überdurchschnittlich positive Korrelation.</a:t>
            </a:r>
          </a:p>
          <a:p>
            <a:pPr marL="273050" lvl="1" indent="-190500">
              <a:spcAft>
                <a:spcPts val="963"/>
              </a:spcAft>
              <a:buClr>
                <a:srgbClr val="2A58A6"/>
              </a:buClr>
              <a:buFont typeface="Arial" charset="0"/>
              <a:buChar char="•"/>
            </a:pPr>
            <a:r>
              <a:rPr lang="de-DE" altLang="de-DE" sz="1400" smtClean="0">
                <a:latin typeface="Times New Roman" pitchFamily="18" charset="0"/>
              </a:rPr>
              <a:t>z.B.: ISM Mfg Index, ISM New Orders Index, Consumer Confidence Index, Phili FED Index, Michigan Consumer Confidence, New York State Index, Chicago PMI Index, Money Supply, u.a.</a:t>
            </a:r>
          </a:p>
          <a:p>
            <a:pPr marL="0" indent="0"/>
            <a:r>
              <a:rPr lang="de-DE" altLang="de-DE" sz="1400" smtClean="0">
                <a:solidFill>
                  <a:schemeClr val="tx1"/>
                </a:solidFill>
                <a:latin typeface="Times New Roman" pitchFamily="18" charset="0"/>
              </a:rPr>
              <a:t>Auswahl der Intermarket-Faktoren: </a:t>
            </a:r>
          </a:p>
          <a:p>
            <a:pPr marL="273050" lvl="1" indent="-190500">
              <a:spcAft>
                <a:spcPct val="0"/>
              </a:spcAft>
              <a:buClr>
                <a:srgbClr val="2A58A6"/>
              </a:buClr>
              <a:buFont typeface="Arial" charset="0"/>
              <a:buChar char="•"/>
            </a:pPr>
            <a:r>
              <a:rPr lang="de-DE" altLang="de-DE" sz="1400" smtClean="0">
                <a:latin typeface="Times New Roman" pitchFamily="18" charset="0"/>
              </a:rPr>
              <a:t>Marktindizes und Sentiment Indikatoren; Auswahl-Kriterium: kausaler Zusammenhang zum Aktienmarkt.</a:t>
            </a:r>
          </a:p>
          <a:p>
            <a:pPr marL="273050" lvl="1" indent="-190500">
              <a:spcAft>
                <a:spcPct val="0"/>
              </a:spcAft>
              <a:buClr>
                <a:srgbClr val="2A58A6"/>
              </a:buClr>
              <a:buFont typeface="Arial" charset="0"/>
              <a:buChar char="•"/>
            </a:pPr>
            <a:r>
              <a:rPr lang="de-DE" altLang="de-DE" sz="1400" smtClean="0">
                <a:latin typeface="Times New Roman" pitchFamily="18" charset="0"/>
              </a:rPr>
              <a:t>z.B.: S&amp;P Earnings, Bull-Bear-Ratio, Advance-Decline-Ratio, Vola-Index, Zinsstruktur, Rendite-Niveau, Öl Preise, Kupfer Preis, US-Wechselkurs, HighYield Bond Index, u.a.</a:t>
            </a:r>
          </a:p>
          <a:p>
            <a:pPr marL="273050" lvl="1" indent="-190500">
              <a:spcAft>
                <a:spcPct val="0"/>
              </a:spcAft>
              <a:buClr>
                <a:srgbClr val="2A58A6"/>
              </a:buClr>
              <a:buFont typeface="Arial" charset="0"/>
              <a:buChar char="•"/>
            </a:pPr>
            <a:endParaRPr lang="de-DE" altLang="de-DE" sz="1400" smtClean="0">
              <a:latin typeface="Times New Roman" pitchFamily="18" charset="0"/>
            </a:endParaRPr>
          </a:p>
          <a:p>
            <a:pPr marL="0" indent="0"/>
            <a:r>
              <a:rPr lang="de-DE" altLang="de-DE" sz="1400" smtClean="0">
                <a:solidFill>
                  <a:schemeClr val="tx1"/>
                </a:solidFill>
                <a:latin typeface="Times New Roman" pitchFamily="18" charset="0"/>
              </a:rPr>
              <a:t>Buildung der Datencloud für den S&amp;P500 : </a:t>
            </a:r>
          </a:p>
          <a:p>
            <a:pPr marL="273050" lvl="1" indent="-190500">
              <a:spcAft>
                <a:spcPct val="0"/>
              </a:spcAft>
              <a:buClr>
                <a:srgbClr val="2A58A6"/>
              </a:buClr>
              <a:buFont typeface="Arial" charset="0"/>
              <a:buChar char="•"/>
            </a:pPr>
            <a:r>
              <a:rPr lang="de-DE" altLang="de-DE" sz="1400" smtClean="0">
                <a:latin typeface="Times New Roman" pitchFamily="18" charset="0"/>
              </a:rPr>
              <a:t>Aus den o.g. Zeitreihen lassen sich eine Vielzahl von Indikatoren berechnen, z.B. MACD, RSI, SMA(90), SMA(30), Oszillatoren, Trendsteigungen, u.a.. Für jeden Indikator können sinnvolle und optimale Parameter getestet werden. </a:t>
            </a:r>
          </a:p>
          <a:p>
            <a:pPr marL="273050" lvl="1" indent="-190500">
              <a:spcAft>
                <a:spcPct val="0"/>
              </a:spcAft>
              <a:buClr>
                <a:srgbClr val="2A58A6"/>
              </a:buClr>
              <a:buFont typeface="Arial" charset="0"/>
              <a:buChar char="•"/>
            </a:pPr>
            <a:r>
              <a:rPr lang="de-DE" altLang="de-DE" sz="1400" smtClean="0">
                <a:latin typeface="Times New Roman" pitchFamily="18" charset="0"/>
              </a:rPr>
              <a:t>Damit ergibt sich eine umfangreiche Datenwolke einer Vielzahl von Marktinformationen, Kursen, Fundamentaldaten und Indikatoren. Es ist offensichtlich, dass sich die vielen Möglichkeiten nicht mit einem traditionellen Modell austesten lassen.</a:t>
            </a:r>
          </a:p>
          <a:p>
            <a:pPr marL="273050" lvl="1" indent="-190500">
              <a:spcAft>
                <a:spcPct val="0"/>
              </a:spcAft>
              <a:buClr>
                <a:srgbClr val="2A58A6"/>
              </a:buClr>
              <a:buFont typeface="Arial" charset="0"/>
              <a:buChar char="•"/>
            </a:pPr>
            <a:endParaRPr lang="de-DE" altLang="de-DE" sz="1400" smtClean="0">
              <a:latin typeface="Times New Roman" pitchFamily="18" charset="0"/>
            </a:endParaRPr>
          </a:p>
          <a:p>
            <a:pPr marL="0" indent="0"/>
            <a:r>
              <a:rPr lang="de-DE" altLang="de-DE" sz="1400" smtClean="0">
                <a:solidFill>
                  <a:schemeClr val="tx1"/>
                </a:solidFill>
                <a:latin typeface="Times New Roman" pitchFamily="18" charset="0"/>
              </a:rPr>
              <a:t>Klassifikations-Algorithmus:</a:t>
            </a:r>
          </a:p>
          <a:p>
            <a:pPr marL="273050" lvl="1" indent="-190500">
              <a:spcAft>
                <a:spcPct val="0"/>
              </a:spcAft>
              <a:buClr>
                <a:srgbClr val="2A58A6"/>
              </a:buClr>
              <a:buFont typeface="Arial" charset="0"/>
              <a:buChar char="•"/>
            </a:pPr>
            <a:r>
              <a:rPr lang="de-DE" altLang="de-DE" sz="1400" smtClean="0">
                <a:latin typeface="Times New Roman" pitchFamily="18" charset="0"/>
              </a:rPr>
              <a:t>Der Algorithmus ermittelt: Welche Daten der Cloud sind von Relevanz und wie lassen sich Muster bzw. Zusammenhänge zum Aktienmarkt finden (feature detection) ?</a:t>
            </a:r>
          </a:p>
          <a:p>
            <a:pPr marL="273050" lvl="1" indent="-190500">
              <a:spcAft>
                <a:spcPct val="0"/>
              </a:spcAft>
              <a:buClr>
                <a:srgbClr val="2A58A6"/>
              </a:buClr>
              <a:buFont typeface="Arial" charset="0"/>
              <a:buChar char="•"/>
            </a:pPr>
            <a:r>
              <a:rPr lang="de-DE" altLang="de-DE" sz="1400" smtClean="0">
                <a:latin typeface="Times New Roman" pitchFamily="18" charset="0"/>
              </a:rPr>
              <a:t>Das Ergebnis ist eine Liste welche Indikatoren mit welchen Ausprägungen in der Historie relevant waren. Damit kann ein Regelwerk erstellt werden (model) mit dem Sollwerte ermittelt werden, um Long/Short oder Flat zu gehen.</a:t>
            </a:r>
          </a:p>
          <a:p>
            <a:pPr marL="273050" lvl="1" indent="-190500">
              <a:spcAft>
                <a:spcPct val="0"/>
              </a:spcAft>
              <a:buClr>
                <a:srgbClr val="2A58A6"/>
              </a:buClr>
              <a:buFont typeface="Arial" charset="0"/>
              <a:buChar char="•"/>
            </a:pPr>
            <a:r>
              <a:rPr lang="de-DE" altLang="de-DE" sz="1400" smtClean="0">
                <a:latin typeface="Times New Roman" pitchFamily="18" charset="0"/>
              </a:rPr>
              <a:t>Die Berechung wird bei Vorliegen neuer Daten wiederholt (laufendes Training).</a:t>
            </a:r>
          </a:p>
          <a:p>
            <a:pPr marL="273050" lvl="1" indent="-190500">
              <a:spcAft>
                <a:spcPct val="0"/>
              </a:spcAft>
              <a:buClr>
                <a:srgbClr val="2A58A6"/>
              </a:buClr>
            </a:pPr>
            <a:endParaRPr lang="de-DE" altLang="de-DE" sz="1400" smtClean="0">
              <a:latin typeface="Times New Roman" pitchFamily="18" charset="0"/>
            </a:endParaRPr>
          </a:p>
          <a:p>
            <a:pPr marL="273050" lvl="1" indent="-190500">
              <a:spcAft>
                <a:spcPct val="0"/>
              </a:spcAft>
              <a:buClr>
                <a:srgbClr val="2A58A6"/>
              </a:buClr>
            </a:pPr>
            <a:endParaRPr lang="de-DE" altLang="de-DE" sz="1400" smtClean="0">
              <a:latin typeface="Times New Roman" pitchFamily="18" charset="0"/>
            </a:endParaRPr>
          </a:p>
        </p:txBody>
      </p:sp>
      <p:sp>
        <p:nvSpPr>
          <p:cNvPr id="58371" name="Rectangle 4098"/>
          <p:cNvSpPr>
            <a:spLocks noGrp="1" noChangeArrowheads="1"/>
          </p:cNvSpPr>
          <p:nvPr>
            <p:ph type="title" idx="4294967295"/>
          </p:nvPr>
        </p:nvSpPr>
        <p:spPr>
          <a:xfrm>
            <a:off x="449263" y="1085850"/>
            <a:ext cx="9828212" cy="430213"/>
          </a:xfrm>
        </p:spPr>
        <p:txBody>
          <a:bodyPr anchor="t"/>
          <a:lstStyle/>
          <a:p>
            <a:r>
              <a:rPr lang="de-DE" altLang="de-DE" sz="2000" smtClean="0">
                <a:solidFill>
                  <a:srgbClr val="000066"/>
                </a:solidFill>
              </a:rPr>
              <a:t>Allokation und Strukturierung von Portefeuilles</a:t>
            </a:r>
            <a:r>
              <a:rPr lang="de-DE" altLang="de-DE" sz="2000" smtClean="0"/>
              <a:t> </a:t>
            </a:r>
            <a:r>
              <a:rPr lang="de-DE" altLang="de-DE" sz="2000" smtClean="0">
                <a:solidFill>
                  <a:srgbClr val="000066"/>
                </a:solidFill>
              </a:rPr>
              <a:t/>
            </a:r>
            <a:br>
              <a:rPr lang="de-DE" altLang="de-DE" sz="2000" smtClean="0">
                <a:solidFill>
                  <a:srgbClr val="000066"/>
                </a:solidFill>
              </a:rPr>
            </a:br>
            <a:endParaRPr lang="de-DE" altLang="de-DE" sz="2000" smtClean="0">
              <a:solidFill>
                <a:srgbClr val="000066"/>
              </a:solidFill>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4098"/>
          <p:cNvSpPr>
            <a:spLocks noGrp="1" noChangeArrowheads="1"/>
          </p:cNvSpPr>
          <p:nvPr>
            <p:ph type="title" idx="4294967295"/>
          </p:nvPr>
        </p:nvSpPr>
        <p:spPr>
          <a:xfrm>
            <a:off x="449263" y="1085850"/>
            <a:ext cx="9828212" cy="430213"/>
          </a:xfrm>
        </p:spPr>
        <p:txBody>
          <a:bodyPr anchor="t"/>
          <a:lstStyle/>
          <a:p>
            <a:r>
              <a:rPr lang="de-DE" altLang="de-DE" sz="2000" smtClean="0">
                <a:solidFill>
                  <a:srgbClr val="000066"/>
                </a:solidFill>
              </a:rPr>
              <a:t>Grundsätzliche Anwendungsmöglichkeiten der Tools</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4098"/>
          <p:cNvSpPr>
            <a:spLocks noGrp="1" noChangeArrowheads="1"/>
          </p:cNvSpPr>
          <p:nvPr>
            <p:ph type="title" idx="4294967295"/>
          </p:nvPr>
        </p:nvSpPr>
        <p:spPr>
          <a:xfrm>
            <a:off x="449263" y="1085850"/>
            <a:ext cx="9828212" cy="430213"/>
          </a:xfrm>
        </p:spPr>
        <p:txBody>
          <a:bodyPr anchor="t"/>
          <a:lstStyle/>
          <a:p>
            <a:r>
              <a:rPr lang="de-DE" altLang="de-DE" sz="2000" smtClean="0">
                <a:solidFill>
                  <a:srgbClr val="000066"/>
                </a:solidFill>
              </a:rPr>
              <a:t>Umsetzung im praktischen Doing</a:t>
            </a:r>
            <a:br>
              <a:rPr lang="de-DE" altLang="de-DE" sz="2000" smtClean="0">
                <a:solidFill>
                  <a:srgbClr val="000066"/>
                </a:solidFill>
              </a:rPr>
            </a:br>
            <a:endParaRPr lang="de-DE" altLang="de-DE" sz="2000" smtClean="0">
              <a:solidFill>
                <a:srgbClr val="000066"/>
              </a:solidFill>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4098"/>
          <p:cNvSpPr>
            <a:spLocks noGrp="1" noChangeArrowheads="1"/>
          </p:cNvSpPr>
          <p:nvPr>
            <p:ph type="title" idx="4294967295"/>
          </p:nvPr>
        </p:nvSpPr>
        <p:spPr>
          <a:xfrm>
            <a:off x="449263" y="1085850"/>
            <a:ext cx="9828212" cy="430213"/>
          </a:xfrm>
        </p:spPr>
        <p:txBody>
          <a:bodyPr anchor="t"/>
          <a:lstStyle/>
          <a:p>
            <a:r>
              <a:rPr lang="de-DE" altLang="de-DE" sz="2000" smtClean="0">
                <a:solidFill>
                  <a:srgbClr val="000066"/>
                </a:solidFill>
              </a:rPr>
              <a:t>FAZIT</a:t>
            </a:r>
            <a:br>
              <a:rPr lang="de-DE" altLang="de-DE" sz="2000" smtClean="0">
                <a:solidFill>
                  <a:srgbClr val="000066"/>
                </a:solidFill>
              </a:rPr>
            </a:br>
            <a:endParaRPr lang="de-DE" altLang="de-DE" sz="2000" smtClean="0">
              <a:solidFill>
                <a:srgbClr val="000066"/>
              </a:solidFill>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4098"/>
          <p:cNvSpPr>
            <a:spLocks noGrp="1" noChangeArrowheads="1"/>
          </p:cNvSpPr>
          <p:nvPr>
            <p:ph type="title" idx="4294967295"/>
          </p:nvPr>
        </p:nvSpPr>
        <p:spPr>
          <a:xfrm>
            <a:off x="449263" y="1085850"/>
            <a:ext cx="9828212" cy="430213"/>
          </a:xfrm>
        </p:spPr>
        <p:txBody>
          <a:bodyPr anchor="t"/>
          <a:lstStyle/>
          <a:p>
            <a:r>
              <a:rPr lang="de-DE" altLang="de-DE" sz="2000" smtClean="0">
                <a:solidFill>
                  <a:srgbClr val="000066"/>
                </a:solidFill>
              </a:rPr>
              <a:t>ANHANG</a:t>
            </a:r>
            <a:br>
              <a:rPr lang="de-DE" altLang="de-DE" sz="2000" smtClean="0">
                <a:solidFill>
                  <a:srgbClr val="000066"/>
                </a:solidFill>
              </a:rPr>
            </a:br>
            <a:endParaRPr lang="de-DE" altLang="de-DE" sz="2000" smtClean="0">
              <a:solidFill>
                <a:srgbClr val="000066"/>
              </a:solidFill>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idx="4294967295"/>
          </p:nvPr>
        </p:nvSpPr>
        <p:spPr>
          <a:xfrm>
            <a:off x="450850" y="1087438"/>
            <a:ext cx="4978400" cy="647700"/>
          </a:xfrm>
        </p:spPr>
        <p:txBody>
          <a:bodyPr anchor="t"/>
          <a:lstStyle/>
          <a:p>
            <a:r>
              <a:rPr lang="de-DE" altLang="de-DE" smtClean="0">
                <a:solidFill>
                  <a:srgbClr val="000066"/>
                </a:solidFill>
              </a:rPr>
              <a:t>Ihre Ansprechpartner</a:t>
            </a:r>
          </a:p>
        </p:txBody>
      </p:sp>
      <p:sp>
        <p:nvSpPr>
          <p:cNvPr id="14339" name="Rectangle 2"/>
          <p:cNvSpPr txBox="1">
            <a:spLocks noChangeArrowheads="1"/>
          </p:cNvSpPr>
          <p:nvPr/>
        </p:nvSpPr>
        <p:spPr bwMode="auto">
          <a:xfrm>
            <a:off x="450850" y="1839913"/>
            <a:ext cx="7918450" cy="4114800"/>
          </a:xfrm>
          <a:prstGeom prst="rect">
            <a:avLst/>
          </a:prstGeom>
          <a:noFill/>
          <a:ln w="9525">
            <a:noFill/>
            <a:miter lim="800000"/>
            <a:headEnd/>
            <a:tailEnd/>
          </a:ln>
        </p:spPr>
        <p:txBody>
          <a:bodyPr lIns="0" tIns="0" rIns="0" bIns="0"/>
          <a:lstStyle/>
          <a:p>
            <a:pPr marL="180975" indent="-180975">
              <a:spcBef>
                <a:spcPct val="20000"/>
              </a:spcBef>
              <a:buFontTx/>
              <a:buChar char="•"/>
              <a:tabLst>
                <a:tab pos="2152650" algn="l"/>
                <a:tab pos="2867025" algn="l"/>
              </a:tabLst>
            </a:pPr>
            <a:r>
              <a:rPr lang="de-DE" altLang="de-DE" b="1">
                <a:solidFill>
                  <a:srgbClr val="000000"/>
                </a:solidFill>
                <a:latin typeface="Times New Roman" pitchFamily="18" charset="0"/>
              </a:rPr>
              <a:t>Adresse:</a:t>
            </a:r>
            <a:r>
              <a:rPr lang="de-DE" altLang="de-DE" sz="1600">
                <a:solidFill>
                  <a:srgbClr val="000000"/>
                </a:solidFill>
                <a:latin typeface="Times New Roman" pitchFamily="18" charset="0"/>
              </a:rPr>
              <a:t>	</a:t>
            </a:r>
            <a:r>
              <a:rPr lang="de-DE" altLang="de-DE">
                <a:solidFill>
                  <a:srgbClr val="000000"/>
                </a:solidFill>
                <a:latin typeface="Times New Roman" pitchFamily="18" charset="0"/>
              </a:rPr>
              <a:t>Dr. Markus Miksa	</a:t>
            </a:r>
            <a:br>
              <a:rPr lang="de-DE" altLang="de-DE">
                <a:solidFill>
                  <a:srgbClr val="000000"/>
                </a:solidFill>
                <a:latin typeface="Times New Roman" pitchFamily="18" charset="0"/>
              </a:rPr>
            </a:br>
            <a:r>
              <a:rPr lang="de-DE" altLang="de-DE">
                <a:solidFill>
                  <a:srgbClr val="000000"/>
                </a:solidFill>
                <a:latin typeface="Times New Roman" pitchFamily="18" charset="0"/>
              </a:rPr>
              <a:t>	Dataprisma GmbH</a:t>
            </a:r>
            <a:br>
              <a:rPr lang="de-DE" altLang="de-DE">
                <a:solidFill>
                  <a:srgbClr val="000000"/>
                </a:solidFill>
                <a:latin typeface="Times New Roman" pitchFamily="18" charset="0"/>
              </a:rPr>
            </a:br>
            <a:r>
              <a:rPr lang="de-DE" altLang="de-DE">
                <a:solidFill>
                  <a:srgbClr val="000000"/>
                </a:solidFill>
                <a:latin typeface="Times New Roman" pitchFamily="18" charset="0"/>
              </a:rPr>
              <a:t>	Tarnowitzer Str. 2a</a:t>
            </a:r>
            <a:br>
              <a:rPr lang="de-DE" altLang="de-DE">
                <a:solidFill>
                  <a:srgbClr val="000000"/>
                </a:solidFill>
                <a:latin typeface="Times New Roman" pitchFamily="18" charset="0"/>
              </a:rPr>
            </a:br>
            <a:r>
              <a:rPr lang="de-DE" altLang="de-DE">
                <a:solidFill>
                  <a:srgbClr val="000000"/>
                </a:solidFill>
                <a:latin typeface="Times New Roman" pitchFamily="18" charset="0"/>
              </a:rPr>
              <a:t>	D-81929 MÜNCHEN</a:t>
            </a:r>
          </a:p>
          <a:p>
            <a:pPr marL="180975" indent="-180975">
              <a:spcBef>
                <a:spcPct val="20000"/>
              </a:spcBef>
              <a:buFontTx/>
              <a:buChar char="•"/>
              <a:tabLst>
                <a:tab pos="2152650" algn="l"/>
                <a:tab pos="2867025" algn="l"/>
              </a:tabLst>
            </a:pPr>
            <a:endParaRPr lang="de-DE" altLang="de-DE">
              <a:solidFill>
                <a:srgbClr val="000000"/>
              </a:solidFill>
              <a:latin typeface="Times New Roman" pitchFamily="18" charset="0"/>
            </a:endParaRPr>
          </a:p>
          <a:p>
            <a:pPr marL="180975" indent="-180975">
              <a:spcBef>
                <a:spcPct val="20000"/>
              </a:spcBef>
              <a:buFontTx/>
              <a:buChar char="•"/>
              <a:tabLst>
                <a:tab pos="2152650" algn="l"/>
                <a:tab pos="2867025" algn="l"/>
              </a:tabLst>
            </a:pPr>
            <a:r>
              <a:rPr lang="de-DE" altLang="de-DE" b="1">
                <a:solidFill>
                  <a:srgbClr val="000000"/>
                </a:solidFill>
                <a:latin typeface="Times New Roman" pitchFamily="18" charset="0"/>
              </a:rPr>
              <a:t>Telefon:	</a:t>
            </a:r>
            <a:r>
              <a:rPr lang="de-DE" altLang="de-DE">
                <a:solidFill>
                  <a:srgbClr val="000000"/>
                </a:solidFill>
                <a:latin typeface="Times New Roman" pitchFamily="18" charset="0"/>
              </a:rPr>
              <a:t>+49  (0)8082 860 860</a:t>
            </a:r>
          </a:p>
          <a:p>
            <a:pPr marL="180975" indent="-180975">
              <a:spcBef>
                <a:spcPct val="20000"/>
              </a:spcBef>
              <a:buFontTx/>
              <a:buChar char="•"/>
              <a:tabLst>
                <a:tab pos="2152650" algn="l"/>
                <a:tab pos="2867025" algn="l"/>
              </a:tabLst>
            </a:pPr>
            <a:r>
              <a:rPr lang="de-DE" altLang="de-DE" b="1">
                <a:solidFill>
                  <a:srgbClr val="000000"/>
                </a:solidFill>
                <a:latin typeface="Times New Roman" pitchFamily="18" charset="0"/>
              </a:rPr>
              <a:t>Telefax: 	</a:t>
            </a:r>
            <a:r>
              <a:rPr lang="de-DE" altLang="de-DE">
                <a:solidFill>
                  <a:srgbClr val="000000"/>
                </a:solidFill>
                <a:latin typeface="Times New Roman" pitchFamily="18" charset="0"/>
              </a:rPr>
              <a:t>+49  (0)89  9931 2722</a:t>
            </a:r>
          </a:p>
          <a:p>
            <a:pPr marL="180975" indent="-180975">
              <a:spcBef>
                <a:spcPct val="20000"/>
              </a:spcBef>
              <a:buFontTx/>
              <a:buChar char="•"/>
              <a:tabLst>
                <a:tab pos="2152650" algn="l"/>
                <a:tab pos="2867025" algn="l"/>
              </a:tabLst>
            </a:pPr>
            <a:endParaRPr lang="de-DE" altLang="de-DE">
              <a:solidFill>
                <a:srgbClr val="000000"/>
              </a:solidFill>
              <a:latin typeface="Times New Roman" pitchFamily="18" charset="0"/>
            </a:endParaRPr>
          </a:p>
          <a:p>
            <a:pPr marL="180975" indent="-180975">
              <a:spcBef>
                <a:spcPct val="20000"/>
              </a:spcBef>
              <a:buFontTx/>
              <a:buChar char="•"/>
              <a:tabLst>
                <a:tab pos="2152650" algn="l"/>
                <a:tab pos="2867025" algn="l"/>
              </a:tabLst>
            </a:pPr>
            <a:r>
              <a:rPr lang="de-DE" altLang="de-DE" b="1">
                <a:solidFill>
                  <a:srgbClr val="000000"/>
                </a:solidFill>
                <a:latin typeface="Times New Roman" pitchFamily="18" charset="0"/>
              </a:rPr>
              <a:t>Ansprechpartner:	</a:t>
            </a:r>
          </a:p>
          <a:p>
            <a:pPr marL="180975" indent="-180975">
              <a:spcBef>
                <a:spcPct val="20000"/>
              </a:spcBef>
              <a:buFontTx/>
              <a:buChar char="•"/>
              <a:tabLst>
                <a:tab pos="2152650" algn="l"/>
                <a:tab pos="2867025" algn="l"/>
              </a:tabLst>
            </a:pPr>
            <a:r>
              <a:rPr lang="de-DE" altLang="de-DE">
                <a:solidFill>
                  <a:srgbClr val="000000"/>
                </a:solidFill>
                <a:latin typeface="Times New Roman" pitchFamily="18" charset="0"/>
              </a:rPr>
              <a:t>Dr. Markus Miksa	E-Mail: </a:t>
            </a:r>
            <a:r>
              <a:rPr lang="de-DE" altLang="de-DE">
                <a:solidFill>
                  <a:srgbClr val="000000"/>
                </a:solidFill>
                <a:latin typeface="Times New Roman" pitchFamily="18" charset="0"/>
                <a:hlinkClick r:id="rId3"/>
              </a:rPr>
              <a:t>markus.miksa@web.de</a:t>
            </a:r>
            <a:endParaRPr lang="de-DE" altLang="de-DE">
              <a:solidFill>
                <a:srgbClr val="000000"/>
              </a:solidFill>
              <a:latin typeface="Times New Roman" pitchFamily="18" charset="0"/>
            </a:endParaRPr>
          </a:p>
          <a:p>
            <a:pPr marL="180975" indent="-180975">
              <a:spcBef>
                <a:spcPct val="20000"/>
              </a:spcBef>
              <a:buFontTx/>
              <a:buChar char="•"/>
              <a:tabLst>
                <a:tab pos="2152650" algn="l"/>
                <a:tab pos="2867025" algn="l"/>
              </a:tabLst>
            </a:pPr>
            <a:r>
              <a:rPr lang="de-DE" altLang="de-DE">
                <a:solidFill>
                  <a:srgbClr val="000000"/>
                </a:solidFill>
                <a:latin typeface="Times New Roman" pitchFamily="18" charset="0"/>
              </a:rPr>
              <a:t>Dr. Eckhard Cornehl	E-Mail: e-cornehl@t-online.de</a:t>
            </a:r>
          </a:p>
          <a:p>
            <a:pPr marL="180975" indent="-180975">
              <a:lnSpc>
                <a:spcPct val="90000"/>
              </a:lnSpc>
              <a:spcBef>
                <a:spcPct val="20000"/>
              </a:spcBef>
              <a:buClr>
                <a:srgbClr val="CC3300"/>
              </a:buClr>
              <a:buFont typeface="Wingdings" pitchFamily="2" charset="2"/>
              <a:buNone/>
              <a:tabLst>
                <a:tab pos="2152650" algn="l"/>
                <a:tab pos="2867025" algn="l"/>
              </a:tabLst>
            </a:pPr>
            <a:r>
              <a:rPr lang="de-DE" altLang="de-DE">
                <a:solidFill>
                  <a:srgbClr val="000000"/>
                </a:solidFill>
                <a:latin typeface="Times New Roman" pitchFamily="18" charset="0"/>
              </a:rPr>
              <a:t> </a:t>
            </a:r>
            <a:r>
              <a:rPr lang="de-DE" altLang="de-DE">
                <a:solidFill>
                  <a:srgbClr val="000000"/>
                </a:solidFill>
                <a:latin typeface="Garamond" pitchFamily="18" charset="0"/>
              </a:rPr>
              <a:t/>
            </a:r>
            <a:br>
              <a:rPr lang="de-DE" altLang="de-DE">
                <a:solidFill>
                  <a:srgbClr val="000000"/>
                </a:solidFill>
                <a:latin typeface="Garamond" pitchFamily="18" charset="0"/>
              </a:rPr>
            </a:br>
            <a:endParaRPr lang="de-DE" altLang="de-DE">
              <a:solidFill>
                <a:srgbClr val="000000"/>
              </a:solidFill>
              <a:latin typeface="Garamond" pitchFamily="18"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idx="4294967295"/>
          </p:nvPr>
        </p:nvSpPr>
        <p:spPr>
          <a:xfrm>
            <a:off x="450850" y="1087438"/>
            <a:ext cx="4978400" cy="647700"/>
          </a:xfrm>
        </p:spPr>
        <p:txBody>
          <a:bodyPr anchor="t"/>
          <a:lstStyle/>
          <a:p>
            <a:r>
              <a:rPr lang="de-DE" altLang="de-DE" smtClean="0">
                <a:solidFill>
                  <a:srgbClr val="000066"/>
                </a:solidFill>
              </a:rPr>
              <a:t>Rechtshinweise / Disclaimer</a:t>
            </a:r>
          </a:p>
        </p:txBody>
      </p:sp>
      <p:sp>
        <p:nvSpPr>
          <p:cNvPr id="15363" name="Fußzeilenplatzhalter 5"/>
          <p:cNvSpPr txBox="1">
            <a:spLocks noGrp="1"/>
          </p:cNvSpPr>
          <p:nvPr/>
        </p:nvSpPr>
        <p:spPr bwMode="auto">
          <a:xfrm>
            <a:off x="450850" y="7065963"/>
            <a:ext cx="9791700" cy="401637"/>
          </a:xfrm>
          <a:prstGeom prst="rect">
            <a:avLst/>
          </a:prstGeom>
          <a:noFill/>
          <a:ln w="9525">
            <a:noFill/>
            <a:miter lim="800000"/>
            <a:headEnd/>
            <a:tailEnd/>
          </a:ln>
        </p:spPr>
        <p:txBody>
          <a:bodyPr lIns="0" tIns="0" rIns="0" bIns="0"/>
          <a:lstStyle/>
          <a:p>
            <a:pPr defTabSz="1042988"/>
            <a:endParaRPr lang="de-DE" altLang="de-DE" sz="1100" i="1">
              <a:latin typeface="Times New Roman" pitchFamily="18" charset="0"/>
            </a:endParaRPr>
          </a:p>
        </p:txBody>
      </p:sp>
      <p:sp>
        <p:nvSpPr>
          <p:cNvPr id="15364" name="Foliennummernplatzhalter 3"/>
          <p:cNvSpPr txBox="1">
            <a:spLocks noGrp="1"/>
          </p:cNvSpPr>
          <p:nvPr/>
        </p:nvSpPr>
        <p:spPr bwMode="gray">
          <a:xfrm>
            <a:off x="9523413" y="377825"/>
            <a:ext cx="719137" cy="306388"/>
          </a:xfrm>
          <a:prstGeom prst="rect">
            <a:avLst/>
          </a:prstGeom>
          <a:noFill/>
          <a:ln w="9525">
            <a:noFill/>
            <a:miter lim="800000"/>
            <a:headEnd/>
            <a:tailEnd/>
          </a:ln>
        </p:spPr>
        <p:txBody>
          <a:bodyPr wrap="none" lIns="0" tIns="0" rIns="0" bIns="0"/>
          <a:lstStyle/>
          <a:p>
            <a:pPr algn="r" defTabSz="1042988"/>
            <a:fld id="{B1B22094-F4BC-4B7E-A4AE-BE99D5030C73}" type="slidenum">
              <a:rPr lang="de-DE" altLang="de-DE" sz="1000" i="1">
                <a:latin typeface="Times New Roman" pitchFamily="18" charset="0"/>
              </a:rPr>
              <a:pPr algn="r" defTabSz="1042988"/>
              <a:t>39</a:t>
            </a:fld>
            <a:endParaRPr lang="de-DE" altLang="de-DE" sz="1000" i="1">
              <a:latin typeface="Times New Roman" pitchFamily="18" charset="0"/>
            </a:endParaRPr>
          </a:p>
        </p:txBody>
      </p:sp>
      <p:sp>
        <p:nvSpPr>
          <p:cNvPr id="15365" name="Textfeld 1"/>
          <p:cNvSpPr txBox="1">
            <a:spLocks noChangeArrowheads="1"/>
          </p:cNvSpPr>
          <p:nvPr/>
        </p:nvSpPr>
        <p:spPr bwMode="auto">
          <a:xfrm>
            <a:off x="485775" y="1714500"/>
            <a:ext cx="9305925" cy="4308475"/>
          </a:xfrm>
          <a:prstGeom prst="rect">
            <a:avLst/>
          </a:prstGeom>
          <a:noFill/>
          <a:ln w="9525">
            <a:noFill/>
            <a:miter lim="800000"/>
            <a:headEnd/>
            <a:tailEnd/>
          </a:ln>
        </p:spPr>
        <p:txBody>
          <a:bodyPr lIns="0" tIns="0" rIns="0" bIns="0">
            <a:spAutoFit/>
          </a:bodyPr>
          <a:lstStyle/>
          <a:p>
            <a:r>
              <a:rPr lang="de-DE" altLang="de-DE" sz="1000"/>
              <a:t>Unsere Präsentationen, Briefe und E-Mails werden als streng vertrauliche Diskussionsgrundlagen erstellt. Sie dürfen ohne Zustimmung von Dr. Gschrei &amp; Associates GmbH weder publiziert, noch veröffentlicht, noch an Dritte weitergegeben werden. Dritte, zu denen diese Präsentationen, Briefe und E-Mails gleichwohl gelangen, werden ausdrücklich darauf hingewiesen, dass sie keine Rechtsfolgen aus der Kenntnisnahme dieser Präsentationen, Briefe und E-Mails herleiten können.</a:t>
            </a:r>
          </a:p>
          <a:p>
            <a:endParaRPr lang="de-DE" altLang="de-DE" sz="1000"/>
          </a:p>
          <a:p>
            <a:r>
              <a:rPr lang="de-DE" altLang="de-DE" sz="1000"/>
              <a:t>Unsere Präsentationen, Briefe und E-Mails stellen in keiner Weise eine Empfehlung oder Aufforderung dar, bestimmte Wertpapiere oder ähnliche Instrumente zu emittieren, zu kaufen oder zu verkaufen. Sie beinhalten keine rechtliche oder steuerliche Beratung.</a:t>
            </a:r>
          </a:p>
          <a:p>
            <a:r>
              <a:rPr lang="de-DE" altLang="de-DE" sz="1000"/>
              <a:t> </a:t>
            </a:r>
          </a:p>
          <a:p>
            <a:r>
              <a:rPr lang="de-DE" altLang="de-DE" sz="1000"/>
              <a:t>Da die in unseren Präsentationen, Briefen und E-Mails enthaltenen Informationen und Angaben lediglich die jeweils aktuelle Marktlage sowie die jeweils aktuellen Einschätzungen von Dr. Gschrei &amp; Associates GmbH wiedergeben, unterliegen diese Informationen und Angaben Änderungen der Marktlage und Einschätzungen von Dr. Gschrei &amp; Associates GmbH, die hiermit ausdrücklich vorbehalten werden. Dr. Gschrei &amp; Associates GmbH sind nicht verpflichtet, auf Änderungen der Marktlage und Einschätzungen von Dr. Gschrei &amp; Associates GmbH hinzuweisen.</a:t>
            </a:r>
          </a:p>
          <a:p>
            <a:endParaRPr lang="de-DE" altLang="de-DE" sz="1000"/>
          </a:p>
          <a:p>
            <a:r>
              <a:rPr lang="de-DE" altLang="de-DE" sz="1000"/>
              <a:t>Für die Erstellung von Präsentationen, Briefen und E-Mails stützen sich Dr. Gschrei &amp; Associates GmbH unter anderem auf öffentlich zugängliche Informationen sowie auf Informationen und Angaben, die von Emittenten, Anlegern oder Dritten im Hinblick auf Wertpapiere, Gesellschaftsanteile oder ähnliche Instrumente zur Verfügung gestellt wurden, ohne deren Richtigkeit, Vollständigkeit, Genauigkeit und Angemessenheit, zu überprüfen. Obwohl unsere Präsentationen, Briefe und E-Mails sorgfältig erstellt werden, kann deshalb nicht ausgeschlossen werden, dass die in unseren Präsentationen, Briefen und E-Mails enthaltenen Informationen und Angaben unvollständig oder fehlerhaft sind.</a:t>
            </a:r>
          </a:p>
          <a:p>
            <a:endParaRPr lang="de-DE" altLang="de-DE" sz="1000"/>
          </a:p>
          <a:p>
            <a:r>
              <a:rPr lang="de-DE" altLang="de-DE" sz="1000"/>
              <a:t>Dr. Gschrei &amp; Associates GmbH empfehlen, vor einer Emission, einem Verkauf oder Kauf von in unseren Präsentationen, Briefen und E-Mails genannten Wertpapieren oder ähnlichen Instrumenten, resp. der Zeichnung von Gesellschaftsanteilen, stets eine eigenständige Prüfung unter wirtschaftlichen, rechtlichen und steuerlichen Aspekten zu machen. </a:t>
            </a:r>
          </a:p>
          <a:p>
            <a:endParaRPr lang="de-DE" altLang="de-DE" sz="1000"/>
          </a:p>
          <a:p>
            <a:r>
              <a:rPr lang="de-DE" altLang="de-DE" sz="1000"/>
              <a:t>Dr. Gschrei &amp; Associates GmbH übernehmen keine Haftung oder Gewährleistung für die Richtigkeit, Vollständigkeit, Genauigkeit und Angemessenheit der zur Verfügung gestellten Unterlagen und Informationen. Sollten aufgrund einer unserer Präsentationen, Briefe und E-Mails bestimmte Wertpapiere oder ähnliche Instrumente emittiert, gekauft oder verkauft werden oder Gesellschaftsanteile gezeichnet werden, übernehmen Dr. Gschrei &amp; Associates GmbH keine Verantwortung für den wirtschaftlichen Erfolg. Diese Haftungs-Beschränkungen gelten nicht, wenn die Haftung auf Vorsatz oder grober Fahrlässigkeit von Dr. Gschrei &amp; Associates GmbH beruht, sowie für eventuelle Schäden aus der Verletzung des Lebens, des Körpers oder der Gesundheit.</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p:cNvGraphicFramePr/>
          <p:nvPr/>
        </p:nvGraphicFramePr>
        <p:xfrm>
          <a:off x="903066" y="1574800"/>
          <a:ext cx="4227733" cy="37239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Down Arrow 2"/>
          <p:cNvSpPr/>
          <p:nvPr/>
        </p:nvSpPr>
        <p:spPr bwMode="auto">
          <a:xfrm>
            <a:off x="3455766" y="5715000"/>
            <a:ext cx="4406900" cy="787400"/>
          </a:xfrm>
          <a:prstGeom prst="downArrow">
            <a:avLst/>
          </a:prstGeom>
          <a:gradFill flip="none" rotWithShape="1">
            <a:gsLst>
              <a:gs pos="0">
                <a:schemeClr val="accent5">
                  <a:lumMod val="60000"/>
                  <a:lumOff val="40000"/>
                </a:schemeClr>
              </a:gs>
              <a:gs pos="50000">
                <a:schemeClr val="accent1">
                  <a:tint val="44500"/>
                  <a:satMod val="160000"/>
                </a:schemeClr>
              </a:gs>
              <a:gs pos="100000">
                <a:schemeClr val="accent1">
                  <a:tint val="23500"/>
                  <a:satMod val="160000"/>
                </a:schemeClr>
              </a:gs>
            </a:gsLst>
            <a:lin ang="5400000" scaled="1"/>
            <a:tileRect/>
          </a:gradFill>
          <a:ln w="12700" cap="flat" cmpd="sng" algn="ctr">
            <a:solidFill>
              <a:schemeClr val="tx1"/>
            </a:solidFill>
            <a:prstDash val="solid"/>
            <a:round/>
            <a:headEnd type="none" w="med" len="med"/>
            <a:tailEnd type="none" w="med" len="med"/>
          </a:ln>
          <a:effectLst/>
          <a:scene3d>
            <a:camera prst="orthographicFront"/>
            <a:lightRig rig="threePt" dir="t"/>
          </a:scene3d>
          <a:sp3d prstMaterial="softEdge">
            <a:bevelT w="165100" prst="coolSlant"/>
          </a:sp3d>
        </p:spPr>
        <p:txBody>
          <a:bodyPr vert="horz" wrap="none" lIns="90000" tIns="46800" rIns="90000" bIns="46800" numCol="1" rtlCol="0" anchor="ctr" anchorCtr="0" compatLnSpc="1">
            <a:prstTxWarp prst="textNoShape">
              <a:avLst/>
            </a:prstTxWarp>
          </a:bodyPr>
          <a:lstStyle/>
          <a:p>
            <a:pPr marL="0" marR="0" indent="0" algn="ctr" defTabSz="1042988" rtl="0" eaLnBrk="1" fontAlgn="base" latinLnBrk="0" hangingPunct="1">
              <a:lnSpc>
                <a:spcPct val="105000"/>
              </a:lnSpc>
              <a:spcBef>
                <a:spcPct val="0"/>
              </a:spcBef>
              <a:spcAft>
                <a:spcPct val="50000"/>
              </a:spcAft>
              <a:buClr>
                <a:schemeClr val="tx2"/>
              </a:buClr>
              <a:buSzTx/>
              <a:buFont typeface="Arial" charset="0"/>
              <a:buNone/>
              <a:tabLst/>
            </a:pPr>
            <a:r>
              <a:rPr kumimoji="0" lang="de-DE" b="1" i="0" u="none" strike="noStrike" cap="none" normalizeH="0" baseline="0" dirty="0" smtClean="0">
                <a:ln>
                  <a:noFill/>
                </a:ln>
                <a:solidFill>
                  <a:schemeClr val="tx1"/>
                </a:solidFill>
                <a:effectLst/>
                <a:latin typeface="Arial" charset="0"/>
                <a:cs typeface="Arial" charset="0"/>
              </a:rPr>
              <a:t>Parametrisierung</a:t>
            </a:r>
            <a:br>
              <a:rPr kumimoji="0" lang="de-DE" b="1" i="0" u="none" strike="noStrike" cap="none" normalizeH="0" baseline="0" dirty="0" smtClean="0">
                <a:ln>
                  <a:noFill/>
                </a:ln>
                <a:solidFill>
                  <a:schemeClr val="tx1"/>
                </a:solidFill>
                <a:effectLst/>
                <a:latin typeface="Arial" charset="0"/>
                <a:cs typeface="Arial" charset="0"/>
              </a:rPr>
            </a:br>
            <a:r>
              <a:rPr kumimoji="0" lang="de-DE" b="1" i="0" u="none" strike="noStrike" cap="none" normalizeH="0" baseline="0" dirty="0" smtClean="0">
                <a:ln>
                  <a:noFill/>
                </a:ln>
                <a:solidFill>
                  <a:schemeClr val="tx1"/>
                </a:solidFill>
                <a:effectLst/>
                <a:latin typeface="Arial" charset="0"/>
                <a:cs typeface="Arial" charset="0"/>
              </a:rPr>
              <a:t>Produkte</a:t>
            </a:r>
            <a:endParaRPr kumimoji="0" lang="de-DE" sz="1600" b="1" i="0" u="none" strike="noStrike" cap="none" normalizeH="0" baseline="0" dirty="0" smtClean="0">
              <a:ln>
                <a:noFill/>
              </a:ln>
              <a:solidFill>
                <a:schemeClr val="tx1"/>
              </a:solidFill>
              <a:effectLst/>
              <a:latin typeface="Arial" charset="0"/>
              <a:cs typeface="Arial" charset="0"/>
            </a:endParaRPr>
          </a:p>
        </p:txBody>
      </p:sp>
      <p:sp>
        <p:nvSpPr>
          <p:cNvPr id="7" name="Rectangle 6"/>
          <p:cNvSpPr/>
          <p:nvPr/>
        </p:nvSpPr>
        <p:spPr bwMode="auto">
          <a:xfrm>
            <a:off x="2291599" y="6621502"/>
            <a:ext cx="1176867" cy="584775"/>
          </a:xfrm>
          <a:prstGeom prst="rect">
            <a:avLst/>
          </a:prstGeom>
          <a:gradFill>
            <a:gsLst>
              <a:gs pos="0">
                <a:schemeClr val="accent5">
                  <a:lumMod val="60000"/>
                  <a:lumOff val="40000"/>
                </a:schemeClr>
              </a:gs>
              <a:gs pos="50000">
                <a:schemeClr val="accent1">
                  <a:tint val="44500"/>
                  <a:satMod val="160000"/>
                </a:schemeClr>
              </a:gs>
              <a:gs pos="100000">
                <a:schemeClr val="accent1">
                  <a:tint val="23500"/>
                  <a:satMod val="160000"/>
                </a:schemeClr>
              </a:gs>
            </a:gsLst>
            <a:lin ang="5400000" scaled="1"/>
          </a:gradFill>
          <a:ln w="12700" cap="flat" cmpd="sng" algn="ctr">
            <a:solidFill>
              <a:schemeClr val="tx1"/>
            </a:solidFill>
            <a:prstDash val="solid"/>
            <a:round/>
            <a:headEnd type="none" w="med" len="med"/>
            <a:tailEnd type="none" w="med" len="med"/>
          </a:ln>
          <a:effectLst>
            <a:innerShdw blurRad="63500" dist="50800" dir="2700000">
              <a:prstClr val="black">
                <a:alpha val="50000"/>
              </a:prstClr>
            </a:innerShdw>
          </a:effectLst>
          <a:scene3d>
            <a:camera prst="orthographicFront"/>
            <a:lightRig rig="harsh" dir="t"/>
          </a:scene3d>
          <a:sp3d extrusionH="38100" contourW="25400">
            <a:bevelT w="165100" prst="coolSlant"/>
            <a:bevelB/>
          </a:sp3d>
        </p:spPr>
        <p:txBody>
          <a:bodyPr vert="horz" wrap="none" lIns="90000" tIns="46800" rIns="90000" bIns="46800" numCol="1" rtlCol="0" anchor="ctr" anchorCtr="0" compatLnSpc="1">
            <a:prstTxWarp prst="textNoShape">
              <a:avLst/>
            </a:prstTxWarp>
          </a:bodyPr>
          <a:lstStyle/>
          <a:p>
            <a:pPr marL="0" marR="0" indent="0" algn="ctr" defTabSz="1042988" rtl="0" eaLnBrk="1" fontAlgn="base" latinLnBrk="0" hangingPunct="1">
              <a:lnSpc>
                <a:spcPct val="105000"/>
              </a:lnSpc>
              <a:spcBef>
                <a:spcPct val="0"/>
              </a:spcBef>
              <a:spcAft>
                <a:spcPct val="50000"/>
              </a:spcAft>
              <a:buClr>
                <a:schemeClr val="tx2"/>
              </a:buClr>
              <a:buSzTx/>
              <a:buFont typeface="Arial" charset="0"/>
              <a:buNone/>
              <a:tabLst/>
            </a:pPr>
            <a:r>
              <a:rPr kumimoji="0" lang="de-DE" sz="2400" b="1" i="0" u="none" strike="noStrike" cap="none" normalizeH="0" baseline="0" dirty="0" smtClean="0">
                <a:ln>
                  <a:noFill/>
                </a:ln>
                <a:solidFill>
                  <a:schemeClr val="tx1"/>
                </a:solidFill>
                <a:effectLst/>
                <a:latin typeface="Arial" charset="0"/>
                <a:cs typeface="Arial" charset="0"/>
              </a:rPr>
              <a:t>7/7</a:t>
            </a:r>
            <a:endParaRPr kumimoji="0" lang="de-DE" sz="2400" b="1" i="0" u="none" strike="noStrike" cap="none" normalizeH="0" baseline="0" dirty="0" smtClean="0">
              <a:ln>
                <a:noFill/>
              </a:ln>
              <a:solidFill>
                <a:schemeClr val="tx1"/>
              </a:solidFill>
              <a:effectLst/>
              <a:latin typeface="Arial" charset="0"/>
              <a:cs typeface="Arial" charset="0"/>
            </a:endParaRPr>
          </a:p>
        </p:txBody>
      </p:sp>
      <p:sp>
        <p:nvSpPr>
          <p:cNvPr id="8" name="Rectangle 7"/>
          <p:cNvSpPr/>
          <p:nvPr/>
        </p:nvSpPr>
        <p:spPr bwMode="auto">
          <a:xfrm>
            <a:off x="7408459" y="6621502"/>
            <a:ext cx="1176867" cy="584775"/>
          </a:xfrm>
          <a:prstGeom prst="rect">
            <a:avLst/>
          </a:prstGeom>
          <a:gradFill>
            <a:gsLst>
              <a:gs pos="0">
                <a:schemeClr val="accent5">
                  <a:lumMod val="60000"/>
                  <a:lumOff val="40000"/>
                </a:schemeClr>
              </a:gs>
              <a:gs pos="50000">
                <a:schemeClr val="accent1">
                  <a:tint val="44500"/>
                  <a:satMod val="160000"/>
                </a:schemeClr>
              </a:gs>
              <a:gs pos="100000">
                <a:schemeClr val="accent1">
                  <a:tint val="23500"/>
                  <a:satMod val="160000"/>
                </a:schemeClr>
              </a:gs>
            </a:gsLst>
            <a:lin ang="5400000" scaled="1"/>
          </a:gradFill>
          <a:ln w="12700" cap="flat" cmpd="sng" algn="ctr">
            <a:solidFill>
              <a:schemeClr val="tx1"/>
            </a:solidFill>
            <a:prstDash val="solid"/>
            <a:round/>
            <a:headEnd type="none" w="med" len="med"/>
            <a:tailEnd type="none" w="med" len="med"/>
          </a:ln>
          <a:effectLst>
            <a:innerShdw blurRad="63500" dist="50800" dir="2700000">
              <a:prstClr val="black">
                <a:alpha val="50000"/>
              </a:prstClr>
            </a:innerShdw>
          </a:effectLst>
          <a:scene3d>
            <a:camera prst="orthographicFront"/>
            <a:lightRig rig="harsh" dir="t"/>
          </a:scene3d>
          <a:sp3d extrusionH="38100" contourW="25400">
            <a:bevelT w="165100" prst="coolSlant"/>
            <a:bevelB/>
          </a:sp3d>
        </p:spPr>
        <p:txBody>
          <a:bodyPr vert="horz" wrap="none" lIns="90000" tIns="46800" rIns="90000" bIns="46800" numCol="1" rtlCol="0" anchor="ctr" anchorCtr="0" compatLnSpc="1">
            <a:prstTxWarp prst="textNoShape">
              <a:avLst/>
            </a:prstTxWarp>
          </a:bodyPr>
          <a:lstStyle/>
          <a:p>
            <a:pPr marL="0" marR="0" indent="0" algn="ctr" defTabSz="1042988" rtl="0" eaLnBrk="1" fontAlgn="base" latinLnBrk="0" hangingPunct="1">
              <a:lnSpc>
                <a:spcPct val="105000"/>
              </a:lnSpc>
              <a:spcBef>
                <a:spcPct val="0"/>
              </a:spcBef>
              <a:spcAft>
                <a:spcPct val="50000"/>
              </a:spcAft>
              <a:buClr>
                <a:schemeClr val="tx2"/>
              </a:buClr>
              <a:buSzTx/>
              <a:buFont typeface="Arial" charset="0"/>
              <a:buNone/>
              <a:tabLst/>
            </a:pPr>
            <a:r>
              <a:rPr kumimoji="0" lang="de-DE" sz="2400" b="1" i="0" u="none" strike="noStrike" cap="none" normalizeH="0" baseline="0" dirty="0" smtClean="0">
                <a:ln>
                  <a:noFill/>
                </a:ln>
                <a:solidFill>
                  <a:schemeClr val="tx1"/>
                </a:solidFill>
                <a:effectLst/>
                <a:latin typeface="Arial" charset="0"/>
                <a:cs typeface="Arial" charset="0"/>
              </a:rPr>
              <a:t>9/15</a:t>
            </a:r>
            <a:endParaRPr kumimoji="0" lang="de-DE" sz="2400" b="1" i="0" u="none" strike="noStrike" cap="none" normalizeH="0" baseline="0" dirty="0" smtClean="0">
              <a:ln>
                <a:noFill/>
              </a:ln>
              <a:solidFill>
                <a:schemeClr val="tx1"/>
              </a:solidFill>
              <a:effectLst/>
              <a:latin typeface="Arial" charset="0"/>
              <a:cs typeface="Arial" charset="0"/>
            </a:endParaRPr>
          </a:p>
        </p:txBody>
      </p:sp>
      <p:graphicFrame>
        <p:nvGraphicFramePr>
          <p:cNvPr id="15" name="Diagram 14"/>
          <p:cNvGraphicFramePr/>
          <p:nvPr/>
        </p:nvGraphicFramePr>
        <p:xfrm>
          <a:off x="5674032" y="1524000"/>
          <a:ext cx="4402667" cy="386362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40000" y="2565400"/>
            <a:ext cx="954107" cy="646331"/>
          </a:xfrm>
          <a:prstGeom prst="rect">
            <a:avLst/>
          </a:prstGeom>
          <a:noFill/>
        </p:spPr>
        <p:txBody>
          <a:bodyPr wrap="none" rtlCol="0">
            <a:spAutoFit/>
          </a:bodyPr>
          <a:lstStyle/>
          <a:p>
            <a:r>
              <a:rPr lang="de-DE" dirty="0" smtClean="0"/>
              <a:t>Backup</a:t>
            </a:r>
          </a:p>
          <a:p>
            <a:endParaRPr lang="de-DE"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9"/>
          <p:cNvSpPr>
            <a:spLocks noGrp="1" noChangeArrowheads="1"/>
          </p:cNvSpPr>
          <p:nvPr>
            <p:ph idx="4294967295"/>
          </p:nvPr>
        </p:nvSpPr>
        <p:spPr>
          <a:xfrm>
            <a:off x="479425" y="1609725"/>
            <a:ext cx="9985375" cy="5641975"/>
          </a:xfrm>
        </p:spPr>
        <p:txBody>
          <a:bodyPr/>
          <a:lstStyle/>
          <a:p>
            <a:pPr marL="0" indent="0"/>
            <a:r>
              <a:rPr lang="de-DE" altLang="de-DE" sz="1400" smtClean="0">
                <a:solidFill>
                  <a:srgbClr val="034EA2"/>
                </a:solidFill>
              </a:rPr>
              <a:t>Asset Management und die gesamte Financial Service Industrie bilden das klassische Anwendungsgebiet für das Informations- und Wissensmanagement:</a:t>
            </a:r>
          </a:p>
          <a:p>
            <a:pPr marL="0" indent="0"/>
            <a:r>
              <a:rPr lang="de-DE" altLang="de-DE" sz="1400" smtClean="0">
                <a:solidFill>
                  <a:schemeClr val="tx1"/>
                </a:solidFill>
                <a:latin typeface="Times New Roman" pitchFamily="18" charset="0"/>
              </a:rPr>
              <a:t>Financial Data Management:	</a:t>
            </a:r>
          </a:p>
          <a:p>
            <a:pPr marL="273050" lvl="1" indent="-190500">
              <a:spcAft>
                <a:spcPct val="0"/>
              </a:spcAft>
              <a:buClr>
                <a:srgbClr val="2A58A6"/>
              </a:buClr>
              <a:buFont typeface="Arial" charset="0"/>
              <a:buChar char="•"/>
            </a:pPr>
            <a:r>
              <a:rPr lang="de-DE" altLang="de-DE" sz="1400" smtClean="0">
                <a:latin typeface="Times New Roman" pitchFamily="18" charset="0"/>
              </a:rPr>
              <a:t>Data Mining Tools dienen als Support im Sinne von Abfrage und Reporting, Visualisierung und ähnliche Analysefunktionen.</a:t>
            </a:r>
          </a:p>
          <a:p>
            <a:pPr marL="273050" lvl="1" indent="-190500">
              <a:spcAft>
                <a:spcPts val="963"/>
              </a:spcAft>
              <a:buClr>
                <a:srgbClr val="2A58A6"/>
              </a:buClr>
              <a:buFont typeface="Arial" charset="0"/>
              <a:buChar char="•"/>
            </a:pPr>
            <a:r>
              <a:rPr lang="de-DE" altLang="de-DE" sz="1400" smtClean="0">
                <a:latin typeface="Times New Roman" pitchFamily="18" charset="0"/>
              </a:rPr>
              <a:t>Dazu gehören ggfs auch Analysen über das Kundenverhalten (Umsatzanalysen, bevorzugte Assetklassen, Sentimentveränderungen).</a:t>
            </a:r>
          </a:p>
          <a:p>
            <a:pPr marL="0" indent="0"/>
            <a:r>
              <a:rPr lang="de-DE" altLang="de-DE" sz="1400" smtClean="0">
                <a:solidFill>
                  <a:schemeClr val="tx1"/>
                </a:solidFill>
                <a:latin typeface="Times New Roman" pitchFamily="18" charset="0"/>
              </a:rPr>
              <a:t>Regulationsüberwachung: </a:t>
            </a:r>
          </a:p>
          <a:p>
            <a:pPr marL="273050" lvl="1" indent="-190500">
              <a:spcAft>
                <a:spcPct val="0"/>
              </a:spcAft>
              <a:buClr>
                <a:srgbClr val="2A58A6"/>
              </a:buClr>
              <a:buFont typeface="Arial" charset="0"/>
              <a:buChar char="•"/>
            </a:pPr>
            <a:r>
              <a:rPr lang="de-DE" altLang="de-DE" sz="1400" smtClean="0">
                <a:latin typeface="Times New Roman" pitchFamily="18" charset="0"/>
              </a:rPr>
              <a:t>Die globalen Regulierungs-Standards  werden komplexer und sind permanenten Änderungen unterworfen. Die Methoden für Geldwäscheprävention und Fraud Detectionen u.ä. müssen auf permanent steigenden Mengen von Transaktionen angewandt werden.</a:t>
            </a:r>
          </a:p>
          <a:p>
            <a:pPr marL="273050" lvl="1" indent="-190500">
              <a:spcAft>
                <a:spcPct val="0"/>
              </a:spcAft>
              <a:buClr>
                <a:srgbClr val="2A58A6"/>
              </a:buClr>
              <a:buFont typeface="Arial" charset="0"/>
              <a:buChar char="•"/>
            </a:pPr>
            <a:endParaRPr lang="de-DE" altLang="de-DE" sz="1400" smtClean="0">
              <a:latin typeface="Times New Roman" pitchFamily="18" charset="0"/>
            </a:endParaRPr>
          </a:p>
          <a:p>
            <a:pPr marL="0" indent="0"/>
            <a:r>
              <a:rPr lang="de-DE" altLang="de-DE" sz="1400" smtClean="0">
                <a:solidFill>
                  <a:schemeClr val="tx1"/>
                </a:solidFill>
                <a:latin typeface="Times New Roman" pitchFamily="18" charset="0"/>
              </a:rPr>
              <a:t>Risikomanagement, - analyse: </a:t>
            </a:r>
          </a:p>
          <a:p>
            <a:pPr marL="273050" lvl="1" indent="-190500">
              <a:spcAft>
                <a:spcPct val="0"/>
              </a:spcAft>
              <a:buClr>
                <a:srgbClr val="2A58A6"/>
              </a:buClr>
              <a:buFont typeface="Arial" charset="0"/>
              <a:buChar char="•"/>
            </a:pPr>
            <a:r>
              <a:rPr lang="de-DE" altLang="de-DE" sz="1400" smtClean="0">
                <a:latin typeface="Times New Roman" pitchFamily="18" charset="0"/>
              </a:rPr>
              <a:t>Risikoabschätzung in Echtzeit, z.B. laufende Veränderungen von Marktparametern (Preise, Volatilitäten) auf das Gesamtrisiko bzw. Value-at-Risk einer Bankbilanz oder Wertpapierportfolios (complex event processing) </a:t>
            </a:r>
          </a:p>
          <a:p>
            <a:pPr marL="273050" lvl="1" indent="-190500">
              <a:spcAft>
                <a:spcPct val="0"/>
              </a:spcAft>
              <a:buClr>
                <a:srgbClr val="2A58A6"/>
              </a:buClr>
              <a:buFont typeface="Arial" charset="0"/>
              <a:buChar char="•"/>
            </a:pPr>
            <a:endParaRPr lang="de-DE" altLang="de-DE" sz="1400" smtClean="0">
              <a:latin typeface="Times New Roman" pitchFamily="18" charset="0"/>
            </a:endParaRPr>
          </a:p>
          <a:p>
            <a:pPr marL="0" indent="0"/>
            <a:r>
              <a:rPr lang="de-DE" altLang="de-DE" sz="1400" smtClean="0">
                <a:solidFill>
                  <a:schemeClr val="tx1"/>
                </a:solidFill>
                <a:latin typeface="Times New Roman" pitchFamily="18" charset="0"/>
              </a:rPr>
              <a:t>Trading Analytics:</a:t>
            </a:r>
          </a:p>
          <a:p>
            <a:pPr marL="273050" lvl="1" indent="-190500">
              <a:spcAft>
                <a:spcPct val="0"/>
              </a:spcAft>
              <a:buClr>
                <a:srgbClr val="2A58A6"/>
              </a:buClr>
              <a:buFont typeface="Arial" charset="0"/>
              <a:buChar char="•"/>
            </a:pPr>
            <a:r>
              <a:rPr lang="de-DE" altLang="de-DE" sz="1400" smtClean="0">
                <a:latin typeface="Times New Roman" pitchFamily="18" charset="0"/>
              </a:rPr>
              <a:t>Prüfung von Handelsstrategien im Voraus unter Einschätzung neuer Marktereignisse bei sich schnell ändernden Parametern (Algo-Trading, High Frequency Trading, Stresstests, Szenario-Analysen).</a:t>
            </a:r>
          </a:p>
          <a:p>
            <a:pPr marL="273050" lvl="1" indent="-190500">
              <a:spcAft>
                <a:spcPct val="0"/>
              </a:spcAft>
              <a:buClr>
                <a:srgbClr val="2A58A6"/>
              </a:buClr>
            </a:pPr>
            <a:endParaRPr lang="de-DE" altLang="de-DE" sz="1400" smtClean="0">
              <a:latin typeface="Times New Roman" pitchFamily="18" charset="0"/>
            </a:endParaRPr>
          </a:p>
          <a:p>
            <a:pPr marL="0" indent="0"/>
            <a:r>
              <a:rPr lang="de-DE" altLang="de-DE" sz="1400" smtClean="0">
                <a:solidFill>
                  <a:schemeClr val="tx1"/>
                </a:solidFill>
                <a:latin typeface="Times New Roman" pitchFamily="18" charset="0"/>
              </a:rPr>
              <a:t>Predictive Analytics:</a:t>
            </a:r>
          </a:p>
          <a:p>
            <a:pPr marL="273050" lvl="1" indent="-190500">
              <a:spcAft>
                <a:spcPct val="0"/>
              </a:spcAft>
              <a:buClr>
                <a:srgbClr val="2A58A6"/>
              </a:buClr>
              <a:buFont typeface="Arial" charset="0"/>
              <a:buChar char="•"/>
            </a:pPr>
            <a:r>
              <a:rPr lang="de-DE" altLang="de-DE" sz="1400" smtClean="0">
                <a:latin typeface="Times New Roman" pitchFamily="18" charset="0"/>
              </a:rPr>
              <a:t>Kausale Erklärungsansätze für die Entwicklung einzelner Assetklassen bzw. Märkte werden deutlich komplexer, d.h. Entscheidungsträger benötigen neue, transparente Analysemethoden, um abgesichert und vorausschauend zu handeln. Predictive Analytics identifiziert neue Trends und Muster sowie konstruiert entsprechende Vorhersagemodelle z.B. im Asset Management.</a:t>
            </a:r>
          </a:p>
          <a:p>
            <a:pPr marL="273050" lvl="1" indent="-190500">
              <a:spcAft>
                <a:spcPct val="0"/>
              </a:spcAft>
              <a:buClr>
                <a:srgbClr val="2A58A6"/>
              </a:buClr>
            </a:pPr>
            <a:endParaRPr lang="de-DE" altLang="de-DE" sz="1400" smtClean="0">
              <a:latin typeface="Times New Roman" pitchFamily="18" charset="0"/>
            </a:endParaRPr>
          </a:p>
        </p:txBody>
      </p:sp>
      <p:sp>
        <p:nvSpPr>
          <p:cNvPr id="34819" name="Rectangle 4098"/>
          <p:cNvSpPr>
            <a:spLocks noGrp="1" noChangeArrowheads="1"/>
          </p:cNvSpPr>
          <p:nvPr>
            <p:ph type="title" idx="4294967295"/>
          </p:nvPr>
        </p:nvSpPr>
        <p:spPr>
          <a:xfrm>
            <a:off x="449263" y="1085850"/>
            <a:ext cx="6929437" cy="430213"/>
          </a:xfrm>
        </p:spPr>
        <p:txBody>
          <a:bodyPr anchor="t"/>
          <a:lstStyle/>
          <a:p>
            <a:r>
              <a:rPr lang="de-DE" altLang="de-DE" sz="2000" smtClean="0">
                <a:solidFill>
                  <a:srgbClr val="000066"/>
                </a:solidFill>
              </a:rPr>
              <a:t>Big Data – Anwendungsmöglichkeiten im Asset Management </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9"/>
          <p:cNvSpPr>
            <a:spLocks noGrp="1" noChangeArrowheads="1"/>
          </p:cNvSpPr>
          <p:nvPr>
            <p:ph idx="4294967295"/>
          </p:nvPr>
        </p:nvSpPr>
        <p:spPr>
          <a:xfrm>
            <a:off x="479425" y="1711325"/>
            <a:ext cx="9798050" cy="5070475"/>
          </a:xfrm>
        </p:spPr>
        <p:txBody>
          <a:bodyPr/>
          <a:lstStyle/>
          <a:p>
            <a:pPr marL="0" indent="0"/>
            <a:r>
              <a:rPr lang="de-DE" altLang="de-DE" sz="1400" smtClean="0">
                <a:solidFill>
                  <a:srgbClr val="034EA2"/>
                </a:solidFill>
              </a:rPr>
              <a:t>Größere Datenmengen müssen nicht unbedingt bessere Daten sein. Korrelationen können wichtiger werden als kausale Erklärungsansätze. Die Datenmenge muss entsprechend aufbereitet und strukturiert werden (von Big Data zu Smart Data):</a:t>
            </a:r>
          </a:p>
          <a:p>
            <a:pPr marL="0" indent="0"/>
            <a:r>
              <a:rPr lang="de-DE" altLang="de-DE" sz="1400" smtClean="0">
                <a:solidFill>
                  <a:schemeClr val="tx1"/>
                </a:solidFill>
                <a:latin typeface="Times New Roman" pitchFamily="18" charset="0"/>
              </a:rPr>
              <a:t>Cloud Building:	</a:t>
            </a:r>
          </a:p>
          <a:p>
            <a:pPr marL="273050" lvl="1" indent="-190500">
              <a:spcAft>
                <a:spcPct val="0"/>
              </a:spcAft>
              <a:buClr>
                <a:srgbClr val="2A58A6"/>
              </a:buClr>
              <a:buFont typeface="Arial" charset="0"/>
              <a:buChar char="•"/>
            </a:pPr>
            <a:r>
              <a:rPr lang="de-DE" altLang="de-DE" sz="1400" smtClean="0">
                <a:latin typeface="Times New Roman" pitchFamily="18" charset="0"/>
              </a:rPr>
              <a:t>Elementar ist der Prozess der Vorauswahl aussagefähiger Informationen und Zeitreihen aus den vorhandenen Datensätzen.</a:t>
            </a:r>
          </a:p>
          <a:p>
            <a:pPr marL="273050" lvl="1" indent="-190500">
              <a:spcAft>
                <a:spcPts val="963"/>
              </a:spcAft>
              <a:buClr>
                <a:srgbClr val="2A58A6"/>
              </a:buClr>
              <a:buFont typeface="Arial" charset="0"/>
              <a:buChar char="•"/>
            </a:pPr>
            <a:r>
              <a:rPr lang="de-DE" altLang="de-DE" sz="1400" smtClean="0">
                <a:latin typeface="Times New Roman" pitchFamily="18" charset="0"/>
              </a:rPr>
              <a:t>Aus einer Vielzahl von Konjunktur-Daten und Intermarket-Faktoren werden die inhaltlich relevanten Zeitreihen extrahiert.</a:t>
            </a:r>
          </a:p>
          <a:p>
            <a:pPr marL="0" indent="0"/>
            <a:r>
              <a:rPr lang="de-DE" altLang="de-DE" sz="1400" smtClean="0">
                <a:solidFill>
                  <a:schemeClr val="tx1"/>
                </a:solidFill>
                <a:latin typeface="Times New Roman" pitchFamily="18" charset="0"/>
              </a:rPr>
              <a:t>Vorverarbeitung der Daten: </a:t>
            </a:r>
          </a:p>
          <a:p>
            <a:pPr marL="273050" lvl="1" indent="-190500">
              <a:spcAft>
                <a:spcPct val="0"/>
              </a:spcAft>
              <a:buClr>
                <a:srgbClr val="2A58A6"/>
              </a:buClr>
              <a:buFont typeface="Arial" charset="0"/>
              <a:buChar char="•"/>
            </a:pPr>
            <a:r>
              <a:rPr lang="de-DE" altLang="de-DE" sz="1400" smtClean="0">
                <a:latin typeface="Times New Roman" pitchFamily="18" charset="0"/>
              </a:rPr>
              <a:t>Datenaufbereitung, dabei werden Inkonsistenzen beseitigt, Konjunkturzeitreihen aus verschiedenen Quellen zusammengeführt, Kurs- und Konjunkturdaten in passenden Formate überführt.</a:t>
            </a:r>
          </a:p>
          <a:p>
            <a:pPr marL="273050" lvl="1" indent="-190500">
              <a:spcAft>
                <a:spcPct val="0"/>
              </a:spcAft>
              <a:buClr>
                <a:srgbClr val="2A58A6"/>
              </a:buClr>
              <a:buFont typeface="Arial" charset="0"/>
              <a:buChar char="•"/>
            </a:pPr>
            <a:endParaRPr lang="de-DE" altLang="de-DE" sz="1400" smtClean="0">
              <a:latin typeface="Times New Roman" pitchFamily="18" charset="0"/>
            </a:endParaRPr>
          </a:p>
          <a:p>
            <a:pPr marL="0" indent="0"/>
            <a:r>
              <a:rPr lang="de-DE" altLang="de-DE" sz="1400" smtClean="0">
                <a:solidFill>
                  <a:schemeClr val="tx1"/>
                </a:solidFill>
                <a:latin typeface="Times New Roman" pitchFamily="18" charset="0"/>
              </a:rPr>
              <a:t>Transformation und Parametrisierung : </a:t>
            </a:r>
          </a:p>
          <a:p>
            <a:pPr marL="273050" lvl="1" indent="-190500">
              <a:spcAft>
                <a:spcPct val="0"/>
              </a:spcAft>
              <a:buClr>
                <a:srgbClr val="2A58A6"/>
              </a:buClr>
              <a:buFont typeface="Arial" charset="0"/>
              <a:buChar char="•"/>
            </a:pPr>
            <a:r>
              <a:rPr lang="de-DE" altLang="de-DE" sz="1400" smtClean="0">
                <a:latin typeface="Times New Roman" pitchFamily="18" charset="0"/>
              </a:rPr>
              <a:t>Aus den Konjunktur- und Kurszeitreihen werden unterschiedliche Indikatoren mit verschiedenen Ausprägungen berechnet, z.B. Slopes, Rate of Change, Momenti u.a.</a:t>
            </a:r>
          </a:p>
          <a:p>
            <a:pPr marL="273050" lvl="1" indent="-190500">
              <a:spcAft>
                <a:spcPct val="0"/>
              </a:spcAft>
              <a:buClr>
                <a:srgbClr val="2A58A6"/>
              </a:buClr>
              <a:buFont typeface="Arial" charset="0"/>
              <a:buChar char="•"/>
            </a:pPr>
            <a:endParaRPr lang="de-DE" altLang="de-DE" sz="1400" smtClean="0">
              <a:latin typeface="Times New Roman" pitchFamily="18" charset="0"/>
            </a:endParaRPr>
          </a:p>
          <a:p>
            <a:pPr marL="0" indent="0"/>
            <a:r>
              <a:rPr lang="de-DE" altLang="de-DE" sz="1400" smtClean="0">
                <a:solidFill>
                  <a:schemeClr val="tx1"/>
                </a:solidFill>
                <a:latin typeface="Times New Roman" pitchFamily="18" charset="0"/>
              </a:rPr>
              <a:t>Auswahl der Algorithmen:</a:t>
            </a:r>
          </a:p>
          <a:p>
            <a:pPr marL="273050" lvl="1" indent="-190500">
              <a:spcAft>
                <a:spcPct val="0"/>
              </a:spcAft>
              <a:buClr>
                <a:srgbClr val="2A58A6"/>
              </a:buClr>
              <a:buFont typeface="Arial" charset="0"/>
              <a:buChar char="•"/>
            </a:pPr>
            <a:r>
              <a:rPr lang="de-DE" altLang="de-DE" sz="1400" b="1" u="sng" smtClean="0">
                <a:latin typeface="Times New Roman" pitchFamily="18" charset="0"/>
              </a:rPr>
              <a:t>Timing-Algorithmen</a:t>
            </a:r>
            <a:r>
              <a:rPr lang="de-DE" altLang="de-DE" sz="1400" smtClean="0">
                <a:latin typeface="Times New Roman" pitchFamily="18" charset="0"/>
              </a:rPr>
              <a:t>: Aufgabe ist es, Long/Short/Flat Signale bzw. Prognosen zu generieren.</a:t>
            </a:r>
          </a:p>
          <a:p>
            <a:pPr marL="273050" lvl="1" indent="-190500">
              <a:spcAft>
                <a:spcPct val="0"/>
              </a:spcAft>
              <a:buClr>
                <a:srgbClr val="2A58A6"/>
              </a:buClr>
              <a:buFont typeface="Arial" charset="0"/>
              <a:buChar char="•"/>
            </a:pPr>
            <a:r>
              <a:rPr lang="de-DE" altLang="de-DE" sz="1400" b="1" u="sng" smtClean="0">
                <a:latin typeface="Times New Roman" pitchFamily="18" charset="0"/>
              </a:rPr>
              <a:t>Selections-Algorithmen:</a:t>
            </a:r>
            <a:r>
              <a:rPr lang="de-DE" altLang="de-DE" sz="1400" smtClean="0">
                <a:latin typeface="Times New Roman" pitchFamily="18" charset="0"/>
              </a:rPr>
              <a:t> Aufgabe ist es, die Attraktivität der investierbaren Assets zu „Ranken“.</a:t>
            </a:r>
          </a:p>
          <a:p>
            <a:pPr marL="273050" lvl="1" indent="-190500">
              <a:spcAft>
                <a:spcPct val="0"/>
              </a:spcAft>
              <a:buClr>
                <a:srgbClr val="2A58A6"/>
              </a:buClr>
              <a:buFont typeface="Arial" charset="0"/>
              <a:buChar char="•"/>
            </a:pPr>
            <a:r>
              <a:rPr lang="de-DE" altLang="de-DE" sz="1400" b="1" u="sng" smtClean="0">
                <a:latin typeface="Times New Roman" pitchFamily="18" charset="0"/>
              </a:rPr>
              <a:t>Allocations-Algorithmen:</a:t>
            </a:r>
            <a:r>
              <a:rPr lang="de-DE" altLang="de-DE" sz="1400" smtClean="0">
                <a:latin typeface="Times New Roman" pitchFamily="18" charset="0"/>
              </a:rPr>
              <a:t> Aufgabe ist es, die Portfoliogewichte festzulegen unter der Vorgabe bestimmte Risk/Return Ziele zu erreichen. </a:t>
            </a:r>
          </a:p>
          <a:p>
            <a:pPr marL="273050" lvl="1" indent="-190500">
              <a:spcAft>
                <a:spcPct val="0"/>
              </a:spcAft>
              <a:buClr>
                <a:srgbClr val="2A58A6"/>
              </a:buClr>
            </a:pPr>
            <a:endParaRPr lang="de-DE" altLang="de-DE" sz="1400" smtClean="0">
              <a:latin typeface="Times New Roman" pitchFamily="18" charset="0"/>
            </a:endParaRPr>
          </a:p>
          <a:p>
            <a:pPr marL="273050" lvl="1" indent="-190500">
              <a:spcAft>
                <a:spcPct val="0"/>
              </a:spcAft>
              <a:buClr>
                <a:srgbClr val="2A58A6"/>
              </a:buClr>
            </a:pPr>
            <a:endParaRPr lang="de-DE" altLang="de-DE" sz="1400" smtClean="0">
              <a:latin typeface="Times New Roman" pitchFamily="18" charset="0"/>
            </a:endParaRPr>
          </a:p>
        </p:txBody>
      </p:sp>
      <p:sp>
        <p:nvSpPr>
          <p:cNvPr id="35843" name="Rectangle 4098"/>
          <p:cNvSpPr>
            <a:spLocks noGrp="1" noChangeArrowheads="1"/>
          </p:cNvSpPr>
          <p:nvPr>
            <p:ph type="title" idx="4294967295"/>
          </p:nvPr>
        </p:nvSpPr>
        <p:spPr>
          <a:xfrm>
            <a:off x="449263" y="1085850"/>
            <a:ext cx="9828212" cy="430213"/>
          </a:xfrm>
        </p:spPr>
        <p:txBody>
          <a:bodyPr anchor="t"/>
          <a:lstStyle/>
          <a:p>
            <a:r>
              <a:rPr lang="de-DE" altLang="de-DE" smtClean="0">
                <a:solidFill>
                  <a:srgbClr val="000066"/>
                </a:solidFill>
              </a:rPr>
              <a:t>Konkrete Anwendung – Prognose von Aktienmärkten / Assetklassen</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3250" y="2727980"/>
            <a:ext cx="3042821" cy="523220"/>
          </a:xfrm>
          <a:prstGeom prst="rect">
            <a:avLst/>
          </a:prstGeom>
          <a:noFill/>
        </p:spPr>
        <p:txBody>
          <a:bodyPr wrap="none" rtlCol="0">
            <a:spAutoFit/>
          </a:bodyPr>
          <a:lstStyle/>
          <a:p>
            <a:r>
              <a:rPr lang="de-DE" altLang="de-DE" sz="2800" dirty="0" smtClean="0">
                <a:solidFill>
                  <a:schemeClr val="accent5">
                    <a:lumMod val="75000"/>
                  </a:schemeClr>
                </a:solidFill>
                <a:latin typeface="Times New Roman" pitchFamily="18" charset="0"/>
              </a:rPr>
              <a:t>Steigende Datenflut</a:t>
            </a:r>
            <a:endParaRPr lang="de-DE" sz="2800" dirty="0">
              <a:solidFill>
                <a:schemeClr val="accent5">
                  <a:lumMod val="75000"/>
                </a:schemeClr>
              </a:solidFill>
            </a:endParaRPr>
          </a:p>
        </p:txBody>
      </p:sp>
      <p:sp>
        <p:nvSpPr>
          <p:cNvPr id="5" name="TextBox 4"/>
          <p:cNvSpPr txBox="1"/>
          <p:nvPr/>
        </p:nvSpPr>
        <p:spPr>
          <a:xfrm>
            <a:off x="3159490" y="1637268"/>
            <a:ext cx="3905877" cy="369332"/>
          </a:xfrm>
          <a:prstGeom prst="rect">
            <a:avLst/>
          </a:prstGeom>
          <a:noFill/>
        </p:spPr>
        <p:txBody>
          <a:bodyPr wrap="none" rtlCol="0">
            <a:spAutoFit/>
          </a:bodyPr>
          <a:lstStyle/>
          <a:p>
            <a:r>
              <a:rPr lang="de-DE" altLang="de-DE" b="1" dirty="0" smtClean="0">
                <a:solidFill>
                  <a:schemeClr val="tx1"/>
                </a:solidFill>
                <a:latin typeface="Times New Roman" pitchFamily="18" charset="0"/>
              </a:rPr>
              <a:t>Beschleunigte Integration der Märkte</a:t>
            </a:r>
            <a:endParaRPr lang="de-DE" b="1" dirty="0"/>
          </a:p>
        </p:txBody>
      </p:sp>
      <p:sp>
        <p:nvSpPr>
          <p:cNvPr id="6" name="TextBox 5"/>
          <p:cNvSpPr txBox="1"/>
          <p:nvPr/>
        </p:nvSpPr>
        <p:spPr>
          <a:xfrm>
            <a:off x="1214053" y="5125134"/>
            <a:ext cx="3890873" cy="646331"/>
          </a:xfrm>
          <a:prstGeom prst="rect">
            <a:avLst/>
          </a:prstGeom>
          <a:noFill/>
        </p:spPr>
        <p:txBody>
          <a:bodyPr wrap="none" rtlCol="0">
            <a:spAutoFit/>
          </a:bodyPr>
          <a:lstStyle/>
          <a:p>
            <a:r>
              <a:rPr lang="de-DE" altLang="de-DE" dirty="0" smtClean="0">
                <a:solidFill>
                  <a:schemeClr val="tx1"/>
                </a:solidFill>
                <a:latin typeface="Times New Roman" pitchFamily="18" charset="0"/>
              </a:rPr>
              <a:t>Neue Anforderungen für Unternehmen</a:t>
            </a:r>
          </a:p>
          <a:p>
            <a:endParaRPr lang="de-DE" dirty="0"/>
          </a:p>
        </p:txBody>
      </p:sp>
      <p:sp>
        <p:nvSpPr>
          <p:cNvPr id="8" name="TextBox 7"/>
          <p:cNvSpPr txBox="1"/>
          <p:nvPr/>
        </p:nvSpPr>
        <p:spPr>
          <a:xfrm>
            <a:off x="4144153" y="6021169"/>
            <a:ext cx="5293437" cy="830997"/>
          </a:xfrm>
          <a:prstGeom prst="rect">
            <a:avLst/>
          </a:prstGeom>
          <a:noFill/>
        </p:spPr>
        <p:txBody>
          <a:bodyPr wrap="none" rtlCol="0">
            <a:spAutoFit/>
          </a:bodyPr>
          <a:lstStyle/>
          <a:p>
            <a:r>
              <a:rPr lang="de-DE" altLang="de-DE" sz="2400" dirty="0" smtClean="0">
                <a:solidFill>
                  <a:schemeClr val="tx1"/>
                </a:solidFill>
                <a:latin typeface="Times New Roman" pitchFamily="18" charset="0"/>
              </a:rPr>
              <a:t>Auswirkungen auf Finanzentscheidungen</a:t>
            </a:r>
          </a:p>
          <a:p>
            <a:endParaRPr lang="de-DE" sz="2400" dirty="0"/>
          </a:p>
        </p:txBody>
      </p:sp>
      <p:sp>
        <p:nvSpPr>
          <p:cNvPr id="10" name="TextBox 9"/>
          <p:cNvSpPr txBox="1"/>
          <p:nvPr/>
        </p:nvSpPr>
        <p:spPr>
          <a:xfrm>
            <a:off x="5630137" y="3424992"/>
            <a:ext cx="3807453" cy="677108"/>
          </a:xfrm>
          <a:prstGeom prst="rect">
            <a:avLst/>
          </a:prstGeom>
          <a:noFill/>
        </p:spPr>
        <p:txBody>
          <a:bodyPr wrap="none" rtlCol="0">
            <a:spAutoFit/>
          </a:bodyPr>
          <a:lstStyle/>
          <a:p>
            <a:r>
              <a:rPr lang="de-DE" altLang="de-DE" sz="2000" dirty="0" smtClean="0">
                <a:solidFill>
                  <a:schemeClr val="tx1"/>
                </a:solidFill>
                <a:latin typeface="Times New Roman" pitchFamily="18" charset="0"/>
              </a:rPr>
              <a:t>Makroökonomische Konsequenzen</a:t>
            </a:r>
            <a:endParaRPr lang="de-DE" sz="2000" dirty="0" smtClean="0"/>
          </a:p>
          <a:p>
            <a:endParaRPr lang="de-DE"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9"/>
          <p:cNvSpPr>
            <a:spLocks noGrp="1" noChangeArrowheads="1"/>
          </p:cNvSpPr>
          <p:nvPr>
            <p:ph idx="4294967295"/>
          </p:nvPr>
        </p:nvSpPr>
        <p:spPr>
          <a:xfrm>
            <a:off x="454025" y="1673225"/>
            <a:ext cx="10010775" cy="5489575"/>
          </a:xfrm>
        </p:spPr>
        <p:txBody>
          <a:bodyPr/>
          <a:lstStyle/>
          <a:p>
            <a:pPr marL="0" indent="0"/>
            <a:endParaRPr lang="de-DE" altLang="de-DE" sz="1400" dirty="0" smtClean="0">
              <a:solidFill>
                <a:schemeClr val="tx1"/>
              </a:solidFill>
              <a:latin typeface="Times New Roman" pitchFamily="18" charset="0"/>
            </a:endParaRPr>
          </a:p>
          <a:p>
            <a:pPr marL="273050" lvl="1" indent="-190500">
              <a:spcAft>
                <a:spcPct val="0"/>
              </a:spcAft>
              <a:buClr>
                <a:srgbClr val="2A58A6"/>
              </a:buClr>
              <a:buFont typeface="Arial" charset="0"/>
              <a:buChar char="•"/>
            </a:pPr>
            <a:r>
              <a:rPr lang="de-DE" altLang="de-DE" sz="1400" dirty="0" smtClean="0">
                <a:latin typeface="Times New Roman" pitchFamily="18" charset="0"/>
              </a:rPr>
              <a:t>Der </a:t>
            </a:r>
            <a:r>
              <a:rPr lang="de-DE" altLang="de-DE" sz="1400" b="1" u="sng" dirty="0" smtClean="0">
                <a:latin typeface="Times New Roman" pitchFamily="18" charset="0"/>
              </a:rPr>
              <a:t>Terminus „big data“</a:t>
            </a:r>
            <a:r>
              <a:rPr lang="de-DE" altLang="de-DE" sz="1400" dirty="0" smtClean="0">
                <a:latin typeface="Times New Roman" pitchFamily="18" charset="0"/>
              </a:rPr>
              <a:t> ist ein neuer Name für ein altes Prinzip: das Zusammentragen, Aufbereiten und Auswerten von Informationen um Wettbewerbsvorteile zu erlangen und Innovationsgewinne zu erzielen. Hard- und Software haben allerdings in den letzten Jahren einen enormen Quantensprung gemacht.</a:t>
            </a:r>
          </a:p>
          <a:p>
            <a:pPr marL="273050" lvl="1" indent="-190500">
              <a:spcAft>
                <a:spcPct val="0"/>
              </a:spcAft>
              <a:buClr>
                <a:srgbClr val="2A58A6"/>
              </a:buClr>
              <a:buFont typeface="Arial" charset="0"/>
              <a:buChar char="•"/>
            </a:pPr>
            <a:endParaRPr lang="de-DE" altLang="de-DE" sz="1400" dirty="0" smtClean="0">
              <a:latin typeface="Times New Roman" pitchFamily="18" charset="0"/>
            </a:endParaRPr>
          </a:p>
          <a:p>
            <a:pPr marL="273050" lvl="1" indent="-190500">
              <a:spcAft>
                <a:spcPts val="963"/>
              </a:spcAft>
              <a:buClr>
                <a:srgbClr val="2A58A6"/>
              </a:buClr>
              <a:buFont typeface="Arial" charset="0"/>
              <a:buChar char="•"/>
            </a:pPr>
            <a:r>
              <a:rPr lang="de-DE" altLang="de-DE" sz="1400" dirty="0" smtClean="0">
                <a:latin typeface="Times New Roman" pitchFamily="18" charset="0"/>
              </a:rPr>
              <a:t>Unternehmen wie </a:t>
            </a:r>
            <a:r>
              <a:rPr lang="de-DE" altLang="de-DE" sz="1400" b="1" u="sng" dirty="0" smtClean="0">
                <a:latin typeface="Times New Roman" pitchFamily="18" charset="0"/>
              </a:rPr>
              <a:t>Google, Yahoo, Amazon, Ebay, Facebook sind die Innovationstreiber</a:t>
            </a:r>
            <a:r>
              <a:rPr lang="de-DE" altLang="de-DE" sz="1400" dirty="0" smtClean="0">
                <a:latin typeface="Times New Roman" pitchFamily="18" charset="0"/>
              </a:rPr>
              <a:t> in dieser neuen Form der Informations – „Verarbeitung“ und Nutzung zur Gewinnerzielung. Ihre Innovationen werden sukzessive vin anderen Branchen übernommen.</a:t>
            </a:r>
          </a:p>
          <a:p>
            <a:pPr marL="273050" lvl="1" indent="-190500">
              <a:spcAft>
                <a:spcPct val="0"/>
              </a:spcAft>
              <a:buClr>
                <a:srgbClr val="2A58A6"/>
              </a:buClr>
              <a:buFont typeface="Arial" charset="0"/>
              <a:buChar char="•"/>
            </a:pPr>
            <a:r>
              <a:rPr lang="de-DE" altLang="de-DE" sz="1400" dirty="0" smtClean="0">
                <a:latin typeface="Times New Roman" pitchFamily="18" charset="0"/>
              </a:rPr>
              <a:t>Warum sollte man das „big data“- Konzept auf Asset Management-Fragestellungen anwenden ?</a:t>
            </a:r>
          </a:p>
          <a:p>
            <a:pPr marL="273050" lvl="1" indent="-190500">
              <a:spcAft>
                <a:spcPct val="0"/>
              </a:spcAft>
              <a:buClr>
                <a:srgbClr val="2A58A6"/>
              </a:buClr>
            </a:pPr>
            <a:r>
              <a:rPr lang="de-DE" altLang="de-DE" sz="1400" dirty="0" smtClean="0">
                <a:latin typeface="Times New Roman" pitchFamily="18" charset="0"/>
              </a:rPr>
              <a:t> </a:t>
            </a:r>
          </a:p>
          <a:p>
            <a:pPr marL="273050" lvl="1" indent="-190500">
              <a:spcAft>
                <a:spcPct val="0"/>
              </a:spcAft>
              <a:buClr>
                <a:srgbClr val="2A58A6"/>
              </a:buClr>
              <a:buFont typeface="Arial" charset="0"/>
              <a:buChar char="•"/>
            </a:pPr>
            <a:r>
              <a:rPr lang="de-DE" altLang="de-DE" sz="1400" dirty="0" smtClean="0">
                <a:latin typeface="Times New Roman" pitchFamily="18" charset="0"/>
              </a:rPr>
              <a:t>Der Dschungel an Informationen ist undurchschaubarer geworden: Die </a:t>
            </a:r>
            <a:r>
              <a:rPr lang="de-DE" altLang="de-DE" sz="1400" b="1" u="sng" dirty="0" smtClean="0">
                <a:latin typeface="Times New Roman" pitchFamily="18" charset="0"/>
              </a:rPr>
              <a:t>Vernetzung von Banken, Versicherungen, Staaten</a:t>
            </a:r>
            <a:r>
              <a:rPr lang="de-DE" altLang="de-DE" sz="1400" dirty="0" smtClean="0">
                <a:latin typeface="Times New Roman" pitchFamily="18" charset="0"/>
              </a:rPr>
              <a:t> ist enger und vielschichtiger denn je. Die </a:t>
            </a:r>
            <a:r>
              <a:rPr lang="de-DE" altLang="de-DE" sz="1400" b="1" u="sng" dirty="0" smtClean="0">
                <a:latin typeface="Times New Roman" pitchFamily="18" charset="0"/>
              </a:rPr>
              <a:t>Marktzusammenhänge, die Systemdynamik sowie die Risikokorrelationen</a:t>
            </a:r>
            <a:r>
              <a:rPr lang="de-DE" altLang="de-DE" sz="1400" dirty="0" smtClean="0">
                <a:latin typeface="Times New Roman" pitchFamily="18" charset="0"/>
              </a:rPr>
              <a:t> sind gestiegen. Zudem macht prozyklisch wirkender </a:t>
            </a:r>
            <a:r>
              <a:rPr lang="de-DE" altLang="de-DE" sz="1400" b="1" u="sng" dirty="0" smtClean="0">
                <a:latin typeface="Times New Roman" pitchFamily="18" charset="0"/>
              </a:rPr>
              <a:t>Regulierungsaktivismus der Politik und die Geldschwemme der Notenbanken</a:t>
            </a:r>
            <a:r>
              <a:rPr lang="de-DE" altLang="de-DE" sz="1400" dirty="0" smtClean="0">
                <a:latin typeface="Times New Roman" pitchFamily="18" charset="0"/>
              </a:rPr>
              <a:t> die Prognostizierbarkeit künftiger Entwicklungen wesentlich komplexer.</a:t>
            </a:r>
          </a:p>
          <a:p>
            <a:pPr marL="273050" lvl="1" indent="-190500">
              <a:spcAft>
                <a:spcPct val="0"/>
              </a:spcAft>
              <a:buClr>
                <a:srgbClr val="2A58A6"/>
              </a:buClr>
            </a:pPr>
            <a:endParaRPr lang="de-DE" altLang="de-DE" sz="1400" dirty="0" smtClean="0">
              <a:latin typeface="Times New Roman" pitchFamily="18" charset="0"/>
            </a:endParaRPr>
          </a:p>
          <a:p>
            <a:pPr marL="273050" lvl="1" indent="-190500">
              <a:spcAft>
                <a:spcPct val="0"/>
              </a:spcAft>
              <a:buClr>
                <a:srgbClr val="2A58A6"/>
              </a:buClr>
              <a:buFont typeface="Arial" charset="0"/>
              <a:buChar char="•"/>
            </a:pPr>
            <a:r>
              <a:rPr lang="de-DE" altLang="de-DE" sz="1400" dirty="0" smtClean="0">
                <a:latin typeface="Times New Roman" pitchFamily="18" charset="0"/>
              </a:rPr>
              <a:t>Big Data und Data Mining eröffnen die Möglichkeiten schnell und frühzeitig relevante Entwicklungen zu erkennen und Muster zu identifizieren, die sich gewinnbringend ausnutzen lassen. </a:t>
            </a:r>
          </a:p>
          <a:p>
            <a:pPr marL="273050" lvl="1" indent="-190500">
              <a:spcAft>
                <a:spcPct val="0"/>
              </a:spcAft>
              <a:buClr>
                <a:srgbClr val="2A58A6"/>
              </a:buClr>
            </a:pPr>
            <a:endParaRPr lang="de-DE" altLang="de-DE" sz="1400" dirty="0" smtClean="0">
              <a:latin typeface="Times New Roman" pitchFamily="18" charset="0"/>
            </a:endParaRPr>
          </a:p>
          <a:p>
            <a:pPr marL="273050" lvl="1" indent="-190500">
              <a:spcAft>
                <a:spcPct val="0"/>
              </a:spcAft>
              <a:buClr>
                <a:srgbClr val="2A58A6"/>
              </a:buClr>
              <a:buFont typeface="Arial" charset="0"/>
              <a:buChar char="•"/>
            </a:pPr>
            <a:r>
              <a:rPr lang="de-DE" altLang="de-DE" sz="1400" dirty="0" smtClean="0">
                <a:latin typeface="Times New Roman" pitchFamily="18" charset="0"/>
              </a:rPr>
              <a:t>Konkret eröffnen sich im Asset Management effizientere Möglichkeiten zur </a:t>
            </a:r>
            <a:r>
              <a:rPr lang="de-DE" altLang="de-DE" sz="1400" b="1" u="sng" dirty="0" smtClean="0">
                <a:latin typeface="Times New Roman" pitchFamily="18" charset="0"/>
              </a:rPr>
              <a:t>Prognose (Timing),</a:t>
            </a:r>
            <a:r>
              <a:rPr lang="de-DE" altLang="de-DE" sz="1400" dirty="0" smtClean="0">
                <a:latin typeface="Times New Roman" pitchFamily="18" charset="0"/>
              </a:rPr>
              <a:t> zur Identifizierung vorteilhafter </a:t>
            </a:r>
            <a:r>
              <a:rPr lang="de-DE" altLang="de-DE" sz="1400" b="1" u="sng" dirty="0" smtClean="0">
                <a:latin typeface="Times New Roman" pitchFamily="18" charset="0"/>
              </a:rPr>
              <a:t>Investmentmöglichkeiten (Selektion)</a:t>
            </a:r>
            <a:r>
              <a:rPr lang="de-DE" altLang="de-DE" sz="1400" dirty="0" smtClean="0">
                <a:latin typeface="Times New Roman" pitchFamily="18" charset="0"/>
              </a:rPr>
              <a:t> sowie zur </a:t>
            </a:r>
            <a:r>
              <a:rPr lang="de-DE" altLang="de-DE" sz="1400" b="1" u="sng" dirty="0" smtClean="0">
                <a:latin typeface="Times New Roman" pitchFamily="18" charset="0"/>
              </a:rPr>
              <a:t>Strukturierung von Portefeuilles (Allocation). </a:t>
            </a:r>
          </a:p>
          <a:p>
            <a:pPr marL="273050" lvl="1" indent="-190500">
              <a:spcAft>
                <a:spcPct val="0"/>
              </a:spcAft>
              <a:buClr>
                <a:srgbClr val="2A58A6"/>
              </a:buClr>
            </a:pPr>
            <a:endParaRPr lang="de-DE" altLang="de-DE" sz="1400" b="1" u="sng" dirty="0" smtClean="0">
              <a:latin typeface="Times New Roman" pitchFamily="18" charset="0"/>
            </a:endParaRPr>
          </a:p>
        </p:txBody>
      </p:sp>
      <p:sp>
        <p:nvSpPr>
          <p:cNvPr id="29699" name="Rectangle 4098"/>
          <p:cNvSpPr>
            <a:spLocks noGrp="1" noChangeArrowheads="1"/>
          </p:cNvSpPr>
          <p:nvPr>
            <p:ph type="title" idx="4294967295"/>
          </p:nvPr>
        </p:nvSpPr>
        <p:spPr>
          <a:xfrm>
            <a:off x="449263" y="1085850"/>
            <a:ext cx="5451475" cy="430213"/>
          </a:xfrm>
        </p:spPr>
        <p:txBody>
          <a:bodyPr anchor="t"/>
          <a:lstStyle/>
          <a:p>
            <a:r>
              <a:rPr lang="de-DE" altLang="de-DE" smtClean="0">
                <a:solidFill>
                  <a:srgbClr val="000066"/>
                </a:solidFill>
              </a:rPr>
              <a:t>Executive Summary</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95300" y="346988"/>
            <a:ext cx="8851900" cy="7017306"/>
          </a:xfrm>
          <a:prstGeom prst="rect">
            <a:avLst/>
          </a:prstGeom>
          <a:noFill/>
        </p:spPr>
        <p:txBody>
          <a:bodyPr wrap="square" rtlCol="0">
            <a:spAutoFit/>
          </a:bodyPr>
          <a:lstStyle/>
          <a:p>
            <a:r>
              <a:rPr lang="de-DE" dirty="0" smtClean="0"/>
              <a:t>Wettbewerbsvorteile durch BigData ?</a:t>
            </a:r>
          </a:p>
          <a:p>
            <a:endParaRPr lang="de-DE" dirty="0"/>
          </a:p>
          <a:p>
            <a:endParaRPr lang="de-DE" dirty="0" smtClean="0"/>
          </a:p>
          <a:p>
            <a:endParaRPr lang="de-DE" dirty="0" smtClean="0"/>
          </a:p>
          <a:p>
            <a:r>
              <a:rPr lang="de-DE" dirty="0" smtClean="0"/>
              <a:t>Neue Methoden erlauben die Auswertung riesiger Datenmengen</a:t>
            </a:r>
          </a:p>
          <a:p>
            <a:r>
              <a:rPr lang="de-DE" dirty="0" smtClean="0"/>
              <a:t>   - random Forest,   Y55,  ....</a:t>
            </a:r>
          </a:p>
          <a:p>
            <a:r>
              <a:rPr lang="de-DE" dirty="0"/>
              <a:t> </a:t>
            </a:r>
            <a:r>
              <a:rPr lang="de-DE" dirty="0" smtClean="0"/>
              <a:t> </a:t>
            </a:r>
          </a:p>
          <a:p>
            <a:endParaRPr lang="de-DE" dirty="0" smtClean="0"/>
          </a:p>
          <a:p>
            <a:r>
              <a:rPr lang="de-DE" dirty="0" smtClean="0"/>
              <a:t>Wo wirds heute eingesetzt ..   ..  Targeted Marketing, NSA ..</a:t>
            </a:r>
          </a:p>
          <a:p>
            <a:endParaRPr lang="de-DE" dirty="0" smtClean="0"/>
          </a:p>
          <a:p>
            <a:endParaRPr lang="de-DE" dirty="0" smtClean="0"/>
          </a:p>
          <a:p>
            <a:r>
              <a:rPr lang="de-DE" dirty="0" smtClean="0"/>
              <a:t>Bild zur    Woolworth Story .... (Bild ...)</a:t>
            </a:r>
          </a:p>
          <a:p>
            <a:endParaRPr lang="de-DE" dirty="0"/>
          </a:p>
          <a:p>
            <a:endParaRPr lang="de-DE" dirty="0" smtClean="0"/>
          </a:p>
          <a:p>
            <a:endParaRPr lang="de-DE" dirty="0"/>
          </a:p>
          <a:p>
            <a:endParaRPr lang="de-DE" dirty="0" smtClean="0"/>
          </a:p>
          <a:p>
            <a:endParaRPr lang="de-DE" dirty="0"/>
          </a:p>
          <a:p>
            <a:r>
              <a:rPr lang="de-DE" dirty="0" smtClean="0"/>
              <a:t>Wieso ist das heute möglich ?</a:t>
            </a:r>
          </a:p>
          <a:p>
            <a:endParaRPr lang="de-DE" dirty="0" smtClean="0"/>
          </a:p>
          <a:p>
            <a:r>
              <a:rPr lang="de-DE" dirty="0"/>
              <a:t> </a:t>
            </a:r>
            <a:r>
              <a:rPr lang="de-DE" dirty="0" smtClean="0"/>
              <a:t>   Neue Algorithmen und Rechnerkapazitäten </a:t>
            </a:r>
          </a:p>
          <a:p>
            <a:endParaRPr lang="de-DE" dirty="0" smtClean="0"/>
          </a:p>
          <a:p>
            <a:endParaRPr lang="de-DE" altLang="de-DE" dirty="0" smtClean="0"/>
          </a:p>
          <a:p>
            <a:endParaRPr lang="de-DE" dirty="0"/>
          </a:p>
          <a:p>
            <a:endParaRPr lang="de-DE" dirty="0" smtClean="0"/>
          </a:p>
          <a:p>
            <a:endParaRPr lang="de-DE"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92767" y="254000"/>
            <a:ext cx="7848600" cy="2800767"/>
          </a:xfrm>
          <a:prstGeom prst="rect">
            <a:avLst/>
          </a:prstGeom>
          <a:noFill/>
        </p:spPr>
        <p:txBody>
          <a:bodyPr wrap="square" rtlCol="0">
            <a:spAutoFit/>
          </a:bodyPr>
          <a:lstStyle/>
          <a:p>
            <a:r>
              <a:rPr lang="de-DE" altLang="de-DE" dirty="0" smtClean="0"/>
              <a:t>Warum sollte man das „big data“- Konzept auf Asset Management-Fragestellungen anwenden ?</a:t>
            </a:r>
            <a:r>
              <a:rPr lang="de-DE" altLang="de-DE" b="1" u="sng" dirty="0" smtClean="0">
                <a:latin typeface="Times New Roman" pitchFamily="18" charset="0"/>
              </a:rPr>
              <a:t> </a:t>
            </a:r>
          </a:p>
          <a:p>
            <a:endParaRPr lang="de-DE" altLang="de-DE" b="1" u="sng" dirty="0" smtClean="0">
              <a:latin typeface="Times New Roman" pitchFamily="18" charset="0"/>
            </a:endParaRPr>
          </a:p>
          <a:p>
            <a:endParaRPr lang="de-DE" altLang="de-DE" b="1" u="sng" dirty="0">
              <a:latin typeface="Times New Roman" pitchFamily="18" charset="0"/>
            </a:endParaRPr>
          </a:p>
          <a:p>
            <a:pPr marL="0" lvl="1"/>
            <a:r>
              <a:rPr lang="de-DE" altLang="de-DE" dirty="0"/>
              <a:t>die Prognostizierbarkeit künftiger Entwicklungen ist wesentlich komplexer </a:t>
            </a:r>
            <a:r>
              <a:rPr lang="de-DE" altLang="de-DE" dirty="0" smtClean="0"/>
              <a:t>geworden:</a:t>
            </a:r>
          </a:p>
          <a:p>
            <a:pPr marL="0" lvl="1"/>
            <a:endParaRPr lang="de-DE" altLang="de-DE" dirty="0"/>
          </a:p>
          <a:p>
            <a:pPr marL="0" lvl="1"/>
            <a:endParaRPr lang="de-DE" altLang="de-DE" dirty="0"/>
          </a:p>
          <a:p>
            <a:pPr marL="0" lvl="1"/>
            <a:endParaRPr lang="de-DE" altLang="de-DE" sz="1400" dirty="0" smtClean="0">
              <a:latin typeface="Times New Roman" pitchFamily="18" charset="0"/>
            </a:endParaRPr>
          </a:p>
          <a:p>
            <a:endParaRPr lang="de-DE" altLang="de-DE" b="1" u="sng" dirty="0">
              <a:latin typeface="Times New Roman" pitchFamily="18" charset="0"/>
            </a:endParaRPr>
          </a:p>
        </p:txBody>
      </p:sp>
      <p:graphicFrame>
        <p:nvGraphicFramePr>
          <p:cNvPr id="3" name="Diagram 2"/>
          <p:cNvGraphicFramePr/>
          <p:nvPr/>
        </p:nvGraphicFramePr>
        <p:xfrm>
          <a:off x="1392767" y="2298700"/>
          <a:ext cx="7128933" cy="47526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03300" y="1397000"/>
            <a:ext cx="2108269" cy="369332"/>
          </a:xfrm>
          <a:prstGeom prst="rect">
            <a:avLst/>
          </a:prstGeom>
          <a:noFill/>
        </p:spPr>
        <p:txBody>
          <a:bodyPr wrap="none" rtlCol="0">
            <a:spAutoFit/>
          </a:bodyPr>
          <a:lstStyle/>
          <a:p>
            <a:r>
              <a:rPr lang="de-DE" dirty="0" smtClean="0"/>
              <a:t>What is  it good for</a:t>
            </a:r>
            <a:endParaRPr lang="de-DE" dirty="0"/>
          </a:p>
        </p:txBody>
      </p:sp>
    </p:spTree>
  </p:cSld>
  <p:clrMapOvr>
    <a:masterClrMapping/>
  </p:clrMapOvr>
</p:sld>
</file>

<file path=ppt/theme/theme1.xml><?xml version="1.0" encoding="utf-8"?>
<a:theme xmlns:a="http://schemas.openxmlformats.org/drawingml/2006/main" name="G&amp;A Master">
  <a:themeElements>
    <a:clrScheme name="HA">
      <a:dk1>
        <a:srgbClr val="000000"/>
      </a:dk1>
      <a:lt1>
        <a:srgbClr val="FFFFFF"/>
      </a:lt1>
      <a:dk2>
        <a:srgbClr val="797873"/>
      </a:dk2>
      <a:lt2>
        <a:srgbClr val="E6E4E2"/>
      </a:lt2>
      <a:accent1>
        <a:srgbClr val="797873"/>
      </a:accent1>
      <a:accent2>
        <a:srgbClr val="9A958D"/>
      </a:accent2>
      <a:accent3>
        <a:srgbClr val="B3AFA9"/>
      </a:accent3>
      <a:accent4>
        <a:srgbClr val="CCCAC6"/>
      </a:accent4>
      <a:accent5>
        <a:srgbClr val="3A51A5"/>
      </a:accent5>
      <a:accent6>
        <a:srgbClr val="F0D87B"/>
      </a:accent6>
      <a:hlink>
        <a:srgbClr val="000000"/>
      </a:hlink>
      <a:folHlink>
        <a:srgbClr val="000000"/>
      </a:folHlink>
    </a:clrScheme>
    <a:fontScheme name="HA">
      <a:majorFont>
        <a:latin typeface="Times New Roman"/>
        <a:ea typeface=""/>
        <a:cs typeface="Arial"/>
      </a:majorFont>
      <a:minorFont>
        <a:latin typeface="Arial"/>
        <a:ea typeface=""/>
        <a:cs typeface="Arial"/>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12700" cap="flat" cmpd="sng" algn="ctr">
          <a:solidFill>
            <a:schemeClr val="tx1"/>
          </a:solidFill>
          <a:prstDash val="solid"/>
          <a:round/>
          <a:headEnd type="none" w="med" len="med"/>
          <a:tailEnd type="none" w="med" len="med"/>
        </a:ln>
        <a:effectLst/>
      </a:spPr>
      <a:bodyPr vert="horz" wrap="none" lIns="90000" tIns="46800" rIns="90000" bIns="46800" numCol="1" anchor="ctr" anchorCtr="0" compatLnSpc="1">
        <a:prstTxWarp prst="textNoShape">
          <a:avLst/>
        </a:prstTxWarp>
      </a:bodyPr>
      <a:lstStyle>
        <a:defPPr marL="0" marR="0" indent="0" algn="ctr" defTabSz="1042988" rtl="0" eaLnBrk="1" fontAlgn="base" latinLnBrk="0" hangingPunct="1">
          <a:lnSpc>
            <a:spcPct val="105000"/>
          </a:lnSpc>
          <a:spcBef>
            <a:spcPct val="0"/>
          </a:spcBef>
          <a:spcAft>
            <a:spcPct val="50000"/>
          </a:spcAft>
          <a:buClr>
            <a:schemeClr val="tx2"/>
          </a:buClr>
          <a:buSzTx/>
          <a:buFont typeface="Arial" charset="0"/>
          <a:buNone/>
          <a:tabLst/>
          <a:defRPr kumimoji="0" lang="en-GB" sz="1600" b="0"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solidFill>
          <a:schemeClr val="bg1"/>
        </a:solidFill>
        <a:ln w="12700" cap="flat" cmpd="sng" algn="ctr">
          <a:solidFill>
            <a:schemeClr val="tx1"/>
          </a:solidFill>
          <a:prstDash val="solid"/>
          <a:round/>
          <a:headEnd type="none" w="med" len="med"/>
          <a:tailEnd type="none" w="med" len="med"/>
        </a:ln>
        <a:effectLst/>
      </a:spPr>
      <a:bodyPr vert="horz" wrap="none" lIns="90000" tIns="46800" rIns="90000" bIns="46800" numCol="1" anchor="ctr" anchorCtr="0" compatLnSpc="1">
        <a:prstTxWarp prst="textNoShape">
          <a:avLst/>
        </a:prstTxWarp>
      </a:bodyPr>
      <a:lstStyle>
        <a:defPPr marL="0" marR="0" indent="0" algn="ctr" defTabSz="1042988" rtl="0" eaLnBrk="1" fontAlgn="base" latinLnBrk="0" hangingPunct="1">
          <a:lnSpc>
            <a:spcPct val="105000"/>
          </a:lnSpc>
          <a:spcBef>
            <a:spcPct val="0"/>
          </a:spcBef>
          <a:spcAft>
            <a:spcPct val="50000"/>
          </a:spcAft>
          <a:buClr>
            <a:schemeClr val="tx2"/>
          </a:buClr>
          <a:buSzTx/>
          <a:buFont typeface="Arial" charset="0"/>
          <a:buNone/>
          <a:tabLst/>
          <a:defRPr kumimoji="0" lang="en-GB" sz="1600" b="0"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Standarddesign 1">
        <a:dk1>
          <a:srgbClr val="000000"/>
        </a:dk1>
        <a:lt1>
          <a:srgbClr val="FFFFFF"/>
        </a:lt1>
        <a:dk2>
          <a:srgbClr val="3A51A5"/>
        </a:dk2>
        <a:lt2>
          <a:srgbClr val="E6E4E2"/>
        </a:lt2>
        <a:accent1>
          <a:srgbClr val="797873"/>
        </a:accent1>
        <a:accent2>
          <a:srgbClr val="9A958D"/>
        </a:accent2>
        <a:accent3>
          <a:srgbClr val="FFFFFF"/>
        </a:accent3>
        <a:accent4>
          <a:srgbClr val="000000"/>
        </a:accent4>
        <a:accent5>
          <a:srgbClr val="BEBEBC"/>
        </a:accent5>
        <a:accent6>
          <a:srgbClr val="8B877F"/>
        </a:accent6>
        <a:hlink>
          <a:srgbClr val="B3AFA9"/>
        </a:hlink>
        <a:folHlink>
          <a:srgbClr val="CCCAC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HA-Unternehmenspraesentation-NEU</Template>
  <TotalTime>0</TotalTime>
  <Words>3088</Words>
  <Application>Microsoft Office PowerPoint</Application>
  <PresentationFormat>Custom</PresentationFormat>
  <Paragraphs>1276</Paragraphs>
  <Slides>42</Slides>
  <Notes>2</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42</vt:i4>
      </vt:variant>
    </vt:vector>
  </HeadingPairs>
  <TitlesOfParts>
    <vt:vector size="51" baseType="lpstr">
      <vt:lpstr>Arial</vt:lpstr>
      <vt:lpstr>ＭＳ Ｐゴシック</vt:lpstr>
      <vt:lpstr>Times New Roman</vt:lpstr>
      <vt:lpstr>Garamond</vt:lpstr>
      <vt:lpstr>Arial Narrow</vt:lpstr>
      <vt:lpstr>Calibri</vt:lpstr>
      <vt:lpstr>Wingdings</vt:lpstr>
      <vt:lpstr>G&amp;A Master</vt:lpstr>
      <vt:lpstr>Microsoft Excel Worksheet</vt:lpstr>
      <vt:lpstr>Slide 1</vt:lpstr>
      <vt:lpstr>Slide 2</vt:lpstr>
      <vt:lpstr>Slide 3</vt:lpstr>
      <vt:lpstr>Slide 4</vt:lpstr>
      <vt:lpstr>Slide 5</vt:lpstr>
      <vt:lpstr>Executive Summary</vt:lpstr>
      <vt:lpstr>Slide 7</vt:lpstr>
      <vt:lpstr>Slide 8</vt:lpstr>
      <vt:lpstr>Slide 9</vt:lpstr>
      <vt:lpstr>Inhalt</vt:lpstr>
      <vt:lpstr>Aktuelle Ausgangslage</vt:lpstr>
      <vt:lpstr>Slide 12</vt:lpstr>
      <vt:lpstr>Big Data / Data Mining: Definitionen und Abgrenzungen </vt:lpstr>
      <vt:lpstr>Big Data - Technologien </vt:lpstr>
      <vt:lpstr>Data Mining - Algorithmen </vt:lpstr>
      <vt:lpstr>Beispiel – Aktienmärkte: Prognose des S&amp;P500 </vt:lpstr>
      <vt:lpstr>Ergebnis S&amp;P500:  Liste der wichtigsten Einflussfaktoren nach Wichtigkeit </vt:lpstr>
      <vt:lpstr>Ergebnis S&amp;P500:  Entscheidungsbaum (mit Erklärung einfügen) </vt:lpstr>
      <vt:lpstr>Ergebnis S&amp;P500:  Performance Chart (mit Erklärung einfügen) </vt:lpstr>
      <vt:lpstr>Ergebnis S&amp;P500: Backtest (Ergebnisse mit Erklärung einfügen) </vt:lpstr>
      <vt:lpstr>Beispiel – Commodities: Prognose des Goldpreises </vt:lpstr>
      <vt:lpstr>Ergebnis Gold:  Liste der wichtigsten Einflussfaktoren nach Wichtigkeit </vt:lpstr>
      <vt:lpstr>Ergebnis Gold:  Entscheidungsbaum (mit Erklärung einfügen) </vt:lpstr>
      <vt:lpstr>Ergebnis Gold:  Performance Chart (mit Erklärung einfügen) </vt:lpstr>
      <vt:lpstr>Ergebnis Gold: Backtest (Ergebnisse mit Erklärung einfügen) </vt:lpstr>
      <vt:lpstr>Beispiel – Branchen: Prognose des Automobiles Index </vt:lpstr>
      <vt:lpstr>Ergebnis Automobiles Index:  Liste der wichtigsten Einflussfaktoren nach Wichtigkeit </vt:lpstr>
      <vt:lpstr>Ergebnis Automobiles Index:  Entscheidungsbaum (mit Erklärung einfügen) </vt:lpstr>
      <vt:lpstr>Ergebnis Automobiles Index:  Performance Chart (mit Erklärung einfügen) </vt:lpstr>
      <vt:lpstr>Ergebnis Automobiles Sector: Backtest (Ergebnisse mit Erklärung einfügen) </vt:lpstr>
      <vt:lpstr>Beispiel – Aktien: Prognose der BMW-Aktie </vt:lpstr>
      <vt:lpstr>Selektion der attraktivsten Investments</vt:lpstr>
      <vt:lpstr>Allokation und Strukturierung von Portefeuilles  </vt:lpstr>
      <vt:lpstr>Grundsätzliche Anwendungsmöglichkeiten der Tools</vt:lpstr>
      <vt:lpstr>Umsetzung im praktischen Doing </vt:lpstr>
      <vt:lpstr>FAZIT </vt:lpstr>
      <vt:lpstr>ANHANG </vt:lpstr>
      <vt:lpstr>Ihre Ansprechpartner</vt:lpstr>
      <vt:lpstr>Rechtshinweise / Disclaimer</vt:lpstr>
      <vt:lpstr>Slide 40</vt:lpstr>
      <vt:lpstr>Big Data – Anwendungsmöglichkeiten im Asset Management </vt:lpstr>
      <vt:lpstr>Konkrete Anwendung – Prognose von Aktienmärkten / Assetklassen</vt:lpstr>
    </vt:vector>
  </TitlesOfParts>
  <Company>Hauck Aufhaeuser</Company>
  <LinksUpToDate>false</LinksUpToDate>
  <SharedDoc>false</SharedDoc>
  <HyperlinkBase/>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Asset Allocation Sitzung am 8. Juli 2010</dc:title>
  <dc:subject>Thema</dc:subject>
  <dc:creator>Kounelis, Tina</dc:creator>
  <dc:description>Template: 2009-09-10</dc:description>
  <cp:lastModifiedBy>markus</cp:lastModifiedBy>
  <cp:revision>385</cp:revision>
  <cp:lastPrinted>2013-11-18T15:11:33Z</cp:lastPrinted>
  <dcterms:created xsi:type="dcterms:W3CDTF">2010-06-21T06:51:55Z</dcterms:created>
  <dcterms:modified xsi:type="dcterms:W3CDTF">2014-03-22T18:43:01Z</dcterms:modified>
</cp:coreProperties>
</file>