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diagrams/layout24.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slides/slide49.xml" ContentType="application/vnd.openxmlformats-officedocument.presentationml.slide+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charts/chart1.xml" ContentType="application/vnd.openxmlformats-officedocument.drawingml.chart+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charts/chart2.xml" ContentType="application/vnd.openxmlformats-officedocument.drawingml.chart+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docProps/custom.xml" ContentType="application/vnd.openxmlformats-officedocument.custom-properties+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2"/>
  </p:sldMasterIdLst>
  <p:notesMasterIdLst>
    <p:notesMasterId r:id="rId68"/>
  </p:notesMasterIdLst>
  <p:sldIdLst>
    <p:sldId id="342" r:id="rId3"/>
    <p:sldId id="432" r:id="rId4"/>
    <p:sldId id="403" r:id="rId5"/>
    <p:sldId id="404" r:id="rId6"/>
    <p:sldId id="433" r:id="rId7"/>
    <p:sldId id="434" r:id="rId8"/>
    <p:sldId id="435" r:id="rId9"/>
    <p:sldId id="443" r:id="rId10"/>
    <p:sldId id="441" r:id="rId11"/>
    <p:sldId id="445" r:id="rId12"/>
    <p:sldId id="442" r:id="rId13"/>
    <p:sldId id="405" r:id="rId14"/>
    <p:sldId id="406" r:id="rId15"/>
    <p:sldId id="429" r:id="rId16"/>
    <p:sldId id="407" r:id="rId17"/>
    <p:sldId id="408" r:id="rId18"/>
    <p:sldId id="409" r:id="rId19"/>
    <p:sldId id="431" r:id="rId20"/>
    <p:sldId id="436" r:id="rId21"/>
    <p:sldId id="427" r:id="rId22"/>
    <p:sldId id="447" r:id="rId23"/>
    <p:sldId id="418" r:id="rId24"/>
    <p:sldId id="446" r:id="rId25"/>
    <p:sldId id="417" r:id="rId26"/>
    <p:sldId id="424" r:id="rId27"/>
    <p:sldId id="426" r:id="rId28"/>
    <p:sldId id="410" r:id="rId29"/>
    <p:sldId id="416" r:id="rId30"/>
    <p:sldId id="438" r:id="rId31"/>
    <p:sldId id="428" r:id="rId32"/>
    <p:sldId id="345" r:id="rId33"/>
    <p:sldId id="363" r:id="rId34"/>
    <p:sldId id="369" r:id="rId35"/>
    <p:sldId id="370" r:id="rId36"/>
    <p:sldId id="394" r:id="rId37"/>
    <p:sldId id="393" r:id="rId38"/>
    <p:sldId id="343" r:id="rId39"/>
    <p:sldId id="368" r:id="rId40"/>
    <p:sldId id="400" r:id="rId41"/>
    <p:sldId id="372" r:id="rId42"/>
    <p:sldId id="399" r:id="rId43"/>
    <p:sldId id="371" r:id="rId44"/>
    <p:sldId id="367" r:id="rId45"/>
    <p:sldId id="374" r:id="rId46"/>
    <p:sldId id="373" r:id="rId47"/>
    <p:sldId id="382" r:id="rId48"/>
    <p:sldId id="377" r:id="rId49"/>
    <p:sldId id="395" r:id="rId50"/>
    <p:sldId id="378" r:id="rId51"/>
    <p:sldId id="379" r:id="rId52"/>
    <p:sldId id="380" r:id="rId53"/>
    <p:sldId id="381" r:id="rId54"/>
    <p:sldId id="387" r:id="rId55"/>
    <p:sldId id="388" r:id="rId56"/>
    <p:sldId id="389" r:id="rId57"/>
    <p:sldId id="383" r:id="rId58"/>
    <p:sldId id="384" r:id="rId59"/>
    <p:sldId id="385" r:id="rId60"/>
    <p:sldId id="386" r:id="rId61"/>
    <p:sldId id="392" r:id="rId62"/>
    <p:sldId id="396" r:id="rId63"/>
    <p:sldId id="375" r:id="rId64"/>
    <p:sldId id="397" r:id="rId65"/>
    <p:sldId id="390" r:id="rId66"/>
    <p:sldId id="391" r:id="rId6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4" autoAdjust="0"/>
    <p:restoredTop sz="94640" autoAdjust="0"/>
  </p:normalViewPr>
  <p:slideViewPr>
    <p:cSldViewPr showGuides="1">
      <p:cViewPr varScale="1">
        <p:scale>
          <a:sx n="83" d="100"/>
          <a:sy n="83" d="100"/>
        </p:scale>
        <p:origin x="-1068" y="-78"/>
      </p:cViewPr>
      <p:guideLst>
        <p:guide orient="horz" pos="2160"/>
        <p:guide pos="2880"/>
        <p:guide pos="144"/>
        <p:guide pos="5616"/>
      </p:guideLst>
    </p:cSldViewPr>
  </p:slideViewPr>
  <p:notesTextViewPr>
    <p:cViewPr>
      <p:scale>
        <a:sx n="25" d="100"/>
        <a:sy n="25" d="100"/>
      </p:scale>
      <p:origin x="0" y="0"/>
    </p:cViewPr>
  </p:notesTextViewPr>
  <p:sorterViewPr>
    <p:cViewPr>
      <p:scale>
        <a:sx n="66" d="100"/>
        <a:sy n="66" d="100"/>
      </p:scale>
      <p:origin x="0" y="0"/>
    </p:cViewPr>
  </p:sorterViewPr>
  <p:notesViewPr>
    <p:cSldViewPr>
      <p:cViewPr varScale="1">
        <p:scale>
          <a:sx n="59" d="100"/>
          <a:sy n="59" d="100"/>
        </p:scale>
        <p:origin x="-2586" y="-96"/>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de-DE"/>
  <c:chart>
    <c:view3D>
      <c:rotX val="30"/>
      <c:perspective val="30"/>
    </c:view3D>
    <c:plotArea>
      <c:layout/>
      <c:pie3DChart>
        <c:varyColors val="1"/>
        <c:ser>
          <c:idx val="0"/>
          <c:order val="0"/>
          <c:cat>
            <c:strRef>
              <c:f>Sheet1!$A$2:$A$6</c:f>
              <c:strCache>
                <c:ptCount val="5"/>
                <c:pt idx="0">
                  <c:v>Stoxx50</c:v>
                </c:pt>
                <c:pt idx="1">
                  <c:v>Nikkei</c:v>
                </c:pt>
                <c:pt idx="2">
                  <c:v>SuP500</c:v>
                </c:pt>
                <c:pt idx="3">
                  <c:v>Gold</c:v>
                </c:pt>
                <c:pt idx="4">
                  <c:v>Barclays</c:v>
                </c:pt>
              </c:strCache>
            </c:strRef>
          </c:cat>
          <c:val>
            <c:numRef>
              <c:f>Sheet1!$B$2:$B$6</c:f>
              <c:numCache>
                <c:formatCode>General</c:formatCode>
                <c:ptCount val="5"/>
                <c:pt idx="0">
                  <c:v>22</c:v>
                </c:pt>
                <c:pt idx="1">
                  <c:v>20</c:v>
                </c:pt>
                <c:pt idx="2">
                  <c:v>15</c:v>
                </c:pt>
                <c:pt idx="3">
                  <c:v>25</c:v>
                </c:pt>
                <c:pt idx="4">
                  <c:v>10</c:v>
                </c:pt>
              </c:numCache>
            </c:numRef>
          </c:val>
        </c:ser>
      </c:pie3DChart>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de-DE"/>
  <c:chart>
    <c:view3D>
      <c:rotX val="30"/>
      <c:perspective val="30"/>
    </c:view3D>
    <c:plotArea>
      <c:layout/>
      <c:pie3DChart>
        <c:varyColors val="1"/>
        <c:ser>
          <c:idx val="0"/>
          <c:order val="0"/>
          <c:cat>
            <c:strRef>
              <c:f>Sheet1!$A$2:$A$6</c:f>
              <c:strCache>
                <c:ptCount val="5"/>
                <c:pt idx="0">
                  <c:v>Stoxx50</c:v>
                </c:pt>
                <c:pt idx="1">
                  <c:v>Nikkei</c:v>
                </c:pt>
                <c:pt idx="2">
                  <c:v>SuP500</c:v>
                </c:pt>
                <c:pt idx="3">
                  <c:v>Gold</c:v>
                </c:pt>
                <c:pt idx="4">
                  <c:v>Barclays</c:v>
                </c:pt>
              </c:strCache>
            </c:strRef>
          </c:cat>
          <c:val>
            <c:numRef>
              <c:f>Sheet1!$B$2:$B$6</c:f>
              <c:numCache>
                <c:formatCode>General</c:formatCode>
                <c:ptCount val="5"/>
                <c:pt idx="0">
                  <c:v>22</c:v>
                </c:pt>
                <c:pt idx="1">
                  <c:v>20</c:v>
                </c:pt>
                <c:pt idx="2">
                  <c:v>15</c:v>
                </c:pt>
                <c:pt idx="3">
                  <c:v>25</c:v>
                </c:pt>
                <c:pt idx="4">
                  <c:v>10</c:v>
                </c:pt>
              </c:numCache>
            </c:numRef>
          </c:val>
        </c:ser>
      </c:pie3DChart>
    </c:plotArea>
    <c:legend>
      <c:legendPos val="r"/>
      <c:layout/>
    </c:legend>
    <c:plotVisOnly val="1"/>
  </c:chart>
  <c:externalData r:id="rId1"/>
</c:chartSpace>
</file>

<file path=ppt/diagrams/_rels/data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dgm:t>
        <a:bodyPr/>
        <a:lstStyle/>
        <a:p>
          <a:r>
            <a:rPr lang="de-DE" dirty="0" smtClean="0"/>
            <a:t>Timing</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dgm:t>
        <a:bodyPr/>
        <a:lstStyle/>
        <a:p>
          <a:r>
            <a:rPr lang="de-DE" dirty="0" smtClean="0"/>
            <a:t>Selection</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ED329050-12A5-49AD-B954-A68400729178}" type="presOf" srcId="{A281AEE8-31CC-4009-A65C-09F736EEA6FF}" destId="{72067EE6-925D-497C-B7BD-6D07383D1204}"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FCB4A8CF-DF02-41D9-9E09-984E45FD8F7F}" type="presOf" srcId="{3A50D1C4-6C1D-4EFD-99C9-E3E899365C34}" destId="{561F47A1-6015-4E58-8A53-5F1456B1102B}" srcOrd="0" destOrd="0" presId="urn:microsoft.com/office/officeart/2005/8/layout/pyramid4"/>
    <dgm:cxn modelId="{472CC80C-D458-41A1-B423-4AF59B1C8BFC}" srcId="{A281AEE8-31CC-4009-A65C-09F736EEA6FF}" destId="{11357AA8-974F-427B-8352-5DBF1FF9F16D}" srcOrd="1" destOrd="0" parTransId="{7021BD3B-A6A5-496B-B5BE-BA9B743143AA}" sibTransId="{1F560C7F-E082-4024-B493-A3AC2BF81A10}"/>
    <dgm:cxn modelId="{41FE25C9-60AB-43EF-8A71-EAB4F04AECE1}" type="presOf" srcId="{01251277-972F-488B-9F83-F0C563A9936C}" destId="{D7F39E73-54AE-41A7-A35E-FFA7917166D8}" srcOrd="0" destOrd="0" presId="urn:microsoft.com/office/officeart/2005/8/layout/pyramid4"/>
    <dgm:cxn modelId="{87286EB4-293C-4179-BC89-073743B0892A}" type="presOf" srcId="{11357AA8-974F-427B-8352-5DBF1FF9F16D}" destId="{F26E4F0A-9FD0-423E-B69B-E823C8F88024}" srcOrd="0" destOrd="0" presId="urn:microsoft.com/office/officeart/2005/8/layout/pyramid4"/>
    <dgm:cxn modelId="{A332C935-D79C-4728-9FA6-756CA8654A09}" type="presOf" srcId="{AB81DDBE-E404-46CF-8D31-E34BC2E6F1E6}" destId="{AE389F1B-5A8C-45E8-9AD6-A247874113D7}"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76518088-BFB1-48F5-8131-2ED1E53F3F8E}" type="presParOf" srcId="{72067EE6-925D-497C-B7BD-6D07383D1204}" destId="{561F47A1-6015-4E58-8A53-5F1456B1102B}" srcOrd="0" destOrd="0" presId="urn:microsoft.com/office/officeart/2005/8/layout/pyramid4"/>
    <dgm:cxn modelId="{F6473C6A-6BB1-4C59-8CFA-DCD8210FE351}" type="presParOf" srcId="{72067EE6-925D-497C-B7BD-6D07383D1204}" destId="{F26E4F0A-9FD0-423E-B69B-E823C8F88024}" srcOrd="1" destOrd="0" presId="urn:microsoft.com/office/officeart/2005/8/layout/pyramid4"/>
    <dgm:cxn modelId="{7943503B-F422-4574-AE4A-2D5A37C7239D}" type="presParOf" srcId="{72067EE6-925D-497C-B7BD-6D07383D1204}" destId="{D7F39E73-54AE-41A7-A35E-FFA7917166D8}" srcOrd="2" destOrd="0" presId="urn:microsoft.com/office/officeart/2005/8/layout/pyramid4"/>
    <dgm:cxn modelId="{CE183338-615A-4EDB-8064-332A6B0382DF}"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bg2"/>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CCDCCD59-D7B8-4AF2-B672-90F084903136}" type="presOf" srcId="{A281AEE8-31CC-4009-A65C-09F736EEA6FF}" destId="{72067EE6-925D-497C-B7BD-6D07383D1204}" srcOrd="0" destOrd="0" presId="urn:microsoft.com/office/officeart/2005/8/layout/pyramid4"/>
    <dgm:cxn modelId="{40FBB1CB-2632-4902-88BD-B4064971A594}" type="presOf" srcId="{AB81DDBE-E404-46CF-8D31-E34BC2E6F1E6}" destId="{AE389F1B-5A8C-45E8-9AD6-A247874113D7}"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F8906D88-1121-45A4-B545-6CAA24A8FF16}" type="presOf" srcId="{01251277-972F-488B-9F83-F0C563A9936C}" destId="{D7F39E73-54AE-41A7-A35E-FFA7917166D8}" srcOrd="0" destOrd="0" presId="urn:microsoft.com/office/officeart/2005/8/layout/pyramid4"/>
    <dgm:cxn modelId="{0F95808D-907C-4770-8DF5-32EDD86713D0}" type="presOf" srcId="{11357AA8-974F-427B-8352-5DBF1FF9F16D}" destId="{F26E4F0A-9FD0-423E-B69B-E823C8F88024}" srcOrd="0" destOrd="0" presId="urn:microsoft.com/office/officeart/2005/8/layout/pyramid4"/>
    <dgm:cxn modelId="{6F784CC8-22C0-476D-8877-1D5B28ECC39E}" type="presOf" srcId="{3A50D1C4-6C1D-4EFD-99C9-E3E899365C34}" destId="{561F47A1-6015-4E58-8A53-5F1456B1102B}" srcOrd="0" destOrd="0" presId="urn:microsoft.com/office/officeart/2005/8/layout/pyramid4"/>
    <dgm:cxn modelId="{A6CA3D77-472A-4B20-94FF-DA22FA9D84C6}" type="presParOf" srcId="{72067EE6-925D-497C-B7BD-6D07383D1204}" destId="{561F47A1-6015-4E58-8A53-5F1456B1102B}" srcOrd="0" destOrd="0" presId="urn:microsoft.com/office/officeart/2005/8/layout/pyramid4"/>
    <dgm:cxn modelId="{7C97A1AF-1765-4EA9-B8DC-4C6E5FBFC3F3}" type="presParOf" srcId="{72067EE6-925D-497C-B7BD-6D07383D1204}" destId="{F26E4F0A-9FD0-423E-B69B-E823C8F88024}" srcOrd="1" destOrd="0" presId="urn:microsoft.com/office/officeart/2005/8/layout/pyramid4"/>
    <dgm:cxn modelId="{DB1C559A-C58D-4009-8150-35708719A58E}" type="presParOf" srcId="{72067EE6-925D-497C-B7BD-6D07383D1204}" destId="{D7F39E73-54AE-41A7-A35E-FFA7917166D8}" srcOrd="2" destOrd="0" presId="urn:microsoft.com/office/officeart/2005/8/layout/pyramid4"/>
    <dgm:cxn modelId="{76D75E3D-89FA-4D8A-AF03-2FCFBD32AF3C}"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bg2"/>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A21A66AF-F40C-4183-A4A7-866F551EC48B}" type="presOf" srcId="{A281AEE8-31CC-4009-A65C-09F736EEA6FF}" destId="{72067EE6-925D-497C-B7BD-6D07383D1204}" srcOrd="0" destOrd="0" presId="urn:microsoft.com/office/officeart/2005/8/layout/pyramid4"/>
    <dgm:cxn modelId="{4D7D628F-7E54-4E02-B6BD-40AC29A0CCAB}" type="presOf" srcId="{AB81DDBE-E404-46CF-8D31-E34BC2E6F1E6}" destId="{AE389F1B-5A8C-45E8-9AD6-A247874113D7}" srcOrd="0" destOrd="0" presId="urn:microsoft.com/office/officeart/2005/8/layout/pyramid4"/>
    <dgm:cxn modelId="{6AF0379C-0225-4FD5-8CB1-DF786794A460}" type="presOf" srcId="{01251277-972F-488B-9F83-F0C563A9936C}" destId="{D7F39E73-54AE-41A7-A35E-FFA7917166D8}"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99AB65B4-ECF0-4E7C-A452-1A059BA1C3FF}" type="presOf" srcId="{11357AA8-974F-427B-8352-5DBF1FF9F16D}" destId="{F26E4F0A-9FD0-423E-B69B-E823C8F88024}" srcOrd="0" destOrd="0" presId="urn:microsoft.com/office/officeart/2005/8/layout/pyramid4"/>
    <dgm:cxn modelId="{8A3AFB65-03AC-48E3-9C8F-ECC23A779AFE}" type="presOf" srcId="{3A50D1C4-6C1D-4EFD-99C9-E3E899365C34}" destId="{561F47A1-6015-4E58-8A53-5F1456B1102B}" srcOrd="0" destOrd="0" presId="urn:microsoft.com/office/officeart/2005/8/layout/pyramid4"/>
    <dgm:cxn modelId="{9E589A06-782B-4493-83C4-14AE1DEA0E81}" type="presParOf" srcId="{72067EE6-925D-497C-B7BD-6D07383D1204}" destId="{561F47A1-6015-4E58-8A53-5F1456B1102B}" srcOrd="0" destOrd="0" presId="urn:microsoft.com/office/officeart/2005/8/layout/pyramid4"/>
    <dgm:cxn modelId="{603C905F-2600-48CB-A982-6B9916DFEA1B}" type="presParOf" srcId="{72067EE6-925D-497C-B7BD-6D07383D1204}" destId="{F26E4F0A-9FD0-423E-B69B-E823C8F88024}" srcOrd="1" destOrd="0" presId="urn:microsoft.com/office/officeart/2005/8/layout/pyramid4"/>
    <dgm:cxn modelId="{BEC36CA8-E0CC-407E-BB00-6BE0C824A236}" type="presParOf" srcId="{72067EE6-925D-497C-B7BD-6D07383D1204}" destId="{D7F39E73-54AE-41A7-A35E-FFA7917166D8}" srcOrd="2" destOrd="0" presId="urn:microsoft.com/office/officeart/2005/8/layout/pyramid4"/>
    <dgm:cxn modelId="{0F5EFDA3-F558-4118-BCDA-F425291447F4}"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accent1"/>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238FC7D1-6477-4B78-B8A8-7A6F170404B0}" type="presOf" srcId="{AB81DDBE-E404-46CF-8D31-E34BC2E6F1E6}" destId="{AE389F1B-5A8C-45E8-9AD6-A247874113D7}"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80C4CA5C-3EA2-4202-9773-247CEA85EAFD}" type="presOf" srcId="{11357AA8-974F-427B-8352-5DBF1FF9F16D}" destId="{F26E4F0A-9FD0-423E-B69B-E823C8F88024}"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14815DF1-70D9-47F5-9A30-3226EB5ABC5E}" type="presOf" srcId="{3A50D1C4-6C1D-4EFD-99C9-E3E899365C34}" destId="{561F47A1-6015-4E58-8A53-5F1456B1102B}" srcOrd="0" destOrd="0" presId="urn:microsoft.com/office/officeart/2005/8/layout/pyramid4"/>
    <dgm:cxn modelId="{380FD761-1FCD-4717-B383-AC0E092F913C}" type="presOf" srcId="{01251277-972F-488B-9F83-F0C563A9936C}" destId="{D7F39E73-54AE-41A7-A35E-FFA7917166D8}" srcOrd="0" destOrd="0" presId="urn:microsoft.com/office/officeart/2005/8/layout/pyramid4"/>
    <dgm:cxn modelId="{2738D8B8-63CD-4C01-A0D1-DC22EA0DE2F0}" type="presOf" srcId="{A281AEE8-31CC-4009-A65C-09F736EEA6FF}" destId="{72067EE6-925D-497C-B7BD-6D07383D1204}" srcOrd="0" destOrd="0" presId="urn:microsoft.com/office/officeart/2005/8/layout/pyramid4"/>
    <dgm:cxn modelId="{83F2072A-BBDD-4C50-92D6-93F70BB9D22F}" type="presParOf" srcId="{72067EE6-925D-497C-B7BD-6D07383D1204}" destId="{561F47A1-6015-4E58-8A53-5F1456B1102B}" srcOrd="0" destOrd="0" presId="urn:microsoft.com/office/officeart/2005/8/layout/pyramid4"/>
    <dgm:cxn modelId="{521DE652-66BF-4A42-A5F8-2C6643825612}" type="presParOf" srcId="{72067EE6-925D-497C-B7BD-6D07383D1204}" destId="{F26E4F0A-9FD0-423E-B69B-E823C8F88024}" srcOrd="1" destOrd="0" presId="urn:microsoft.com/office/officeart/2005/8/layout/pyramid4"/>
    <dgm:cxn modelId="{88138FC9-CCE9-4775-AC95-F0A6FEE81053}" type="presParOf" srcId="{72067EE6-925D-497C-B7BD-6D07383D1204}" destId="{D7F39E73-54AE-41A7-A35E-FFA7917166D8}" srcOrd="2" destOrd="0" presId="urn:microsoft.com/office/officeart/2005/8/layout/pyramid4"/>
    <dgm:cxn modelId="{6B5BA776-32F6-4B98-BFEF-EC9D38B4662B}"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accent1"/>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57FBBBD7-401C-41BD-A0BE-6FAE69C19DA6}" type="presOf" srcId="{01251277-972F-488B-9F83-F0C563A9936C}" destId="{D7F39E73-54AE-41A7-A35E-FFA7917166D8}"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F26977DA-4880-41A6-8A27-EA09A3E4D0CD}" type="presOf" srcId="{A281AEE8-31CC-4009-A65C-09F736EEA6FF}" destId="{72067EE6-925D-497C-B7BD-6D07383D1204}" srcOrd="0" destOrd="0" presId="urn:microsoft.com/office/officeart/2005/8/layout/pyramid4"/>
    <dgm:cxn modelId="{7C355D17-FC39-42F2-940C-9E8429CD9C67}" type="presOf" srcId="{AB81DDBE-E404-46CF-8D31-E34BC2E6F1E6}" destId="{AE389F1B-5A8C-45E8-9AD6-A247874113D7}"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684B9F07-58E4-497C-AE4D-450F01A94C15}" type="presOf" srcId="{11357AA8-974F-427B-8352-5DBF1FF9F16D}" destId="{F26E4F0A-9FD0-423E-B69B-E823C8F88024}" srcOrd="0" destOrd="0" presId="urn:microsoft.com/office/officeart/2005/8/layout/pyramid4"/>
    <dgm:cxn modelId="{F71E1E7B-2CC5-411E-9748-12BB03805704}" type="presOf" srcId="{3A50D1C4-6C1D-4EFD-99C9-E3E899365C34}" destId="{561F47A1-6015-4E58-8A53-5F1456B1102B}" srcOrd="0" destOrd="0" presId="urn:microsoft.com/office/officeart/2005/8/layout/pyramid4"/>
    <dgm:cxn modelId="{C962C73A-AB5A-4D8A-A9F9-4A966363F9FF}" type="presParOf" srcId="{72067EE6-925D-497C-B7BD-6D07383D1204}" destId="{561F47A1-6015-4E58-8A53-5F1456B1102B}" srcOrd="0" destOrd="0" presId="urn:microsoft.com/office/officeart/2005/8/layout/pyramid4"/>
    <dgm:cxn modelId="{EB4A4D92-361D-4D00-AD88-C4898B76EC45}" type="presParOf" srcId="{72067EE6-925D-497C-B7BD-6D07383D1204}" destId="{F26E4F0A-9FD0-423E-B69B-E823C8F88024}" srcOrd="1" destOrd="0" presId="urn:microsoft.com/office/officeart/2005/8/layout/pyramid4"/>
    <dgm:cxn modelId="{626B522D-9A5B-4C24-960B-E286FC4624DA}" type="presParOf" srcId="{72067EE6-925D-497C-B7BD-6D07383D1204}" destId="{D7F39E73-54AE-41A7-A35E-FFA7917166D8}" srcOrd="2" destOrd="0" presId="urn:microsoft.com/office/officeart/2005/8/layout/pyramid4"/>
    <dgm:cxn modelId="{A59AA303-9797-4E3B-A70B-E9BA5D89F0B1}"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accent1"/>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89942AB3-AAAC-4E78-B0D5-CCA5C6264A33}" type="presOf" srcId="{A281AEE8-31CC-4009-A65C-09F736EEA6FF}" destId="{72067EE6-925D-497C-B7BD-6D07383D1204}" srcOrd="0" destOrd="0" presId="urn:microsoft.com/office/officeart/2005/8/layout/pyramid4"/>
    <dgm:cxn modelId="{3902E310-3EFE-49CA-A3B9-3924AC702502}" srcId="{A281AEE8-31CC-4009-A65C-09F736EEA6FF}" destId="{01251277-972F-488B-9F83-F0C563A9936C}" srcOrd="2" destOrd="0" parTransId="{6535A46E-E47A-4FD9-82F3-D99CF40CB9AD}" sibTransId="{8D53C569-255A-4D38-A4B1-277C2613BF73}"/>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D26E8355-15C4-4D34-A078-5F946005B3CB}" type="presOf" srcId="{3A50D1C4-6C1D-4EFD-99C9-E3E899365C34}" destId="{561F47A1-6015-4E58-8A53-5F1456B1102B}"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69280E29-938A-48DB-9A3D-6EB46FF7BD8A}" type="presOf" srcId="{AB81DDBE-E404-46CF-8D31-E34BC2E6F1E6}" destId="{AE389F1B-5A8C-45E8-9AD6-A247874113D7}" srcOrd="0" destOrd="0" presId="urn:microsoft.com/office/officeart/2005/8/layout/pyramid4"/>
    <dgm:cxn modelId="{B2409A97-F200-4D7E-BB52-000AB265588C}" type="presOf" srcId="{11357AA8-974F-427B-8352-5DBF1FF9F16D}" destId="{F26E4F0A-9FD0-423E-B69B-E823C8F88024}" srcOrd="0" destOrd="0" presId="urn:microsoft.com/office/officeart/2005/8/layout/pyramid4"/>
    <dgm:cxn modelId="{08FA2A44-76FC-4199-9202-5C346CB56695}" type="presOf" srcId="{01251277-972F-488B-9F83-F0C563A9936C}" destId="{D7F39E73-54AE-41A7-A35E-FFA7917166D8}" srcOrd="0" destOrd="0" presId="urn:microsoft.com/office/officeart/2005/8/layout/pyramid4"/>
    <dgm:cxn modelId="{9E25D47D-2F0C-4D1C-9676-BD54C536EA04}" type="presParOf" srcId="{72067EE6-925D-497C-B7BD-6D07383D1204}" destId="{561F47A1-6015-4E58-8A53-5F1456B1102B}" srcOrd="0" destOrd="0" presId="urn:microsoft.com/office/officeart/2005/8/layout/pyramid4"/>
    <dgm:cxn modelId="{88D2887D-0D09-4889-95C0-6F9727650F03}" type="presParOf" srcId="{72067EE6-925D-497C-B7BD-6D07383D1204}" destId="{F26E4F0A-9FD0-423E-B69B-E823C8F88024}" srcOrd="1" destOrd="0" presId="urn:microsoft.com/office/officeart/2005/8/layout/pyramid4"/>
    <dgm:cxn modelId="{9B8F18AC-1C08-4174-8147-EACB0112355D}" type="presParOf" srcId="{72067EE6-925D-497C-B7BD-6D07383D1204}" destId="{D7F39E73-54AE-41A7-A35E-FFA7917166D8}" srcOrd="2" destOrd="0" presId="urn:microsoft.com/office/officeart/2005/8/layout/pyramid4"/>
    <dgm:cxn modelId="{743C64ED-555D-4027-9480-6869AD5CBE6C}"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accent1"/>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F87A62AA-B7C5-4B84-8EAE-471308E6EB7B}" type="presOf" srcId="{01251277-972F-488B-9F83-F0C563A9936C}" destId="{D7F39E73-54AE-41A7-A35E-FFA7917166D8}"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9F33F0C1-A208-404D-BC0F-A9281493FF1B}" type="presOf" srcId="{3A50D1C4-6C1D-4EFD-99C9-E3E899365C34}" destId="{561F47A1-6015-4E58-8A53-5F1456B1102B}"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81BBCBF6-50C9-4A53-89D2-F4A7DD2C5BDA}" type="presOf" srcId="{11357AA8-974F-427B-8352-5DBF1FF9F16D}" destId="{F26E4F0A-9FD0-423E-B69B-E823C8F88024}" srcOrd="0" destOrd="0" presId="urn:microsoft.com/office/officeart/2005/8/layout/pyramid4"/>
    <dgm:cxn modelId="{E7038A7F-7FA8-4EC4-9D82-6B39B7FE5CDD}" type="presOf" srcId="{A281AEE8-31CC-4009-A65C-09F736EEA6FF}" destId="{72067EE6-925D-497C-B7BD-6D07383D1204}" srcOrd="0" destOrd="0" presId="urn:microsoft.com/office/officeart/2005/8/layout/pyramid4"/>
    <dgm:cxn modelId="{E127D836-5D17-4379-863A-2CBE07391AFA}" type="presOf" srcId="{AB81DDBE-E404-46CF-8D31-E34BC2E6F1E6}" destId="{AE389F1B-5A8C-45E8-9AD6-A247874113D7}" srcOrd="0" destOrd="0" presId="urn:microsoft.com/office/officeart/2005/8/layout/pyramid4"/>
    <dgm:cxn modelId="{FBDE8F35-7735-4460-831E-107316207E06}" type="presParOf" srcId="{72067EE6-925D-497C-B7BD-6D07383D1204}" destId="{561F47A1-6015-4E58-8A53-5F1456B1102B}" srcOrd="0" destOrd="0" presId="urn:microsoft.com/office/officeart/2005/8/layout/pyramid4"/>
    <dgm:cxn modelId="{FB25F208-E085-4CC4-82C0-94D4AB8E53BB}" type="presParOf" srcId="{72067EE6-925D-497C-B7BD-6D07383D1204}" destId="{F26E4F0A-9FD0-423E-B69B-E823C8F88024}" srcOrd="1" destOrd="0" presId="urn:microsoft.com/office/officeart/2005/8/layout/pyramid4"/>
    <dgm:cxn modelId="{2E1DCD9C-5B50-4AA0-AC31-4BCB1A6F5BB9}" type="presParOf" srcId="{72067EE6-925D-497C-B7BD-6D07383D1204}" destId="{D7F39E73-54AE-41A7-A35E-FFA7917166D8}" srcOrd="2" destOrd="0" presId="urn:microsoft.com/office/officeart/2005/8/layout/pyramid4"/>
    <dgm:cxn modelId="{554A7718-AF0A-453E-B870-11C5520C128A}"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F560996-B4A2-42B9-9508-27BE7795BA16}" type="doc">
      <dgm:prSet loTypeId="urn:microsoft.com/office/officeart/2005/8/layout/gear1" loCatId="cycle" qsTypeId="urn:microsoft.com/office/officeart/2005/8/quickstyle/3d1" qsCatId="3D" csTypeId="urn:microsoft.com/office/officeart/2005/8/colors/accent1_2" csCatId="accent1" phldr="1"/>
      <dgm:spPr/>
    </dgm:pt>
    <dgm:pt modelId="{01AB9492-2885-4167-BFF2-BB799187F31A}">
      <dgm:prSet phldrT="[Text]"/>
      <dgm:spPr/>
      <dgm:t>
        <a:bodyPr/>
        <a:lstStyle/>
        <a:p>
          <a:r>
            <a:rPr lang="de-DE" dirty="0" smtClean="0"/>
            <a:t>Random</a:t>
          </a:r>
          <a:br>
            <a:rPr lang="de-DE" dirty="0" smtClean="0"/>
          </a:br>
          <a:r>
            <a:rPr lang="de-DE" dirty="0" smtClean="0"/>
            <a:t>Forest</a:t>
          </a:r>
          <a:endParaRPr lang="de-DE" dirty="0"/>
        </a:p>
      </dgm:t>
    </dgm:pt>
    <dgm:pt modelId="{5367022E-F3E5-4652-BF2A-3B6FB6BAB037}" type="parTrans" cxnId="{3952C1AD-035A-43D1-B329-BF2021499891}">
      <dgm:prSet/>
      <dgm:spPr/>
      <dgm:t>
        <a:bodyPr/>
        <a:lstStyle/>
        <a:p>
          <a:endParaRPr lang="de-DE"/>
        </a:p>
      </dgm:t>
    </dgm:pt>
    <dgm:pt modelId="{4AA6DA37-CEF0-47A3-B035-06C65B58500B}" type="sibTrans" cxnId="{3952C1AD-035A-43D1-B329-BF2021499891}">
      <dgm:prSet/>
      <dgm:spPr/>
      <dgm:t>
        <a:bodyPr/>
        <a:lstStyle/>
        <a:p>
          <a:endParaRPr lang="de-DE"/>
        </a:p>
      </dgm:t>
    </dgm:pt>
    <dgm:pt modelId="{85B86F2B-BE9D-442B-BD91-52F72F76F396}">
      <dgm:prSet phldrT="[Text]"/>
      <dgm:spPr/>
      <dgm:t>
        <a:bodyPr/>
        <a:lstStyle/>
        <a:p>
          <a:r>
            <a:rPr lang="de-DE" dirty="0" smtClean="0"/>
            <a:t>Cart</a:t>
          </a:r>
          <a:endParaRPr lang="de-DE" dirty="0"/>
        </a:p>
      </dgm:t>
    </dgm:pt>
    <dgm:pt modelId="{5C8700E9-E86D-4B72-BE03-C6FDB5A10077}" type="parTrans" cxnId="{C08B3B9A-0F3A-4125-BC19-4B60802984FF}">
      <dgm:prSet/>
      <dgm:spPr/>
      <dgm:t>
        <a:bodyPr/>
        <a:lstStyle/>
        <a:p>
          <a:endParaRPr lang="de-DE"/>
        </a:p>
      </dgm:t>
    </dgm:pt>
    <dgm:pt modelId="{B13C379F-6724-4BF7-A400-B4C578964D19}" type="sibTrans" cxnId="{C08B3B9A-0F3A-4125-BC19-4B60802984FF}">
      <dgm:prSet/>
      <dgm:spPr/>
      <dgm:t>
        <a:bodyPr/>
        <a:lstStyle/>
        <a:p>
          <a:endParaRPr lang="de-DE"/>
        </a:p>
      </dgm:t>
    </dgm:pt>
    <dgm:pt modelId="{7729831B-DFD1-4349-84CF-74D0E25DA32E}">
      <dgm:prSet phldrT="[Text]"/>
      <dgm:spPr/>
      <dgm:t>
        <a:bodyPr/>
        <a:lstStyle/>
        <a:p>
          <a:r>
            <a:rPr lang="de-DE" dirty="0" smtClean="0"/>
            <a:t>Cubic</a:t>
          </a:r>
          <a:endParaRPr lang="de-DE" dirty="0"/>
        </a:p>
      </dgm:t>
    </dgm:pt>
    <dgm:pt modelId="{914EBDF4-4E10-41D0-A58D-4ED1E6AE567A}" type="parTrans" cxnId="{0C5D9693-34A8-466A-AAA2-DA99BB2D988B}">
      <dgm:prSet/>
      <dgm:spPr/>
      <dgm:t>
        <a:bodyPr/>
        <a:lstStyle/>
        <a:p>
          <a:endParaRPr lang="de-DE"/>
        </a:p>
      </dgm:t>
    </dgm:pt>
    <dgm:pt modelId="{42A6884C-A8FD-4200-937D-1D40FE1AEEA0}" type="sibTrans" cxnId="{0C5D9693-34A8-466A-AAA2-DA99BB2D988B}">
      <dgm:prSet/>
      <dgm:spPr/>
      <dgm:t>
        <a:bodyPr/>
        <a:lstStyle/>
        <a:p>
          <a:endParaRPr lang="de-DE"/>
        </a:p>
      </dgm:t>
    </dgm:pt>
    <dgm:pt modelId="{C6D4C9E4-BA23-4AD1-A59D-AD2FB3218415}">
      <dgm:prSet phldrT="[Text]"/>
      <dgm:spPr/>
      <dgm:t>
        <a:bodyPr/>
        <a:lstStyle/>
        <a:p>
          <a:endParaRPr lang="de-DE"/>
        </a:p>
      </dgm:t>
    </dgm:pt>
    <dgm:pt modelId="{A2E1A380-C872-4DF8-9574-FA38F3E260C7}" type="parTrans" cxnId="{DD6F32B0-8E53-481C-9C36-3E7BD2B35F5F}">
      <dgm:prSet/>
      <dgm:spPr/>
      <dgm:t>
        <a:bodyPr/>
        <a:lstStyle/>
        <a:p>
          <a:endParaRPr lang="de-DE"/>
        </a:p>
      </dgm:t>
    </dgm:pt>
    <dgm:pt modelId="{47C5ECE2-FA17-4198-A7C7-137E34FDB62D}" type="sibTrans" cxnId="{DD6F32B0-8E53-481C-9C36-3E7BD2B35F5F}">
      <dgm:prSet/>
      <dgm:spPr/>
      <dgm:t>
        <a:bodyPr/>
        <a:lstStyle/>
        <a:p>
          <a:endParaRPr lang="de-DE"/>
        </a:p>
      </dgm:t>
    </dgm:pt>
    <dgm:pt modelId="{6D919B8F-32D1-4D1E-9E60-A8DD79E3F3CE}">
      <dgm:prSet phldrT="[Text]"/>
      <dgm:spPr/>
      <dgm:t>
        <a:bodyPr/>
        <a:lstStyle/>
        <a:p>
          <a:endParaRPr lang="de-DE" dirty="0"/>
        </a:p>
      </dgm:t>
    </dgm:pt>
    <dgm:pt modelId="{78FEE710-214B-4231-BE40-E4970444F9D1}" type="parTrans" cxnId="{38DC953E-C1FD-4BD3-A7DE-20673B23E993}">
      <dgm:prSet/>
      <dgm:spPr/>
      <dgm:t>
        <a:bodyPr/>
        <a:lstStyle/>
        <a:p>
          <a:endParaRPr lang="de-DE"/>
        </a:p>
      </dgm:t>
    </dgm:pt>
    <dgm:pt modelId="{E065E4D4-7CAC-4940-85ED-2077FB2DF467}" type="sibTrans" cxnId="{38DC953E-C1FD-4BD3-A7DE-20673B23E993}">
      <dgm:prSet/>
      <dgm:spPr/>
      <dgm:t>
        <a:bodyPr/>
        <a:lstStyle/>
        <a:p>
          <a:endParaRPr lang="de-DE"/>
        </a:p>
      </dgm:t>
    </dgm:pt>
    <dgm:pt modelId="{F6091470-F2C3-456B-903F-735532063647}" type="pres">
      <dgm:prSet presAssocID="{2F560996-B4A2-42B9-9508-27BE7795BA16}" presName="composite" presStyleCnt="0">
        <dgm:presLayoutVars>
          <dgm:chMax val="3"/>
          <dgm:animLvl val="lvl"/>
          <dgm:resizeHandles val="exact"/>
        </dgm:presLayoutVars>
      </dgm:prSet>
      <dgm:spPr/>
    </dgm:pt>
    <dgm:pt modelId="{EFED39BF-4738-4C9E-9FFB-B4A774896867}" type="pres">
      <dgm:prSet presAssocID="{01AB9492-2885-4167-BFF2-BB799187F31A}" presName="gear1" presStyleLbl="node1" presStyleIdx="0" presStyleCnt="3" custLinFactNeighborX="2787" custLinFactNeighborY="-2273">
        <dgm:presLayoutVars>
          <dgm:chMax val="1"/>
          <dgm:bulletEnabled val="1"/>
        </dgm:presLayoutVars>
      </dgm:prSet>
      <dgm:spPr/>
      <dgm:t>
        <a:bodyPr/>
        <a:lstStyle/>
        <a:p>
          <a:endParaRPr lang="de-DE"/>
        </a:p>
      </dgm:t>
    </dgm:pt>
    <dgm:pt modelId="{3B16B27C-0146-4815-B792-BA6169143B02}" type="pres">
      <dgm:prSet presAssocID="{01AB9492-2885-4167-BFF2-BB799187F31A}" presName="gear1srcNode" presStyleLbl="node1" presStyleIdx="0" presStyleCnt="3"/>
      <dgm:spPr/>
      <dgm:t>
        <a:bodyPr/>
        <a:lstStyle/>
        <a:p>
          <a:endParaRPr lang="de-DE"/>
        </a:p>
      </dgm:t>
    </dgm:pt>
    <dgm:pt modelId="{D548BA69-FD53-4533-B056-993F14B5B6F4}" type="pres">
      <dgm:prSet presAssocID="{01AB9492-2885-4167-BFF2-BB799187F31A}" presName="gear1dstNode" presStyleLbl="node1" presStyleIdx="0" presStyleCnt="3"/>
      <dgm:spPr/>
      <dgm:t>
        <a:bodyPr/>
        <a:lstStyle/>
        <a:p>
          <a:endParaRPr lang="de-DE"/>
        </a:p>
      </dgm:t>
    </dgm:pt>
    <dgm:pt modelId="{9DF27C9F-DCEB-4829-BA46-6910EFB06D71}" type="pres">
      <dgm:prSet presAssocID="{85B86F2B-BE9D-442B-BD91-52F72F76F396}" presName="gear2" presStyleLbl="node1" presStyleIdx="1" presStyleCnt="3">
        <dgm:presLayoutVars>
          <dgm:chMax val="1"/>
          <dgm:bulletEnabled val="1"/>
        </dgm:presLayoutVars>
      </dgm:prSet>
      <dgm:spPr/>
      <dgm:t>
        <a:bodyPr/>
        <a:lstStyle/>
        <a:p>
          <a:endParaRPr lang="de-DE"/>
        </a:p>
      </dgm:t>
    </dgm:pt>
    <dgm:pt modelId="{F9E897CB-5B0B-4041-A3F3-534FCDA719F9}" type="pres">
      <dgm:prSet presAssocID="{85B86F2B-BE9D-442B-BD91-52F72F76F396}" presName="gear2srcNode" presStyleLbl="node1" presStyleIdx="1" presStyleCnt="3"/>
      <dgm:spPr/>
      <dgm:t>
        <a:bodyPr/>
        <a:lstStyle/>
        <a:p>
          <a:endParaRPr lang="de-DE"/>
        </a:p>
      </dgm:t>
    </dgm:pt>
    <dgm:pt modelId="{EF4A0BB9-9E6E-41B2-8040-8902E1D11476}" type="pres">
      <dgm:prSet presAssocID="{85B86F2B-BE9D-442B-BD91-52F72F76F396}" presName="gear2dstNode" presStyleLbl="node1" presStyleIdx="1" presStyleCnt="3"/>
      <dgm:spPr/>
      <dgm:t>
        <a:bodyPr/>
        <a:lstStyle/>
        <a:p>
          <a:endParaRPr lang="de-DE"/>
        </a:p>
      </dgm:t>
    </dgm:pt>
    <dgm:pt modelId="{5FC44448-F845-44E2-8591-2EC5DEE02588}" type="pres">
      <dgm:prSet presAssocID="{7729831B-DFD1-4349-84CF-74D0E25DA32E}" presName="gear3" presStyleLbl="node1" presStyleIdx="2" presStyleCnt="3" custLinFactNeighborX="-2235" custLinFactNeighborY="0"/>
      <dgm:spPr/>
      <dgm:t>
        <a:bodyPr/>
        <a:lstStyle/>
        <a:p>
          <a:endParaRPr lang="de-DE"/>
        </a:p>
      </dgm:t>
    </dgm:pt>
    <dgm:pt modelId="{6E9A7A11-DB4B-4997-8964-9A898A3033D9}" type="pres">
      <dgm:prSet presAssocID="{7729831B-DFD1-4349-84CF-74D0E25DA32E}" presName="gear3tx" presStyleLbl="node1" presStyleIdx="2" presStyleCnt="3">
        <dgm:presLayoutVars>
          <dgm:chMax val="1"/>
          <dgm:bulletEnabled val="1"/>
        </dgm:presLayoutVars>
      </dgm:prSet>
      <dgm:spPr/>
      <dgm:t>
        <a:bodyPr/>
        <a:lstStyle/>
        <a:p>
          <a:endParaRPr lang="de-DE"/>
        </a:p>
      </dgm:t>
    </dgm:pt>
    <dgm:pt modelId="{7DACF0D3-A62B-42E7-B80F-B8C12855CEF6}" type="pres">
      <dgm:prSet presAssocID="{7729831B-DFD1-4349-84CF-74D0E25DA32E}" presName="gear3srcNode" presStyleLbl="node1" presStyleIdx="2" presStyleCnt="3"/>
      <dgm:spPr/>
      <dgm:t>
        <a:bodyPr/>
        <a:lstStyle/>
        <a:p>
          <a:endParaRPr lang="de-DE"/>
        </a:p>
      </dgm:t>
    </dgm:pt>
    <dgm:pt modelId="{EBCE9CCD-E9CC-40BE-ACA3-5CFEAB06C7D4}" type="pres">
      <dgm:prSet presAssocID="{7729831B-DFD1-4349-84CF-74D0E25DA32E}" presName="gear3dstNode" presStyleLbl="node1" presStyleIdx="2" presStyleCnt="3"/>
      <dgm:spPr/>
      <dgm:t>
        <a:bodyPr/>
        <a:lstStyle/>
        <a:p>
          <a:endParaRPr lang="de-DE"/>
        </a:p>
      </dgm:t>
    </dgm:pt>
    <dgm:pt modelId="{46173D4D-77F3-492B-8582-14CC6A576202}" type="pres">
      <dgm:prSet presAssocID="{4AA6DA37-CEF0-47A3-B035-06C65B58500B}" presName="connector1" presStyleLbl="sibTrans2D1" presStyleIdx="0" presStyleCnt="3"/>
      <dgm:spPr/>
      <dgm:t>
        <a:bodyPr/>
        <a:lstStyle/>
        <a:p>
          <a:endParaRPr lang="de-DE"/>
        </a:p>
      </dgm:t>
    </dgm:pt>
    <dgm:pt modelId="{2C4F3B65-F849-4FE1-A4AF-5BF44CD227EF}" type="pres">
      <dgm:prSet presAssocID="{B13C379F-6724-4BF7-A400-B4C578964D19}" presName="connector2" presStyleLbl="sibTrans2D1" presStyleIdx="1" presStyleCnt="3"/>
      <dgm:spPr/>
      <dgm:t>
        <a:bodyPr/>
        <a:lstStyle/>
        <a:p>
          <a:endParaRPr lang="de-DE"/>
        </a:p>
      </dgm:t>
    </dgm:pt>
    <dgm:pt modelId="{34D3C9A5-E212-4D00-9674-53858770E15E}" type="pres">
      <dgm:prSet presAssocID="{42A6884C-A8FD-4200-937D-1D40FE1AEEA0}" presName="connector3" presStyleLbl="sibTrans2D1" presStyleIdx="2" presStyleCnt="3"/>
      <dgm:spPr/>
      <dgm:t>
        <a:bodyPr/>
        <a:lstStyle/>
        <a:p>
          <a:endParaRPr lang="de-DE"/>
        </a:p>
      </dgm:t>
    </dgm:pt>
  </dgm:ptLst>
  <dgm:cxnLst>
    <dgm:cxn modelId="{A4DF5910-B6AD-4801-9026-C778C318067A}" type="presOf" srcId="{7729831B-DFD1-4349-84CF-74D0E25DA32E}" destId="{6E9A7A11-DB4B-4997-8964-9A898A3033D9}" srcOrd="1" destOrd="0" presId="urn:microsoft.com/office/officeart/2005/8/layout/gear1"/>
    <dgm:cxn modelId="{1EF213DF-27A4-4CA8-B794-43613AE636E6}" type="presOf" srcId="{2F560996-B4A2-42B9-9508-27BE7795BA16}" destId="{F6091470-F2C3-456B-903F-735532063647}" srcOrd="0" destOrd="0" presId="urn:microsoft.com/office/officeart/2005/8/layout/gear1"/>
    <dgm:cxn modelId="{3099749F-97EC-4A41-8778-D1EB47AFF8C3}" type="presOf" srcId="{4AA6DA37-CEF0-47A3-B035-06C65B58500B}" destId="{46173D4D-77F3-492B-8582-14CC6A576202}" srcOrd="0" destOrd="0" presId="urn:microsoft.com/office/officeart/2005/8/layout/gear1"/>
    <dgm:cxn modelId="{C08B3B9A-0F3A-4125-BC19-4B60802984FF}" srcId="{2F560996-B4A2-42B9-9508-27BE7795BA16}" destId="{85B86F2B-BE9D-442B-BD91-52F72F76F396}" srcOrd="1" destOrd="0" parTransId="{5C8700E9-E86D-4B72-BE03-C6FDB5A10077}" sibTransId="{B13C379F-6724-4BF7-A400-B4C578964D19}"/>
    <dgm:cxn modelId="{FB98F804-6607-4791-8EEF-BE7403D064AC}" type="presOf" srcId="{B13C379F-6724-4BF7-A400-B4C578964D19}" destId="{2C4F3B65-F849-4FE1-A4AF-5BF44CD227EF}" srcOrd="0" destOrd="0" presId="urn:microsoft.com/office/officeart/2005/8/layout/gear1"/>
    <dgm:cxn modelId="{38DC953E-C1FD-4BD3-A7DE-20673B23E993}" srcId="{2F560996-B4A2-42B9-9508-27BE7795BA16}" destId="{6D919B8F-32D1-4D1E-9E60-A8DD79E3F3CE}" srcOrd="4" destOrd="0" parTransId="{78FEE710-214B-4231-BE40-E4970444F9D1}" sibTransId="{E065E4D4-7CAC-4940-85ED-2077FB2DF467}"/>
    <dgm:cxn modelId="{FF6CBE81-7928-4B24-92A1-92DBBB6F2154}" type="presOf" srcId="{01AB9492-2885-4167-BFF2-BB799187F31A}" destId="{EFED39BF-4738-4C9E-9FFB-B4A774896867}" srcOrd="0" destOrd="0" presId="urn:microsoft.com/office/officeart/2005/8/layout/gear1"/>
    <dgm:cxn modelId="{DD6F32B0-8E53-481C-9C36-3E7BD2B35F5F}" srcId="{2F560996-B4A2-42B9-9508-27BE7795BA16}" destId="{C6D4C9E4-BA23-4AD1-A59D-AD2FB3218415}" srcOrd="3" destOrd="0" parTransId="{A2E1A380-C872-4DF8-9574-FA38F3E260C7}" sibTransId="{47C5ECE2-FA17-4198-A7C7-137E34FDB62D}"/>
    <dgm:cxn modelId="{F877B202-CDEC-4CD8-8451-2A9BD50E9A42}" type="presOf" srcId="{7729831B-DFD1-4349-84CF-74D0E25DA32E}" destId="{7DACF0D3-A62B-42E7-B80F-B8C12855CEF6}" srcOrd="2" destOrd="0" presId="urn:microsoft.com/office/officeart/2005/8/layout/gear1"/>
    <dgm:cxn modelId="{4A538F5F-42F6-48D6-BD97-D1D2F8B588BF}" type="presOf" srcId="{01AB9492-2885-4167-BFF2-BB799187F31A}" destId="{D548BA69-FD53-4533-B056-993F14B5B6F4}" srcOrd="2" destOrd="0" presId="urn:microsoft.com/office/officeart/2005/8/layout/gear1"/>
    <dgm:cxn modelId="{28A67232-F409-420B-8EA2-69A046AD7D01}" type="presOf" srcId="{7729831B-DFD1-4349-84CF-74D0E25DA32E}" destId="{EBCE9CCD-E9CC-40BE-ACA3-5CFEAB06C7D4}" srcOrd="3" destOrd="0" presId="urn:microsoft.com/office/officeart/2005/8/layout/gear1"/>
    <dgm:cxn modelId="{7BE2F049-81F7-4B9E-A301-70CEDC8BDAC9}" type="presOf" srcId="{01AB9492-2885-4167-BFF2-BB799187F31A}" destId="{3B16B27C-0146-4815-B792-BA6169143B02}" srcOrd="1" destOrd="0" presId="urn:microsoft.com/office/officeart/2005/8/layout/gear1"/>
    <dgm:cxn modelId="{3952C1AD-035A-43D1-B329-BF2021499891}" srcId="{2F560996-B4A2-42B9-9508-27BE7795BA16}" destId="{01AB9492-2885-4167-BFF2-BB799187F31A}" srcOrd="0" destOrd="0" parTransId="{5367022E-F3E5-4652-BF2A-3B6FB6BAB037}" sibTransId="{4AA6DA37-CEF0-47A3-B035-06C65B58500B}"/>
    <dgm:cxn modelId="{826BDA98-0341-438D-80FB-9F07BDE6831E}" type="presOf" srcId="{7729831B-DFD1-4349-84CF-74D0E25DA32E}" destId="{5FC44448-F845-44E2-8591-2EC5DEE02588}" srcOrd="0" destOrd="0" presId="urn:microsoft.com/office/officeart/2005/8/layout/gear1"/>
    <dgm:cxn modelId="{0CC1E323-154C-4F1E-A3C4-CDEC2FCDEEB9}" type="presOf" srcId="{85B86F2B-BE9D-442B-BD91-52F72F76F396}" destId="{9DF27C9F-DCEB-4829-BA46-6910EFB06D71}" srcOrd="0" destOrd="0" presId="urn:microsoft.com/office/officeart/2005/8/layout/gear1"/>
    <dgm:cxn modelId="{0C5D9693-34A8-466A-AAA2-DA99BB2D988B}" srcId="{2F560996-B4A2-42B9-9508-27BE7795BA16}" destId="{7729831B-DFD1-4349-84CF-74D0E25DA32E}" srcOrd="2" destOrd="0" parTransId="{914EBDF4-4E10-41D0-A58D-4ED1E6AE567A}" sibTransId="{42A6884C-A8FD-4200-937D-1D40FE1AEEA0}"/>
    <dgm:cxn modelId="{B53CA022-3F7C-4F1D-AD0D-1A8B72C31E1A}" type="presOf" srcId="{85B86F2B-BE9D-442B-BD91-52F72F76F396}" destId="{F9E897CB-5B0B-4041-A3F3-534FCDA719F9}" srcOrd="1" destOrd="0" presId="urn:microsoft.com/office/officeart/2005/8/layout/gear1"/>
    <dgm:cxn modelId="{0187E46E-A6D0-43EA-B308-AEE7AFAEFD8A}" type="presOf" srcId="{85B86F2B-BE9D-442B-BD91-52F72F76F396}" destId="{EF4A0BB9-9E6E-41B2-8040-8902E1D11476}" srcOrd="2" destOrd="0" presId="urn:microsoft.com/office/officeart/2005/8/layout/gear1"/>
    <dgm:cxn modelId="{47532C04-DEE2-4589-A8DD-A10475446825}" type="presOf" srcId="{42A6884C-A8FD-4200-937D-1D40FE1AEEA0}" destId="{34D3C9A5-E212-4D00-9674-53858770E15E}" srcOrd="0" destOrd="0" presId="urn:microsoft.com/office/officeart/2005/8/layout/gear1"/>
    <dgm:cxn modelId="{7A38ABE9-A113-4D4E-AF47-92F16B3B9086}" type="presParOf" srcId="{F6091470-F2C3-456B-903F-735532063647}" destId="{EFED39BF-4738-4C9E-9FFB-B4A774896867}" srcOrd="0" destOrd="0" presId="urn:microsoft.com/office/officeart/2005/8/layout/gear1"/>
    <dgm:cxn modelId="{4FF0242F-2A56-45D8-A011-F03F6AEB4DAD}" type="presParOf" srcId="{F6091470-F2C3-456B-903F-735532063647}" destId="{3B16B27C-0146-4815-B792-BA6169143B02}" srcOrd="1" destOrd="0" presId="urn:microsoft.com/office/officeart/2005/8/layout/gear1"/>
    <dgm:cxn modelId="{E3996FE6-4F3A-446E-95FD-E920AF54F673}" type="presParOf" srcId="{F6091470-F2C3-456B-903F-735532063647}" destId="{D548BA69-FD53-4533-B056-993F14B5B6F4}" srcOrd="2" destOrd="0" presId="urn:microsoft.com/office/officeart/2005/8/layout/gear1"/>
    <dgm:cxn modelId="{231C7F85-2815-4275-899B-CF15BEE580ED}" type="presParOf" srcId="{F6091470-F2C3-456B-903F-735532063647}" destId="{9DF27C9F-DCEB-4829-BA46-6910EFB06D71}" srcOrd="3" destOrd="0" presId="urn:microsoft.com/office/officeart/2005/8/layout/gear1"/>
    <dgm:cxn modelId="{EBF964EB-8FF8-42D0-B2CB-13A4F7765647}" type="presParOf" srcId="{F6091470-F2C3-456B-903F-735532063647}" destId="{F9E897CB-5B0B-4041-A3F3-534FCDA719F9}" srcOrd="4" destOrd="0" presId="urn:microsoft.com/office/officeart/2005/8/layout/gear1"/>
    <dgm:cxn modelId="{EB065EF9-343E-4AA9-8EFD-8EE7A99F7A88}" type="presParOf" srcId="{F6091470-F2C3-456B-903F-735532063647}" destId="{EF4A0BB9-9E6E-41B2-8040-8902E1D11476}" srcOrd="5" destOrd="0" presId="urn:microsoft.com/office/officeart/2005/8/layout/gear1"/>
    <dgm:cxn modelId="{317AC10E-4D0B-4775-BCEF-04DA66E03507}" type="presParOf" srcId="{F6091470-F2C3-456B-903F-735532063647}" destId="{5FC44448-F845-44E2-8591-2EC5DEE02588}" srcOrd="6" destOrd="0" presId="urn:microsoft.com/office/officeart/2005/8/layout/gear1"/>
    <dgm:cxn modelId="{90CE3A23-28AE-40E7-A0B2-512CD6ABC67A}" type="presParOf" srcId="{F6091470-F2C3-456B-903F-735532063647}" destId="{6E9A7A11-DB4B-4997-8964-9A898A3033D9}" srcOrd="7" destOrd="0" presId="urn:microsoft.com/office/officeart/2005/8/layout/gear1"/>
    <dgm:cxn modelId="{C6BA9414-E17D-43FF-8119-7F7CD4D44328}" type="presParOf" srcId="{F6091470-F2C3-456B-903F-735532063647}" destId="{7DACF0D3-A62B-42E7-B80F-B8C12855CEF6}" srcOrd="8" destOrd="0" presId="urn:microsoft.com/office/officeart/2005/8/layout/gear1"/>
    <dgm:cxn modelId="{CEE92657-510F-4565-BF32-94A53241A94B}" type="presParOf" srcId="{F6091470-F2C3-456B-903F-735532063647}" destId="{EBCE9CCD-E9CC-40BE-ACA3-5CFEAB06C7D4}" srcOrd="9" destOrd="0" presId="urn:microsoft.com/office/officeart/2005/8/layout/gear1"/>
    <dgm:cxn modelId="{BFA11C24-EC51-489C-9415-44195F1B1809}" type="presParOf" srcId="{F6091470-F2C3-456B-903F-735532063647}" destId="{46173D4D-77F3-492B-8582-14CC6A576202}" srcOrd="10" destOrd="0" presId="urn:microsoft.com/office/officeart/2005/8/layout/gear1"/>
    <dgm:cxn modelId="{30CA0703-0764-4435-B34C-8852186E221A}" type="presParOf" srcId="{F6091470-F2C3-456B-903F-735532063647}" destId="{2C4F3B65-F849-4FE1-A4AF-5BF44CD227EF}" srcOrd="11" destOrd="0" presId="urn:microsoft.com/office/officeart/2005/8/layout/gear1"/>
    <dgm:cxn modelId="{10878440-2CBD-405A-8732-4249B708EE9B}" type="presParOf" srcId="{F6091470-F2C3-456B-903F-735532063647}" destId="{34D3C9A5-E212-4D00-9674-53858770E15E}" srcOrd="12" destOrd="0" presId="urn:microsoft.com/office/officeart/2005/8/layout/gear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accent1"/>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9FA50DEA-314F-418D-B921-797487E0020A}" type="presOf" srcId="{3A50D1C4-6C1D-4EFD-99C9-E3E899365C34}" destId="{561F47A1-6015-4E58-8A53-5F1456B1102B}"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57397117-DB9A-4858-82F8-80EE880BFDD5}" type="presOf" srcId="{A281AEE8-31CC-4009-A65C-09F736EEA6FF}" destId="{72067EE6-925D-497C-B7BD-6D07383D1204}"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B7E3290C-6BBD-4C2E-A3CA-08A9469F7A9A}" type="presOf" srcId="{01251277-972F-488B-9F83-F0C563A9936C}" destId="{D7F39E73-54AE-41A7-A35E-FFA7917166D8}" srcOrd="0" destOrd="0" presId="urn:microsoft.com/office/officeart/2005/8/layout/pyramid4"/>
    <dgm:cxn modelId="{1DB332D4-DBC9-452D-AAFD-662632D37306}" type="presOf" srcId="{AB81DDBE-E404-46CF-8D31-E34BC2E6F1E6}" destId="{AE389F1B-5A8C-45E8-9AD6-A247874113D7}" srcOrd="0" destOrd="0" presId="urn:microsoft.com/office/officeart/2005/8/layout/pyramid4"/>
    <dgm:cxn modelId="{E0BF9F3A-5699-4671-8B4E-D4787F74F807}" type="presOf" srcId="{11357AA8-974F-427B-8352-5DBF1FF9F16D}" destId="{F26E4F0A-9FD0-423E-B69B-E823C8F88024}" srcOrd="0" destOrd="0" presId="urn:microsoft.com/office/officeart/2005/8/layout/pyramid4"/>
    <dgm:cxn modelId="{BE1A944B-60D1-462E-A413-F2024BBA264C}" type="presParOf" srcId="{72067EE6-925D-497C-B7BD-6D07383D1204}" destId="{561F47A1-6015-4E58-8A53-5F1456B1102B}" srcOrd="0" destOrd="0" presId="urn:microsoft.com/office/officeart/2005/8/layout/pyramid4"/>
    <dgm:cxn modelId="{82A37AF3-EDF9-4EF3-BFC1-3B408C0CB52E}" type="presParOf" srcId="{72067EE6-925D-497C-B7BD-6D07383D1204}" destId="{F26E4F0A-9FD0-423E-B69B-E823C8F88024}" srcOrd="1" destOrd="0" presId="urn:microsoft.com/office/officeart/2005/8/layout/pyramid4"/>
    <dgm:cxn modelId="{3BFC8D38-E630-43F1-906B-44EB0F4FEC59}" type="presParOf" srcId="{72067EE6-925D-497C-B7BD-6D07383D1204}" destId="{D7F39E73-54AE-41A7-A35E-FFA7917166D8}" srcOrd="2" destOrd="0" presId="urn:microsoft.com/office/officeart/2005/8/layout/pyramid4"/>
    <dgm:cxn modelId="{ABB9E31E-C68E-4302-81B5-68AD085CC27E}"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1F22449-6006-4321-8578-3C86A1A4D1CD}"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de-DE"/>
        </a:p>
      </dgm:t>
    </dgm:pt>
    <dgm:pt modelId="{656D1503-7C73-4E6F-AA1C-804D8551605B}">
      <dgm:prSet phldrT="[Text]"/>
      <dgm:spPr/>
      <dgm:t>
        <a:bodyPr/>
        <a:lstStyle/>
        <a:p>
          <a:r>
            <a:rPr lang="de-DE" dirty="0" smtClean="0"/>
            <a:t>Timing-Signale</a:t>
          </a:r>
          <a:endParaRPr lang="de-DE" dirty="0"/>
        </a:p>
      </dgm:t>
    </dgm:pt>
    <dgm:pt modelId="{042C1881-0F53-41A6-AB20-813D1C02F3C7}" type="parTrans" cxnId="{75E1B73F-4320-4FCB-8C4A-5E5DB917702B}">
      <dgm:prSet/>
      <dgm:spPr/>
      <dgm:t>
        <a:bodyPr/>
        <a:lstStyle/>
        <a:p>
          <a:endParaRPr lang="de-DE"/>
        </a:p>
      </dgm:t>
    </dgm:pt>
    <dgm:pt modelId="{1B6F2D35-6E28-4A36-AA63-5B18476FE155}" type="sibTrans" cxnId="{75E1B73F-4320-4FCB-8C4A-5E5DB917702B}">
      <dgm:prSet/>
      <dgm:spPr/>
      <dgm:t>
        <a:bodyPr/>
        <a:lstStyle/>
        <a:p>
          <a:endParaRPr lang="de-DE"/>
        </a:p>
      </dgm:t>
    </dgm:pt>
    <dgm:pt modelId="{37A92BBD-C61C-4DAB-9620-6FA6E64959C3}">
      <dgm:prSet phldrT="[Text]"/>
      <dgm:spPr/>
      <dgm:t>
        <a:bodyPr/>
        <a:lstStyle/>
        <a:p>
          <a:r>
            <a:rPr lang="de-DE" dirty="0" smtClean="0"/>
            <a:t>Preise</a:t>
          </a:r>
          <a:endParaRPr lang="de-DE" dirty="0"/>
        </a:p>
      </dgm:t>
    </dgm:pt>
    <dgm:pt modelId="{5891F0B0-4696-47E3-BCC4-D3413CAD9A44}" type="parTrans" cxnId="{B2D2A15E-5713-47BD-AFD3-19828C10128D}">
      <dgm:prSet/>
      <dgm:spPr/>
      <dgm:t>
        <a:bodyPr/>
        <a:lstStyle/>
        <a:p>
          <a:endParaRPr lang="de-DE"/>
        </a:p>
      </dgm:t>
    </dgm:pt>
    <dgm:pt modelId="{169E2DDC-35C7-4486-979C-A774F14C6A33}" type="sibTrans" cxnId="{B2D2A15E-5713-47BD-AFD3-19828C10128D}">
      <dgm:prSet/>
      <dgm:spPr/>
      <dgm:t>
        <a:bodyPr/>
        <a:lstStyle/>
        <a:p>
          <a:endParaRPr lang="de-DE"/>
        </a:p>
      </dgm:t>
    </dgm:pt>
    <dgm:pt modelId="{2A486D9F-2C48-4BB1-AA3B-2DF554EF0BF4}">
      <dgm:prSet phldrT="[Text]"/>
      <dgm:spPr/>
      <dgm:t>
        <a:bodyPr/>
        <a:lstStyle/>
        <a:p>
          <a:r>
            <a:rPr lang="de-DE" dirty="0" smtClean="0"/>
            <a:t>Intermarket</a:t>
          </a:r>
          <a:endParaRPr lang="de-DE" dirty="0"/>
        </a:p>
      </dgm:t>
    </dgm:pt>
    <dgm:pt modelId="{307ACC44-8031-4759-B38B-57CEB4D988BC}" type="parTrans" cxnId="{1B642AF1-CC21-435C-AB5B-07802EC63CBF}">
      <dgm:prSet/>
      <dgm:spPr/>
      <dgm:t>
        <a:bodyPr/>
        <a:lstStyle/>
        <a:p>
          <a:endParaRPr lang="de-DE"/>
        </a:p>
      </dgm:t>
    </dgm:pt>
    <dgm:pt modelId="{07E9C858-9E69-43C8-B947-18CAAAA7A540}" type="sibTrans" cxnId="{1B642AF1-CC21-435C-AB5B-07802EC63CBF}">
      <dgm:prSet/>
      <dgm:spPr/>
      <dgm:t>
        <a:bodyPr/>
        <a:lstStyle/>
        <a:p>
          <a:endParaRPr lang="de-DE"/>
        </a:p>
      </dgm:t>
    </dgm:pt>
    <dgm:pt modelId="{1747A7AE-10A5-4DF2-8360-52A8866DAA43}">
      <dgm:prSet phldrT="[Text]"/>
      <dgm:spPr/>
      <dgm:t>
        <a:bodyPr/>
        <a:lstStyle/>
        <a:p>
          <a:r>
            <a:rPr lang="de-DE" dirty="0" smtClean="0"/>
            <a:t>Attraktivitäts-</a:t>
          </a:r>
        </a:p>
        <a:p>
          <a:r>
            <a:rPr lang="de-DE" dirty="0" smtClean="0"/>
            <a:t>Merkmale</a:t>
          </a:r>
          <a:endParaRPr lang="de-DE" dirty="0"/>
        </a:p>
      </dgm:t>
    </dgm:pt>
    <dgm:pt modelId="{B85010B3-61D0-4E3C-A4D9-A2815DB63157}" type="parTrans" cxnId="{E1C26C43-3F5D-40CA-9FB7-884FFBC80699}">
      <dgm:prSet/>
      <dgm:spPr/>
      <dgm:t>
        <a:bodyPr/>
        <a:lstStyle/>
        <a:p>
          <a:endParaRPr lang="de-DE"/>
        </a:p>
      </dgm:t>
    </dgm:pt>
    <dgm:pt modelId="{97E14EC0-E7D0-432D-B237-586A6B28EF6D}" type="sibTrans" cxnId="{E1C26C43-3F5D-40CA-9FB7-884FFBC80699}">
      <dgm:prSet/>
      <dgm:spPr/>
      <dgm:t>
        <a:bodyPr/>
        <a:lstStyle/>
        <a:p>
          <a:endParaRPr lang="de-DE"/>
        </a:p>
      </dgm:t>
    </dgm:pt>
    <dgm:pt modelId="{55183CE6-9F2F-4076-95F5-96EE67D42481}">
      <dgm:prSet phldrT="[Text]"/>
      <dgm:spPr/>
      <dgm:t>
        <a:bodyPr/>
        <a:lstStyle/>
        <a:p>
          <a:r>
            <a:rPr lang="de-DE" dirty="0" smtClean="0"/>
            <a:t>Selection</a:t>
          </a:r>
          <a:endParaRPr lang="de-DE" dirty="0"/>
        </a:p>
      </dgm:t>
    </dgm:pt>
    <dgm:pt modelId="{60728C78-B7BB-4A9B-97E2-6987A75CE7AB}" type="parTrans" cxnId="{368AE500-AD67-4CAA-9F74-96B0A52C16AF}">
      <dgm:prSet/>
      <dgm:spPr/>
      <dgm:t>
        <a:bodyPr/>
        <a:lstStyle/>
        <a:p>
          <a:endParaRPr lang="de-DE"/>
        </a:p>
      </dgm:t>
    </dgm:pt>
    <dgm:pt modelId="{D3AE8626-746F-4231-A2A5-AD439F1FC7EC}" type="sibTrans" cxnId="{368AE500-AD67-4CAA-9F74-96B0A52C16AF}">
      <dgm:prSet/>
      <dgm:spPr/>
      <dgm:t>
        <a:bodyPr/>
        <a:lstStyle/>
        <a:p>
          <a:endParaRPr lang="de-DE"/>
        </a:p>
      </dgm:t>
    </dgm:pt>
    <dgm:pt modelId="{C146EC6B-D3A6-48F2-8D35-8FC46D1F873F}">
      <dgm:prSet phldrT="[Text]"/>
      <dgm:spPr/>
      <dgm:t>
        <a:bodyPr/>
        <a:lstStyle/>
        <a:p>
          <a:r>
            <a:rPr lang="de-DE" dirty="0" smtClean="0"/>
            <a:t>Datamining</a:t>
          </a:r>
          <a:endParaRPr lang="de-DE" dirty="0"/>
        </a:p>
      </dgm:t>
    </dgm:pt>
    <dgm:pt modelId="{C9B6E9E7-1157-4421-AE04-F72F88D014BA}" type="parTrans" cxnId="{54F2F630-1607-42D3-8132-5822D69EDAD8}">
      <dgm:prSet/>
      <dgm:spPr/>
      <dgm:t>
        <a:bodyPr/>
        <a:lstStyle/>
        <a:p>
          <a:endParaRPr lang="de-DE"/>
        </a:p>
      </dgm:t>
    </dgm:pt>
    <dgm:pt modelId="{27BEF64A-655F-4582-A4A8-2119440D6C9E}" type="sibTrans" cxnId="{54F2F630-1607-42D3-8132-5822D69EDAD8}">
      <dgm:prSet/>
      <dgm:spPr/>
      <dgm:t>
        <a:bodyPr/>
        <a:lstStyle/>
        <a:p>
          <a:endParaRPr lang="de-DE"/>
        </a:p>
      </dgm:t>
    </dgm:pt>
    <dgm:pt modelId="{4F0F236B-435F-4053-B905-255B74CD0280}">
      <dgm:prSet phldrT="[Text]"/>
      <dgm:spPr/>
      <dgm:t>
        <a:bodyPr/>
        <a:lstStyle/>
        <a:p>
          <a:r>
            <a:rPr lang="de-DE" dirty="0" smtClean="0"/>
            <a:t>Feature</a:t>
          </a:r>
          <a:endParaRPr lang="de-DE" dirty="0"/>
        </a:p>
      </dgm:t>
    </dgm:pt>
    <dgm:pt modelId="{D9BE45EA-7F8A-4C28-9FE2-06C2DBD5338F}" type="parTrans" cxnId="{5A5FB8EC-B605-42B2-B8B8-0243014C3809}">
      <dgm:prSet/>
      <dgm:spPr/>
      <dgm:t>
        <a:bodyPr/>
        <a:lstStyle/>
        <a:p>
          <a:endParaRPr lang="de-DE"/>
        </a:p>
      </dgm:t>
    </dgm:pt>
    <dgm:pt modelId="{550F1AB6-0053-4EE2-A29F-C4E5D704B944}" type="sibTrans" cxnId="{5A5FB8EC-B605-42B2-B8B8-0243014C3809}">
      <dgm:prSet/>
      <dgm:spPr/>
      <dgm:t>
        <a:bodyPr/>
        <a:lstStyle/>
        <a:p>
          <a:endParaRPr lang="de-DE"/>
        </a:p>
      </dgm:t>
    </dgm:pt>
    <dgm:pt modelId="{FBEAB034-DCAA-467C-AA7C-A536CA7D2692}">
      <dgm:prSet phldrT="[Text]"/>
      <dgm:spPr/>
      <dgm:t>
        <a:bodyPr/>
        <a:lstStyle/>
        <a:p>
          <a:r>
            <a:rPr lang="de-DE" dirty="0" smtClean="0"/>
            <a:t>ETF-Indizes</a:t>
          </a:r>
          <a:endParaRPr lang="de-DE" dirty="0"/>
        </a:p>
      </dgm:t>
    </dgm:pt>
    <dgm:pt modelId="{30DCBBD6-E716-4DE7-8CB4-5210E0F32956}" type="parTrans" cxnId="{9330FD50-FF5C-439F-BE6B-CEA285EDFD97}">
      <dgm:prSet/>
      <dgm:spPr/>
      <dgm:t>
        <a:bodyPr/>
        <a:lstStyle/>
        <a:p>
          <a:endParaRPr lang="de-DE"/>
        </a:p>
      </dgm:t>
    </dgm:pt>
    <dgm:pt modelId="{C7CD2D29-DD56-4A71-A4C1-F14A2465FD3E}" type="sibTrans" cxnId="{9330FD50-FF5C-439F-BE6B-CEA285EDFD97}">
      <dgm:prSet/>
      <dgm:spPr/>
      <dgm:t>
        <a:bodyPr/>
        <a:lstStyle/>
        <a:p>
          <a:endParaRPr lang="de-DE"/>
        </a:p>
      </dgm:t>
    </dgm:pt>
    <dgm:pt modelId="{970A99D6-C618-44A3-978A-BE6C2CA9B442}">
      <dgm:prSet phldrT="[Text]"/>
      <dgm:spPr/>
      <dgm:t>
        <a:bodyPr/>
        <a:lstStyle/>
        <a:p>
          <a:r>
            <a:rPr lang="de-DE" dirty="0" smtClean="0"/>
            <a:t>Assetallocation </a:t>
          </a:r>
          <a:endParaRPr lang="de-DE" dirty="0"/>
        </a:p>
      </dgm:t>
    </dgm:pt>
    <dgm:pt modelId="{4789B6B8-8521-4556-8584-DF859B0CEAC1}" type="parTrans" cxnId="{55ED30AA-2962-46B0-B11A-0795A9FCE6F9}">
      <dgm:prSet/>
      <dgm:spPr/>
      <dgm:t>
        <a:bodyPr/>
        <a:lstStyle/>
        <a:p>
          <a:endParaRPr lang="de-DE"/>
        </a:p>
      </dgm:t>
    </dgm:pt>
    <dgm:pt modelId="{7FEDF4B9-EDE7-4642-BB72-936E1E85D7C2}" type="sibTrans" cxnId="{55ED30AA-2962-46B0-B11A-0795A9FCE6F9}">
      <dgm:prSet/>
      <dgm:spPr/>
      <dgm:t>
        <a:bodyPr/>
        <a:lstStyle/>
        <a:p>
          <a:endParaRPr lang="de-DE"/>
        </a:p>
      </dgm:t>
    </dgm:pt>
    <dgm:pt modelId="{6C95B0C9-09BC-491F-AD79-71110AC0E663}">
      <dgm:prSet phldrT="[Text]"/>
      <dgm:spPr/>
      <dgm:t>
        <a:bodyPr/>
        <a:lstStyle/>
        <a:p>
          <a:r>
            <a:rPr lang="de-DE" dirty="0" smtClean="0"/>
            <a:t>Transaktionen</a:t>
          </a:r>
          <a:endParaRPr lang="de-DE" dirty="0"/>
        </a:p>
      </dgm:t>
    </dgm:pt>
    <dgm:pt modelId="{E11442A0-E929-439B-82FF-B95ED1E8ACE9}" type="parTrans" cxnId="{3138C0C3-4325-4505-B3E9-C52CE0749E86}">
      <dgm:prSet/>
      <dgm:spPr/>
      <dgm:t>
        <a:bodyPr/>
        <a:lstStyle/>
        <a:p>
          <a:endParaRPr lang="de-DE"/>
        </a:p>
      </dgm:t>
    </dgm:pt>
    <dgm:pt modelId="{4322F14B-3814-4D84-BAEC-5249E4D812E2}" type="sibTrans" cxnId="{3138C0C3-4325-4505-B3E9-C52CE0749E86}">
      <dgm:prSet/>
      <dgm:spPr/>
      <dgm:t>
        <a:bodyPr/>
        <a:lstStyle/>
        <a:p>
          <a:endParaRPr lang="de-DE"/>
        </a:p>
      </dgm:t>
    </dgm:pt>
    <dgm:pt modelId="{8FF65752-FA90-400B-A8BF-809112B6EBF5}">
      <dgm:prSet phldrT="[Text]"/>
      <dgm:spPr/>
      <dgm:t>
        <a:bodyPr/>
        <a:lstStyle/>
        <a:p>
          <a:r>
            <a:rPr lang="de-DE" dirty="0" smtClean="0"/>
            <a:t>Attraktiviäts</a:t>
          </a:r>
          <a:br>
            <a:rPr lang="de-DE" dirty="0" smtClean="0"/>
          </a:br>
          <a:r>
            <a:rPr lang="de-DE" dirty="0" smtClean="0"/>
            <a:t>merkmale</a:t>
          </a:r>
          <a:endParaRPr lang="de-DE" dirty="0"/>
        </a:p>
      </dgm:t>
    </dgm:pt>
    <dgm:pt modelId="{F40FA4B1-8511-498F-96B8-F98D527507DC}" type="parTrans" cxnId="{CE76DFB6-48CF-4F2E-953A-C615935D3666}">
      <dgm:prSet/>
      <dgm:spPr/>
      <dgm:t>
        <a:bodyPr/>
        <a:lstStyle/>
        <a:p>
          <a:endParaRPr lang="de-DE"/>
        </a:p>
      </dgm:t>
    </dgm:pt>
    <dgm:pt modelId="{87E48FD3-D559-4D30-90DF-D80020C031AB}" type="sibTrans" cxnId="{CE76DFB6-48CF-4F2E-953A-C615935D3666}">
      <dgm:prSet/>
      <dgm:spPr/>
      <dgm:t>
        <a:bodyPr/>
        <a:lstStyle/>
        <a:p>
          <a:endParaRPr lang="de-DE"/>
        </a:p>
      </dgm:t>
    </dgm:pt>
    <dgm:pt modelId="{B0CC4156-F80B-4D92-A3C6-E8AA8835E388}">
      <dgm:prSet phldrT="[Text]"/>
      <dgm:spPr/>
      <dgm:t>
        <a:bodyPr/>
        <a:lstStyle/>
        <a:p>
          <a:r>
            <a:rPr lang="de-DE" dirty="0" smtClean="0"/>
            <a:t>Timing</a:t>
          </a:r>
          <a:endParaRPr lang="de-DE" dirty="0"/>
        </a:p>
      </dgm:t>
    </dgm:pt>
    <dgm:pt modelId="{9734224B-8DC0-44FD-A4B0-233B388E6EB7}" type="parTrans" cxnId="{77FB909C-7CB2-4ABD-8D16-B238BD9B6737}">
      <dgm:prSet/>
      <dgm:spPr/>
      <dgm:t>
        <a:bodyPr/>
        <a:lstStyle/>
        <a:p>
          <a:endParaRPr lang="de-DE"/>
        </a:p>
      </dgm:t>
    </dgm:pt>
    <dgm:pt modelId="{0E49F75A-37D0-43CB-8027-A2D034DC94C5}" type="sibTrans" cxnId="{77FB909C-7CB2-4ABD-8D16-B238BD9B6737}">
      <dgm:prSet/>
      <dgm:spPr/>
      <dgm:t>
        <a:bodyPr/>
        <a:lstStyle/>
        <a:p>
          <a:endParaRPr lang="de-DE"/>
        </a:p>
      </dgm:t>
    </dgm:pt>
    <dgm:pt modelId="{88427EAF-C5AC-4E52-8F76-6D539C3693A5}">
      <dgm:prSet phldrT="[Text]"/>
      <dgm:spPr/>
      <dgm:t>
        <a:bodyPr/>
        <a:lstStyle/>
        <a:p>
          <a:r>
            <a:rPr lang="de-DE" dirty="0" smtClean="0"/>
            <a:t>Macros</a:t>
          </a:r>
          <a:endParaRPr lang="de-DE" dirty="0"/>
        </a:p>
      </dgm:t>
    </dgm:pt>
    <dgm:pt modelId="{1C6CE0D0-7432-40C2-A6B4-D6AD97B4F164}" type="parTrans" cxnId="{F8632C1B-DB8E-4A18-B225-F4CA50CC487E}">
      <dgm:prSet/>
      <dgm:spPr/>
      <dgm:t>
        <a:bodyPr/>
        <a:lstStyle/>
        <a:p>
          <a:endParaRPr lang="de-DE"/>
        </a:p>
      </dgm:t>
    </dgm:pt>
    <dgm:pt modelId="{858C292F-EA1E-483C-BC46-704D4080248B}" type="sibTrans" cxnId="{F8632C1B-DB8E-4A18-B225-F4CA50CC487E}">
      <dgm:prSet/>
      <dgm:spPr/>
      <dgm:t>
        <a:bodyPr/>
        <a:lstStyle/>
        <a:p>
          <a:endParaRPr lang="de-DE"/>
        </a:p>
      </dgm:t>
    </dgm:pt>
    <dgm:pt modelId="{062B9301-F236-4153-8B8A-7E292A3C3038}" type="pres">
      <dgm:prSet presAssocID="{41F22449-6006-4321-8578-3C86A1A4D1CD}" presName="mainComposite" presStyleCnt="0">
        <dgm:presLayoutVars>
          <dgm:chPref val="1"/>
          <dgm:dir/>
          <dgm:animOne val="branch"/>
          <dgm:animLvl val="lvl"/>
          <dgm:resizeHandles val="exact"/>
        </dgm:presLayoutVars>
      </dgm:prSet>
      <dgm:spPr/>
      <dgm:t>
        <a:bodyPr/>
        <a:lstStyle/>
        <a:p>
          <a:endParaRPr lang="de-DE"/>
        </a:p>
      </dgm:t>
    </dgm:pt>
    <dgm:pt modelId="{9A03B3BA-9B62-486C-9E5C-0DAC37629B42}" type="pres">
      <dgm:prSet presAssocID="{41F22449-6006-4321-8578-3C86A1A4D1CD}" presName="hierFlow" presStyleCnt="0"/>
      <dgm:spPr/>
    </dgm:pt>
    <dgm:pt modelId="{D2A4C2EC-E669-4ED4-9BE5-F79425AD80F6}" type="pres">
      <dgm:prSet presAssocID="{41F22449-6006-4321-8578-3C86A1A4D1CD}" presName="firstBuf" presStyleCnt="0"/>
      <dgm:spPr/>
    </dgm:pt>
    <dgm:pt modelId="{4F325FD9-B461-4E2F-8C13-419B5436CE08}" type="pres">
      <dgm:prSet presAssocID="{41F22449-6006-4321-8578-3C86A1A4D1CD}" presName="hierChild1" presStyleCnt="0">
        <dgm:presLayoutVars>
          <dgm:chPref val="1"/>
          <dgm:animOne val="branch"/>
          <dgm:animLvl val="lvl"/>
        </dgm:presLayoutVars>
      </dgm:prSet>
      <dgm:spPr/>
    </dgm:pt>
    <dgm:pt modelId="{4A057CA2-EAD0-4584-98C8-9CEADFAF1E9C}" type="pres">
      <dgm:prSet presAssocID="{970A99D6-C618-44A3-978A-BE6C2CA9B442}" presName="Name14" presStyleCnt="0"/>
      <dgm:spPr/>
    </dgm:pt>
    <dgm:pt modelId="{39C60595-FEFA-40C5-8BEA-53CE3D174329}" type="pres">
      <dgm:prSet presAssocID="{970A99D6-C618-44A3-978A-BE6C2CA9B442}" presName="level1Shape" presStyleLbl="node0" presStyleIdx="0" presStyleCnt="1">
        <dgm:presLayoutVars>
          <dgm:chPref val="3"/>
        </dgm:presLayoutVars>
      </dgm:prSet>
      <dgm:spPr/>
      <dgm:t>
        <a:bodyPr/>
        <a:lstStyle/>
        <a:p>
          <a:endParaRPr lang="de-DE"/>
        </a:p>
      </dgm:t>
    </dgm:pt>
    <dgm:pt modelId="{88CC76B3-068E-43E5-86D7-7D2BD4C6C488}" type="pres">
      <dgm:prSet presAssocID="{970A99D6-C618-44A3-978A-BE6C2CA9B442}" presName="hierChild2" presStyleCnt="0"/>
      <dgm:spPr/>
    </dgm:pt>
    <dgm:pt modelId="{EDBAC001-DDB9-4D4C-B25F-8F0FA36CFD21}" type="pres">
      <dgm:prSet presAssocID="{9734224B-8DC0-44FD-A4B0-233B388E6EB7}" presName="Name19" presStyleLbl="parChTrans1D2" presStyleIdx="0" presStyleCnt="2"/>
      <dgm:spPr/>
      <dgm:t>
        <a:bodyPr/>
        <a:lstStyle/>
        <a:p>
          <a:endParaRPr lang="de-DE"/>
        </a:p>
      </dgm:t>
    </dgm:pt>
    <dgm:pt modelId="{2E2BDBA5-DB7C-4135-B352-0B59498DCF07}" type="pres">
      <dgm:prSet presAssocID="{B0CC4156-F80B-4D92-A3C6-E8AA8835E388}" presName="Name21" presStyleCnt="0"/>
      <dgm:spPr/>
    </dgm:pt>
    <dgm:pt modelId="{1350EACD-86C0-4365-82BF-2C44AF45A437}" type="pres">
      <dgm:prSet presAssocID="{B0CC4156-F80B-4D92-A3C6-E8AA8835E388}" presName="level2Shape" presStyleLbl="node2" presStyleIdx="0" presStyleCnt="2"/>
      <dgm:spPr/>
      <dgm:t>
        <a:bodyPr/>
        <a:lstStyle/>
        <a:p>
          <a:endParaRPr lang="de-DE"/>
        </a:p>
      </dgm:t>
    </dgm:pt>
    <dgm:pt modelId="{CD646A34-781B-4DE8-8675-F6FF6A226020}" type="pres">
      <dgm:prSet presAssocID="{B0CC4156-F80B-4D92-A3C6-E8AA8835E388}" presName="hierChild3" presStyleCnt="0"/>
      <dgm:spPr/>
    </dgm:pt>
    <dgm:pt modelId="{18BC2151-6F94-495E-90BA-BAC5A5B4CF49}" type="pres">
      <dgm:prSet presAssocID="{042C1881-0F53-41A6-AB20-813D1C02F3C7}" presName="Name19" presStyleLbl="parChTrans1D3" presStyleIdx="0" presStyleCnt="3"/>
      <dgm:spPr/>
      <dgm:t>
        <a:bodyPr/>
        <a:lstStyle/>
        <a:p>
          <a:endParaRPr lang="de-DE"/>
        </a:p>
      </dgm:t>
    </dgm:pt>
    <dgm:pt modelId="{9FF2DC25-343B-41D4-8ECC-62DA3E59C4BF}" type="pres">
      <dgm:prSet presAssocID="{656D1503-7C73-4E6F-AA1C-804D8551605B}" presName="Name21" presStyleCnt="0"/>
      <dgm:spPr/>
    </dgm:pt>
    <dgm:pt modelId="{0743E37F-309C-491B-8378-7C843F108B9B}" type="pres">
      <dgm:prSet presAssocID="{656D1503-7C73-4E6F-AA1C-804D8551605B}" presName="level2Shape" presStyleLbl="node3" presStyleIdx="0" presStyleCnt="3"/>
      <dgm:spPr/>
      <dgm:t>
        <a:bodyPr/>
        <a:lstStyle/>
        <a:p>
          <a:endParaRPr lang="de-DE"/>
        </a:p>
      </dgm:t>
    </dgm:pt>
    <dgm:pt modelId="{ACE094A5-BEA1-4FCC-8A95-CAF519D6538C}" type="pres">
      <dgm:prSet presAssocID="{656D1503-7C73-4E6F-AA1C-804D8551605B}" presName="hierChild3" presStyleCnt="0"/>
      <dgm:spPr/>
    </dgm:pt>
    <dgm:pt modelId="{1F58B425-7D58-41DD-8BDB-9A94740D49D8}" type="pres">
      <dgm:prSet presAssocID="{5891F0B0-4696-47E3-BCC4-D3413CAD9A44}" presName="Name19" presStyleLbl="parChTrans1D4" presStyleIdx="0" presStyleCnt="3"/>
      <dgm:spPr/>
      <dgm:t>
        <a:bodyPr/>
        <a:lstStyle/>
        <a:p>
          <a:endParaRPr lang="de-DE"/>
        </a:p>
      </dgm:t>
    </dgm:pt>
    <dgm:pt modelId="{C8E8B030-B6A1-4AC8-982B-ECD0BC7D1FDB}" type="pres">
      <dgm:prSet presAssocID="{37A92BBD-C61C-4DAB-9620-6FA6E64959C3}" presName="Name21" presStyleCnt="0"/>
      <dgm:spPr/>
    </dgm:pt>
    <dgm:pt modelId="{AC7A24E4-0146-4E7B-BF69-27742DFE078F}" type="pres">
      <dgm:prSet presAssocID="{37A92BBD-C61C-4DAB-9620-6FA6E64959C3}" presName="level2Shape" presStyleLbl="node4" presStyleIdx="0" presStyleCnt="3"/>
      <dgm:spPr/>
      <dgm:t>
        <a:bodyPr/>
        <a:lstStyle/>
        <a:p>
          <a:endParaRPr lang="de-DE"/>
        </a:p>
      </dgm:t>
    </dgm:pt>
    <dgm:pt modelId="{86383224-76CA-4703-A0B7-24E07F18A504}" type="pres">
      <dgm:prSet presAssocID="{37A92BBD-C61C-4DAB-9620-6FA6E64959C3}" presName="hierChild3" presStyleCnt="0"/>
      <dgm:spPr/>
    </dgm:pt>
    <dgm:pt modelId="{E77A831E-6375-4417-A63C-004CB2742D63}" type="pres">
      <dgm:prSet presAssocID="{307ACC44-8031-4759-B38B-57CEB4D988BC}" presName="Name19" presStyleLbl="parChTrans1D4" presStyleIdx="1" presStyleCnt="3"/>
      <dgm:spPr/>
      <dgm:t>
        <a:bodyPr/>
        <a:lstStyle/>
        <a:p>
          <a:endParaRPr lang="de-DE"/>
        </a:p>
      </dgm:t>
    </dgm:pt>
    <dgm:pt modelId="{72F55B52-80C4-428B-83F2-30C2F2E9EAD6}" type="pres">
      <dgm:prSet presAssocID="{2A486D9F-2C48-4BB1-AA3B-2DF554EF0BF4}" presName="Name21" presStyleCnt="0"/>
      <dgm:spPr/>
    </dgm:pt>
    <dgm:pt modelId="{C2253340-4F12-45BA-9BDB-9A2C5019539B}" type="pres">
      <dgm:prSet presAssocID="{2A486D9F-2C48-4BB1-AA3B-2DF554EF0BF4}" presName="level2Shape" presStyleLbl="node4" presStyleIdx="1" presStyleCnt="3"/>
      <dgm:spPr/>
      <dgm:t>
        <a:bodyPr/>
        <a:lstStyle/>
        <a:p>
          <a:endParaRPr lang="de-DE"/>
        </a:p>
      </dgm:t>
    </dgm:pt>
    <dgm:pt modelId="{42237538-0699-49AA-8D0D-4E9DEC897DAE}" type="pres">
      <dgm:prSet presAssocID="{2A486D9F-2C48-4BB1-AA3B-2DF554EF0BF4}" presName="hierChild3" presStyleCnt="0"/>
      <dgm:spPr/>
    </dgm:pt>
    <dgm:pt modelId="{E477D627-C1B7-419B-8408-B8ECD8880238}" type="pres">
      <dgm:prSet presAssocID="{B85010B3-61D0-4E3C-A4D9-A2815DB63157}" presName="Name19" presStyleLbl="parChTrans1D3" presStyleIdx="1" presStyleCnt="3"/>
      <dgm:spPr/>
      <dgm:t>
        <a:bodyPr/>
        <a:lstStyle/>
        <a:p>
          <a:endParaRPr lang="de-DE"/>
        </a:p>
      </dgm:t>
    </dgm:pt>
    <dgm:pt modelId="{FE8A0159-2C80-463B-B743-EB8C53C77B52}" type="pres">
      <dgm:prSet presAssocID="{1747A7AE-10A5-4DF2-8360-52A8866DAA43}" presName="Name21" presStyleCnt="0"/>
      <dgm:spPr/>
    </dgm:pt>
    <dgm:pt modelId="{91FE44A2-0042-4D30-816C-7B68FAA048C2}" type="pres">
      <dgm:prSet presAssocID="{1747A7AE-10A5-4DF2-8360-52A8866DAA43}" presName="level2Shape" presStyleLbl="node3" presStyleIdx="1" presStyleCnt="3"/>
      <dgm:spPr/>
      <dgm:t>
        <a:bodyPr/>
        <a:lstStyle/>
        <a:p>
          <a:endParaRPr lang="de-DE"/>
        </a:p>
      </dgm:t>
    </dgm:pt>
    <dgm:pt modelId="{905FFE85-88BB-45E4-B99D-EF6F510736D1}" type="pres">
      <dgm:prSet presAssocID="{1747A7AE-10A5-4DF2-8360-52A8866DAA43}" presName="hierChild3" presStyleCnt="0"/>
      <dgm:spPr/>
    </dgm:pt>
    <dgm:pt modelId="{78FB703E-58BC-4CAB-93EB-629418FC7F76}" type="pres">
      <dgm:prSet presAssocID="{60728C78-B7BB-4A9B-97E2-6987A75CE7AB}" presName="Name19" presStyleLbl="parChTrans1D2" presStyleIdx="1" presStyleCnt="2"/>
      <dgm:spPr/>
      <dgm:t>
        <a:bodyPr/>
        <a:lstStyle/>
        <a:p>
          <a:endParaRPr lang="de-DE"/>
        </a:p>
      </dgm:t>
    </dgm:pt>
    <dgm:pt modelId="{5EC6ADEC-FE67-48FB-91F8-30DF46EC1846}" type="pres">
      <dgm:prSet presAssocID="{55183CE6-9F2F-4076-95F5-96EE67D42481}" presName="Name21" presStyleCnt="0"/>
      <dgm:spPr/>
    </dgm:pt>
    <dgm:pt modelId="{BC60346E-40AD-4D3E-9697-ABADB63AF72B}" type="pres">
      <dgm:prSet presAssocID="{55183CE6-9F2F-4076-95F5-96EE67D42481}" presName="level2Shape" presStyleLbl="node2" presStyleIdx="1" presStyleCnt="2"/>
      <dgm:spPr/>
      <dgm:t>
        <a:bodyPr/>
        <a:lstStyle/>
        <a:p>
          <a:endParaRPr lang="de-DE"/>
        </a:p>
      </dgm:t>
    </dgm:pt>
    <dgm:pt modelId="{F3A11D64-2FC6-4B85-8E4C-2AB1C4C94B56}" type="pres">
      <dgm:prSet presAssocID="{55183CE6-9F2F-4076-95F5-96EE67D42481}" presName="hierChild3" presStyleCnt="0"/>
      <dgm:spPr/>
    </dgm:pt>
    <dgm:pt modelId="{FD75952E-264D-45A6-B61B-EC46A48D8640}" type="pres">
      <dgm:prSet presAssocID="{F40FA4B1-8511-498F-96B8-F98D527507DC}" presName="Name19" presStyleLbl="parChTrans1D3" presStyleIdx="2" presStyleCnt="3"/>
      <dgm:spPr/>
      <dgm:t>
        <a:bodyPr/>
        <a:lstStyle/>
        <a:p>
          <a:endParaRPr lang="de-DE"/>
        </a:p>
      </dgm:t>
    </dgm:pt>
    <dgm:pt modelId="{9BDDEA15-F1F6-41E1-AA79-2A6A205A84C9}" type="pres">
      <dgm:prSet presAssocID="{8FF65752-FA90-400B-A8BF-809112B6EBF5}" presName="Name21" presStyleCnt="0"/>
      <dgm:spPr/>
    </dgm:pt>
    <dgm:pt modelId="{005B8EFB-62F0-4BCF-A5EC-EF8EE99B1941}" type="pres">
      <dgm:prSet presAssocID="{8FF65752-FA90-400B-A8BF-809112B6EBF5}" presName="level2Shape" presStyleLbl="node3" presStyleIdx="2" presStyleCnt="3"/>
      <dgm:spPr/>
      <dgm:t>
        <a:bodyPr/>
        <a:lstStyle/>
        <a:p>
          <a:endParaRPr lang="de-DE"/>
        </a:p>
      </dgm:t>
    </dgm:pt>
    <dgm:pt modelId="{5A66F42F-8F15-4C0C-82E6-3D80C5F2C0A1}" type="pres">
      <dgm:prSet presAssocID="{8FF65752-FA90-400B-A8BF-809112B6EBF5}" presName="hierChild3" presStyleCnt="0"/>
      <dgm:spPr/>
    </dgm:pt>
    <dgm:pt modelId="{AB535C93-3BB5-4219-9604-FBCA6BEC2D6F}" type="pres">
      <dgm:prSet presAssocID="{1C6CE0D0-7432-40C2-A6B4-D6AD97B4F164}" presName="Name19" presStyleLbl="parChTrans1D4" presStyleIdx="2" presStyleCnt="3"/>
      <dgm:spPr/>
      <dgm:t>
        <a:bodyPr/>
        <a:lstStyle/>
        <a:p>
          <a:endParaRPr lang="de-DE"/>
        </a:p>
      </dgm:t>
    </dgm:pt>
    <dgm:pt modelId="{B8197AC6-D29E-42BB-AA4F-17BA8EA11EF4}" type="pres">
      <dgm:prSet presAssocID="{88427EAF-C5AC-4E52-8F76-6D539C3693A5}" presName="Name21" presStyleCnt="0"/>
      <dgm:spPr/>
    </dgm:pt>
    <dgm:pt modelId="{538CE261-882A-4FFB-ABDA-8304FE9226E1}" type="pres">
      <dgm:prSet presAssocID="{88427EAF-C5AC-4E52-8F76-6D539C3693A5}" presName="level2Shape" presStyleLbl="node4" presStyleIdx="2" presStyleCnt="3"/>
      <dgm:spPr/>
      <dgm:t>
        <a:bodyPr/>
        <a:lstStyle/>
        <a:p>
          <a:endParaRPr lang="de-DE"/>
        </a:p>
      </dgm:t>
    </dgm:pt>
    <dgm:pt modelId="{482C33DB-72ED-4FF8-980B-7B7DA213842A}" type="pres">
      <dgm:prSet presAssocID="{88427EAF-C5AC-4E52-8F76-6D539C3693A5}" presName="hierChild3" presStyleCnt="0"/>
      <dgm:spPr/>
    </dgm:pt>
    <dgm:pt modelId="{F3E7AC76-3BCA-4E32-BB76-018679CC045D}" type="pres">
      <dgm:prSet presAssocID="{41F22449-6006-4321-8578-3C86A1A4D1CD}" presName="bgShapesFlow" presStyleCnt="0"/>
      <dgm:spPr/>
    </dgm:pt>
    <dgm:pt modelId="{29C04886-99AD-4017-A332-367421EC1B81}" type="pres">
      <dgm:prSet presAssocID="{6C95B0C9-09BC-491F-AD79-71110AC0E663}" presName="rectComp" presStyleCnt="0"/>
      <dgm:spPr/>
    </dgm:pt>
    <dgm:pt modelId="{10559A1B-7B0B-437C-B8F6-C3723250C1F4}" type="pres">
      <dgm:prSet presAssocID="{6C95B0C9-09BC-491F-AD79-71110AC0E663}" presName="bgRect" presStyleLbl="bgShp" presStyleIdx="0" presStyleCnt="4"/>
      <dgm:spPr/>
      <dgm:t>
        <a:bodyPr/>
        <a:lstStyle/>
        <a:p>
          <a:endParaRPr lang="de-DE"/>
        </a:p>
      </dgm:t>
    </dgm:pt>
    <dgm:pt modelId="{5132F66E-1A97-4B8E-8F30-E41EAD5F73C5}" type="pres">
      <dgm:prSet presAssocID="{6C95B0C9-09BC-491F-AD79-71110AC0E663}" presName="bgRectTx" presStyleLbl="bgShp" presStyleIdx="0" presStyleCnt="4">
        <dgm:presLayoutVars>
          <dgm:bulletEnabled val="1"/>
        </dgm:presLayoutVars>
      </dgm:prSet>
      <dgm:spPr/>
      <dgm:t>
        <a:bodyPr/>
        <a:lstStyle/>
        <a:p>
          <a:endParaRPr lang="de-DE"/>
        </a:p>
      </dgm:t>
    </dgm:pt>
    <dgm:pt modelId="{2638FF4A-4124-468A-84C1-213256C7D54D}" type="pres">
      <dgm:prSet presAssocID="{6C95B0C9-09BC-491F-AD79-71110AC0E663}" presName="spComp" presStyleCnt="0"/>
      <dgm:spPr/>
    </dgm:pt>
    <dgm:pt modelId="{46D540F3-F6D9-4AE0-AA49-4E41DBAD866B}" type="pres">
      <dgm:prSet presAssocID="{6C95B0C9-09BC-491F-AD79-71110AC0E663}" presName="vSp" presStyleCnt="0"/>
      <dgm:spPr/>
    </dgm:pt>
    <dgm:pt modelId="{C1F306E4-F234-4C26-8BA3-AAF901681BF2}" type="pres">
      <dgm:prSet presAssocID="{C146EC6B-D3A6-48F2-8D35-8FC46D1F873F}" presName="rectComp" presStyleCnt="0"/>
      <dgm:spPr/>
    </dgm:pt>
    <dgm:pt modelId="{26359721-4DF9-48FB-8A28-0207E6231DD6}" type="pres">
      <dgm:prSet presAssocID="{C146EC6B-D3A6-48F2-8D35-8FC46D1F873F}" presName="bgRect" presStyleLbl="bgShp" presStyleIdx="1" presStyleCnt="4"/>
      <dgm:spPr/>
      <dgm:t>
        <a:bodyPr/>
        <a:lstStyle/>
        <a:p>
          <a:endParaRPr lang="de-DE"/>
        </a:p>
      </dgm:t>
    </dgm:pt>
    <dgm:pt modelId="{84832C95-8951-4ED8-A427-1BD6F8376152}" type="pres">
      <dgm:prSet presAssocID="{C146EC6B-D3A6-48F2-8D35-8FC46D1F873F}" presName="bgRectTx" presStyleLbl="bgShp" presStyleIdx="1" presStyleCnt="4">
        <dgm:presLayoutVars>
          <dgm:bulletEnabled val="1"/>
        </dgm:presLayoutVars>
      </dgm:prSet>
      <dgm:spPr/>
      <dgm:t>
        <a:bodyPr/>
        <a:lstStyle/>
        <a:p>
          <a:endParaRPr lang="de-DE"/>
        </a:p>
      </dgm:t>
    </dgm:pt>
    <dgm:pt modelId="{3A24EF82-44D7-427D-8060-BC635FEC6363}" type="pres">
      <dgm:prSet presAssocID="{C146EC6B-D3A6-48F2-8D35-8FC46D1F873F}" presName="spComp" presStyleCnt="0"/>
      <dgm:spPr/>
    </dgm:pt>
    <dgm:pt modelId="{65A4D7A4-67C0-484B-8D06-0609820F50B0}" type="pres">
      <dgm:prSet presAssocID="{C146EC6B-D3A6-48F2-8D35-8FC46D1F873F}" presName="vSp" presStyleCnt="0"/>
      <dgm:spPr/>
    </dgm:pt>
    <dgm:pt modelId="{B6511F6D-87CC-46DB-870C-4E95D2D958B7}" type="pres">
      <dgm:prSet presAssocID="{4F0F236B-435F-4053-B905-255B74CD0280}" presName="rectComp" presStyleCnt="0"/>
      <dgm:spPr/>
    </dgm:pt>
    <dgm:pt modelId="{0A598FBB-FF11-4301-8ADD-E1BCE090F327}" type="pres">
      <dgm:prSet presAssocID="{4F0F236B-435F-4053-B905-255B74CD0280}" presName="bgRect" presStyleLbl="bgShp" presStyleIdx="2" presStyleCnt="4"/>
      <dgm:spPr/>
      <dgm:t>
        <a:bodyPr/>
        <a:lstStyle/>
        <a:p>
          <a:endParaRPr lang="de-DE"/>
        </a:p>
      </dgm:t>
    </dgm:pt>
    <dgm:pt modelId="{AE942F99-82C3-4F88-AFAC-9CBD27FC67B1}" type="pres">
      <dgm:prSet presAssocID="{4F0F236B-435F-4053-B905-255B74CD0280}" presName="bgRectTx" presStyleLbl="bgShp" presStyleIdx="2" presStyleCnt="4">
        <dgm:presLayoutVars>
          <dgm:bulletEnabled val="1"/>
        </dgm:presLayoutVars>
      </dgm:prSet>
      <dgm:spPr/>
      <dgm:t>
        <a:bodyPr/>
        <a:lstStyle/>
        <a:p>
          <a:endParaRPr lang="de-DE"/>
        </a:p>
      </dgm:t>
    </dgm:pt>
    <dgm:pt modelId="{1C8909E8-6D82-42CB-B30F-C4AE17709AA1}" type="pres">
      <dgm:prSet presAssocID="{4F0F236B-435F-4053-B905-255B74CD0280}" presName="spComp" presStyleCnt="0"/>
      <dgm:spPr/>
    </dgm:pt>
    <dgm:pt modelId="{F032C0B8-2CBC-41D4-98D6-A0F2033240CD}" type="pres">
      <dgm:prSet presAssocID="{4F0F236B-435F-4053-B905-255B74CD0280}" presName="vSp" presStyleCnt="0"/>
      <dgm:spPr/>
    </dgm:pt>
    <dgm:pt modelId="{E70141F3-B2A1-486A-A773-4BD9163E2312}" type="pres">
      <dgm:prSet presAssocID="{FBEAB034-DCAA-467C-AA7C-A536CA7D2692}" presName="rectComp" presStyleCnt="0"/>
      <dgm:spPr/>
    </dgm:pt>
    <dgm:pt modelId="{EE0A7C58-E261-4C24-B7CA-9871006C4E39}" type="pres">
      <dgm:prSet presAssocID="{FBEAB034-DCAA-467C-AA7C-A536CA7D2692}" presName="bgRect" presStyleLbl="bgShp" presStyleIdx="3" presStyleCnt="4"/>
      <dgm:spPr/>
      <dgm:t>
        <a:bodyPr/>
        <a:lstStyle/>
        <a:p>
          <a:endParaRPr lang="de-DE"/>
        </a:p>
      </dgm:t>
    </dgm:pt>
    <dgm:pt modelId="{652D5D02-1BB0-4272-9229-29C7FE6AEBFF}" type="pres">
      <dgm:prSet presAssocID="{FBEAB034-DCAA-467C-AA7C-A536CA7D2692}" presName="bgRectTx" presStyleLbl="bgShp" presStyleIdx="3" presStyleCnt="4">
        <dgm:presLayoutVars>
          <dgm:bulletEnabled val="1"/>
        </dgm:presLayoutVars>
      </dgm:prSet>
      <dgm:spPr/>
      <dgm:t>
        <a:bodyPr/>
        <a:lstStyle/>
        <a:p>
          <a:endParaRPr lang="de-DE"/>
        </a:p>
      </dgm:t>
    </dgm:pt>
  </dgm:ptLst>
  <dgm:cxnLst>
    <dgm:cxn modelId="{4E2F304F-8B11-423B-8044-0D64E7152E41}" type="presOf" srcId="{FBEAB034-DCAA-467C-AA7C-A536CA7D2692}" destId="{652D5D02-1BB0-4272-9229-29C7FE6AEBFF}" srcOrd="1" destOrd="0" presId="urn:microsoft.com/office/officeart/2005/8/layout/hierarchy6"/>
    <dgm:cxn modelId="{E1C26C43-3F5D-40CA-9FB7-884FFBC80699}" srcId="{B0CC4156-F80B-4D92-A3C6-E8AA8835E388}" destId="{1747A7AE-10A5-4DF2-8360-52A8866DAA43}" srcOrd="1" destOrd="0" parTransId="{B85010B3-61D0-4E3C-A4D9-A2815DB63157}" sibTransId="{97E14EC0-E7D0-432D-B237-586A6B28EF6D}"/>
    <dgm:cxn modelId="{3AAB0486-3F63-4560-8D16-55E4853F9489}" type="presOf" srcId="{B0CC4156-F80B-4D92-A3C6-E8AA8835E388}" destId="{1350EACD-86C0-4365-82BF-2C44AF45A437}" srcOrd="0" destOrd="0" presId="urn:microsoft.com/office/officeart/2005/8/layout/hierarchy6"/>
    <dgm:cxn modelId="{B6FBDB4F-7C3E-414E-B2FE-DCC5563759CB}" type="presOf" srcId="{6C95B0C9-09BC-491F-AD79-71110AC0E663}" destId="{5132F66E-1A97-4B8E-8F30-E41EAD5F73C5}" srcOrd="1" destOrd="0" presId="urn:microsoft.com/office/officeart/2005/8/layout/hierarchy6"/>
    <dgm:cxn modelId="{CE76DFB6-48CF-4F2E-953A-C615935D3666}" srcId="{55183CE6-9F2F-4076-95F5-96EE67D42481}" destId="{8FF65752-FA90-400B-A8BF-809112B6EBF5}" srcOrd="0" destOrd="0" parTransId="{F40FA4B1-8511-498F-96B8-F98D527507DC}" sibTransId="{87E48FD3-D559-4D30-90DF-D80020C031AB}"/>
    <dgm:cxn modelId="{77FB909C-7CB2-4ABD-8D16-B238BD9B6737}" srcId="{970A99D6-C618-44A3-978A-BE6C2CA9B442}" destId="{B0CC4156-F80B-4D92-A3C6-E8AA8835E388}" srcOrd="0" destOrd="0" parTransId="{9734224B-8DC0-44FD-A4B0-233B388E6EB7}" sibTransId="{0E49F75A-37D0-43CB-8027-A2D034DC94C5}"/>
    <dgm:cxn modelId="{B735E781-6A45-4386-803A-610A96F830BB}" type="presOf" srcId="{970A99D6-C618-44A3-978A-BE6C2CA9B442}" destId="{39C60595-FEFA-40C5-8BEA-53CE3D174329}" srcOrd="0" destOrd="0" presId="urn:microsoft.com/office/officeart/2005/8/layout/hierarchy6"/>
    <dgm:cxn modelId="{7AA8F0B5-C7A2-4759-905D-DCAF0604CBC5}" type="presOf" srcId="{6C95B0C9-09BC-491F-AD79-71110AC0E663}" destId="{10559A1B-7B0B-437C-B8F6-C3723250C1F4}" srcOrd="0" destOrd="0" presId="urn:microsoft.com/office/officeart/2005/8/layout/hierarchy6"/>
    <dgm:cxn modelId="{F8DA8806-8DD3-461F-86E8-2B01962C14DF}" type="presOf" srcId="{88427EAF-C5AC-4E52-8F76-6D539C3693A5}" destId="{538CE261-882A-4FFB-ABDA-8304FE9226E1}" srcOrd="0" destOrd="0" presId="urn:microsoft.com/office/officeart/2005/8/layout/hierarchy6"/>
    <dgm:cxn modelId="{17BEB772-DB0F-469C-A168-CC995EEA6255}" type="presOf" srcId="{4F0F236B-435F-4053-B905-255B74CD0280}" destId="{0A598FBB-FF11-4301-8ADD-E1BCE090F327}" srcOrd="0" destOrd="0" presId="urn:microsoft.com/office/officeart/2005/8/layout/hierarchy6"/>
    <dgm:cxn modelId="{24EFD8D5-04E6-4ACF-946A-3F4B0184489E}" type="presOf" srcId="{B85010B3-61D0-4E3C-A4D9-A2815DB63157}" destId="{E477D627-C1B7-419B-8408-B8ECD8880238}" srcOrd="0" destOrd="0" presId="urn:microsoft.com/office/officeart/2005/8/layout/hierarchy6"/>
    <dgm:cxn modelId="{91564060-E471-4FCB-993E-D0ABA930C59B}" type="presOf" srcId="{C146EC6B-D3A6-48F2-8D35-8FC46D1F873F}" destId="{84832C95-8951-4ED8-A427-1BD6F8376152}" srcOrd="1" destOrd="0" presId="urn:microsoft.com/office/officeart/2005/8/layout/hierarchy6"/>
    <dgm:cxn modelId="{9CAACEAC-1708-4287-8F02-C06B7CC02BC9}" type="presOf" srcId="{307ACC44-8031-4759-B38B-57CEB4D988BC}" destId="{E77A831E-6375-4417-A63C-004CB2742D63}" srcOrd="0" destOrd="0" presId="urn:microsoft.com/office/officeart/2005/8/layout/hierarchy6"/>
    <dgm:cxn modelId="{6E3F29DB-69DA-4314-9F43-F079B83DE6E2}" type="presOf" srcId="{1C6CE0D0-7432-40C2-A6B4-D6AD97B4F164}" destId="{AB535C93-3BB5-4219-9604-FBCA6BEC2D6F}" srcOrd="0" destOrd="0" presId="urn:microsoft.com/office/officeart/2005/8/layout/hierarchy6"/>
    <dgm:cxn modelId="{688298A3-84C7-43FC-8C2D-EE671FF3E7FA}" type="presOf" srcId="{F40FA4B1-8511-498F-96B8-F98D527507DC}" destId="{FD75952E-264D-45A6-B61B-EC46A48D8640}" srcOrd="0" destOrd="0" presId="urn:microsoft.com/office/officeart/2005/8/layout/hierarchy6"/>
    <dgm:cxn modelId="{3138C0C3-4325-4505-B3E9-C52CE0749E86}" srcId="{41F22449-6006-4321-8578-3C86A1A4D1CD}" destId="{6C95B0C9-09BC-491F-AD79-71110AC0E663}" srcOrd="1" destOrd="0" parTransId="{E11442A0-E929-439B-82FF-B95ED1E8ACE9}" sibTransId="{4322F14B-3814-4D84-BAEC-5249E4D812E2}"/>
    <dgm:cxn modelId="{721CA7E2-AF9C-485D-A9FE-F5927AA590BF}" type="presOf" srcId="{5891F0B0-4696-47E3-BCC4-D3413CAD9A44}" destId="{1F58B425-7D58-41DD-8BDB-9A94740D49D8}" srcOrd="0" destOrd="0" presId="urn:microsoft.com/office/officeart/2005/8/layout/hierarchy6"/>
    <dgm:cxn modelId="{40B2CF40-A85C-4122-B9B9-8BCE473A9285}" type="presOf" srcId="{C146EC6B-D3A6-48F2-8D35-8FC46D1F873F}" destId="{26359721-4DF9-48FB-8A28-0207E6231DD6}" srcOrd="0" destOrd="0" presId="urn:microsoft.com/office/officeart/2005/8/layout/hierarchy6"/>
    <dgm:cxn modelId="{F8632C1B-DB8E-4A18-B225-F4CA50CC487E}" srcId="{8FF65752-FA90-400B-A8BF-809112B6EBF5}" destId="{88427EAF-C5AC-4E52-8F76-6D539C3693A5}" srcOrd="0" destOrd="0" parTransId="{1C6CE0D0-7432-40C2-A6B4-D6AD97B4F164}" sibTransId="{858C292F-EA1E-483C-BC46-704D4080248B}"/>
    <dgm:cxn modelId="{54F2F630-1607-42D3-8132-5822D69EDAD8}" srcId="{41F22449-6006-4321-8578-3C86A1A4D1CD}" destId="{C146EC6B-D3A6-48F2-8D35-8FC46D1F873F}" srcOrd="2" destOrd="0" parTransId="{C9B6E9E7-1157-4421-AE04-F72F88D014BA}" sibTransId="{27BEF64A-655F-4582-A4A8-2119440D6C9E}"/>
    <dgm:cxn modelId="{A4029FA7-7F93-43F5-995F-A9C109C40E8C}" type="presOf" srcId="{37A92BBD-C61C-4DAB-9620-6FA6E64959C3}" destId="{AC7A24E4-0146-4E7B-BF69-27742DFE078F}" srcOrd="0" destOrd="0" presId="urn:microsoft.com/office/officeart/2005/8/layout/hierarchy6"/>
    <dgm:cxn modelId="{B2D2A15E-5713-47BD-AFD3-19828C10128D}" srcId="{656D1503-7C73-4E6F-AA1C-804D8551605B}" destId="{37A92BBD-C61C-4DAB-9620-6FA6E64959C3}" srcOrd="0" destOrd="0" parTransId="{5891F0B0-4696-47E3-BCC4-D3413CAD9A44}" sibTransId="{169E2DDC-35C7-4486-979C-A774F14C6A33}"/>
    <dgm:cxn modelId="{CF929497-D331-4DC2-AE79-F3D0BF56AAF0}" type="presOf" srcId="{8FF65752-FA90-400B-A8BF-809112B6EBF5}" destId="{005B8EFB-62F0-4BCF-A5EC-EF8EE99B1941}" srcOrd="0" destOrd="0" presId="urn:microsoft.com/office/officeart/2005/8/layout/hierarchy6"/>
    <dgm:cxn modelId="{78CD282B-E532-4E9F-ADB7-861A73635AE9}" type="presOf" srcId="{55183CE6-9F2F-4076-95F5-96EE67D42481}" destId="{BC60346E-40AD-4D3E-9697-ABADB63AF72B}" srcOrd="0" destOrd="0" presId="urn:microsoft.com/office/officeart/2005/8/layout/hierarchy6"/>
    <dgm:cxn modelId="{368AE500-AD67-4CAA-9F74-96B0A52C16AF}" srcId="{970A99D6-C618-44A3-978A-BE6C2CA9B442}" destId="{55183CE6-9F2F-4076-95F5-96EE67D42481}" srcOrd="1" destOrd="0" parTransId="{60728C78-B7BB-4A9B-97E2-6987A75CE7AB}" sibTransId="{D3AE8626-746F-4231-A2A5-AD439F1FC7EC}"/>
    <dgm:cxn modelId="{EB92A2DE-B6B2-495C-BEDC-2FB7CAB58DEA}" type="presOf" srcId="{4F0F236B-435F-4053-B905-255B74CD0280}" destId="{AE942F99-82C3-4F88-AFAC-9CBD27FC67B1}" srcOrd="1" destOrd="0" presId="urn:microsoft.com/office/officeart/2005/8/layout/hierarchy6"/>
    <dgm:cxn modelId="{D4D59690-E323-4800-98BB-CECDFF1CF959}" type="presOf" srcId="{60728C78-B7BB-4A9B-97E2-6987A75CE7AB}" destId="{78FB703E-58BC-4CAB-93EB-629418FC7F76}" srcOrd="0" destOrd="0" presId="urn:microsoft.com/office/officeart/2005/8/layout/hierarchy6"/>
    <dgm:cxn modelId="{9330FD50-FF5C-439F-BE6B-CEA285EDFD97}" srcId="{41F22449-6006-4321-8578-3C86A1A4D1CD}" destId="{FBEAB034-DCAA-467C-AA7C-A536CA7D2692}" srcOrd="4" destOrd="0" parTransId="{30DCBBD6-E716-4DE7-8CB4-5210E0F32956}" sibTransId="{C7CD2D29-DD56-4A71-A4C1-F14A2465FD3E}"/>
    <dgm:cxn modelId="{2F774EAA-0E1E-4CB6-A53D-9DA0E1DA90CF}" type="presOf" srcId="{656D1503-7C73-4E6F-AA1C-804D8551605B}" destId="{0743E37F-309C-491B-8378-7C843F108B9B}" srcOrd="0" destOrd="0" presId="urn:microsoft.com/office/officeart/2005/8/layout/hierarchy6"/>
    <dgm:cxn modelId="{C45AAF17-E272-4172-A0DF-ABC3833AFE94}" type="presOf" srcId="{042C1881-0F53-41A6-AB20-813D1C02F3C7}" destId="{18BC2151-6F94-495E-90BA-BAC5A5B4CF49}" srcOrd="0" destOrd="0" presId="urn:microsoft.com/office/officeart/2005/8/layout/hierarchy6"/>
    <dgm:cxn modelId="{55ED30AA-2962-46B0-B11A-0795A9FCE6F9}" srcId="{41F22449-6006-4321-8578-3C86A1A4D1CD}" destId="{970A99D6-C618-44A3-978A-BE6C2CA9B442}" srcOrd="0" destOrd="0" parTransId="{4789B6B8-8521-4556-8584-DF859B0CEAC1}" sibTransId="{7FEDF4B9-EDE7-4642-BB72-936E1E85D7C2}"/>
    <dgm:cxn modelId="{5A5FB8EC-B605-42B2-B8B8-0243014C3809}" srcId="{41F22449-6006-4321-8578-3C86A1A4D1CD}" destId="{4F0F236B-435F-4053-B905-255B74CD0280}" srcOrd="3" destOrd="0" parTransId="{D9BE45EA-7F8A-4C28-9FE2-06C2DBD5338F}" sibTransId="{550F1AB6-0053-4EE2-A29F-C4E5D704B944}"/>
    <dgm:cxn modelId="{BA3EE472-7ECB-4C5C-8F7D-77186ACCB431}" type="presOf" srcId="{2A486D9F-2C48-4BB1-AA3B-2DF554EF0BF4}" destId="{C2253340-4F12-45BA-9BDB-9A2C5019539B}" srcOrd="0" destOrd="0" presId="urn:microsoft.com/office/officeart/2005/8/layout/hierarchy6"/>
    <dgm:cxn modelId="{C21961D0-5B47-458D-9294-18F093B4B083}" type="presOf" srcId="{1747A7AE-10A5-4DF2-8360-52A8866DAA43}" destId="{91FE44A2-0042-4D30-816C-7B68FAA048C2}" srcOrd="0" destOrd="0" presId="urn:microsoft.com/office/officeart/2005/8/layout/hierarchy6"/>
    <dgm:cxn modelId="{74E9309B-446B-4AB3-A310-D6CFC5E87E2D}" type="presOf" srcId="{FBEAB034-DCAA-467C-AA7C-A536CA7D2692}" destId="{EE0A7C58-E261-4C24-B7CA-9871006C4E39}" srcOrd="0" destOrd="0" presId="urn:microsoft.com/office/officeart/2005/8/layout/hierarchy6"/>
    <dgm:cxn modelId="{75E1B73F-4320-4FCB-8C4A-5E5DB917702B}" srcId="{B0CC4156-F80B-4D92-A3C6-E8AA8835E388}" destId="{656D1503-7C73-4E6F-AA1C-804D8551605B}" srcOrd="0" destOrd="0" parTransId="{042C1881-0F53-41A6-AB20-813D1C02F3C7}" sibTransId="{1B6F2D35-6E28-4A36-AA63-5B18476FE155}"/>
    <dgm:cxn modelId="{1B642AF1-CC21-435C-AB5B-07802EC63CBF}" srcId="{656D1503-7C73-4E6F-AA1C-804D8551605B}" destId="{2A486D9F-2C48-4BB1-AA3B-2DF554EF0BF4}" srcOrd="1" destOrd="0" parTransId="{307ACC44-8031-4759-B38B-57CEB4D988BC}" sibTransId="{07E9C858-9E69-43C8-B947-18CAAAA7A540}"/>
    <dgm:cxn modelId="{FFB7CBA6-14DA-4781-B1D2-FF8E883C9DD2}" type="presOf" srcId="{41F22449-6006-4321-8578-3C86A1A4D1CD}" destId="{062B9301-F236-4153-8B8A-7E292A3C3038}" srcOrd="0" destOrd="0" presId="urn:microsoft.com/office/officeart/2005/8/layout/hierarchy6"/>
    <dgm:cxn modelId="{FD751F1E-F389-413E-8A5A-600E1BF18230}" type="presOf" srcId="{9734224B-8DC0-44FD-A4B0-233B388E6EB7}" destId="{EDBAC001-DDB9-4D4C-B25F-8F0FA36CFD21}" srcOrd="0" destOrd="0" presId="urn:microsoft.com/office/officeart/2005/8/layout/hierarchy6"/>
    <dgm:cxn modelId="{12569F00-51B1-4A68-8BC7-1CB3D6D4A07D}" type="presParOf" srcId="{062B9301-F236-4153-8B8A-7E292A3C3038}" destId="{9A03B3BA-9B62-486C-9E5C-0DAC37629B42}" srcOrd="0" destOrd="0" presId="urn:microsoft.com/office/officeart/2005/8/layout/hierarchy6"/>
    <dgm:cxn modelId="{610DCE82-6989-484A-B43F-5538F708E5A1}" type="presParOf" srcId="{9A03B3BA-9B62-486C-9E5C-0DAC37629B42}" destId="{D2A4C2EC-E669-4ED4-9BE5-F79425AD80F6}" srcOrd="0" destOrd="0" presId="urn:microsoft.com/office/officeart/2005/8/layout/hierarchy6"/>
    <dgm:cxn modelId="{D53D7665-9206-4B17-B579-3F3998A518A8}" type="presParOf" srcId="{9A03B3BA-9B62-486C-9E5C-0DAC37629B42}" destId="{4F325FD9-B461-4E2F-8C13-419B5436CE08}" srcOrd="1" destOrd="0" presId="urn:microsoft.com/office/officeart/2005/8/layout/hierarchy6"/>
    <dgm:cxn modelId="{3AC2E191-F39C-441F-AA98-2FC0A66297BD}" type="presParOf" srcId="{4F325FD9-B461-4E2F-8C13-419B5436CE08}" destId="{4A057CA2-EAD0-4584-98C8-9CEADFAF1E9C}" srcOrd="0" destOrd="0" presId="urn:microsoft.com/office/officeart/2005/8/layout/hierarchy6"/>
    <dgm:cxn modelId="{2AC1E51A-1BFE-4AC6-A6E2-C92A4E0A9D98}" type="presParOf" srcId="{4A057CA2-EAD0-4584-98C8-9CEADFAF1E9C}" destId="{39C60595-FEFA-40C5-8BEA-53CE3D174329}" srcOrd="0" destOrd="0" presId="urn:microsoft.com/office/officeart/2005/8/layout/hierarchy6"/>
    <dgm:cxn modelId="{F28E4866-34EF-4E54-B3A0-5F55EDDDEA10}" type="presParOf" srcId="{4A057CA2-EAD0-4584-98C8-9CEADFAF1E9C}" destId="{88CC76B3-068E-43E5-86D7-7D2BD4C6C488}" srcOrd="1" destOrd="0" presId="urn:microsoft.com/office/officeart/2005/8/layout/hierarchy6"/>
    <dgm:cxn modelId="{9203495E-EB6A-47FE-9F9C-E7F29052F345}" type="presParOf" srcId="{88CC76B3-068E-43E5-86D7-7D2BD4C6C488}" destId="{EDBAC001-DDB9-4D4C-B25F-8F0FA36CFD21}" srcOrd="0" destOrd="0" presId="urn:microsoft.com/office/officeart/2005/8/layout/hierarchy6"/>
    <dgm:cxn modelId="{75F5DD56-B979-4895-9887-DCB694E21CF0}" type="presParOf" srcId="{88CC76B3-068E-43E5-86D7-7D2BD4C6C488}" destId="{2E2BDBA5-DB7C-4135-B352-0B59498DCF07}" srcOrd="1" destOrd="0" presId="urn:microsoft.com/office/officeart/2005/8/layout/hierarchy6"/>
    <dgm:cxn modelId="{133E6DF2-B796-4B8C-9D43-CD1C91AD3407}" type="presParOf" srcId="{2E2BDBA5-DB7C-4135-B352-0B59498DCF07}" destId="{1350EACD-86C0-4365-82BF-2C44AF45A437}" srcOrd="0" destOrd="0" presId="urn:microsoft.com/office/officeart/2005/8/layout/hierarchy6"/>
    <dgm:cxn modelId="{58091497-60F1-4D02-9D9E-48230BFB4B2C}" type="presParOf" srcId="{2E2BDBA5-DB7C-4135-B352-0B59498DCF07}" destId="{CD646A34-781B-4DE8-8675-F6FF6A226020}" srcOrd="1" destOrd="0" presId="urn:microsoft.com/office/officeart/2005/8/layout/hierarchy6"/>
    <dgm:cxn modelId="{4A4BCC29-C8DB-476E-9E02-32C8C25E1961}" type="presParOf" srcId="{CD646A34-781B-4DE8-8675-F6FF6A226020}" destId="{18BC2151-6F94-495E-90BA-BAC5A5B4CF49}" srcOrd="0" destOrd="0" presId="urn:microsoft.com/office/officeart/2005/8/layout/hierarchy6"/>
    <dgm:cxn modelId="{BDD46980-38C5-430B-8563-80FB7DD2B14A}" type="presParOf" srcId="{CD646A34-781B-4DE8-8675-F6FF6A226020}" destId="{9FF2DC25-343B-41D4-8ECC-62DA3E59C4BF}" srcOrd="1" destOrd="0" presId="urn:microsoft.com/office/officeart/2005/8/layout/hierarchy6"/>
    <dgm:cxn modelId="{BE563C49-22B4-4768-AE11-5DFB94705CEF}" type="presParOf" srcId="{9FF2DC25-343B-41D4-8ECC-62DA3E59C4BF}" destId="{0743E37F-309C-491B-8378-7C843F108B9B}" srcOrd="0" destOrd="0" presId="urn:microsoft.com/office/officeart/2005/8/layout/hierarchy6"/>
    <dgm:cxn modelId="{26256AA8-7230-4862-A582-0426D8F1CFE6}" type="presParOf" srcId="{9FF2DC25-343B-41D4-8ECC-62DA3E59C4BF}" destId="{ACE094A5-BEA1-4FCC-8A95-CAF519D6538C}" srcOrd="1" destOrd="0" presId="urn:microsoft.com/office/officeart/2005/8/layout/hierarchy6"/>
    <dgm:cxn modelId="{1574B6AE-68A6-4067-9A74-BE4C725D5391}" type="presParOf" srcId="{ACE094A5-BEA1-4FCC-8A95-CAF519D6538C}" destId="{1F58B425-7D58-41DD-8BDB-9A94740D49D8}" srcOrd="0" destOrd="0" presId="urn:microsoft.com/office/officeart/2005/8/layout/hierarchy6"/>
    <dgm:cxn modelId="{A72D106F-A613-4228-95B5-ACB63351D0A9}" type="presParOf" srcId="{ACE094A5-BEA1-4FCC-8A95-CAF519D6538C}" destId="{C8E8B030-B6A1-4AC8-982B-ECD0BC7D1FDB}" srcOrd="1" destOrd="0" presId="urn:microsoft.com/office/officeart/2005/8/layout/hierarchy6"/>
    <dgm:cxn modelId="{62D0F9B3-03AD-412E-9959-5AEC220D1693}" type="presParOf" srcId="{C8E8B030-B6A1-4AC8-982B-ECD0BC7D1FDB}" destId="{AC7A24E4-0146-4E7B-BF69-27742DFE078F}" srcOrd="0" destOrd="0" presId="urn:microsoft.com/office/officeart/2005/8/layout/hierarchy6"/>
    <dgm:cxn modelId="{498CC086-0A1D-46F3-8CE4-8F84BC583EA1}" type="presParOf" srcId="{C8E8B030-B6A1-4AC8-982B-ECD0BC7D1FDB}" destId="{86383224-76CA-4703-A0B7-24E07F18A504}" srcOrd="1" destOrd="0" presId="urn:microsoft.com/office/officeart/2005/8/layout/hierarchy6"/>
    <dgm:cxn modelId="{A08D094D-EB18-4306-A484-809552EF31B8}" type="presParOf" srcId="{ACE094A5-BEA1-4FCC-8A95-CAF519D6538C}" destId="{E77A831E-6375-4417-A63C-004CB2742D63}" srcOrd="2" destOrd="0" presId="urn:microsoft.com/office/officeart/2005/8/layout/hierarchy6"/>
    <dgm:cxn modelId="{F1C95403-CFA2-47FE-AB90-472DFEAF63C4}" type="presParOf" srcId="{ACE094A5-BEA1-4FCC-8A95-CAF519D6538C}" destId="{72F55B52-80C4-428B-83F2-30C2F2E9EAD6}" srcOrd="3" destOrd="0" presId="urn:microsoft.com/office/officeart/2005/8/layout/hierarchy6"/>
    <dgm:cxn modelId="{370B1396-BB99-4462-99C2-8CB38399EFB1}" type="presParOf" srcId="{72F55B52-80C4-428B-83F2-30C2F2E9EAD6}" destId="{C2253340-4F12-45BA-9BDB-9A2C5019539B}" srcOrd="0" destOrd="0" presId="urn:microsoft.com/office/officeart/2005/8/layout/hierarchy6"/>
    <dgm:cxn modelId="{2C460729-7DFF-42B0-9CD1-9F8647544A33}" type="presParOf" srcId="{72F55B52-80C4-428B-83F2-30C2F2E9EAD6}" destId="{42237538-0699-49AA-8D0D-4E9DEC897DAE}" srcOrd="1" destOrd="0" presId="urn:microsoft.com/office/officeart/2005/8/layout/hierarchy6"/>
    <dgm:cxn modelId="{389CA0CA-13D9-4FDC-AA84-98512102983C}" type="presParOf" srcId="{CD646A34-781B-4DE8-8675-F6FF6A226020}" destId="{E477D627-C1B7-419B-8408-B8ECD8880238}" srcOrd="2" destOrd="0" presId="urn:microsoft.com/office/officeart/2005/8/layout/hierarchy6"/>
    <dgm:cxn modelId="{239E0312-33A3-457C-9637-0617D6CA9631}" type="presParOf" srcId="{CD646A34-781B-4DE8-8675-F6FF6A226020}" destId="{FE8A0159-2C80-463B-B743-EB8C53C77B52}" srcOrd="3" destOrd="0" presId="urn:microsoft.com/office/officeart/2005/8/layout/hierarchy6"/>
    <dgm:cxn modelId="{CA1A73F0-1690-4611-AEDB-7E3FB70BFA11}" type="presParOf" srcId="{FE8A0159-2C80-463B-B743-EB8C53C77B52}" destId="{91FE44A2-0042-4D30-816C-7B68FAA048C2}" srcOrd="0" destOrd="0" presId="urn:microsoft.com/office/officeart/2005/8/layout/hierarchy6"/>
    <dgm:cxn modelId="{71B5278A-A69C-4F43-94F9-F80CA04164AC}" type="presParOf" srcId="{FE8A0159-2C80-463B-B743-EB8C53C77B52}" destId="{905FFE85-88BB-45E4-B99D-EF6F510736D1}" srcOrd="1" destOrd="0" presId="urn:microsoft.com/office/officeart/2005/8/layout/hierarchy6"/>
    <dgm:cxn modelId="{BF9A495E-94B0-414D-AC11-B41353186F73}" type="presParOf" srcId="{88CC76B3-068E-43E5-86D7-7D2BD4C6C488}" destId="{78FB703E-58BC-4CAB-93EB-629418FC7F76}" srcOrd="2" destOrd="0" presId="urn:microsoft.com/office/officeart/2005/8/layout/hierarchy6"/>
    <dgm:cxn modelId="{4D0AE3B2-06BC-4D57-86B8-EC95FB812FC4}" type="presParOf" srcId="{88CC76B3-068E-43E5-86D7-7D2BD4C6C488}" destId="{5EC6ADEC-FE67-48FB-91F8-30DF46EC1846}" srcOrd="3" destOrd="0" presId="urn:microsoft.com/office/officeart/2005/8/layout/hierarchy6"/>
    <dgm:cxn modelId="{7EA3ED0E-8C4D-4085-8566-8BDB090D4AE5}" type="presParOf" srcId="{5EC6ADEC-FE67-48FB-91F8-30DF46EC1846}" destId="{BC60346E-40AD-4D3E-9697-ABADB63AF72B}" srcOrd="0" destOrd="0" presId="urn:microsoft.com/office/officeart/2005/8/layout/hierarchy6"/>
    <dgm:cxn modelId="{31145FC5-CCDE-438E-AC7E-66E49396BFDA}" type="presParOf" srcId="{5EC6ADEC-FE67-48FB-91F8-30DF46EC1846}" destId="{F3A11D64-2FC6-4B85-8E4C-2AB1C4C94B56}" srcOrd="1" destOrd="0" presId="urn:microsoft.com/office/officeart/2005/8/layout/hierarchy6"/>
    <dgm:cxn modelId="{FF743712-F9F1-43ED-8488-40225C029083}" type="presParOf" srcId="{F3A11D64-2FC6-4B85-8E4C-2AB1C4C94B56}" destId="{FD75952E-264D-45A6-B61B-EC46A48D8640}" srcOrd="0" destOrd="0" presId="urn:microsoft.com/office/officeart/2005/8/layout/hierarchy6"/>
    <dgm:cxn modelId="{90B26A87-4694-4F65-B3E6-BBC3056C8045}" type="presParOf" srcId="{F3A11D64-2FC6-4B85-8E4C-2AB1C4C94B56}" destId="{9BDDEA15-F1F6-41E1-AA79-2A6A205A84C9}" srcOrd="1" destOrd="0" presId="urn:microsoft.com/office/officeart/2005/8/layout/hierarchy6"/>
    <dgm:cxn modelId="{3EAC8D14-70BF-4FE3-B79C-06160DE96B6D}" type="presParOf" srcId="{9BDDEA15-F1F6-41E1-AA79-2A6A205A84C9}" destId="{005B8EFB-62F0-4BCF-A5EC-EF8EE99B1941}" srcOrd="0" destOrd="0" presId="urn:microsoft.com/office/officeart/2005/8/layout/hierarchy6"/>
    <dgm:cxn modelId="{C99FEDA2-0A2B-40D5-9549-95C3F99E8A91}" type="presParOf" srcId="{9BDDEA15-F1F6-41E1-AA79-2A6A205A84C9}" destId="{5A66F42F-8F15-4C0C-82E6-3D80C5F2C0A1}" srcOrd="1" destOrd="0" presId="urn:microsoft.com/office/officeart/2005/8/layout/hierarchy6"/>
    <dgm:cxn modelId="{27996A0F-4145-463C-A824-920DCE4C218A}" type="presParOf" srcId="{5A66F42F-8F15-4C0C-82E6-3D80C5F2C0A1}" destId="{AB535C93-3BB5-4219-9604-FBCA6BEC2D6F}" srcOrd="0" destOrd="0" presId="urn:microsoft.com/office/officeart/2005/8/layout/hierarchy6"/>
    <dgm:cxn modelId="{2386E311-EDFC-4CF4-A4C9-8171C6230032}" type="presParOf" srcId="{5A66F42F-8F15-4C0C-82E6-3D80C5F2C0A1}" destId="{B8197AC6-D29E-42BB-AA4F-17BA8EA11EF4}" srcOrd="1" destOrd="0" presId="urn:microsoft.com/office/officeart/2005/8/layout/hierarchy6"/>
    <dgm:cxn modelId="{BF9FEA34-7B9E-43EC-B771-C8EC13BA5904}" type="presParOf" srcId="{B8197AC6-D29E-42BB-AA4F-17BA8EA11EF4}" destId="{538CE261-882A-4FFB-ABDA-8304FE9226E1}" srcOrd="0" destOrd="0" presId="urn:microsoft.com/office/officeart/2005/8/layout/hierarchy6"/>
    <dgm:cxn modelId="{39CB6164-7835-408A-B4B4-FE2C0AB9E8EA}" type="presParOf" srcId="{B8197AC6-D29E-42BB-AA4F-17BA8EA11EF4}" destId="{482C33DB-72ED-4FF8-980B-7B7DA213842A}" srcOrd="1" destOrd="0" presId="urn:microsoft.com/office/officeart/2005/8/layout/hierarchy6"/>
    <dgm:cxn modelId="{A34E91D5-D18C-4468-A4C3-05B609DAE673}" type="presParOf" srcId="{062B9301-F236-4153-8B8A-7E292A3C3038}" destId="{F3E7AC76-3BCA-4E32-BB76-018679CC045D}" srcOrd="1" destOrd="0" presId="urn:microsoft.com/office/officeart/2005/8/layout/hierarchy6"/>
    <dgm:cxn modelId="{F70EE195-047A-4A79-B5F1-1D7E28AC91A7}" type="presParOf" srcId="{F3E7AC76-3BCA-4E32-BB76-018679CC045D}" destId="{29C04886-99AD-4017-A332-367421EC1B81}" srcOrd="0" destOrd="0" presId="urn:microsoft.com/office/officeart/2005/8/layout/hierarchy6"/>
    <dgm:cxn modelId="{E8F239DE-047A-4795-835C-E3F7C0FB6D51}" type="presParOf" srcId="{29C04886-99AD-4017-A332-367421EC1B81}" destId="{10559A1B-7B0B-437C-B8F6-C3723250C1F4}" srcOrd="0" destOrd="0" presId="urn:microsoft.com/office/officeart/2005/8/layout/hierarchy6"/>
    <dgm:cxn modelId="{0892E946-BAC6-4BF7-90C3-0FBA99BC64A3}" type="presParOf" srcId="{29C04886-99AD-4017-A332-367421EC1B81}" destId="{5132F66E-1A97-4B8E-8F30-E41EAD5F73C5}" srcOrd="1" destOrd="0" presId="urn:microsoft.com/office/officeart/2005/8/layout/hierarchy6"/>
    <dgm:cxn modelId="{2E438360-8043-4B99-8C7D-40ED3A371328}" type="presParOf" srcId="{F3E7AC76-3BCA-4E32-BB76-018679CC045D}" destId="{2638FF4A-4124-468A-84C1-213256C7D54D}" srcOrd="1" destOrd="0" presId="urn:microsoft.com/office/officeart/2005/8/layout/hierarchy6"/>
    <dgm:cxn modelId="{18C62FA1-4BEC-46F5-970F-46843A066658}" type="presParOf" srcId="{2638FF4A-4124-468A-84C1-213256C7D54D}" destId="{46D540F3-F6D9-4AE0-AA49-4E41DBAD866B}" srcOrd="0" destOrd="0" presId="urn:microsoft.com/office/officeart/2005/8/layout/hierarchy6"/>
    <dgm:cxn modelId="{8AB2FF35-7ED9-41DE-ADA2-2EECFC617B70}" type="presParOf" srcId="{F3E7AC76-3BCA-4E32-BB76-018679CC045D}" destId="{C1F306E4-F234-4C26-8BA3-AAF901681BF2}" srcOrd="2" destOrd="0" presId="urn:microsoft.com/office/officeart/2005/8/layout/hierarchy6"/>
    <dgm:cxn modelId="{D4C2F618-1E2C-45E4-969C-B91DEE2F086B}" type="presParOf" srcId="{C1F306E4-F234-4C26-8BA3-AAF901681BF2}" destId="{26359721-4DF9-48FB-8A28-0207E6231DD6}" srcOrd="0" destOrd="0" presId="urn:microsoft.com/office/officeart/2005/8/layout/hierarchy6"/>
    <dgm:cxn modelId="{0D95F74F-A605-4765-ADA3-0A8174E80326}" type="presParOf" srcId="{C1F306E4-F234-4C26-8BA3-AAF901681BF2}" destId="{84832C95-8951-4ED8-A427-1BD6F8376152}" srcOrd="1" destOrd="0" presId="urn:microsoft.com/office/officeart/2005/8/layout/hierarchy6"/>
    <dgm:cxn modelId="{CF16D34E-892F-4274-8106-36FEDFE5288B}" type="presParOf" srcId="{F3E7AC76-3BCA-4E32-BB76-018679CC045D}" destId="{3A24EF82-44D7-427D-8060-BC635FEC6363}" srcOrd="3" destOrd="0" presId="urn:microsoft.com/office/officeart/2005/8/layout/hierarchy6"/>
    <dgm:cxn modelId="{F54E0784-A31E-45FD-8812-F792DB2BECFA}" type="presParOf" srcId="{3A24EF82-44D7-427D-8060-BC635FEC6363}" destId="{65A4D7A4-67C0-484B-8D06-0609820F50B0}" srcOrd="0" destOrd="0" presId="urn:microsoft.com/office/officeart/2005/8/layout/hierarchy6"/>
    <dgm:cxn modelId="{8351DAD4-2D83-4EB6-814B-88DC6F430059}" type="presParOf" srcId="{F3E7AC76-3BCA-4E32-BB76-018679CC045D}" destId="{B6511F6D-87CC-46DB-870C-4E95D2D958B7}" srcOrd="4" destOrd="0" presId="urn:microsoft.com/office/officeart/2005/8/layout/hierarchy6"/>
    <dgm:cxn modelId="{97E1F720-6EAF-4879-AE33-33D554605174}" type="presParOf" srcId="{B6511F6D-87CC-46DB-870C-4E95D2D958B7}" destId="{0A598FBB-FF11-4301-8ADD-E1BCE090F327}" srcOrd="0" destOrd="0" presId="urn:microsoft.com/office/officeart/2005/8/layout/hierarchy6"/>
    <dgm:cxn modelId="{4702C46E-426C-4168-9A67-C704CF9D4216}" type="presParOf" srcId="{B6511F6D-87CC-46DB-870C-4E95D2D958B7}" destId="{AE942F99-82C3-4F88-AFAC-9CBD27FC67B1}" srcOrd="1" destOrd="0" presId="urn:microsoft.com/office/officeart/2005/8/layout/hierarchy6"/>
    <dgm:cxn modelId="{F7B14809-1C39-44FB-AA6E-80C09B73DA16}" type="presParOf" srcId="{F3E7AC76-3BCA-4E32-BB76-018679CC045D}" destId="{1C8909E8-6D82-42CB-B30F-C4AE17709AA1}" srcOrd="5" destOrd="0" presId="urn:microsoft.com/office/officeart/2005/8/layout/hierarchy6"/>
    <dgm:cxn modelId="{9B5CAD28-014B-448E-9911-DCC47FCEB1A7}" type="presParOf" srcId="{1C8909E8-6D82-42CB-B30F-C4AE17709AA1}" destId="{F032C0B8-2CBC-41D4-98D6-A0F2033240CD}" srcOrd="0" destOrd="0" presId="urn:microsoft.com/office/officeart/2005/8/layout/hierarchy6"/>
    <dgm:cxn modelId="{C5296EF4-084C-4C9F-B43C-04BF1B6C2236}" type="presParOf" srcId="{F3E7AC76-3BCA-4E32-BB76-018679CC045D}" destId="{E70141F3-B2A1-486A-A773-4BD9163E2312}" srcOrd="6" destOrd="0" presId="urn:microsoft.com/office/officeart/2005/8/layout/hierarchy6"/>
    <dgm:cxn modelId="{CCB2AC9E-5437-4716-BF7E-8FF0E9F1CB36}" type="presParOf" srcId="{E70141F3-B2A1-486A-A773-4BD9163E2312}" destId="{EE0A7C58-E261-4C24-B7CA-9871006C4E39}" srcOrd="0" destOrd="0" presId="urn:microsoft.com/office/officeart/2005/8/layout/hierarchy6"/>
    <dgm:cxn modelId="{B62DF68E-C565-499F-AAFA-8E8DC7C9DB22}" type="presParOf" srcId="{E70141F3-B2A1-486A-A773-4BD9163E2312}" destId="{652D5D02-1BB0-4272-9229-29C7FE6AEBFF}" srcOrd="1" destOrd="0" presId="urn:microsoft.com/office/officeart/2005/8/layout/hierarchy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accent1"/>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95021A88-83C6-46A6-B01E-504751CBD767}" type="presOf" srcId="{A281AEE8-31CC-4009-A65C-09F736EEA6FF}" destId="{72067EE6-925D-497C-B7BD-6D07383D1204}" srcOrd="0" destOrd="0" presId="urn:microsoft.com/office/officeart/2005/8/layout/pyramid4"/>
    <dgm:cxn modelId="{3902E310-3EFE-49CA-A3B9-3924AC702502}" srcId="{A281AEE8-31CC-4009-A65C-09F736EEA6FF}" destId="{01251277-972F-488B-9F83-F0C563A9936C}" srcOrd="2" destOrd="0" parTransId="{6535A46E-E47A-4FD9-82F3-D99CF40CB9AD}" sibTransId="{8D53C569-255A-4D38-A4B1-277C2613BF73}"/>
    <dgm:cxn modelId="{A0971DC1-49F5-4796-8C9B-2F919253BF79}" type="presOf" srcId="{3A50D1C4-6C1D-4EFD-99C9-E3E899365C34}" destId="{561F47A1-6015-4E58-8A53-5F1456B1102B}"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F6A8514A-F857-42C7-8948-92795A247070}" type="presOf" srcId="{01251277-972F-488B-9F83-F0C563A9936C}" destId="{D7F39E73-54AE-41A7-A35E-FFA7917166D8}" srcOrd="0" destOrd="0" presId="urn:microsoft.com/office/officeart/2005/8/layout/pyramid4"/>
    <dgm:cxn modelId="{49A340AF-6EDB-48C5-8744-EA1DFD3CB3BE}" type="presOf" srcId="{AB81DDBE-E404-46CF-8D31-E34BC2E6F1E6}" destId="{AE389F1B-5A8C-45E8-9AD6-A247874113D7}"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994F5ADB-C5CD-41C9-99EE-350CDF705916}" type="presOf" srcId="{11357AA8-974F-427B-8352-5DBF1FF9F16D}" destId="{F26E4F0A-9FD0-423E-B69B-E823C8F88024}" srcOrd="0" destOrd="0" presId="urn:microsoft.com/office/officeart/2005/8/layout/pyramid4"/>
    <dgm:cxn modelId="{D5CCC6E5-5798-4EA2-BBC9-A89D35DC6BE2}" type="presParOf" srcId="{72067EE6-925D-497C-B7BD-6D07383D1204}" destId="{561F47A1-6015-4E58-8A53-5F1456B1102B}" srcOrd="0" destOrd="0" presId="urn:microsoft.com/office/officeart/2005/8/layout/pyramid4"/>
    <dgm:cxn modelId="{0DCCE241-92E5-4D31-9C14-5E6E7EC03C24}" type="presParOf" srcId="{72067EE6-925D-497C-B7BD-6D07383D1204}" destId="{F26E4F0A-9FD0-423E-B69B-E823C8F88024}" srcOrd="1" destOrd="0" presId="urn:microsoft.com/office/officeart/2005/8/layout/pyramid4"/>
    <dgm:cxn modelId="{041141E8-9985-4C34-B796-A3B36C6FFD6E}" type="presParOf" srcId="{72067EE6-925D-497C-B7BD-6D07383D1204}" destId="{D7F39E73-54AE-41A7-A35E-FFA7917166D8}" srcOrd="2" destOrd="0" presId="urn:microsoft.com/office/officeart/2005/8/layout/pyramid4"/>
    <dgm:cxn modelId="{A61D9845-5CB0-4B8D-88AD-91A4E4ECDD94}"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A32107-5ACA-4103-90DF-E75CCD1F2BB7}"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de-DE"/>
        </a:p>
      </dgm:t>
    </dgm:pt>
    <dgm:pt modelId="{C3F19774-E652-469C-B953-4F9A19ACF287}">
      <dgm:prSet phldrT="[Text]"/>
      <dgm:spPr/>
      <dgm:t>
        <a:bodyPr/>
        <a:lstStyle/>
        <a:p>
          <a:r>
            <a:rPr lang="de-DE" dirty="0" smtClean="0"/>
            <a:t>Dr. Eckhard Cornehl</a:t>
          </a:r>
          <a:endParaRPr lang="de-DE" dirty="0"/>
        </a:p>
      </dgm:t>
    </dgm:pt>
    <dgm:pt modelId="{73DE3C1D-C94F-4438-9634-57D4892AC2BC}" type="parTrans" cxnId="{BA8821F6-CCBD-495F-B2FF-5FBCEABCE58B}">
      <dgm:prSet/>
      <dgm:spPr/>
      <dgm:t>
        <a:bodyPr/>
        <a:lstStyle/>
        <a:p>
          <a:endParaRPr lang="de-DE"/>
        </a:p>
      </dgm:t>
    </dgm:pt>
    <dgm:pt modelId="{3B28E9CE-E2A1-4A48-86F3-3C6810192760}" type="sibTrans" cxnId="{BA8821F6-CCBD-495F-B2FF-5FBCEABCE58B}">
      <dgm:prSet/>
      <dgm:spPr/>
      <dgm:t>
        <a:bodyPr/>
        <a:lstStyle/>
        <a:p>
          <a:endParaRPr lang="de-DE"/>
        </a:p>
      </dgm:t>
    </dgm:pt>
    <dgm:pt modelId="{2309E2E8-A10B-4E45-B3F2-97E2922FA4AB}">
      <dgm:prSet phldrT="[Text]"/>
      <dgm:spPr/>
      <dgm:t>
        <a:bodyPr/>
        <a:lstStyle/>
        <a:p>
          <a:r>
            <a:rPr lang="de-DE" dirty="0" smtClean="0"/>
            <a:t>Ökonom +  HedgeFondsmanger</a:t>
          </a:r>
          <a:endParaRPr lang="de-DE" dirty="0"/>
        </a:p>
      </dgm:t>
    </dgm:pt>
    <dgm:pt modelId="{5FD4A990-D17D-4082-88BB-CE5D2CD7B3A9}" type="parTrans" cxnId="{B4E3983B-3B23-43D5-A68F-41E05CD5A6D2}">
      <dgm:prSet/>
      <dgm:spPr/>
      <dgm:t>
        <a:bodyPr/>
        <a:lstStyle/>
        <a:p>
          <a:endParaRPr lang="de-DE"/>
        </a:p>
      </dgm:t>
    </dgm:pt>
    <dgm:pt modelId="{AA1865EF-5392-48D1-85C4-876FD6DCC898}" type="sibTrans" cxnId="{B4E3983B-3B23-43D5-A68F-41E05CD5A6D2}">
      <dgm:prSet/>
      <dgm:spPr/>
      <dgm:t>
        <a:bodyPr/>
        <a:lstStyle/>
        <a:p>
          <a:endParaRPr lang="de-DE"/>
        </a:p>
      </dgm:t>
    </dgm:pt>
    <dgm:pt modelId="{096094EC-9C6E-4B4E-A658-83BACA3538C6}">
      <dgm:prSet phldrT="[Text]"/>
      <dgm:spPr/>
      <dgm:t>
        <a:bodyPr/>
        <a:lstStyle/>
        <a:p>
          <a:r>
            <a:rPr lang="de-DE" dirty="0" smtClean="0"/>
            <a:t>Dr. Markus Miksa</a:t>
          </a:r>
          <a:endParaRPr lang="de-DE" dirty="0"/>
        </a:p>
      </dgm:t>
    </dgm:pt>
    <dgm:pt modelId="{CA0F749E-06B0-44C7-A4E8-40D3AE6A36D7}" type="parTrans" cxnId="{DBED368A-FB23-44D6-A473-59B71B31D3B7}">
      <dgm:prSet/>
      <dgm:spPr/>
      <dgm:t>
        <a:bodyPr/>
        <a:lstStyle/>
        <a:p>
          <a:endParaRPr lang="de-DE"/>
        </a:p>
      </dgm:t>
    </dgm:pt>
    <dgm:pt modelId="{ADE11DE4-8D23-441E-8BCD-1918BBEA458E}" type="sibTrans" cxnId="{DBED368A-FB23-44D6-A473-59B71B31D3B7}">
      <dgm:prSet/>
      <dgm:spPr/>
      <dgm:t>
        <a:bodyPr/>
        <a:lstStyle/>
        <a:p>
          <a:endParaRPr lang="de-DE"/>
        </a:p>
      </dgm:t>
    </dgm:pt>
    <dgm:pt modelId="{14A343F6-AB73-49B9-88FC-00D6733FA303}">
      <dgm:prSet phldrT="[Text]"/>
      <dgm:spPr/>
      <dgm:t>
        <a:bodyPr/>
        <a:lstStyle/>
        <a:p>
          <a:r>
            <a:rPr lang="de-DE" dirty="0" smtClean="0"/>
            <a:t>Physiker/ Informatiker</a:t>
          </a:r>
          <a:endParaRPr lang="de-DE" dirty="0"/>
        </a:p>
      </dgm:t>
    </dgm:pt>
    <dgm:pt modelId="{8C2F56E6-998D-431A-9F58-3900D455EF91}" type="parTrans" cxnId="{1C343E65-A1E3-4AC9-B2A5-C62CD0EA8EF6}">
      <dgm:prSet/>
      <dgm:spPr/>
      <dgm:t>
        <a:bodyPr/>
        <a:lstStyle/>
        <a:p>
          <a:endParaRPr lang="de-DE"/>
        </a:p>
      </dgm:t>
    </dgm:pt>
    <dgm:pt modelId="{0EA26CAD-D317-4B42-9D43-306B1EBD3EE1}" type="sibTrans" cxnId="{1C343E65-A1E3-4AC9-B2A5-C62CD0EA8EF6}">
      <dgm:prSet/>
      <dgm:spPr/>
      <dgm:t>
        <a:bodyPr/>
        <a:lstStyle/>
        <a:p>
          <a:endParaRPr lang="de-DE"/>
        </a:p>
      </dgm:t>
    </dgm:pt>
    <dgm:pt modelId="{099E1162-1FDA-4BB2-A87E-65F1793B6270}">
      <dgm:prSet phldrT="[Text]"/>
      <dgm:spPr/>
      <dgm:t>
        <a:bodyPr/>
        <a:lstStyle/>
        <a:p>
          <a:r>
            <a:rPr lang="de-DE" dirty="0" smtClean="0"/>
            <a:t>Software + Quantmodelle</a:t>
          </a:r>
          <a:endParaRPr lang="de-DE" dirty="0"/>
        </a:p>
      </dgm:t>
    </dgm:pt>
    <dgm:pt modelId="{3D94C334-6649-46D3-A1A4-8238A7CC9716}" type="parTrans" cxnId="{7C817E9A-ECAE-499A-A899-CE1B4A1D418F}">
      <dgm:prSet/>
      <dgm:spPr/>
      <dgm:t>
        <a:bodyPr/>
        <a:lstStyle/>
        <a:p>
          <a:endParaRPr lang="de-DE"/>
        </a:p>
      </dgm:t>
    </dgm:pt>
    <dgm:pt modelId="{D7072690-EE71-4A0A-A8DA-7E882963CC1E}" type="sibTrans" cxnId="{7C817E9A-ECAE-499A-A899-CE1B4A1D418F}">
      <dgm:prSet/>
      <dgm:spPr/>
      <dgm:t>
        <a:bodyPr/>
        <a:lstStyle/>
        <a:p>
          <a:endParaRPr lang="de-DE"/>
        </a:p>
      </dgm:t>
    </dgm:pt>
    <dgm:pt modelId="{271B248D-51E3-4FB0-B7B6-53F915C67845}">
      <dgm:prSet phldrT="[Text]"/>
      <dgm:spPr/>
      <dgm:t>
        <a:bodyPr/>
        <a:lstStyle/>
        <a:p>
          <a:r>
            <a:rPr lang="de-DE" dirty="0" smtClean="0"/>
            <a:t>Markteinschätzung, ETF-Auswahl</a:t>
          </a:r>
          <a:endParaRPr lang="de-DE" dirty="0"/>
        </a:p>
      </dgm:t>
    </dgm:pt>
    <dgm:pt modelId="{1FC16D7F-7E94-42EE-B988-60B4BE6B7F3A}" type="parTrans" cxnId="{A668458B-CA4A-4D5C-B909-83D90DF04C4F}">
      <dgm:prSet/>
      <dgm:spPr/>
      <dgm:t>
        <a:bodyPr/>
        <a:lstStyle/>
        <a:p>
          <a:endParaRPr lang="de-DE"/>
        </a:p>
      </dgm:t>
    </dgm:pt>
    <dgm:pt modelId="{4F6D9639-FDAB-4B47-8E98-FE1F9356A8E1}" type="sibTrans" cxnId="{A668458B-CA4A-4D5C-B909-83D90DF04C4F}">
      <dgm:prSet/>
      <dgm:spPr/>
      <dgm:t>
        <a:bodyPr/>
        <a:lstStyle/>
        <a:p>
          <a:endParaRPr lang="de-DE"/>
        </a:p>
      </dgm:t>
    </dgm:pt>
    <dgm:pt modelId="{68A8982B-E526-42FB-8B83-0C7ECC6918F8}" type="pres">
      <dgm:prSet presAssocID="{D2A32107-5ACA-4103-90DF-E75CCD1F2BB7}" presName="linear" presStyleCnt="0">
        <dgm:presLayoutVars>
          <dgm:dir/>
          <dgm:resizeHandles val="exact"/>
        </dgm:presLayoutVars>
      </dgm:prSet>
      <dgm:spPr/>
      <dgm:t>
        <a:bodyPr/>
        <a:lstStyle/>
        <a:p>
          <a:endParaRPr lang="de-DE"/>
        </a:p>
      </dgm:t>
    </dgm:pt>
    <dgm:pt modelId="{43164B24-4E75-4FCE-9C1C-39D145727B71}" type="pres">
      <dgm:prSet presAssocID="{C3F19774-E652-469C-B953-4F9A19ACF287}" presName="comp" presStyleCnt="0"/>
      <dgm:spPr/>
    </dgm:pt>
    <dgm:pt modelId="{33A08CC7-F001-413A-BC1A-68326DE28E24}" type="pres">
      <dgm:prSet presAssocID="{C3F19774-E652-469C-B953-4F9A19ACF287}" presName="box" presStyleLbl="node1" presStyleIdx="0" presStyleCnt="2"/>
      <dgm:spPr/>
      <dgm:t>
        <a:bodyPr/>
        <a:lstStyle/>
        <a:p>
          <a:endParaRPr lang="de-DE"/>
        </a:p>
      </dgm:t>
    </dgm:pt>
    <dgm:pt modelId="{AC175FFE-E059-454B-B349-F8C2BB2720D7}" type="pres">
      <dgm:prSet presAssocID="{C3F19774-E652-469C-B953-4F9A19ACF287}" presName="img" presStyleLbl="fgImgPlace1" presStyleIdx="0" presStyleCnt="2" custScaleX="78424" custScaleY="105248"/>
      <dgm:spPr>
        <a:blipFill rotWithShape="0">
          <a:blip xmlns:r="http://schemas.openxmlformats.org/officeDocument/2006/relationships" r:embed="rId1"/>
          <a:stretch>
            <a:fillRect/>
          </a:stretch>
        </a:blipFill>
      </dgm:spPr>
    </dgm:pt>
    <dgm:pt modelId="{8AED594C-739E-4901-9CAA-A839D5AFB773}" type="pres">
      <dgm:prSet presAssocID="{C3F19774-E652-469C-B953-4F9A19ACF287}" presName="text" presStyleLbl="node1" presStyleIdx="0" presStyleCnt="2">
        <dgm:presLayoutVars>
          <dgm:bulletEnabled val="1"/>
        </dgm:presLayoutVars>
      </dgm:prSet>
      <dgm:spPr/>
      <dgm:t>
        <a:bodyPr/>
        <a:lstStyle/>
        <a:p>
          <a:endParaRPr lang="de-DE"/>
        </a:p>
      </dgm:t>
    </dgm:pt>
    <dgm:pt modelId="{B4A2ED2C-1265-4892-9EB3-5717D769703B}" type="pres">
      <dgm:prSet presAssocID="{3B28E9CE-E2A1-4A48-86F3-3C6810192760}" presName="spacer" presStyleCnt="0"/>
      <dgm:spPr/>
    </dgm:pt>
    <dgm:pt modelId="{29F4DFF4-B7DA-4BAD-8488-AED52A638BA4}" type="pres">
      <dgm:prSet presAssocID="{096094EC-9C6E-4B4E-A658-83BACA3538C6}" presName="comp" presStyleCnt="0"/>
      <dgm:spPr/>
    </dgm:pt>
    <dgm:pt modelId="{136EE12C-BC98-465A-8FB2-264A8BB74387}" type="pres">
      <dgm:prSet presAssocID="{096094EC-9C6E-4B4E-A658-83BACA3538C6}" presName="box" presStyleLbl="node1" presStyleIdx="1" presStyleCnt="2"/>
      <dgm:spPr/>
      <dgm:t>
        <a:bodyPr/>
        <a:lstStyle/>
        <a:p>
          <a:endParaRPr lang="de-DE"/>
        </a:p>
      </dgm:t>
    </dgm:pt>
    <dgm:pt modelId="{26379A67-F401-4E9C-B196-2C0A0A1CA344}" type="pres">
      <dgm:prSet presAssocID="{096094EC-9C6E-4B4E-A658-83BACA3538C6}" presName="img" presStyleLbl="fgImgPlace1" presStyleIdx="1" presStyleCnt="2" custScaleX="78424"/>
      <dgm:spPr>
        <a:blipFill rotWithShape="0">
          <a:blip xmlns:r="http://schemas.openxmlformats.org/officeDocument/2006/relationships" r:embed="rId1"/>
          <a:stretch>
            <a:fillRect/>
          </a:stretch>
        </a:blipFill>
      </dgm:spPr>
    </dgm:pt>
    <dgm:pt modelId="{7CD6C436-5B56-4C07-A508-CF9933C60691}" type="pres">
      <dgm:prSet presAssocID="{096094EC-9C6E-4B4E-A658-83BACA3538C6}" presName="text" presStyleLbl="node1" presStyleIdx="1" presStyleCnt="2">
        <dgm:presLayoutVars>
          <dgm:bulletEnabled val="1"/>
        </dgm:presLayoutVars>
      </dgm:prSet>
      <dgm:spPr/>
      <dgm:t>
        <a:bodyPr/>
        <a:lstStyle/>
        <a:p>
          <a:endParaRPr lang="de-DE"/>
        </a:p>
      </dgm:t>
    </dgm:pt>
  </dgm:ptLst>
  <dgm:cxnLst>
    <dgm:cxn modelId="{E5622660-3F3D-4FF3-ADEF-4723C9C064C4}" type="presOf" srcId="{096094EC-9C6E-4B4E-A658-83BACA3538C6}" destId="{7CD6C436-5B56-4C07-A508-CF9933C60691}" srcOrd="1" destOrd="0" presId="urn:microsoft.com/office/officeart/2005/8/layout/vList4"/>
    <dgm:cxn modelId="{DBED368A-FB23-44D6-A473-59B71B31D3B7}" srcId="{D2A32107-5ACA-4103-90DF-E75CCD1F2BB7}" destId="{096094EC-9C6E-4B4E-A658-83BACA3538C6}" srcOrd="1" destOrd="0" parTransId="{CA0F749E-06B0-44C7-A4E8-40D3AE6A36D7}" sibTransId="{ADE11DE4-8D23-441E-8BCD-1918BBEA458E}"/>
    <dgm:cxn modelId="{8F5C229B-9E72-4A40-82F7-A0392F27064F}" type="presOf" srcId="{14A343F6-AB73-49B9-88FC-00D6733FA303}" destId="{7CD6C436-5B56-4C07-A508-CF9933C60691}" srcOrd="1" destOrd="1" presId="urn:microsoft.com/office/officeart/2005/8/layout/vList4"/>
    <dgm:cxn modelId="{421A2503-5D7D-46DE-84B0-65E8453B4CB4}" type="presOf" srcId="{099E1162-1FDA-4BB2-A87E-65F1793B6270}" destId="{7CD6C436-5B56-4C07-A508-CF9933C60691}" srcOrd="1" destOrd="2" presId="urn:microsoft.com/office/officeart/2005/8/layout/vList4"/>
    <dgm:cxn modelId="{A3C194EF-01C4-4DD2-A323-C745BCA19E0E}" type="presOf" srcId="{C3F19774-E652-469C-B953-4F9A19ACF287}" destId="{33A08CC7-F001-413A-BC1A-68326DE28E24}" srcOrd="0" destOrd="0" presId="urn:microsoft.com/office/officeart/2005/8/layout/vList4"/>
    <dgm:cxn modelId="{BA8821F6-CCBD-495F-B2FF-5FBCEABCE58B}" srcId="{D2A32107-5ACA-4103-90DF-E75CCD1F2BB7}" destId="{C3F19774-E652-469C-B953-4F9A19ACF287}" srcOrd="0" destOrd="0" parTransId="{73DE3C1D-C94F-4438-9634-57D4892AC2BC}" sibTransId="{3B28E9CE-E2A1-4A48-86F3-3C6810192760}"/>
    <dgm:cxn modelId="{1C343E65-A1E3-4AC9-B2A5-C62CD0EA8EF6}" srcId="{096094EC-9C6E-4B4E-A658-83BACA3538C6}" destId="{14A343F6-AB73-49B9-88FC-00D6733FA303}" srcOrd="0" destOrd="0" parTransId="{8C2F56E6-998D-431A-9F58-3900D455EF91}" sibTransId="{0EA26CAD-D317-4B42-9D43-306B1EBD3EE1}"/>
    <dgm:cxn modelId="{DE42B3F9-923D-4E45-BFEB-6DE688E0813C}" type="presOf" srcId="{2309E2E8-A10B-4E45-B3F2-97E2922FA4AB}" destId="{33A08CC7-F001-413A-BC1A-68326DE28E24}" srcOrd="0" destOrd="1" presId="urn:microsoft.com/office/officeart/2005/8/layout/vList4"/>
    <dgm:cxn modelId="{08F0219E-3459-4B29-9999-259A3BB2F736}" type="presOf" srcId="{D2A32107-5ACA-4103-90DF-E75CCD1F2BB7}" destId="{68A8982B-E526-42FB-8B83-0C7ECC6918F8}" srcOrd="0" destOrd="0" presId="urn:microsoft.com/office/officeart/2005/8/layout/vList4"/>
    <dgm:cxn modelId="{7380A3BB-933E-4E41-8E22-1FADBD86F4C2}" type="presOf" srcId="{C3F19774-E652-469C-B953-4F9A19ACF287}" destId="{8AED594C-739E-4901-9CAA-A839D5AFB773}" srcOrd="1" destOrd="0" presId="urn:microsoft.com/office/officeart/2005/8/layout/vList4"/>
    <dgm:cxn modelId="{B4E3983B-3B23-43D5-A68F-41E05CD5A6D2}" srcId="{C3F19774-E652-469C-B953-4F9A19ACF287}" destId="{2309E2E8-A10B-4E45-B3F2-97E2922FA4AB}" srcOrd="0" destOrd="0" parTransId="{5FD4A990-D17D-4082-88BB-CE5D2CD7B3A9}" sibTransId="{AA1865EF-5392-48D1-85C4-876FD6DCC898}"/>
    <dgm:cxn modelId="{ED8174F8-E5BE-44A4-A7C4-7B9E3950211B}" type="presOf" srcId="{096094EC-9C6E-4B4E-A658-83BACA3538C6}" destId="{136EE12C-BC98-465A-8FB2-264A8BB74387}" srcOrd="0" destOrd="0" presId="urn:microsoft.com/office/officeart/2005/8/layout/vList4"/>
    <dgm:cxn modelId="{7C817E9A-ECAE-499A-A899-CE1B4A1D418F}" srcId="{096094EC-9C6E-4B4E-A658-83BACA3538C6}" destId="{099E1162-1FDA-4BB2-A87E-65F1793B6270}" srcOrd="1" destOrd="0" parTransId="{3D94C334-6649-46D3-A1A4-8238A7CC9716}" sibTransId="{D7072690-EE71-4A0A-A8DA-7E882963CC1E}"/>
    <dgm:cxn modelId="{13FE101F-2B36-4803-B5BA-AB77F5354694}" type="presOf" srcId="{2309E2E8-A10B-4E45-B3F2-97E2922FA4AB}" destId="{8AED594C-739E-4901-9CAA-A839D5AFB773}" srcOrd="1" destOrd="1" presId="urn:microsoft.com/office/officeart/2005/8/layout/vList4"/>
    <dgm:cxn modelId="{A668458B-CA4A-4D5C-B909-83D90DF04C4F}" srcId="{C3F19774-E652-469C-B953-4F9A19ACF287}" destId="{271B248D-51E3-4FB0-B7B6-53F915C67845}" srcOrd="1" destOrd="0" parTransId="{1FC16D7F-7E94-42EE-B988-60B4BE6B7F3A}" sibTransId="{4F6D9639-FDAB-4B47-8E98-FE1F9356A8E1}"/>
    <dgm:cxn modelId="{B7F3DCF8-E883-46EC-9FAF-B16D8D734E6E}" type="presOf" srcId="{271B248D-51E3-4FB0-B7B6-53F915C67845}" destId="{8AED594C-739E-4901-9CAA-A839D5AFB773}" srcOrd="1" destOrd="2" presId="urn:microsoft.com/office/officeart/2005/8/layout/vList4"/>
    <dgm:cxn modelId="{9304B596-FF2A-4FC9-9040-D5641E883042}" type="presOf" srcId="{099E1162-1FDA-4BB2-A87E-65F1793B6270}" destId="{136EE12C-BC98-465A-8FB2-264A8BB74387}" srcOrd="0" destOrd="2" presId="urn:microsoft.com/office/officeart/2005/8/layout/vList4"/>
    <dgm:cxn modelId="{7EED0FA6-6AB5-4E6E-B1B6-D5009E63A86A}" type="presOf" srcId="{14A343F6-AB73-49B9-88FC-00D6733FA303}" destId="{136EE12C-BC98-465A-8FB2-264A8BB74387}" srcOrd="0" destOrd="1" presId="urn:microsoft.com/office/officeart/2005/8/layout/vList4"/>
    <dgm:cxn modelId="{937D2612-1B2E-44A9-823E-80977151B84D}" type="presOf" srcId="{271B248D-51E3-4FB0-B7B6-53F915C67845}" destId="{33A08CC7-F001-413A-BC1A-68326DE28E24}" srcOrd="0" destOrd="2" presId="urn:microsoft.com/office/officeart/2005/8/layout/vList4"/>
    <dgm:cxn modelId="{6B842D67-3C34-45E4-91BA-BD74F199BFD3}" type="presParOf" srcId="{68A8982B-E526-42FB-8B83-0C7ECC6918F8}" destId="{43164B24-4E75-4FCE-9C1C-39D145727B71}" srcOrd="0" destOrd="0" presId="urn:microsoft.com/office/officeart/2005/8/layout/vList4"/>
    <dgm:cxn modelId="{DF24B25D-5EEB-41D0-BC18-1E0B1BADA815}" type="presParOf" srcId="{43164B24-4E75-4FCE-9C1C-39D145727B71}" destId="{33A08CC7-F001-413A-BC1A-68326DE28E24}" srcOrd="0" destOrd="0" presId="urn:microsoft.com/office/officeart/2005/8/layout/vList4"/>
    <dgm:cxn modelId="{840EEEF5-B6E2-46D4-9FBE-E4D4EF851AF9}" type="presParOf" srcId="{43164B24-4E75-4FCE-9C1C-39D145727B71}" destId="{AC175FFE-E059-454B-B349-F8C2BB2720D7}" srcOrd="1" destOrd="0" presId="urn:microsoft.com/office/officeart/2005/8/layout/vList4"/>
    <dgm:cxn modelId="{C70D0D70-E20D-44CA-B755-0CD93904654F}" type="presParOf" srcId="{43164B24-4E75-4FCE-9C1C-39D145727B71}" destId="{8AED594C-739E-4901-9CAA-A839D5AFB773}" srcOrd="2" destOrd="0" presId="urn:microsoft.com/office/officeart/2005/8/layout/vList4"/>
    <dgm:cxn modelId="{7A742358-8CBB-40D9-B15E-6BA81B10805B}" type="presParOf" srcId="{68A8982B-E526-42FB-8B83-0C7ECC6918F8}" destId="{B4A2ED2C-1265-4892-9EB3-5717D769703B}" srcOrd="1" destOrd="0" presId="urn:microsoft.com/office/officeart/2005/8/layout/vList4"/>
    <dgm:cxn modelId="{EB6ADE89-9439-421F-9F2A-85A17723F6A9}" type="presParOf" srcId="{68A8982B-E526-42FB-8B83-0C7ECC6918F8}" destId="{29F4DFF4-B7DA-4BAD-8488-AED52A638BA4}" srcOrd="2" destOrd="0" presId="urn:microsoft.com/office/officeart/2005/8/layout/vList4"/>
    <dgm:cxn modelId="{F80F7518-A9F3-4198-B4FC-683E96871422}" type="presParOf" srcId="{29F4DFF4-B7DA-4BAD-8488-AED52A638BA4}" destId="{136EE12C-BC98-465A-8FB2-264A8BB74387}" srcOrd="0" destOrd="0" presId="urn:microsoft.com/office/officeart/2005/8/layout/vList4"/>
    <dgm:cxn modelId="{5D5F7BE1-2876-40CE-A824-EF874F4A079B}" type="presParOf" srcId="{29F4DFF4-B7DA-4BAD-8488-AED52A638BA4}" destId="{26379A67-F401-4E9C-B196-2C0A0A1CA344}" srcOrd="1" destOrd="0" presId="urn:microsoft.com/office/officeart/2005/8/layout/vList4"/>
    <dgm:cxn modelId="{B6E87D4E-3DF9-4A85-9725-941FADC8CEC0}" type="presParOf" srcId="{29F4DFF4-B7DA-4BAD-8488-AED52A638BA4}" destId="{7CD6C436-5B56-4C07-A508-CF9933C60691}" srcOrd="2" destOrd="0" presId="urn:microsoft.com/office/officeart/2005/8/layout/vList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5E487E2-4040-47DC-A531-A7FBF0CAE3E0}" type="doc">
      <dgm:prSet loTypeId="urn:microsoft.com/office/officeart/2005/8/layout/arrow3" loCatId="relationship" qsTypeId="urn:microsoft.com/office/officeart/2005/8/quickstyle/simple5" qsCatId="simple" csTypeId="urn:microsoft.com/office/officeart/2005/8/colors/accent1_2" csCatId="accent1" phldr="1"/>
      <dgm:spPr/>
      <dgm:t>
        <a:bodyPr/>
        <a:lstStyle/>
        <a:p>
          <a:endParaRPr lang="de-DE"/>
        </a:p>
      </dgm:t>
    </dgm:pt>
    <dgm:pt modelId="{56FC1BE7-BD1B-44E5-863C-A19329E5441F}">
      <dgm:prSet phldrT="[Text]"/>
      <dgm:spPr/>
      <dgm:t>
        <a:bodyPr/>
        <a:lstStyle/>
        <a:p>
          <a:r>
            <a:rPr lang="de-DE" dirty="0" smtClean="0"/>
            <a:t>Kaufen ?</a:t>
          </a:r>
          <a:endParaRPr lang="de-DE" dirty="0"/>
        </a:p>
      </dgm:t>
    </dgm:pt>
    <dgm:pt modelId="{05F63AA6-4AD4-47A3-9DFD-D54CC403CBA5}" type="parTrans" cxnId="{5F396FC0-6CA3-4171-BB75-BEADB1114137}">
      <dgm:prSet/>
      <dgm:spPr/>
      <dgm:t>
        <a:bodyPr/>
        <a:lstStyle/>
        <a:p>
          <a:endParaRPr lang="de-DE"/>
        </a:p>
      </dgm:t>
    </dgm:pt>
    <dgm:pt modelId="{6E8CAA61-3C5D-4388-8CB5-5C20EB9563A8}" type="sibTrans" cxnId="{5F396FC0-6CA3-4171-BB75-BEADB1114137}">
      <dgm:prSet/>
      <dgm:spPr/>
      <dgm:t>
        <a:bodyPr/>
        <a:lstStyle/>
        <a:p>
          <a:endParaRPr lang="de-DE"/>
        </a:p>
      </dgm:t>
    </dgm:pt>
    <dgm:pt modelId="{39D47219-37E6-4319-8C6E-5AA07A2881C3}">
      <dgm:prSet phldrT="[Text]"/>
      <dgm:spPr/>
      <dgm:t>
        <a:bodyPr/>
        <a:lstStyle/>
        <a:p>
          <a:r>
            <a:rPr lang="de-DE" dirty="0" smtClean="0"/>
            <a:t>Verkaufen ?</a:t>
          </a:r>
          <a:endParaRPr lang="de-DE" dirty="0"/>
        </a:p>
      </dgm:t>
    </dgm:pt>
    <dgm:pt modelId="{695B5351-BC2B-42E9-870A-DEDBF269B3C1}" type="parTrans" cxnId="{2EE1F5EE-702F-427D-8CD3-F7D517979B99}">
      <dgm:prSet/>
      <dgm:spPr/>
      <dgm:t>
        <a:bodyPr/>
        <a:lstStyle/>
        <a:p>
          <a:endParaRPr lang="de-DE"/>
        </a:p>
      </dgm:t>
    </dgm:pt>
    <dgm:pt modelId="{3EA4BD0E-F54E-46D3-9CDB-2DEF2AE899DC}" type="sibTrans" cxnId="{2EE1F5EE-702F-427D-8CD3-F7D517979B99}">
      <dgm:prSet/>
      <dgm:spPr/>
      <dgm:t>
        <a:bodyPr/>
        <a:lstStyle/>
        <a:p>
          <a:endParaRPr lang="de-DE"/>
        </a:p>
      </dgm:t>
    </dgm:pt>
    <dgm:pt modelId="{8E7803BB-9A29-4171-85C3-96038B3C355E}" type="pres">
      <dgm:prSet presAssocID="{A5E487E2-4040-47DC-A531-A7FBF0CAE3E0}" presName="compositeShape" presStyleCnt="0">
        <dgm:presLayoutVars>
          <dgm:chMax val="2"/>
          <dgm:dir/>
          <dgm:resizeHandles val="exact"/>
        </dgm:presLayoutVars>
      </dgm:prSet>
      <dgm:spPr/>
      <dgm:t>
        <a:bodyPr/>
        <a:lstStyle/>
        <a:p>
          <a:endParaRPr lang="de-DE"/>
        </a:p>
      </dgm:t>
    </dgm:pt>
    <dgm:pt modelId="{ECF69395-CC68-45B8-8D4D-520FEE12CB06}" type="pres">
      <dgm:prSet presAssocID="{A5E487E2-4040-47DC-A531-A7FBF0CAE3E0}" presName="divider" presStyleLbl="fgShp" presStyleIdx="0" presStyleCnt="1"/>
      <dgm:spPr/>
    </dgm:pt>
    <dgm:pt modelId="{414FFA70-7638-407E-B5E8-0B3C58D1F674}" type="pres">
      <dgm:prSet presAssocID="{56FC1BE7-BD1B-44E5-863C-A19329E5441F}" presName="downArrow" presStyleLbl="node1" presStyleIdx="0" presStyleCnt="2"/>
      <dgm:spPr/>
    </dgm:pt>
    <dgm:pt modelId="{8AD0D97C-BC4A-4F05-9BC3-B04F3AD25DDB}" type="pres">
      <dgm:prSet presAssocID="{56FC1BE7-BD1B-44E5-863C-A19329E5441F}" presName="downArrowText" presStyleLbl="revTx" presStyleIdx="0" presStyleCnt="2">
        <dgm:presLayoutVars>
          <dgm:bulletEnabled val="1"/>
        </dgm:presLayoutVars>
      </dgm:prSet>
      <dgm:spPr/>
      <dgm:t>
        <a:bodyPr/>
        <a:lstStyle/>
        <a:p>
          <a:endParaRPr lang="de-DE"/>
        </a:p>
      </dgm:t>
    </dgm:pt>
    <dgm:pt modelId="{376DC8DB-1E22-4DE7-8725-995193C0492E}" type="pres">
      <dgm:prSet presAssocID="{39D47219-37E6-4319-8C6E-5AA07A2881C3}" presName="upArrow" presStyleLbl="node1" presStyleIdx="1" presStyleCnt="2"/>
      <dgm:spPr/>
    </dgm:pt>
    <dgm:pt modelId="{2C5FF750-111F-4684-81F4-59D553F64995}" type="pres">
      <dgm:prSet presAssocID="{39D47219-37E6-4319-8C6E-5AA07A2881C3}" presName="upArrowText" presStyleLbl="revTx" presStyleIdx="1" presStyleCnt="2" custScaleX="143653">
        <dgm:presLayoutVars>
          <dgm:bulletEnabled val="1"/>
        </dgm:presLayoutVars>
      </dgm:prSet>
      <dgm:spPr/>
      <dgm:t>
        <a:bodyPr/>
        <a:lstStyle/>
        <a:p>
          <a:endParaRPr lang="de-DE"/>
        </a:p>
      </dgm:t>
    </dgm:pt>
  </dgm:ptLst>
  <dgm:cxnLst>
    <dgm:cxn modelId="{6B3BD3D2-706F-4302-9504-B3DA6F8DA490}" type="presOf" srcId="{56FC1BE7-BD1B-44E5-863C-A19329E5441F}" destId="{8AD0D97C-BC4A-4F05-9BC3-B04F3AD25DDB}" srcOrd="0" destOrd="0" presId="urn:microsoft.com/office/officeart/2005/8/layout/arrow3"/>
    <dgm:cxn modelId="{2EE1F5EE-702F-427D-8CD3-F7D517979B99}" srcId="{A5E487E2-4040-47DC-A531-A7FBF0CAE3E0}" destId="{39D47219-37E6-4319-8C6E-5AA07A2881C3}" srcOrd="1" destOrd="0" parTransId="{695B5351-BC2B-42E9-870A-DEDBF269B3C1}" sibTransId="{3EA4BD0E-F54E-46D3-9CDB-2DEF2AE899DC}"/>
    <dgm:cxn modelId="{5F396FC0-6CA3-4171-BB75-BEADB1114137}" srcId="{A5E487E2-4040-47DC-A531-A7FBF0CAE3E0}" destId="{56FC1BE7-BD1B-44E5-863C-A19329E5441F}" srcOrd="0" destOrd="0" parTransId="{05F63AA6-4AD4-47A3-9DFD-D54CC403CBA5}" sibTransId="{6E8CAA61-3C5D-4388-8CB5-5C20EB9563A8}"/>
    <dgm:cxn modelId="{C5318B48-8D95-43A2-A201-E333B3F23547}" type="presOf" srcId="{39D47219-37E6-4319-8C6E-5AA07A2881C3}" destId="{2C5FF750-111F-4684-81F4-59D553F64995}" srcOrd="0" destOrd="0" presId="urn:microsoft.com/office/officeart/2005/8/layout/arrow3"/>
    <dgm:cxn modelId="{E71F52CE-92BD-4E66-A9A9-7F54A7796B8F}" type="presOf" srcId="{A5E487E2-4040-47DC-A531-A7FBF0CAE3E0}" destId="{8E7803BB-9A29-4171-85C3-96038B3C355E}" srcOrd="0" destOrd="0" presId="urn:microsoft.com/office/officeart/2005/8/layout/arrow3"/>
    <dgm:cxn modelId="{7AB108E5-0ABE-4138-8632-09E2D147FFB5}" type="presParOf" srcId="{8E7803BB-9A29-4171-85C3-96038B3C355E}" destId="{ECF69395-CC68-45B8-8D4D-520FEE12CB06}" srcOrd="0" destOrd="0" presId="urn:microsoft.com/office/officeart/2005/8/layout/arrow3"/>
    <dgm:cxn modelId="{50A8FCDD-3745-43AC-82FC-1B7D132D1D5B}" type="presParOf" srcId="{8E7803BB-9A29-4171-85C3-96038B3C355E}" destId="{414FFA70-7638-407E-B5E8-0B3C58D1F674}" srcOrd="1" destOrd="0" presId="urn:microsoft.com/office/officeart/2005/8/layout/arrow3"/>
    <dgm:cxn modelId="{B24C1450-C824-4CA8-93F4-3AE59DD8866E}" type="presParOf" srcId="{8E7803BB-9A29-4171-85C3-96038B3C355E}" destId="{8AD0D97C-BC4A-4F05-9BC3-B04F3AD25DDB}" srcOrd="2" destOrd="0" presId="urn:microsoft.com/office/officeart/2005/8/layout/arrow3"/>
    <dgm:cxn modelId="{2FFD6C94-ACA3-49E2-B3BA-5BE5DBB72878}" type="presParOf" srcId="{8E7803BB-9A29-4171-85C3-96038B3C355E}" destId="{376DC8DB-1E22-4DE7-8725-995193C0492E}" srcOrd="3" destOrd="0" presId="urn:microsoft.com/office/officeart/2005/8/layout/arrow3"/>
    <dgm:cxn modelId="{235A9BAA-6BE3-49AB-A011-44DA32076106}" type="presParOf" srcId="{8E7803BB-9A29-4171-85C3-96038B3C355E}" destId="{2C5FF750-111F-4684-81F4-59D553F64995}"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F75ACEF-4766-4C90-B1B4-98D1981BF8F9}"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de-DE"/>
        </a:p>
      </dgm:t>
    </dgm:pt>
    <dgm:pt modelId="{84D7DC4A-09BC-4A10-88A7-E509BFD8DEB1}">
      <dgm:prSet phldrT="[Text]"/>
      <dgm:spPr/>
      <dgm:t>
        <a:bodyPr/>
        <a:lstStyle/>
        <a:p>
          <a:r>
            <a:rPr lang="de-DE" dirty="0" smtClean="0"/>
            <a:t>besser</a:t>
          </a:r>
          <a:endParaRPr lang="de-DE" dirty="0"/>
        </a:p>
      </dgm:t>
    </dgm:pt>
    <dgm:pt modelId="{B6C3E74D-4785-471E-8D81-B6A77A0068DD}" type="parTrans" cxnId="{DA99ED6E-4593-43B3-AD11-8881477CC046}">
      <dgm:prSet/>
      <dgm:spPr/>
      <dgm:t>
        <a:bodyPr/>
        <a:lstStyle/>
        <a:p>
          <a:endParaRPr lang="de-DE"/>
        </a:p>
      </dgm:t>
    </dgm:pt>
    <dgm:pt modelId="{B2F95474-49F2-4F6E-B61C-5F74228DFBE3}" type="sibTrans" cxnId="{DA99ED6E-4593-43B3-AD11-8881477CC046}">
      <dgm:prSet/>
      <dgm:spPr/>
      <dgm:t>
        <a:bodyPr/>
        <a:lstStyle/>
        <a:p>
          <a:endParaRPr lang="de-DE"/>
        </a:p>
      </dgm:t>
    </dgm:pt>
    <dgm:pt modelId="{E7F1EC5F-9384-445A-A4B0-14E75C4A58EB}">
      <dgm:prSet phldrT="[Text]"/>
      <dgm:spPr/>
      <dgm:t>
        <a:bodyPr/>
        <a:lstStyle/>
        <a:p>
          <a:r>
            <a:rPr lang="de-DE" dirty="0" smtClean="0"/>
            <a:t>schlechter</a:t>
          </a:r>
          <a:endParaRPr lang="de-DE" dirty="0"/>
        </a:p>
      </dgm:t>
    </dgm:pt>
    <dgm:pt modelId="{BE04A6A0-7648-4AAA-87DA-3779C75ADB87}" type="parTrans" cxnId="{AF056091-7C61-4F6E-A648-40E7099459D7}">
      <dgm:prSet/>
      <dgm:spPr/>
      <dgm:t>
        <a:bodyPr/>
        <a:lstStyle/>
        <a:p>
          <a:endParaRPr lang="de-DE"/>
        </a:p>
      </dgm:t>
    </dgm:pt>
    <dgm:pt modelId="{D10F23BD-A55C-46C4-AC09-CFD1F9C85E5A}" type="sibTrans" cxnId="{AF056091-7C61-4F6E-A648-40E7099459D7}">
      <dgm:prSet/>
      <dgm:spPr/>
      <dgm:t>
        <a:bodyPr/>
        <a:lstStyle/>
        <a:p>
          <a:endParaRPr lang="de-DE"/>
        </a:p>
      </dgm:t>
    </dgm:pt>
    <dgm:pt modelId="{693170BD-DB82-44B8-B1CE-992A8EFD7241}" type="pres">
      <dgm:prSet presAssocID="{DF75ACEF-4766-4C90-B1B4-98D1981BF8F9}" presName="compositeShape" presStyleCnt="0">
        <dgm:presLayoutVars>
          <dgm:chMax val="2"/>
          <dgm:dir/>
          <dgm:resizeHandles val="exact"/>
        </dgm:presLayoutVars>
      </dgm:prSet>
      <dgm:spPr/>
      <dgm:t>
        <a:bodyPr/>
        <a:lstStyle/>
        <a:p>
          <a:endParaRPr lang="de-DE"/>
        </a:p>
      </dgm:t>
    </dgm:pt>
    <dgm:pt modelId="{19F40A7E-5438-45DD-8F6C-FF4BADBF330C}" type="pres">
      <dgm:prSet presAssocID="{84D7DC4A-09BC-4A10-88A7-E509BFD8DEB1}" presName="upArrow" presStyleLbl="node1" presStyleIdx="0" presStyleCnt="2"/>
      <dgm:spPr/>
    </dgm:pt>
    <dgm:pt modelId="{F306721C-D881-411B-A212-3DBCAEF05942}" type="pres">
      <dgm:prSet presAssocID="{84D7DC4A-09BC-4A10-88A7-E509BFD8DEB1}" presName="upArrowText" presStyleLbl="revTx" presStyleIdx="0" presStyleCnt="2">
        <dgm:presLayoutVars>
          <dgm:chMax val="0"/>
          <dgm:bulletEnabled val="1"/>
        </dgm:presLayoutVars>
      </dgm:prSet>
      <dgm:spPr/>
      <dgm:t>
        <a:bodyPr/>
        <a:lstStyle/>
        <a:p>
          <a:endParaRPr lang="de-DE"/>
        </a:p>
      </dgm:t>
    </dgm:pt>
    <dgm:pt modelId="{B9400E0C-8439-4177-8DD5-D48308E56739}" type="pres">
      <dgm:prSet presAssocID="{E7F1EC5F-9384-445A-A4B0-14E75C4A58EB}" presName="downArrow" presStyleLbl="node1" presStyleIdx="1" presStyleCnt="2"/>
      <dgm:spPr/>
    </dgm:pt>
    <dgm:pt modelId="{C5E80465-FA55-4DBF-8239-C7CBEDFC7AA1}" type="pres">
      <dgm:prSet presAssocID="{E7F1EC5F-9384-445A-A4B0-14E75C4A58EB}" presName="downArrowText" presStyleLbl="revTx" presStyleIdx="1" presStyleCnt="2">
        <dgm:presLayoutVars>
          <dgm:chMax val="0"/>
          <dgm:bulletEnabled val="1"/>
        </dgm:presLayoutVars>
      </dgm:prSet>
      <dgm:spPr/>
      <dgm:t>
        <a:bodyPr/>
        <a:lstStyle/>
        <a:p>
          <a:endParaRPr lang="de-DE"/>
        </a:p>
      </dgm:t>
    </dgm:pt>
  </dgm:ptLst>
  <dgm:cxnLst>
    <dgm:cxn modelId="{AF056091-7C61-4F6E-A648-40E7099459D7}" srcId="{DF75ACEF-4766-4C90-B1B4-98D1981BF8F9}" destId="{E7F1EC5F-9384-445A-A4B0-14E75C4A58EB}" srcOrd="1" destOrd="0" parTransId="{BE04A6A0-7648-4AAA-87DA-3779C75ADB87}" sibTransId="{D10F23BD-A55C-46C4-AC09-CFD1F9C85E5A}"/>
    <dgm:cxn modelId="{FEE5A600-BACD-4086-A419-FD3ED05C5557}" type="presOf" srcId="{E7F1EC5F-9384-445A-A4B0-14E75C4A58EB}" destId="{C5E80465-FA55-4DBF-8239-C7CBEDFC7AA1}" srcOrd="0" destOrd="0" presId="urn:microsoft.com/office/officeart/2005/8/layout/arrow4"/>
    <dgm:cxn modelId="{DA99ED6E-4593-43B3-AD11-8881477CC046}" srcId="{DF75ACEF-4766-4C90-B1B4-98D1981BF8F9}" destId="{84D7DC4A-09BC-4A10-88A7-E509BFD8DEB1}" srcOrd="0" destOrd="0" parTransId="{B6C3E74D-4785-471E-8D81-B6A77A0068DD}" sibTransId="{B2F95474-49F2-4F6E-B61C-5F74228DFBE3}"/>
    <dgm:cxn modelId="{114DCC16-CBBA-461C-870A-1CB8D2395B93}" type="presOf" srcId="{84D7DC4A-09BC-4A10-88A7-E509BFD8DEB1}" destId="{F306721C-D881-411B-A212-3DBCAEF05942}" srcOrd="0" destOrd="0" presId="urn:microsoft.com/office/officeart/2005/8/layout/arrow4"/>
    <dgm:cxn modelId="{A80D1A02-0A9E-4D3D-BFE3-92ECF7E5DD16}" type="presOf" srcId="{DF75ACEF-4766-4C90-B1B4-98D1981BF8F9}" destId="{693170BD-DB82-44B8-B1CE-992A8EFD7241}" srcOrd="0" destOrd="0" presId="urn:microsoft.com/office/officeart/2005/8/layout/arrow4"/>
    <dgm:cxn modelId="{FD219AB1-A546-4E58-A3BF-78C349D7688F}" type="presParOf" srcId="{693170BD-DB82-44B8-B1CE-992A8EFD7241}" destId="{19F40A7E-5438-45DD-8F6C-FF4BADBF330C}" srcOrd="0" destOrd="0" presId="urn:microsoft.com/office/officeart/2005/8/layout/arrow4"/>
    <dgm:cxn modelId="{A6102B05-B6F4-4F5C-AE2B-86934FADD3EA}" type="presParOf" srcId="{693170BD-DB82-44B8-B1CE-992A8EFD7241}" destId="{F306721C-D881-411B-A212-3DBCAEF05942}" srcOrd="1" destOrd="0" presId="urn:microsoft.com/office/officeart/2005/8/layout/arrow4"/>
    <dgm:cxn modelId="{7C69B607-B0E4-493D-8F76-0BE35DBCF282}" type="presParOf" srcId="{693170BD-DB82-44B8-B1CE-992A8EFD7241}" destId="{B9400E0C-8439-4177-8DD5-D48308E56739}" srcOrd="2" destOrd="0" presId="urn:microsoft.com/office/officeart/2005/8/layout/arrow4"/>
    <dgm:cxn modelId="{A4E64023-28FA-452C-9F46-FE3AC0E83441}" type="presParOf" srcId="{693170BD-DB82-44B8-B1CE-992A8EFD7241}" destId="{C5E80465-FA55-4DBF-8239-C7CBEDFC7AA1}" srcOrd="3" destOrd="0" presId="urn:microsoft.com/office/officeart/2005/8/layout/arrow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accent1"/>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1F327514-D6CF-4419-A498-A04A4432A892}" type="presOf" srcId="{3A50D1C4-6C1D-4EFD-99C9-E3E899365C34}" destId="{561F47A1-6015-4E58-8A53-5F1456B1102B}" srcOrd="0" destOrd="0" presId="urn:microsoft.com/office/officeart/2005/8/layout/pyramid4"/>
    <dgm:cxn modelId="{5F6AC3C7-85D3-4E7F-B021-BDE829B03EA0}" type="presOf" srcId="{AB81DDBE-E404-46CF-8D31-E34BC2E6F1E6}" destId="{AE389F1B-5A8C-45E8-9AD6-A247874113D7}"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B9542DD7-B59F-44AE-8743-2C985B7CFC82}" type="presOf" srcId="{A281AEE8-31CC-4009-A65C-09F736EEA6FF}" destId="{72067EE6-925D-497C-B7BD-6D07383D1204}"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0250A7D0-C795-48AC-A925-AD430E3A94F2}" type="presOf" srcId="{01251277-972F-488B-9F83-F0C563A9936C}" destId="{D7F39E73-54AE-41A7-A35E-FFA7917166D8}" srcOrd="0" destOrd="0" presId="urn:microsoft.com/office/officeart/2005/8/layout/pyramid4"/>
    <dgm:cxn modelId="{D2287EE9-086A-42D0-8BF6-24527644AA4E}" type="presOf" srcId="{11357AA8-974F-427B-8352-5DBF1FF9F16D}" destId="{F26E4F0A-9FD0-423E-B69B-E823C8F88024}" srcOrd="0" destOrd="0" presId="urn:microsoft.com/office/officeart/2005/8/layout/pyramid4"/>
    <dgm:cxn modelId="{543F8681-4DD0-44AC-84DE-AA403E55F333}" type="presParOf" srcId="{72067EE6-925D-497C-B7BD-6D07383D1204}" destId="{561F47A1-6015-4E58-8A53-5F1456B1102B}" srcOrd="0" destOrd="0" presId="urn:microsoft.com/office/officeart/2005/8/layout/pyramid4"/>
    <dgm:cxn modelId="{3694C8D4-09B2-4A34-AD90-2B54B3B0C672}" type="presParOf" srcId="{72067EE6-925D-497C-B7BD-6D07383D1204}" destId="{F26E4F0A-9FD0-423E-B69B-E823C8F88024}" srcOrd="1" destOrd="0" presId="urn:microsoft.com/office/officeart/2005/8/layout/pyramid4"/>
    <dgm:cxn modelId="{9025C1C4-1231-43D5-B1CC-E8BDE6048AB1}" type="presParOf" srcId="{72067EE6-925D-497C-B7BD-6D07383D1204}" destId="{D7F39E73-54AE-41A7-A35E-FFA7917166D8}" srcOrd="2" destOrd="0" presId="urn:microsoft.com/office/officeart/2005/8/layout/pyramid4"/>
    <dgm:cxn modelId="{9444A186-2FDF-477F-9ABD-004047E18C53}"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5E487E2-4040-47DC-A531-A7FBF0CAE3E0}" type="doc">
      <dgm:prSet loTypeId="urn:microsoft.com/office/officeart/2005/8/layout/arrow3" loCatId="relationship" qsTypeId="urn:microsoft.com/office/officeart/2005/8/quickstyle/simple5" qsCatId="simple" csTypeId="urn:microsoft.com/office/officeart/2005/8/colors/accent1_2" csCatId="accent1" phldr="1"/>
      <dgm:spPr/>
      <dgm:t>
        <a:bodyPr/>
        <a:lstStyle/>
        <a:p>
          <a:endParaRPr lang="de-DE"/>
        </a:p>
      </dgm:t>
    </dgm:pt>
    <dgm:pt modelId="{56FC1BE7-BD1B-44E5-863C-A19329E5441F}">
      <dgm:prSet phldrT="[Text]" custT="1"/>
      <dgm:spPr/>
      <dgm:t>
        <a:bodyPr/>
        <a:lstStyle/>
        <a:p>
          <a:r>
            <a:rPr lang="de-DE" sz="1200" dirty="0" smtClean="0"/>
            <a:t>wichtig</a:t>
          </a:r>
          <a:endParaRPr lang="de-DE" sz="1200" dirty="0"/>
        </a:p>
      </dgm:t>
    </dgm:pt>
    <dgm:pt modelId="{05F63AA6-4AD4-47A3-9DFD-D54CC403CBA5}" type="parTrans" cxnId="{5F396FC0-6CA3-4171-BB75-BEADB1114137}">
      <dgm:prSet/>
      <dgm:spPr/>
      <dgm:t>
        <a:bodyPr/>
        <a:lstStyle/>
        <a:p>
          <a:endParaRPr lang="de-DE"/>
        </a:p>
      </dgm:t>
    </dgm:pt>
    <dgm:pt modelId="{6E8CAA61-3C5D-4388-8CB5-5C20EB9563A8}" type="sibTrans" cxnId="{5F396FC0-6CA3-4171-BB75-BEADB1114137}">
      <dgm:prSet/>
      <dgm:spPr/>
      <dgm:t>
        <a:bodyPr/>
        <a:lstStyle/>
        <a:p>
          <a:endParaRPr lang="de-DE"/>
        </a:p>
      </dgm:t>
    </dgm:pt>
    <dgm:pt modelId="{39D47219-37E6-4319-8C6E-5AA07A2881C3}">
      <dgm:prSet phldrT="[Text]" custT="1"/>
      <dgm:spPr/>
      <dgm:t>
        <a:bodyPr/>
        <a:lstStyle/>
        <a:p>
          <a:r>
            <a:rPr lang="de-DE" sz="1200" dirty="0" smtClean="0"/>
            <a:t>unwichtig</a:t>
          </a:r>
          <a:endParaRPr lang="de-DE" sz="1200" dirty="0"/>
        </a:p>
      </dgm:t>
    </dgm:pt>
    <dgm:pt modelId="{695B5351-BC2B-42E9-870A-DEDBF269B3C1}" type="parTrans" cxnId="{2EE1F5EE-702F-427D-8CD3-F7D517979B99}">
      <dgm:prSet/>
      <dgm:spPr/>
      <dgm:t>
        <a:bodyPr/>
        <a:lstStyle/>
        <a:p>
          <a:endParaRPr lang="de-DE"/>
        </a:p>
      </dgm:t>
    </dgm:pt>
    <dgm:pt modelId="{3EA4BD0E-F54E-46D3-9CDB-2DEF2AE899DC}" type="sibTrans" cxnId="{2EE1F5EE-702F-427D-8CD3-F7D517979B99}">
      <dgm:prSet/>
      <dgm:spPr/>
      <dgm:t>
        <a:bodyPr/>
        <a:lstStyle/>
        <a:p>
          <a:endParaRPr lang="de-DE"/>
        </a:p>
      </dgm:t>
    </dgm:pt>
    <dgm:pt modelId="{8E7803BB-9A29-4171-85C3-96038B3C355E}" type="pres">
      <dgm:prSet presAssocID="{A5E487E2-4040-47DC-A531-A7FBF0CAE3E0}" presName="compositeShape" presStyleCnt="0">
        <dgm:presLayoutVars>
          <dgm:chMax val="2"/>
          <dgm:dir/>
          <dgm:resizeHandles val="exact"/>
        </dgm:presLayoutVars>
      </dgm:prSet>
      <dgm:spPr/>
      <dgm:t>
        <a:bodyPr/>
        <a:lstStyle/>
        <a:p>
          <a:endParaRPr lang="de-DE"/>
        </a:p>
      </dgm:t>
    </dgm:pt>
    <dgm:pt modelId="{ECF69395-CC68-45B8-8D4D-520FEE12CB06}" type="pres">
      <dgm:prSet presAssocID="{A5E487E2-4040-47DC-A531-A7FBF0CAE3E0}" presName="divider" presStyleLbl="fgShp" presStyleIdx="0" presStyleCnt="1"/>
      <dgm:spPr/>
    </dgm:pt>
    <dgm:pt modelId="{414FFA70-7638-407E-B5E8-0B3C58D1F674}" type="pres">
      <dgm:prSet presAssocID="{56FC1BE7-BD1B-44E5-863C-A19329E5441F}" presName="downArrow" presStyleLbl="node1" presStyleIdx="0" presStyleCnt="2"/>
      <dgm:spPr/>
    </dgm:pt>
    <dgm:pt modelId="{8AD0D97C-BC4A-4F05-9BC3-B04F3AD25DDB}" type="pres">
      <dgm:prSet presAssocID="{56FC1BE7-BD1B-44E5-863C-A19329E5441F}" presName="downArrowText" presStyleLbl="revTx" presStyleIdx="0" presStyleCnt="2" custScaleX="165341">
        <dgm:presLayoutVars>
          <dgm:bulletEnabled val="1"/>
        </dgm:presLayoutVars>
      </dgm:prSet>
      <dgm:spPr/>
      <dgm:t>
        <a:bodyPr/>
        <a:lstStyle/>
        <a:p>
          <a:endParaRPr lang="de-DE"/>
        </a:p>
      </dgm:t>
    </dgm:pt>
    <dgm:pt modelId="{376DC8DB-1E22-4DE7-8725-995193C0492E}" type="pres">
      <dgm:prSet presAssocID="{39D47219-37E6-4319-8C6E-5AA07A2881C3}" presName="upArrow" presStyleLbl="node1" presStyleIdx="1" presStyleCnt="2"/>
      <dgm:spPr/>
    </dgm:pt>
    <dgm:pt modelId="{2C5FF750-111F-4684-81F4-59D553F64995}" type="pres">
      <dgm:prSet presAssocID="{39D47219-37E6-4319-8C6E-5AA07A2881C3}" presName="upArrowText" presStyleLbl="revTx" presStyleIdx="1" presStyleCnt="2" custScaleX="175568">
        <dgm:presLayoutVars>
          <dgm:bulletEnabled val="1"/>
        </dgm:presLayoutVars>
      </dgm:prSet>
      <dgm:spPr/>
      <dgm:t>
        <a:bodyPr/>
        <a:lstStyle/>
        <a:p>
          <a:endParaRPr lang="de-DE"/>
        </a:p>
      </dgm:t>
    </dgm:pt>
  </dgm:ptLst>
  <dgm:cxnLst>
    <dgm:cxn modelId="{BCBE04B0-3930-4413-93CD-47FB2E21CB59}" type="presOf" srcId="{56FC1BE7-BD1B-44E5-863C-A19329E5441F}" destId="{8AD0D97C-BC4A-4F05-9BC3-B04F3AD25DDB}" srcOrd="0" destOrd="0" presId="urn:microsoft.com/office/officeart/2005/8/layout/arrow3"/>
    <dgm:cxn modelId="{2EE1F5EE-702F-427D-8CD3-F7D517979B99}" srcId="{A5E487E2-4040-47DC-A531-A7FBF0CAE3E0}" destId="{39D47219-37E6-4319-8C6E-5AA07A2881C3}" srcOrd="1" destOrd="0" parTransId="{695B5351-BC2B-42E9-870A-DEDBF269B3C1}" sibTransId="{3EA4BD0E-F54E-46D3-9CDB-2DEF2AE899DC}"/>
    <dgm:cxn modelId="{1CD63BD3-F34B-4044-AAA2-F8D019F64727}" type="presOf" srcId="{39D47219-37E6-4319-8C6E-5AA07A2881C3}" destId="{2C5FF750-111F-4684-81F4-59D553F64995}" srcOrd="0" destOrd="0" presId="urn:microsoft.com/office/officeart/2005/8/layout/arrow3"/>
    <dgm:cxn modelId="{5F396FC0-6CA3-4171-BB75-BEADB1114137}" srcId="{A5E487E2-4040-47DC-A531-A7FBF0CAE3E0}" destId="{56FC1BE7-BD1B-44E5-863C-A19329E5441F}" srcOrd="0" destOrd="0" parTransId="{05F63AA6-4AD4-47A3-9DFD-D54CC403CBA5}" sibTransId="{6E8CAA61-3C5D-4388-8CB5-5C20EB9563A8}"/>
    <dgm:cxn modelId="{1CEAF74C-988E-484B-A740-61A9114FAAFA}" type="presOf" srcId="{A5E487E2-4040-47DC-A531-A7FBF0CAE3E0}" destId="{8E7803BB-9A29-4171-85C3-96038B3C355E}" srcOrd="0" destOrd="0" presId="urn:microsoft.com/office/officeart/2005/8/layout/arrow3"/>
    <dgm:cxn modelId="{729212F6-1524-4E12-B0C9-540B948599FF}" type="presParOf" srcId="{8E7803BB-9A29-4171-85C3-96038B3C355E}" destId="{ECF69395-CC68-45B8-8D4D-520FEE12CB06}" srcOrd="0" destOrd="0" presId="urn:microsoft.com/office/officeart/2005/8/layout/arrow3"/>
    <dgm:cxn modelId="{0C54AD98-7B74-4C9A-832F-653DEC084468}" type="presParOf" srcId="{8E7803BB-9A29-4171-85C3-96038B3C355E}" destId="{414FFA70-7638-407E-B5E8-0B3C58D1F674}" srcOrd="1" destOrd="0" presId="urn:microsoft.com/office/officeart/2005/8/layout/arrow3"/>
    <dgm:cxn modelId="{F91583A4-F2DA-40FD-B082-D00050F5F51B}" type="presParOf" srcId="{8E7803BB-9A29-4171-85C3-96038B3C355E}" destId="{8AD0D97C-BC4A-4F05-9BC3-B04F3AD25DDB}" srcOrd="2" destOrd="0" presId="urn:microsoft.com/office/officeart/2005/8/layout/arrow3"/>
    <dgm:cxn modelId="{40470BEC-03B2-4984-A8CE-9B127C19065E}" type="presParOf" srcId="{8E7803BB-9A29-4171-85C3-96038B3C355E}" destId="{376DC8DB-1E22-4DE7-8725-995193C0492E}" srcOrd="3" destOrd="0" presId="urn:microsoft.com/office/officeart/2005/8/layout/arrow3"/>
    <dgm:cxn modelId="{24EE9B1C-37E8-402A-9850-32F8D0BAC388}" type="presParOf" srcId="{8E7803BB-9A29-4171-85C3-96038B3C355E}" destId="{2C5FF750-111F-4684-81F4-59D553F64995}"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accent1"/>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D4D49B02-5219-4813-8AEC-D019718EAB07}" srcId="{A281AEE8-31CC-4009-A65C-09F736EEA6FF}" destId="{3A50D1C4-6C1D-4EFD-99C9-E3E899365C34}" srcOrd="0" destOrd="0" parTransId="{7EEF8608-58A5-408E-A358-88833DA5FFED}" sibTransId="{C83628DE-3163-4051-AFEF-85F0A6E0BB2D}"/>
    <dgm:cxn modelId="{5B0120E1-AE2E-437F-815D-B27370C1F275}" type="presOf" srcId="{11357AA8-974F-427B-8352-5DBF1FF9F16D}" destId="{F26E4F0A-9FD0-423E-B69B-E823C8F88024}" srcOrd="0" destOrd="0" presId="urn:microsoft.com/office/officeart/2005/8/layout/pyramid4"/>
    <dgm:cxn modelId="{472CC80C-D458-41A1-B423-4AF59B1C8BFC}" srcId="{A281AEE8-31CC-4009-A65C-09F736EEA6FF}" destId="{11357AA8-974F-427B-8352-5DBF1FF9F16D}" srcOrd="1" destOrd="0" parTransId="{7021BD3B-A6A5-496B-B5BE-BA9B743143AA}" sibTransId="{1F560C7F-E082-4024-B493-A3AC2BF81A10}"/>
    <dgm:cxn modelId="{FE5ED553-13A0-4D66-B5B5-9F34E0E90D0B}" type="presOf" srcId="{A281AEE8-31CC-4009-A65C-09F736EEA6FF}" destId="{72067EE6-925D-497C-B7BD-6D07383D1204}" srcOrd="0" destOrd="0" presId="urn:microsoft.com/office/officeart/2005/8/layout/pyramid4"/>
    <dgm:cxn modelId="{3DFD7779-DCD5-46D8-B0FE-D907F6F81162}" type="presOf" srcId="{AB81DDBE-E404-46CF-8D31-E34BC2E6F1E6}" destId="{AE389F1B-5A8C-45E8-9AD6-A247874113D7}"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8E314DDE-AF0C-4212-9002-1CE4D46EFEFD}" type="presOf" srcId="{3A50D1C4-6C1D-4EFD-99C9-E3E899365C34}" destId="{561F47A1-6015-4E58-8A53-5F1456B1102B}" srcOrd="0" destOrd="0" presId="urn:microsoft.com/office/officeart/2005/8/layout/pyramid4"/>
    <dgm:cxn modelId="{A6348254-5A78-4B21-BAF0-1F3F42CFD3C0}" type="presOf" srcId="{01251277-972F-488B-9F83-F0C563A9936C}" destId="{D7F39E73-54AE-41A7-A35E-FFA7917166D8}" srcOrd="0" destOrd="0" presId="urn:microsoft.com/office/officeart/2005/8/layout/pyramid4"/>
    <dgm:cxn modelId="{EEF23781-EE1A-49C8-8130-15C7B348C09F}" type="presParOf" srcId="{72067EE6-925D-497C-B7BD-6D07383D1204}" destId="{561F47A1-6015-4E58-8A53-5F1456B1102B}" srcOrd="0" destOrd="0" presId="urn:microsoft.com/office/officeart/2005/8/layout/pyramid4"/>
    <dgm:cxn modelId="{2F70F2D5-1148-4A9C-9897-3554E1B7E8F4}" type="presParOf" srcId="{72067EE6-925D-497C-B7BD-6D07383D1204}" destId="{F26E4F0A-9FD0-423E-B69B-E823C8F88024}" srcOrd="1" destOrd="0" presId="urn:microsoft.com/office/officeart/2005/8/layout/pyramid4"/>
    <dgm:cxn modelId="{4A725D7D-24C2-462E-B687-33AA97A4F934}" type="presParOf" srcId="{72067EE6-925D-497C-B7BD-6D07383D1204}" destId="{D7F39E73-54AE-41A7-A35E-FFA7917166D8}" srcOrd="2" destOrd="0" presId="urn:microsoft.com/office/officeart/2005/8/layout/pyramid4"/>
    <dgm:cxn modelId="{EFFC07D2-9CBC-45E1-AF9A-A77E0CDD0709}"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accent1"/>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D4D49B02-5219-4813-8AEC-D019718EAB07}" srcId="{A281AEE8-31CC-4009-A65C-09F736EEA6FF}" destId="{3A50D1C4-6C1D-4EFD-99C9-E3E899365C34}" srcOrd="0" destOrd="0" parTransId="{7EEF8608-58A5-408E-A358-88833DA5FFED}" sibTransId="{C83628DE-3163-4051-AFEF-85F0A6E0BB2D}"/>
    <dgm:cxn modelId="{72A3CB02-3DE8-4143-83E9-6D6A708063B1}" type="presOf" srcId="{AB81DDBE-E404-46CF-8D31-E34BC2E6F1E6}" destId="{AE389F1B-5A8C-45E8-9AD6-A247874113D7}" srcOrd="0" destOrd="0" presId="urn:microsoft.com/office/officeart/2005/8/layout/pyramid4"/>
    <dgm:cxn modelId="{472CC80C-D458-41A1-B423-4AF59B1C8BFC}" srcId="{A281AEE8-31CC-4009-A65C-09F736EEA6FF}" destId="{11357AA8-974F-427B-8352-5DBF1FF9F16D}" srcOrd="1" destOrd="0" parTransId="{7021BD3B-A6A5-496B-B5BE-BA9B743143AA}" sibTransId="{1F560C7F-E082-4024-B493-A3AC2BF81A10}"/>
    <dgm:cxn modelId="{BFB635A4-D4D3-439A-B5B7-2F123B95F2DB}" srcId="{A281AEE8-31CC-4009-A65C-09F736EEA6FF}" destId="{AB81DDBE-E404-46CF-8D31-E34BC2E6F1E6}" srcOrd="3" destOrd="0" parTransId="{6242D053-EC41-400A-B1CB-BD87A0ACA0AD}" sibTransId="{955F4A59-F3DD-4620-A745-9389235E9C87}"/>
    <dgm:cxn modelId="{8C08B8CF-149A-4C56-8978-A11051AC0504}" type="presOf" srcId="{A281AEE8-31CC-4009-A65C-09F736EEA6FF}" destId="{72067EE6-925D-497C-B7BD-6D07383D1204}" srcOrd="0" destOrd="0" presId="urn:microsoft.com/office/officeart/2005/8/layout/pyramid4"/>
    <dgm:cxn modelId="{B63EAEE9-07DA-4AFC-AD96-A741374C1B31}" type="presOf" srcId="{11357AA8-974F-427B-8352-5DBF1FF9F16D}" destId="{F26E4F0A-9FD0-423E-B69B-E823C8F88024}" srcOrd="0" destOrd="0" presId="urn:microsoft.com/office/officeart/2005/8/layout/pyramid4"/>
    <dgm:cxn modelId="{D441B628-9496-47F6-AC2E-329699E683AC}" type="presOf" srcId="{3A50D1C4-6C1D-4EFD-99C9-E3E899365C34}" destId="{561F47A1-6015-4E58-8A53-5F1456B1102B}" srcOrd="0" destOrd="0" presId="urn:microsoft.com/office/officeart/2005/8/layout/pyramid4"/>
    <dgm:cxn modelId="{D8C3265E-CC8A-46F7-997B-2DF37F306C9A}" type="presOf" srcId="{01251277-972F-488B-9F83-F0C563A9936C}" destId="{D7F39E73-54AE-41A7-A35E-FFA7917166D8}" srcOrd="0" destOrd="0" presId="urn:microsoft.com/office/officeart/2005/8/layout/pyramid4"/>
    <dgm:cxn modelId="{01D0B0C4-0CFE-4CC1-9FE8-51C773AF7913}" type="presParOf" srcId="{72067EE6-925D-497C-B7BD-6D07383D1204}" destId="{561F47A1-6015-4E58-8A53-5F1456B1102B}" srcOrd="0" destOrd="0" presId="urn:microsoft.com/office/officeart/2005/8/layout/pyramid4"/>
    <dgm:cxn modelId="{0B2CFED2-7F5E-464F-A75B-3BD1ADF59954}" type="presParOf" srcId="{72067EE6-925D-497C-B7BD-6D07383D1204}" destId="{F26E4F0A-9FD0-423E-B69B-E823C8F88024}" srcOrd="1" destOrd="0" presId="urn:microsoft.com/office/officeart/2005/8/layout/pyramid4"/>
    <dgm:cxn modelId="{A009D2D2-7637-4645-9A23-42A12C6B1D4A}" type="presParOf" srcId="{72067EE6-925D-497C-B7BD-6D07383D1204}" destId="{D7F39E73-54AE-41A7-A35E-FFA7917166D8}" srcOrd="2" destOrd="0" presId="urn:microsoft.com/office/officeart/2005/8/layout/pyramid4"/>
    <dgm:cxn modelId="{21843592-987C-4553-8440-4BA2BBDDFB10}"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dgm:t>
        <a:bodyPr/>
        <a:lstStyle/>
        <a:p>
          <a:r>
            <a:rPr lang="de-DE" dirty="0" smtClean="0"/>
            <a:t>Technische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D4D49B02-5219-4813-8AEC-D019718EAB07}" srcId="{A281AEE8-31CC-4009-A65C-09F736EEA6FF}" destId="{3A50D1C4-6C1D-4EFD-99C9-E3E899365C34}" srcOrd="0" destOrd="0" parTransId="{7EEF8608-58A5-408E-A358-88833DA5FFED}" sibTransId="{C83628DE-3163-4051-AFEF-85F0A6E0BB2D}"/>
    <dgm:cxn modelId="{1FA442E5-55EA-46E7-AA47-326D8C92761B}" type="presOf" srcId="{11357AA8-974F-427B-8352-5DBF1FF9F16D}" destId="{F26E4F0A-9FD0-423E-B69B-E823C8F88024}" srcOrd="0" destOrd="0" presId="urn:microsoft.com/office/officeart/2005/8/layout/pyramid4"/>
    <dgm:cxn modelId="{360928E7-6625-48A5-AE7D-C65422540287}" type="presOf" srcId="{3A50D1C4-6C1D-4EFD-99C9-E3E899365C34}" destId="{561F47A1-6015-4E58-8A53-5F1456B1102B}" srcOrd="0" destOrd="0" presId="urn:microsoft.com/office/officeart/2005/8/layout/pyramid4"/>
    <dgm:cxn modelId="{472CC80C-D458-41A1-B423-4AF59B1C8BFC}" srcId="{A281AEE8-31CC-4009-A65C-09F736EEA6FF}" destId="{11357AA8-974F-427B-8352-5DBF1FF9F16D}" srcOrd="1" destOrd="0" parTransId="{7021BD3B-A6A5-496B-B5BE-BA9B743143AA}" sibTransId="{1F560C7F-E082-4024-B493-A3AC2BF81A10}"/>
    <dgm:cxn modelId="{2E02E3FA-17A5-4ED5-B5C5-16D338E6D1C5}" type="presOf" srcId="{A281AEE8-31CC-4009-A65C-09F736EEA6FF}" destId="{72067EE6-925D-497C-B7BD-6D07383D1204}"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DCB90B26-3739-4227-8B30-63E85D877A1B}" type="presOf" srcId="{01251277-972F-488B-9F83-F0C563A9936C}" destId="{D7F39E73-54AE-41A7-A35E-FFA7917166D8}" srcOrd="0" destOrd="0" presId="urn:microsoft.com/office/officeart/2005/8/layout/pyramid4"/>
    <dgm:cxn modelId="{AC144209-4C1D-4295-B0FD-97020E54569D}" type="presOf" srcId="{AB81DDBE-E404-46CF-8D31-E34BC2E6F1E6}" destId="{AE389F1B-5A8C-45E8-9AD6-A247874113D7}" srcOrd="0" destOrd="0" presId="urn:microsoft.com/office/officeart/2005/8/layout/pyramid4"/>
    <dgm:cxn modelId="{FBF57074-D7D8-4112-9559-AEFAA441965C}" type="presParOf" srcId="{72067EE6-925D-497C-B7BD-6D07383D1204}" destId="{561F47A1-6015-4E58-8A53-5F1456B1102B}" srcOrd="0" destOrd="0" presId="urn:microsoft.com/office/officeart/2005/8/layout/pyramid4"/>
    <dgm:cxn modelId="{FBA547C3-B1D7-450A-AC5D-EE26B6DAFD26}" type="presParOf" srcId="{72067EE6-925D-497C-B7BD-6D07383D1204}" destId="{F26E4F0A-9FD0-423E-B69B-E823C8F88024}" srcOrd="1" destOrd="0" presId="urn:microsoft.com/office/officeart/2005/8/layout/pyramid4"/>
    <dgm:cxn modelId="{41BFF5AD-D1AE-4BC5-8BC6-DB41D8A0259B}" type="presParOf" srcId="{72067EE6-925D-497C-B7BD-6D07383D1204}" destId="{D7F39E73-54AE-41A7-A35E-FFA7917166D8}" srcOrd="2" destOrd="0" presId="urn:microsoft.com/office/officeart/2005/8/layout/pyramid4"/>
    <dgm:cxn modelId="{104A5553-2B19-482C-B512-A42BB440396E}"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dgm:t>
        <a:bodyPr/>
        <a:lstStyle/>
        <a:p>
          <a:r>
            <a:rPr lang="de-DE" dirty="0" smtClean="0"/>
            <a:t>Technische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576ACC5A-49A3-4AB7-A0AB-8A253C90AEFF}" type="presOf" srcId="{11357AA8-974F-427B-8352-5DBF1FF9F16D}" destId="{F26E4F0A-9FD0-423E-B69B-E823C8F88024}" srcOrd="0" destOrd="0" presId="urn:microsoft.com/office/officeart/2005/8/layout/pyramid4"/>
    <dgm:cxn modelId="{347663FD-9C7F-4A0B-B594-8AC8594C111F}" type="presOf" srcId="{01251277-972F-488B-9F83-F0C563A9936C}" destId="{D7F39E73-54AE-41A7-A35E-FFA7917166D8}"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BFB635A4-D4D3-439A-B5B7-2F123B95F2DB}" srcId="{A281AEE8-31CC-4009-A65C-09F736EEA6FF}" destId="{AB81DDBE-E404-46CF-8D31-E34BC2E6F1E6}" srcOrd="3" destOrd="0" parTransId="{6242D053-EC41-400A-B1CB-BD87A0ACA0AD}" sibTransId="{955F4A59-F3DD-4620-A745-9389235E9C87}"/>
    <dgm:cxn modelId="{4FD62CEC-84DB-4900-BC89-EB49CD56732F}" type="presOf" srcId="{3A50D1C4-6C1D-4EFD-99C9-E3E899365C34}" destId="{561F47A1-6015-4E58-8A53-5F1456B1102B}" srcOrd="0" destOrd="0" presId="urn:microsoft.com/office/officeart/2005/8/layout/pyramid4"/>
    <dgm:cxn modelId="{8F7AF127-F568-464B-8BC3-B7EC30EA4EF0}" type="presOf" srcId="{A281AEE8-31CC-4009-A65C-09F736EEA6FF}" destId="{72067EE6-925D-497C-B7BD-6D07383D1204}" srcOrd="0" destOrd="0" presId="urn:microsoft.com/office/officeart/2005/8/layout/pyramid4"/>
    <dgm:cxn modelId="{066B5333-50D7-400B-8006-10DDCC740177}" type="presOf" srcId="{AB81DDBE-E404-46CF-8D31-E34BC2E6F1E6}" destId="{AE389F1B-5A8C-45E8-9AD6-A247874113D7}" srcOrd="0" destOrd="0" presId="urn:microsoft.com/office/officeart/2005/8/layout/pyramid4"/>
    <dgm:cxn modelId="{3B4F93D4-C9B9-4561-8CFC-920B15DC0B15}" type="presParOf" srcId="{72067EE6-925D-497C-B7BD-6D07383D1204}" destId="{561F47A1-6015-4E58-8A53-5F1456B1102B}" srcOrd="0" destOrd="0" presId="urn:microsoft.com/office/officeart/2005/8/layout/pyramid4"/>
    <dgm:cxn modelId="{EFA9D960-AC2A-438B-B23E-8B5A1EFEF018}" type="presParOf" srcId="{72067EE6-925D-497C-B7BD-6D07383D1204}" destId="{F26E4F0A-9FD0-423E-B69B-E823C8F88024}" srcOrd="1" destOrd="0" presId="urn:microsoft.com/office/officeart/2005/8/layout/pyramid4"/>
    <dgm:cxn modelId="{E53B15EB-161B-4824-92EB-9AC4356532E6}" type="presParOf" srcId="{72067EE6-925D-497C-B7BD-6D07383D1204}" destId="{D7F39E73-54AE-41A7-A35E-FFA7917166D8}" srcOrd="2" destOrd="0" presId="urn:microsoft.com/office/officeart/2005/8/layout/pyramid4"/>
    <dgm:cxn modelId="{2A712E70-233C-4416-91C8-A0CE9676C403}"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bg2"/>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Technische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8343A895-67AA-44D7-80F0-9BDD1E9C5096}" type="presOf" srcId="{11357AA8-974F-427B-8352-5DBF1FF9F16D}" destId="{F26E4F0A-9FD0-423E-B69B-E823C8F88024}" srcOrd="0" destOrd="0" presId="urn:microsoft.com/office/officeart/2005/8/layout/pyramid4"/>
    <dgm:cxn modelId="{2DCCEE84-2C11-49E6-B5EA-C6D6DC5C0C66}" type="presOf" srcId="{3A50D1C4-6C1D-4EFD-99C9-E3E899365C34}" destId="{561F47A1-6015-4E58-8A53-5F1456B1102B}"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B850EE8F-50C6-41DC-B39F-5CDD51866ADD}" type="presOf" srcId="{01251277-972F-488B-9F83-F0C563A9936C}" destId="{D7F39E73-54AE-41A7-A35E-FFA7917166D8}" srcOrd="0" destOrd="0" presId="urn:microsoft.com/office/officeart/2005/8/layout/pyramid4"/>
    <dgm:cxn modelId="{5E1702D3-9B9F-4CC9-B84B-B4A78778CA7D}" type="presOf" srcId="{AB81DDBE-E404-46CF-8D31-E34BC2E6F1E6}" destId="{AE389F1B-5A8C-45E8-9AD6-A247874113D7}" srcOrd="0" destOrd="0" presId="urn:microsoft.com/office/officeart/2005/8/layout/pyramid4"/>
    <dgm:cxn modelId="{845CC65F-7EDD-4282-B78A-1FED6DE7414F}" type="presOf" srcId="{A281AEE8-31CC-4009-A65C-09F736EEA6FF}" destId="{72067EE6-925D-497C-B7BD-6D07383D1204}" srcOrd="0" destOrd="0" presId="urn:microsoft.com/office/officeart/2005/8/layout/pyramid4"/>
    <dgm:cxn modelId="{E2A5F6FD-B30D-4943-9C7C-F4C528C8BAD9}" type="presParOf" srcId="{72067EE6-925D-497C-B7BD-6D07383D1204}" destId="{561F47A1-6015-4E58-8A53-5F1456B1102B}" srcOrd="0" destOrd="0" presId="urn:microsoft.com/office/officeart/2005/8/layout/pyramid4"/>
    <dgm:cxn modelId="{A2A4E758-783C-4FAB-BD54-0726A418BF6A}" type="presParOf" srcId="{72067EE6-925D-497C-B7BD-6D07383D1204}" destId="{F26E4F0A-9FD0-423E-B69B-E823C8F88024}" srcOrd="1" destOrd="0" presId="urn:microsoft.com/office/officeart/2005/8/layout/pyramid4"/>
    <dgm:cxn modelId="{C323FFE6-3795-4652-A968-60D7770BCA14}" type="presParOf" srcId="{72067EE6-925D-497C-B7BD-6D07383D1204}" destId="{D7F39E73-54AE-41A7-A35E-FFA7917166D8}" srcOrd="2" destOrd="0" presId="urn:microsoft.com/office/officeart/2005/8/layout/pyramid4"/>
    <dgm:cxn modelId="{D8B4D769-AB6C-49E4-B35C-E296AE928438}"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bg2"/>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Technische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3E721FCA-55A0-4213-8DE6-43B1B93327D3}" type="presOf" srcId="{11357AA8-974F-427B-8352-5DBF1FF9F16D}" destId="{F26E4F0A-9FD0-423E-B69B-E823C8F88024}"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D03C56DD-A94E-4FAB-A2F6-6B588857795C}" type="presOf" srcId="{AB81DDBE-E404-46CF-8D31-E34BC2E6F1E6}" destId="{AE389F1B-5A8C-45E8-9AD6-A247874113D7}" srcOrd="0" destOrd="0" presId="urn:microsoft.com/office/officeart/2005/8/layout/pyramid4"/>
    <dgm:cxn modelId="{CA9C01EB-88B0-41BF-B316-09CCEDF19273}" type="presOf" srcId="{01251277-972F-488B-9F83-F0C563A9936C}" destId="{D7F39E73-54AE-41A7-A35E-FFA7917166D8}" srcOrd="0" destOrd="0" presId="urn:microsoft.com/office/officeart/2005/8/layout/pyramid4"/>
    <dgm:cxn modelId="{AF0DC82D-C6EC-4F5B-886C-0A4DF179EBCB}" type="presOf" srcId="{A281AEE8-31CC-4009-A65C-09F736EEA6FF}" destId="{72067EE6-925D-497C-B7BD-6D07383D1204}" srcOrd="0" destOrd="0" presId="urn:microsoft.com/office/officeart/2005/8/layout/pyramid4"/>
    <dgm:cxn modelId="{871A0369-6903-4703-B37C-8B0B94541FDC}" type="presOf" srcId="{3A50D1C4-6C1D-4EFD-99C9-E3E899365C34}" destId="{561F47A1-6015-4E58-8A53-5F1456B1102B}" srcOrd="0" destOrd="0" presId="urn:microsoft.com/office/officeart/2005/8/layout/pyramid4"/>
    <dgm:cxn modelId="{48D47F9E-12E1-4D15-BCA0-E02BC0D80822}" type="presParOf" srcId="{72067EE6-925D-497C-B7BD-6D07383D1204}" destId="{561F47A1-6015-4E58-8A53-5F1456B1102B}" srcOrd="0" destOrd="0" presId="urn:microsoft.com/office/officeart/2005/8/layout/pyramid4"/>
    <dgm:cxn modelId="{1A95B122-4D9E-4FCE-AA62-EAE6EF954CF3}" type="presParOf" srcId="{72067EE6-925D-497C-B7BD-6D07383D1204}" destId="{F26E4F0A-9FD0-423E-B69B-E823C8F88024}" srcOrd="1" destOrd="0" presId="urn:microsoft.com/office/officeart/2005/8/layout/pyramid4"/>
    <dgm:cxn modelId="{D4FABB2F-EFF9-426E-9C26-968CBBDA4A1B}" type="presParOf" srcId="{72067EE6-925D-497C-B7BD-6D07383D1204}" destId="{D7F39E73-54AE-41A7-A35E-FFA7917166D8}" srcOrd="2" destOrd="0" presId="urn:microsoft.com/office/officeart/2005/8/layout/pyramid4"/>
    <dgm:cxn modelId="{8128EFBE-0F82-4FB5-83F7-2C4975690584}"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bg2"/>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Technische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6FA6E825-61D5-454A-806C-E1BB9FA5DA56}" type="presOf" srcId="{11357AA8-974F-427B-8352-5DBF1FF9F16D}" destId="{F26E4F0A-9FD0-423E-B69B-E823C8F88024}"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E53943C1-962F-46B4-B1A8-1379366912F6}" type="presOf" srcId="{3A50D1C4-6C1D-4EFD-99C9-E3E899365C34}" destId="{561F47A1-6015-4E58-8A53-5F1456B1102B}" srcOrd="0" destOrd="0" presId="urn:microsoft.com/office/officeart/2005/8/layout/pyramid4"/>
    <dgm:cxn modelId="{77952A59-FFFF-461A-A78A-9814CDE9206F}" type="presOf" srcId="{AB81DDBE-E404-46CF-8D31-E34BC2E6F1E6}" destId="{AE389F1B-5A8C-45E8-9AD6-A247874113D7}" srcOrd="0" destOrd="0" presId="urn:microsoft.com/office/officeart/2005/8/layout/pyramid4"/>
    <dgm:cxn modelId="{48C3EF21-6182-4B00-87B3-DB291B7E7E2D}" type="presOf" srcId="{01251277-972F-488B-9F83-F0C563A9936C}" destId="{D7F39E73-54AE-41A7-A35E-FFA7917166D8}"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C692A915-BAB1-48B2-9B55-990963CA9741}" type="presOf" srcId="{A281AEE8-31CC-4009-A65C-09F736EEA6FF}" destId="{72067EE6-925D-497C-B7BD-6D07383D1204}" srcOrd="0" destOrd="0" presId="urn:microsoft.com/office/officeart/2005/8/layout/pyramid4"/>
    <dgm:cxn modelId="{A832049B-94F2-48A4-BAC7-C50A51554811}" type="presParOf" srcId="{72067EE6-925D-497C-B7BD-6D07383D1204}" destId="{561F47A1-6015-4E58-8A53-5F1456B1102B}" srcOrd="0" destOrd="0" presId="urn:microsoft.com/office/officeart/2005/8/layout/pyramid4"/>
    <dgm:cxn modelId="{E6A169A3-6FBF-42F4-BAC1-ED9A5EF8FED4}" type="presParOf" srcId="{72067EE6-925D-497C-B7BD-6D07383D1204}" destId="{F26E4F0A-9FD0-423E-B69B-E823C8F88024}" srcOrd="1" destOrd="0" presId="urn:microsoft.com/office/officeart/2005/8/layout/pyramid4"/>
    <dgm:cxn modelId="{69EF27DA-9FA9-4B14-84EB-179A1C393C28}" type="presParOf" srcId="{72067EE6-925D-497C-B7BD-6D07383D1204}" destId="{D7F39E73-54AE-41A7-A35E-FFA7917166D8}" srcOrd="2" destOrd="0" presId="urn:microsoft.com/office/officeart/2005/8/layout/pyramid4"/>
    <dgm:cxn modelId="{B009948B-875A-4089-9A40-AF409244E232}"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a:solidFill>
          <a:schemeClr val="bg2"/>
        </a:solidFill>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bg2"/>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a:solidFill>
          <a:schemeClr val="bg2"/>
        </a:solidFill>
      </dgm:spPr>
      <dgm:t>
        <a:bodyPr/>
        <a:lstStyle/>
        <a:p>
          <a:r>
            <a:rPr lang="de-DE" dirty="0" smtClean="0"/>
            <a:t>Technische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CF547C8A-2E3B-45E8-BDC2-2481B97877DB}" type="presOf" srcId="{11357AA8-974F-427B-8352-5DBF1FF9F16D}" destId="{F26E4F0A-9FD0-423E-B69B-E823C8F88024}"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CCA388A5-8FF9-48C9-AB73-6A8CE64D057B}" type="presOf" srcId="{01251277-972F-488B-9F83-F0C563A9936C}" destId="{D7F39E73-54AE-41A7-A35E-FFA7917166D8}" srcOrd="0" destOrd="0" presId="urn:microsoft.com/office/officeart/2005/8/layout/pyramid4"/>
    <dgm:cxn modelId="{D5B94D27-8C25-4F12-9A7C-90E4C65286EA}" type="presOf" srcId="{AB81DDBE-E404-46CF-8D31-E34BC2E6F1E6}" destId="{AE389F1B-5A8C-45E8-9AD6-A247874113D7}" srcOrd="0" destOrd="0" presId="urn:microsoft.com/office/officeart/2005/8/layout/pyramid4"/>
    <dgm:cxn modelId="{472CC80C-D458-41A1-B423-4AF59B1C8BFC}" srcId="{A281AEE8-31CC-4009-A65C-09F736EEA6FF}" destId="{11357AA8-974F-427B-8352-5DBF1FF9F16D}" srcOrd="1" destOrd="0" parTransId="{7021BD3B-A6A5-496B-B5BE-BA9B743143AA}" sibTransId="{1F560C7F-E082-4024-B493-A3AC2BF81A10}"/>
    <dgm:cxn modelId="{BFB635A4-D4D3-439A-B5B7-2F123B95F2DB}" srcId="{A281AEE8-31CC-4009-A65C-09F736EEA6FF}" destId="{AB81DDBE-E404-46CF-8D31-E34BC2E6F1E6}" srcOrd="3" destOrd="0" parTransId="{6242D053-EC41-400A-B1CB-BD87A0ACA0AD}" sibTransId="{955F4A59-F3DD-4620-A745-9389235E9C87}"/>
    <dgm:cxn modelId="{CE0B865C-2DAE-4384-92F8-2948F0824033}" type="presOf" srcId="{A281AEE8-31CC-4009-A65C-09F736EEA6FF}" destId="{72067EE6-925D-497C-B7BD-6D07383D1204}" srcOrd="0" destOrd="0" presId="urn:microsoft.com/office/officeart/2005/8/layout/pyramid4"/>
    <dgm:cxn modelId="{9B993AC3-B053-424D-AEC7-F12A380973A6}" type="presOf" srcId="{3A50D1C4-6C1D-4EFD-99C9-E3E899365C34}" destId="{561F47A1-6015-4E58-8A53-5F1456B1102B}" srcOrd="0" destOrd="0" presId="urn:microsoft.com/office/officeart/2005/8/layout/pyramid4"/>
    <dgm:cxn modelId="{0548D145-1784-4775-B20A-EDF4DF46A3C9}" type="presParOf" srcId="{72067EE6-925D-497C-B7BD-6D07383D1204}" destId="{561F47A1-6015-4E58-8A53-5F1456B1102B}" srcOrd="0" destOrd="0" presId="urn:microsoft.com/office/officeart/2005/8/layout/pyramid4"/>
    <dgm:cxn modelId="{FF85BE86-72C5-42D3-BEB3-DEB2491AFAA1}" type="presParOf" srcId="{72067EE6-925D-497C-B7BD-6D07383D1204}" destId="{F26E4F0A-9FD0-423E-B69B-E823C8F88024}" srcOrd="1" destOrd="0" presId="urn:microsoft.com/office/officeart/2005/8/layout/pyramid4"/>
    <dgm:cxn modelId="{F6286702-3E93-445B-8C6C-2665371B8827}" type="presParOf" srcId="{72067EE6-925D-497C-B7BD-6D07383D1204}" destId="{D7F39E73-54AE-41A7-A35E-FFA7917166D8}" srcOrd="2" destOrd="0" presId="urn:microsoft.com/office/officeart/2005/8/layout/pyramid4"/>
    <dgm:cxn modelId="{6976658C-7CA5-4EF0-90CE-301F3D59EB83}"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bg2"/>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D4D49B02-5219-4813-8AEC-D019718EAB07}" srcId="{A281AEE8-31CC-4009-A65C-09F736EEA6FF}" destId="{3A50D1C4-6C1D-4EFD-99C9-E3E899365C34}" srcOrd="0" destOrd="0" parTransId="{7EEF8608-58A5-408E-A358-88833DA5FFED}" sibTransId="{C83628DE-3163-4051-AFEF-85F0A6E0BB2D}"/>
    <dgm:cxn modelId="{AA770BAF-83F6-442C-9E55-3963A9FA4380}" type="presOf" srcId="{3A50D1C4-6C1D-4EFD-99C9-E3E899365C34}" destId="{561F47A1-6015-4E58-8A53-5F1456B1102B}" srcOrd="0" destOrd="0" presId="urn:microsoft.com/office/officeart/2005/8/layout/pyramid4"/>
    <dgm:cxn modelId="{472CC80C-D458-41A1-B423-4AF59B1C8BFC}" srcId="{A281AEE8-31CC-4009-A65C-09F736EEA6FF}" destId="{11357AA8-974F-427B-8352-5DBF1FF9F16D}" srcOrd="1" destOrd="0" parTransId="{7021BD3B-A6A5-496B-B5BE-BA9B743143AA}" sibTransId="{1F560C7F-E082-4024-B493-A3AC2BF81A10}"/>
    <dgm:cxn modelId="{7F69679C-9D6F-4AD7-AABD-4D634F8ABEF6}" type="presOf" srcId="{AB81DDBE-E404-46CF-8D31-E34BC2E6F1E6}" destId="{AE389F1B-5A8C-45E8-9AD6-A247874113D7}"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A07C8081-A05B-466D-BF37-F85E2819A1F8}" type="presOf" srcId="{11357AA8-974F-427B-8352-5DBF1FF9F16D}" destId="{F26E4F0A-9FD0-423E-B69B-E823C8F88024}" srcOrd="0" destOrd="0" presId="urn:microsoft.com/office/officeart/2005/8/layout/pyramid4"/>
    <dgm:cxn modelId="{56B875F3-5F0D-4368-9E3F-EA1DE44C4CE5}" type="presOf" srcId="{A281AEE8-31CC-4009-A65C-09F736EEA6FF}" destId="{72067EE6-925D-497C-B7BD-6D07383D1204}" srcOrd="0" destOrd="0" presId="urn:microsoft.com/office/officeart/2005/8/layout/pyramid4"/>
    <dgm:cxn modelId="{79C19754-48EA-480C-90CE-276253F02A40}" type="presOf" srcId="{01251277-972F-488B-9F83-F0C563A9936C}" destId="{D7F39E73-54AE-41A7-A35E-FFA7917166D8}" srcOrd="0" destOrd="0" presId="urn:microsoft.com/office/officeart/2005/8/layout/pyramid4"/>
    <dgm:cxn modelId="{393FA8BA-BDDC-4E4A-9865-C83C4CF063CD}" type="presParOf" srcId="{72067EE6-925D-497C-B7BD-6D07383D1204}" destId="{561F47A1-6015-4E58-8A53-5F1456B1102B}" srcOrd="0" destOrd="0" presId="urn:microsoft.com/office/officeart/2005/8/layout/pyramid4"/>
    <dgm:cxn modelId="{051C2931-E67A-4933-9EED-49160AD23D1D}" type="presParOf" srcId="{72067EE6-925D-497C-B7BD-6D07383D1204}" destId="{F26E4F0A-9FD0-423E-B69B-E823C8F88024}" srcOrd="1" destOrd="0" presId="urn:microsoft.com/office/officeart/2005/8/layout/pyramid4"/>
    <dgm:cxn modelId="{7F2FF2F3-D4E9-470B-A8C1-C779B24F29D2}" type="presParOf" srcId="{72067EE6-925D-497C-B7BD-6D07383D1204}" destId="{D7F39E73-54AE-41A7-A35E-FFA7917166D8}" srcOrd="2" destOrd="0" presId="urn:microsoft.com/office/officeart/2005/8/layout/pyramid4"/>
    <dgm:cxn modelId="{1CEEBFB3-043A-4356-9B8C-E98AB563743E}"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281AEE8-31CC-4009-A65C-09F736EEA6FF}"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de-DE"/>
        </a:p>
      </dgm:t>
    </dgm:pt>
    <dgm:pt modelId="{3A50D1C4-6C1D-4EFD-99C9-E3E899365C34}">
      <dgm:prSet phldrT="[Text]"/>
      <dgm:spPr/>
      <dgm:t>
        <a:bodyPr/>
        <a:lstStyle/>
        <a:p>
          <a:r>
            <a:rPr lang="de-DE" dirty="0" smtClean="0"/>
            <a:t>Assetallocation</a:t>
          </a:r>
          <a:endParaRPr lang="de-DE" dirty="0"/>
        </a:p>
      </dgm:t>
    </dgm:pt>
    <dgm:pt modelId="{7EEF8608-58A5-408E-A358-88833DA5FFED}" type="parTrans" cxnId="{D4D49B02-5219-4813-8AEC-D019718EAB07}">
      <dgm:prSet/>
      <dgm:spPr/>
      <dgm:t>
        <a:bodyPr/>
        <a:lstStyle/>
        <a:p>
          <a:endParaRPr lang="de-DE"/>
        </a:p>
      </dgm:t>
    </dgm:pt>
    <dgm:pt modelId="{C83628DE-3163-4051-AFEF-85F0A6E0BB2D}" type="sibTrans" cxnId="{D4D49B02-5219-4813-8AEC-D019718EAB07}">
      <dgm:prSet/>
      <dgm:spPr/>
      <dgm:t>
        <a:bodyPr/>
        <a:lstStyle/>
        <a:p>
          <a:endParaRPr lang="de-DE"/>
        </a:p>
      </dgm:t>
    </dgm:pt>
    <dgm:pt modelId="{11357AA8-974F-427B-8352-5DBF1FF9F16D}">
      <dgm:prSet phldrT="[Text]"/>
      <dgm:spPr>
        <a:solidFill>
          <a:schemeClr val="bg2"/>
        </a:solidFill>
      </dgm:spPr>
      <dgm:t>
        <a:bodyPr/>
        <a:lstStyle/>
        <a:p>
          <a:r>
            <a:rPr lang="de-DE" dirty="0" smtClean="0"/>
            <a:t>Ökonomie</a:t>
          </a:r>
          <a:endParaRPr lang="de-DE" dirty="0"/>
        </a:p>
      </dgm:t>
    </dgm:pt>
    <dgm:pt modelId="{7021BD3B-A6A5-496B-B5BE-BA9B743143AA}" type="parTrans" cxnId="{472CC80C-D458-41A1-B423-4AF59B1C8BFC}">
      <dgm:prSet/>
      <dgm:spPr/>
      <dgm:t>
        <a:bodyPr/>
        <a:lstStyle/>
        <a:p>
          <a:endParaRPr lang="de-DE"/>
        </a:p>
      </dgm:t>
    </dgm:pt>
    <dgm:pt modelId="{1F560C7F-E082-4024-B493-A3AC2BF81A10}" type="sibTrans" cxnId="{472CC80C-D458-41A1-B423-4AF59B1C8BFC}">
      <dgm:prSet/>
      <dgm:spPr/>
      <dgm:t>
        <a:bodyPr/>
        <a:lstStyle/>
        <a:p>
          <a:endParaRPr lang="de-DE"/>
        </a:p>
      </dgm:t>
    </dgm:pt>
    <dgm:pt modelId="{01251277-972F-488B-9F83-F0C563A9936C}">
      <dgm:prSet phldrT="[Text]"/>
      <dgm:spPr>
        <a:solidFill>
          <a:schemeClr val="bg2"/>
        </a:solidFill>
      </dgm:spPr>
      <dgm:t>
        <a:bodyPr/>
        <a:lstStyle/>
        <a:p>
          <a:r>
            <a:rPr lang="de-DE" dirty="0" smtClean="0"/>
            <a:t>Datamining</a:t>
          </a:r>
          <a:endParaRPr lang="de-DE" dirty="0"/>
        </a:p>
      </dgm:t>
    </dgm:pt>
    <dgm:pt modelId="{6535A46E-E47A-4FD9-82F3-D99CF40CB9AD}" type="parTrans" cxnId="{3902E310-3EFE-49CA-A3B9-3924AC702502}">
      <dgm:prSet/>
      <dgm:spPr/>
      <dgm:t>
        <a:bodyPr/>
        <a:lstStyle/>
        <a:p>
          <a:endParaRPr lang="de-DE"/>
        </a:p>
      </dgm:t>
    </dgm:pt>
    <dgm:pt modelId="{8D53C569-255A-4D38-A4B1-277C2613BF73}" type="sibTrans" cxnId="{3902E310-3EFE-49CA-A3B9-3924AC702502}">
      <dgm:prSet/>
      <dgm:spPr/>
      <dgm:t>
        <a:bodyPr/>
        <a:lstStyle/>
        <a:p>
          <a:endParaRPr lang="de-DE"/>
        </a:p>
      </dgm:t>
    </dgm:pt>
    <dgm:pt modelId="{AB81DDBE-E404-46CF-8D31-E34BC2E6F1E6}">
      <dgm:prSet phldrT="[Text]"/>
      <dgm:spPr/>
      <dgm:t>
        <a:bodyPr/>
        <a:lstStyle/>
        <a:p>
          <a:r>
            <a:rPr lang="de-DE" dirty="0" smtClean="0"/>
            <a:t>Daten Analyse</a:t>
          </a:r>
          <a:endParaRPr lang="de-DE" dirty="0"/>
        </a:p>
      </dgm:t>
    </dgm:pt>
    <dgm:pt modelId="{6242D053-EC41-400A-B1CB-BD87A0ACA0AD}" type="parTrans" cxnId="{BFB635A4-D4D3-439A-B5B7-2F123B95F2DB}">
      <dgm:prSet/>
      <dgm:spPr/>
      <dgm:t>
        <a:bodyPr/>
        <a:lstStyle/>
        <a:p>
          <a:endParaRPr lang="de-DE"/>
        </a:p>
      </dgm:t>
    </dgm:pt>
    <dgm:pt modelId="{955F4A59-F3DD-4620-A745-9389235E9C87}" type="sibTrans" cxnId="{BFB635A4-D4D3-439A-B5B7-2F123B95F2DB}">
      <dgm:prSet/>
      <dgm:spPr/>
      <dgm:t>
        <a:bodyPr/>
        <a:lstStyle/>
        <a:p>
          <a:endParaRPr lang="de-DE"/>
        </a:p>
      </dgm:t>
    </dgm:pt>
    <dgm:pt modelId="{72067EE6-925D-497C-B7BD-6D07383D1204}" type="pres">
      <dgm:prSet presAssocID="{A281AEE8-31CC-4009-A65C-09F736EEA6FF}" presName="compositeShape" presStyleCnt="0">
        <dgm:presLayoutVars>
          <dgm:chMax val="9"/>
          <dgm:dir/>
          <dgm:resizeHandles val="exact"/>
        </dgm:presLayoutVars>
      </dgm:prSet>
      <dgm:spPr/>
      <dgm:t>
        <a:bodyPr/>
        <a:lstStyle/>
        <a:p>
          <a:endParaRPr lang="de-DE"/>
        </a:p>
      </dgm:t>
    </dgm:pt>
    <dgm:pt modelId="{561F47A1-6015-4E58-8A53-5F1456B1102B}" type="pres">
      <dgm:prSet presAssocID="{A281AEE8-31CC-4009-A65C-09F736EEA6FF}" presName="triangle1" presStyleLbl="node1" presStyleIdx="0" presStyleCnt="4">
        <dgm:presLayoutVars>
          <dgm:bulletEnabled val="1"/>
        </dgm:presLayoutVars>
      </dgm:prSet>
      <dgm:spPr/>
      <dgm:t>
        <a:bodyPr/>
        <a:lstStyle/>
        <a:p>
          <a:endParaRPr lang="de-DE"/>
        </a:p>
      </dgm:t>
    </dgm:pt>
    <dgm:pt modelId="{F26E4F0A-9FD0-423E-B69B-E823C8F88024}" type="pres">
      <dgm:prSet presAssocID="{A281AEE8-31CC-4009-A65C-09F736EEA6FF}" presName="triangle2" presStyleLbl="node1" presStyleIdx="1" presStyleCnt="4">
        <dgm:presLayoutVars>
          <dgm:bulletEnabled val="1"/>
        </dgm:presLayoutVars>
      </dgm:prSet>
      <dgm:spPr/>
      <dgm:t>
        <a:bodyPr/>
        <a:lstStyle/>
        <a:p>
          <a:endParaRPr lang="de-DE"/>
        </a:p>
      </dgm:t>
    </dgm:pt>
    <dgm:pt modelId="{D7F39E73-54AE-41A7-A35E-FFA7917166D8}" type="pres">
      <dgm:prSet presAssocID="{A281AEE8-31CC-4009-A65C-09F736EEA6FF}" presName="triangle3" presStyleLbl="node1" presStyleIdx="2" presStyleCnt="4">
        <dgm:presLayoutVars>
          <dgm:bulletEnabled val="1"/>
        </dgm:presLayoutVars>
      </dgm:prSet>
      <dgm:spPr/>
      <dgm:t>
        <a:bodyPr/>
        <a:lstStyle/>
        <a:p>
          <a:endParaRPr lang="de-DE"/>
        </a:p>
      </dgm:t>
    </dgm:pt>
    <dgm:pt modelId="{AE389F1B-5A8C-45E8-9AD6-A247874113D7}" type="pres">
      <dgm:prSet presAssocID="{A281AEE8-31CC-4009-A65C-09F736EEA6FF}" presName="triangle4" presStyleLbl="node1" presStyleIdx="3" presStyleCnt="4">
        <dgm:presLayoutVars>
          <dgm:bulletEnabled val="1"/>
        </dgm:presLayoutVars>
      </dgm:prSet>
      <dgm:spPr/>
      <dgm:t>
        <a:bodyPr/>
        <a:lstStyle/>
        <a:p>
          <a:endParaRPr lang="de-DE"/>
        </a:p>
      </dgm:t>
    </dgm:pt>
  </dgm:ptLst>
  <dgm:cxnLst>
    <dgm:cxn modelId="{3902E310-3EFE-49CA-A3B9-3924AC702502}" srcId="{A281AEE8-31CC-4009-A65C-09F736EEA6FF}" destId="{01251277-972F-488B-9F83-F0C563A9936C}" srcOrd="2" destOrd="0" parTransId="{6535A46E-E47A-4FD9-82F3-D99CF40CB9AD}" sibTransId="{8D53C569-255A-4D38-A4B1-277C2613BF73}"/>
    <dgm:cxn modelId="{906762FD-0EBE-4791-86A0-6FCB159582FB}" type="presOf" srcId="{A281AEE8-31CC-4009-A65C-09F736EEA6FF}" destId="{72067EE6-925D-497C-B7BD-6D07383D1204}" srcOrd="0" destOrd="0" presId="urn:microsoft.com/office/officeart/2005/8/layout/pyramid4"/>
    <dgm:cxn modelId="{D4D49B02-5219-4813-8AEC-D019718EAB07}" srcId="{A281AEE8-31CC-4009-A65C-09F736EEA6FF}" destId="{3A50D1C4-6C1D-4EFD-99C9-E3E899365C34}" srcOrd="0" destOrd="0" parTransId="{7EEF8608-58A5-408E-A358-88833DA5FFED}" sibTransId="{C83628DE-3163-4051-AFEF-85F0A6E0BB2D}"/>
    <dgm:cxn modelId="{472CC80C-D458-41A1-B423-4AF59B1C8BFC}" srcId="{A281AEE8-31CC-4009-A65C-09F736EEA6FF}" destId="{11357AA8-974F-427B-8352-5DBF1FF9F16D}" srcOrd="1" destOrd="0" parTransId="{7021BD3B-A6A5-496B-B5BE-BA9B743143AA}" sibTransId="{1F560C7F-E082-4024-B493-A3AC2BF81A10}"/>
    <dgm:cxn modelId="{A6992C10-B0D3-458E-BFCA-F007C67C3E1E}" type="presOf" srcId="{3A50D1C4-6C1D-4EFD-99C9-E3E899365C34}" destId="{561F47A1-6015-4E58-8A53-5F1456B1102B}" srcOrd="0" destOrd="0" presId="urn:microsoft.com/office/officeart/2005/8/layout/pyramid4"/>
    <dgm:cxn modelId="{C1B6B5FC-5F89-4DB5-BD27-F182A6E964CC}" type="presOf" srcId="{01251277-972F-488B-9F83-F0C563A9936C}" destId="{D7F39E73-54AE-41A7-A35E-FFA7917166D8}" srcOrd="0" destOrd="0" presId="urn:microsoft.com/office/officeart/2005/8/layout/pyramid4"/>
    <dgm:cxn modelId="{BFB635A4-D4D3-439A-B5B7-2F123B95F2DB}" srcId="{A281AEE8-31CC-4009-A65C-09F736EEA6FF}" destId="{AB81DDBE-E404-46CF-8D31-E34BC2E6F1E6}" srcOrd="3" destOrd="0" parTransId="{6242D053-EC41-400A-B1CB-BD87A0ACA0AD}" sibTransId="{955F4A59-F3DD-4620-A745-9389235E9C87}"/>
    <dgm:cxn modelId="{08B07956-66D4-447A-918D-3AC83582CE10}" type="presOf" srcId="{AB81DDBE-E404-46CF-8D31-E34BC2E6F1E6}" destId="{AE389F1B-5A8C-45E8-9AD6-A247874113D7}" srcOrd="0" destOrd="0" presId="urn:microsoft.com/office/officeart/2005/8/layout/pyramid4"/>
    <dgm:cxn modelId="{68326996-6D88-4BBB-9F27-4A878D13332C}" type="presOf" srcId="{11357AA8-974F-427B-8352-5DBF1FF9F16D}" destId="{F26E4F0A-9FD0-423E-B69B-E823C8F88024}" srcOrd="0" destOrd="0" presId="urn:microsoft.com/office/officeart/2005/8/layout/pyramid4"/>
    <dgm:cxn modelId="{48D415B2-7B70-474F-8F38-C17CA10AB7D3}" type="presParOf" srcId="{72067EE6-925D-497C-B7BD-6D07383D1204}" destId="{561F47A1-6015-4E58-8A53-5F1456B1102B}" srcOrd="0" destOrd="0" presId="urn:microsoft.com/office/officeart/2005/8/layout/pyramid4"/>
    <dgm:cxn modelId="{A7CBA278-991B-455B-B4A8-D5B2A9C9EF24}" type="presParOf" srcId="{72067EE6-925D-497C-B7BD-6D07383D1204}" destId="{F26E4F0A-9FD0-423E-B69B-E823C8F88024}" srcOrd="1" destOrd="0" presId="urn:microsoft.com/office/officeart/2005/8/layout/pyramid4"/>
    <dgm:cxn modelId="{DDF31218-54FE-4D18-91F2-7B830B4C4DC5}" type="presParOf" srcId="{72067EE6-925D-497C-B7BD-6D07383D1204}" destId="{D7F39E73-54AE-41A7-A35E-FFA7917166D8}" srcOrd="2" destOrd="0" presId="urn:microsoft.com/office/officeart/2005/8/layout/pyramid4"/>
    <dgm:cxn modelId="{E83434A1-438C-410A-8209-EAC850C9DDE0}" type="presParOf" srcId="{72067EE6-925D-497C-B7BD-6D07383D1204}" destId="{AE389F1B-5A8C-45E8-9AD6-A247874113D7}"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1367898" y="0"/>
          <a:ext cx="1692188" cy="1692188"/>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smtClean="0"/>
            <a:t>Assetallocation</a:t>
          </a:r>
          <a:endParaRPr lang="de-DE" sz="1000" kern="1200" dirty="0"/>
        </a:p>
      </dsp:txBody>
      <dsp:txXfrm>
        <a:off x="1367898" y="0"/>
        <a:ext cx="1692188" cy="1692188"/>
      </dsp:txXfrm>
    </dsp:sp>
    <dsp:sp modelId="{F26E4F0A-9FD0-423E-B69B-E823C8F88024}">
      <dsp:nvSpPr>
        <dsp:cNvPr id="0" name=""/>
        <dsp:cNvSpPr/>
      </dsp:nvSpPr>
      <dsp:spPr>
        <a:xfrm>
          <a:off x="521804" y="1692188"/>
          <a:ext cx="1692188" cy="1692188"/>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smtClean="0"/>
            <a:t>Timing</a:t>
          </a:r>
          <a:endParaRPr lang="de-DE" sz="1000" kern="1200" dirty="0"/>
        </a:p>
      </dsp:txBody>
      <dsp:txXfrm>
        <a:off x="521804" y="1692188"/>
        <a:ext cx="1692188" cy="1692188"/>
      </dsp:txXfrm>
    </dsp:sp>
    <dsp:sp modelId="{D7F39E73-54AE-41A7-A35E-FFA7917166D8}">
      <dsp:nvSpPr>
        <dsp:cNvPr id="0" name=""/>
        <dsp:cNvSpPr/>
      </dsp:nvSpPr>
      <dsp:spPr>
        <a:xfrm rot="10800000">
          <a:off x="1367898" y="1692188"/>
          <a:ext cx="1692188" cy="1692188"/>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smtClean="0"/>
            <a:t>Datamining</a:t>
          </a:r>
          <a:endParaRPr lang="de-DE" sz="1000" kern="1200" dirty="0"/>
        </a:p>
      </dsp:txBody>
      <dsp:txXfrm rot="10800000">
        <a:off x="1367898" y="1692188"/>
        <a:ext cx="1692188" cy="1692188"/>
      </dsp:txXfrm>
    </dsp:sp>
    <dsp:sp modelId="{AE389F1B-5A8C-45E8-9AD6-A247874113D7}">
      <dsp:nvSpPr>
        <dsp:cNvPr id="0" name=""/>
        <dsp:cNvSpPr/>
      </dsp:nvSpPr>
      <dsp:spPr>
        <a:xfrm>
          <a:off x="2213992" y="1692188"/>
          <a:ext cx="1692188" cy="1692188"/>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smtClean="0"/>
            <a:t>Selection</a:t>
          </a:r>
          <a:endParaRPr lang="de-DE" sz="1000" kern="1200" dirty="0"/>
        </a:p>
      </dsp:txBody>
      <dsp:txXfrm>
        <a:off x="2213992" y="1692188"/>
        <a:ext cx="1692188" cy="1692188"/>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ED39BF-4738-4C9E-9FFB-B4A774896867}">
      <dsp:nvSpPr>
        <dsp:cNvPr id="0" name=""/>
        <dsp:cNvSpPr/>
      </dsp:nvSpPr>
      <dsp:spPr>
        <a:xfrm>
          <a:off x="2100069" y="1512162"/>
          <a:ext cx="1901011" cy="1901011"/>
        </a:xfrm>
        <a:prstGeom prst="gear9">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de-DE" sz="2400" kern="1200" dirty="0" smtClean="0"/>
            <a:t>Random</a:t>
          </a:r>
          <a:br>
            <a:rPr lang="de-DE" sz="2400" kern="1200" dirty="0" smtClean="0"/>
          </a:br>
          <a:r>
            <a:rPr lang="de-DE" sz="2400" kern="1200" dirty="0" smtClean="0"/>
            <a:t>Forest</a:t>
          </a:r>
          <a:endParaRPr lang="de-DE" sz="2400" kern="1200" dirty="0"/>
        </a:p>
      </dsp:txBody>
      <dsp:txXfrm>
        <a:off x="2100069" y="1512162"/>
        <a:ext cx="1901011" cy="1901011"/>
      </dsp:txXfrm>
    </dsp:sp>
    <dsp:sp modelId="{9DF27C9F-DCEB-4829-BA46-6910EFB06D71}">
      <dsp:nvSpPr>
        <dsp:cNvPr id="0" name=""/>
        <dsp:cNvSpPr/>
      </dsp:nvSpPr>
      <dsp:spPr>
        <a:xfrm>
          <a:off x="941045" y="1106042"/>
          <a:ext cx="1382553" cy="1382553"/>
        </a:xfrm>
        <a:prstGeom prst="gear6">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de-DE" sz="2400" kern="1200" dirty="0" smtClean="0"/>
            <a:t>Cart</a:t>
          </a:r>
          <a:endParaRPr lang="de-DE" sz="2400" kern="1200" dirty="0"/>
        </a:p>
      </dsp:txBody>
      <dsp:txXfrm>
        <a:off x="941045" y="1106042"/>
        <a:ext cx="1382553" cy="1382553"/>
      </dsp:txXfrm>
    </dsp:sp>
    <dsp:sp modelId="{5FC44448-F845-44E2-8591-2EC5DEE02588}">
      <dsp:nvSpPr>
        <dsp:cNvPr id="0" name=""/>
        <dsp:cNvSpPr/>
      </dsp:nvSpPr>
      <dsp:spPr>
        <a:xfrm rot="20700000">
          <a:off x="1678336" y="152221"/>
          <a:ext cx="1354620" cy="1354620"/>
        </a:xfrm>
        <a:prstGeom prst="gear6">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de-DE" sz="2400" kern="1200" dirty="0" smtClean="0"/>
            <a:t>Cubic</a:t>
          </a:r>
          <a:endParaRPr lang="de-DE" sz="2400" kern="1200" dirty="0"/>
        </a:p>
      </dsp:txBody>
      <dsp:txXfrm>
        <a:off x="1975444" y="449329"/>
        <a:ext cx="760404" cy="760404"/>
      </dsp:txXfrm>
    </dsp:sp>
    <dsp:sp modelId="{46173D4D-77F3-492B-8582-14CC6A576202}">
      <dsp:nvSpPr>
        <dsp:cNvPr id="0" name=""/>
        <dsp:cNvSpPr/>
      </dsp:nvSpPr>
      <dsp:spPr>
        <a:xfrm>
          <a:off x="1892981" y="1272997"/>
          <a:ext cx="2433294" cy="2433294"/>
        </a:xfrm>
        <a:prstGeom prst="circularArrow">
          <a:avLst>
            <a:gd name="adj1" fmla="val 4688"/>
            <a:gd name="adj2" fmla="val 299029"/>
            <a:gd name="adj3" fmla="val 2495667"/>
            <a:gd name="adj4" fmla="val 15906163"/>
            <a:gd name="adj5" fmla="val 5469"/>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C4F3B65-F849-4FE1-A4AF-5BF44CD227EF}">
      <dsp:nvSpPr>
        <dsp:cNvPr id="0" name=""/>
        <dsp:cNvSpPr/>
      </dsp:nvSpPr>
      <dsp:spPr>
        <a:xfrm>
          <a:off x="696198" y="803302"/>
          <a:ext cx="1767940" cy="1767940"/>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4D3C9A5-E212-4D00-9674-53858770E15E}">
      <dsp:nvSpPr>
        <dsp:cNvPr id="0" name=""/>
        <dsp:cNvSpPr/>
      </dsp:nvSpPr>
      <dsp:spPr>
        <a:xfrm>
          <a:off x="1402079" y="-141324"/>
          <a:ext cx="1906195" cy="190619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0A7C58-E261-4C24-B7CA-9871006C4E39}">
      <dsp:nvSpPr>
        <dsp:cNvPr id="0" name=""/>
        <dsp:cNvSpPr/>
      </dsp:nvSpPr>
      <dsp:spPr>
        <a:xfrm>
          <a:off x="0" y="3133369"/>
          <a:ext cx="7368480" cy="8937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de-DE" sz="2600" kern="1200" dirty="0" smtClean="0"/>
            <a:t>ETF-Indizes</a:t>
          </a:r>
          <a:endParaRPr lang="de-DE" sz="2600" kern="1200" dirty="0"/>
        </a:p>
      </dsp:txBody>
      <dsp:txXfrm>
        <a:off x="0" y="3133369"/>
        <a:ext cx="2210544" cy="893716"/>
      </dsp:txXfrm>
    </dsp:sp>
    <dsp:sp modelId="{0A598FBB-FF11-4301-8ADD-E1BCE090F327}">
      <dsp:nvSpPr>
        <dsp:cNvPr id="0" name=""/>
        <dsp:cNvSpPr/>
      </dsp:nvSpPr>
      <dsp:spPr>
        <a:xfrm>
          <a:off x="0" y="2090700"/>
          <a:ext cx="7368480" cy="8937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de-DE" sz="2600" kern="1200" dirty="0" smtClean="0"/>
            <a:t>Feature</a:t>
          </a:r>
          <a:endParaRPr lang="de-DE" sz="2600" kern="1200" dirty="0"/>
        </a:p>
      </dsp:txBody>
      <dsp:txXfrm>
        <a:off x="0" y="2090700"/>
        <a:ext cx="2210544" cy="893716"/>
      </dsp:txXfrm>
    </dsp:sp>
    <dsp:sp modelId="{26359721-4DF9-48FB-8A28-0207E6231DD6}">
      <dsp:nvSpPr>
        <dsp:cNvPr id="0" name=""/>
        <dsp:cNvSpPr/>
      </dsp:nvSpPr>
      <dsp:spPr>
        <a:xfrm>
          <a:off x="0" y="1048031"/>
          <a:ext cx="7368480" cy="8937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de-DE" sz="2600" kern="1200" dirty="0" smtClean="0"/>
            <a:t>Datamining</a:t>
          </a:r>
          <a:endParaRPr lang="de-DE" sz="2600" kern="1200" dirty="0"/>
        </a:p>
      </dsp:txBody>
      <dsp:txXfrm>
        <a:off x="0" y="1048031"/>
        <a:ext cx="2210544" cy="893716"/>
      </dsp:txXfrm>
    </dsp:sp>
    <dsp:sp modelId="{10559A1B-7B0B-437C-B8F6-C3723250C1F4}">
      <dsp:nvSpPr>
        <dsp:cNvPr id="0" name=""/>
        <dsp:cNvSpPr/>
      </dsp:nvSpPr>
      <dsp:spPr>
        <a:xfrm>
          <a:off x="0" y="5362"/>
          <a:ext cx="7368480" cy="8937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de-DE" sz="2600" kern="1200" dirty="0" smtClean="0"/>
            <a:t>Transaktionen</a:t>
          </a:r>
          <a:endParaRPr lang="de-DE" sz="2600" kern="1200" dirty="0"/>
        </a:p>
      </dsp:txBody>
      <dsp:txXfrm>
        <a:off x="0" y="5362"/>
        <a:ext cx="2210544" cy="893716"/>
      </dsp:txXfrm>
    </dsp:sp>
    <dsp:sp modelId="{39C60595-FEFA-40C5-8BEA-53CE3D174329}">
      <dsp:nvSpPr>
        <dsp:cNvPr id="0" name=""/>
        <dsp:cNvSpPr/>
      </dsp:nvSpPr>
      <dsp:spPr>
        <a:xfrm>
          <a:off x="4883398" y="79839"/>
          <a:ext cx="1117145" cy="7447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Assetallocation </a:t>
          </a:r>
          <a:endParaRPr lang="de-DE" sz="1300" kern="1200" dirty="0"/>
        </a:p>
      </dsp:txBody>
      <dsp:txXfrm>
        <a:off x="4883398" y="79839"/>
        <a:ext cx="1117145" cy="744763"/>
      </dsp:txXfrm>
    </dsp:sp>
    <dsp:sp modelId="{EDBAC001-DDB9-4D4C-B25F-8F0FA36CFD21}">
      <dsp:nvSpPr>
        <dsp:cNvPr id="0" name=""/>
        <dsp:cNvSpPr/>
      </dsp:nvSpPr>
      <dsp:spPr>
        <a:xfrm>
          <a:off x="4352755" y="824602"/>
          <a:ext cx="1089216" cy="297905"/>
        </a:xfrm>
        <a:custGeom>
          <a:avLst/>
          <a:gdLst/>
          <a:ahLst/>
          <a:cxnLst/>
          <a:rect l="0" t="0" r="0" b="0"/>
          <a:pathLst>
            <a:path>
              <a:moveTo>
                <a:pt x="1089216" y="0"/>
              </a:moveTo>
              <a:lnTo>
                <a:pt x="1089216" y="148952"/>
              </a:lnTo>
              <a:lnTo>
                <a:pt x="0" y="148952"/>
              </a:lnTo>
              <a:lnTo>
                <a:pt x="0" y="29790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50EACD-86C0-4365-82BF-2C44AF45A437}">
      <dsp:nvSpPr>
        <dsp:cNvPr id="0" name=""/>
        <dsp:cNvSpPr/>
      </dsp:nvSpPr>
      <dsp:spPr>
        <a:xfrm>
          <a:off x="3794182" y="1122507"/>
          <a:ext cx="1117145" cy="7447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Timing</a:t>
          </a:r>
          <a:endParaRPr lang="de-DE" sz="1300" kern="1200" dirty="0"/>
        </a:p>
      </dsp:txBody>
      <dsp:txXfrm>
        <a:off x="3794182" y="1122507"/>
        <a:ext cx="1117145" cy="744763"/>
      </dsp:txXfrm>
    </dsp:sp>
    <dsp:sp modelId="{18BC2151-6F94-495E-90BA-BAC5A5B4CF49}">
      <dsp:nvSpPr>
        <dsp:cNvPr id="0" name=""/>
        <dsp:cNvSpPr/>
      </dsp:nvSpPr>
      <dsp:spPr>
        <a:xfrm>
          <a:off x="3626610" y="1867271"/>
          <a:ext cx="726144" cy="297905"/>
        </a:xfrm>
        <a:custGeom>
          <a:avLst/>
          <a:gdLst/>
          <a:ahLst/>
          <a:cxnLst/>
          <a:rect l="0" t="0" r="0" b="0"/>
          <a:pathLst>
            <a:path>
              <a:moveTo>
                <a:pt x="726144" y="0"/>
              </a:moveTo>
              <a:lnTo>
                <a:pt x="726144" y="148952"/>
              </a:lnTo>
              <a:lnTo>
                <a:pt x="0" y="148952"/>
              </a:lnTo>
              <a:lnTo>
                <a:pt x="0" y="29790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43E37F-309C-491B-8378-7C843F108B9B}">
      <dsp:nvSpPr>
        <dsp:cNvPr id="0" name=""/>
        <dsp:cNvSpPr/>
      </dsp:nvSpPr>
      <dsp:spPr>
        <a:xfrm>
          <a:off x="3068038" y="2165176"/>
          <a:ext cx="1117145" cy="7447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Timing-Signale</a:t>
          </a:r>
          <a:endParaRPr lang="de-DE" sz="1300" kern="1200" dirty="0"/>
        </a:p>
      </dsp:txBody>
      <dsp:txXfrm>
        <a:off x="3068038" y="2165176"/>
        <a:ext cx="1117145" cy="744763"/>
      </dsp:txXfrm>
    </dsp:sp>
    <dsp:sp modelId="{1F58B425-7D58-41DD-8BDB-9A94740D49D8}">
      <dsp:nvSpPr>
        <dsp:cNvPr id="0" name=""/>
        <dsp:cNvSpPr/>
      </dsp:nvSpPr>
      <dsp:spPr>
        <a:xfrm>
          <a:off x="2900466" y="2909940"/>
          <a:ext cx="726144" cy="297905"/>
        </a:xfrm>
        <a:custGeom>
          <a:avLst/>
          <a:gdLst/>
          <a:ahLst/>
          <a:cxnLst/>
          <a:rect l="0" t="0" r="0" b="0"/>
          <a:pathLst>
            <a:path>
              <a:moveTo>
                <a:pt x="726144" y="0"/>
              </a:moveTo>
              <a:lnTo>
                <a:pt x="726144" y="148952"/>
              </a:lnTo>
              <a:lnTo>
                <a:pt x="0" y="148952"/>
              </a:lnTo>
              <a:lnTo>
                <a:pt x="0" y="29790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7A24E4-0146-4E7B-BF69-27742DFE078F}">
      <dsp:nvSpPr>
        <dsp:cNvPr id="0" name=""/>
        <dsp:cNvSpPr/>
      </dsp:nvSpPr>
      <dsp:spPr>
        <a:xfrm>
          <a:off x="2341893" y="3207845"/>
          <a:ext cx="1117145" cy="7447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Preise</a:t>
          </a:r>
          <a:endParaRPr lang="de-DE" sz="1300" kern="1200" dirty="0"/>
        </a:p>
      </dsp:txBody>
      <dsp:txXfrm>
        <a:off x="2341893" y="3207845"/>
        <a:ext cx="1117145" cy="744763"/>
      </dsp:txXfrm>
    </dsp:sp>
    <dsp:sp modelId="{E77A831E-6375-4417-A63C-004CB2742D63}">
      <dsp:nvSpPr>
        <dsp:cNvPr id="0" name=""/>
        <dsp:cNvSpPr/>
      </dsp:nvSpPr>
      <dsp:spPr>
        <a:xfrm>
          <a:off x="3626610" y="2909940"/>
          <a:ext cx="726144" cy="297905"/>
        </a:xfrm>
        <a:custGeom>
          <a:avLst/>
          <a:gdLst/>
          <a:ahLst/>
          <a:cxnLst/>
          <a:rect l="0" t="0" r="0" b="0"/>
          <a:pathLst>
            <a:path>
              <a:moveTo>
                <a:pt x="0" y="0"/>
              </a:moveTo>
              <a:lnTo>
                <a:pt x="0" y="148952"/>
              </a:lnTo>
              <a:lnTo>
                <a:pt x="726144" y="148952"/>
              </a:lnTo>
              <a:lnTo>
                <a:pt x="726144" y="29790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253340-4F12-45BA-9BDB-9A2C5019539B}">
      <dsp:nvSpPr>
        <dsp:cNvPr id="0" name=""/>
        <dsp:cNvSpPr/>
      </dsp:nvSpPr>
      <dsp:spPr>
        <a:xfrm>
          <a:off x="3794182" y="3207845"/>
          <a:ext cx="1117145" cy="7447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Intermarket</a:t>
          </a:r>
          <a:endParaRPr lang="de-DE" sz="1300" kern="1200" dirty="0"/>
        </a:p>
      </dsp:txBody>
      <dsp:txXfrm>
        <a:off x="3794182" y="3207845"/>
        <a:ext cx="1117145" cy="744763"/>
      </dsp:txXfrm>
    </dsp:sp>
    <dsp:sp modelId="{E477D627-C1B7-419B-8408-B8ECD8880238}">
      <dsp:nvSpPr>
        <dsp:cNvPr id="0" name=""/>
        <dsp:cNvSpPr/>
      </dsp:nvSpPr>
      <dsp:spPr>
        <a:xfrm>
          <a:off x="4352755" y="1867271"/>
          <a:ext cx="726144" cy="297905"/>
        </a:xfrm>
        <a:custGeom>
          <a:avLst/>
          <a:gdLst/>
          <a:ahLst/>
          <a:cxnLst/>
          <a:rect l="0" t="0" r="0" b="0"/>
          <a:pathLst>
            <a:path>
              <a:moveTo>
                <a:pt x="0" y="0"/>
              </a:moveTo>
              <a:lnTo>
                <a:pt x="0" y="148952"/>
              </a:lnTo>
              <a:lnTo>
                <a:pt x="726144" y="148952"/>
              </a:lnTo>
              <a:lnTo>
                <a:pt x="726144" y="29790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FE44A2-0042-4D30-816C-7B68FAA048C2}">
      <dsp:nvSpPr>
        <dsp:cNvPr id="0" name=""/>
        <dsp:cNvSpPr/>
      </dsp:nvSpPr>
      <dsp:spPr>
        <a:xfrm>
          <a:off x="4520326" y="2165176"/>
          <a:ext cx="1117145" cy="7447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Attraktivitäts-</a:t>
          </a:r>
        </a:p>
        <a:p>
          <a:pPr lvl="0" algn="ctr" defTabSz="577850">
            <a:lnSpc>
              <a:spcPct val="90000"/>
            </a:lnSpc>
            <a:spcBef>
              <a:spcPct val="0"/>
            </a:spcBef>
            <a:spcAft>
              <a:spcPct val="35000"/>
            </a:spcAft>
          </a:pPr>
          <a:r>
            <a:rPr lang="de-DE" sz="1300" kern="1200" dirty="0" smtClean="0"/>
            <a:t>Merkmale</a:t>
          </a:r>
          <a:endParaRPr lang="de-DE" sz="1300" kern="1200" dirty="0"/>
        </a:p>
      </dsp:txBody>
      <dsp:txXfrm>
        <a:off x="4520326" y="2165176"/>
        <a:ext cx="1117145" cy="744763"/>
      </dsp:txXfrm>
    </dsp:sp>
    <dsp:sp modelId="{78FB703E-58BC-4CAB-93EB-629418FC7F76}">
      <dsp:nvSpPr>
        <dsp:cNvPr id="0" name=""/>
        <dsp:cNvSpPr/>
      </dsp:nvSpPr>
      <dsp:spPr>
        <a:xfrm>
          <a:off x="5441971" y="824602"/>
          <a:ext cx="1089216" cy="297905"/>
        </a:xfrm>
        <a:custGeom>
          <a:avLst/>
          <a:gdLst/>
          <a:ahLst/>
          <a:cxnLst/>
          <a:rect l="0" t="0" r="0" b="0"/>
          <a:pathLst>
            <a:path>
              <a:moveTo>
                <a:pt x="0" y="0"/>
              </a:moveTo>
              <a:lnTo>
                <a:pt x="0" y="148952"/>
              </a:lnTo>
              <a:lnTo>
                <a:pt x="1089216" y="148952"/>
              </a:lnTo>
              <a:lnTo>
                <a:pt x="1089216" y="29790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0346E-40AD-4D3E-9697-ABADB63AF72B}">
      <dsp:nvSpPr>
        <dsp:cNvPr id="0" name=""/>
        <dsp:cNvSpPr/>
      </dsp:nvSpPr>
      <dsp:spPr>
        <a:xfrm>
          <a:off x="5972615" y="1122507"/>
          <a:ext cx="1117145" cy="7447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Selection</a:t>
          </a:r>
          <a:endParaRPr lang="de-DE" sz="1300" kern="1200" dirty="0"/>
        </a:p>
      </dsp:txBody>
      <dsp:txXfrm>
        <a:off x="5972615" y="1122507"/>
        <a:ext cx="1117145" cy="744763"/>
      </dsp:txXfrm>
    </dsp:sp>
    <dsp:sp modelId="{FD75952E-264D-45A6-B61B-EC46A48D8640}">
      <dsp:nvSpPr>
        <dsp:cNvPr id="0" name=""/>
        <dsp:cNvSpPr/>
      </dsp:nvSpPr>
      <dsp:spPr>
        <a:xfrm>
          <a:off x="6485467" y="1867271"/>
          <a:ext cx="91440" cy="297905"/>
        </a:xfrm>
        <a:custGeom>
          <a:avLst/>
          <a:gdLst/>
          <a:ahLst/>
          <a:cxnLst/>
          <a:rect l="0" t="0" r="0" b="0"/>
          <a:pathLst>
            <a:path>
              <a:moveTo>
                <a:pt x="45720" y="0"/>
              </a:moveTo>
              <a:lnTo>
                <a:pt x="45720" y="29790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5B8EFB-62F0-4BCF-A5EC-EF8EE99B1941}">
      <dsp:nvSpPr>
        <dsp:cNvPr id="0" name=""/>
        <dsp:cNvSpPr/>
      </dsp:nvSpPr>
      <dsp:spPr>
        <a:xfrm>
          <a:off x="5972615" y="2165176"/>
          <a:ext cx="1117145" cy="7447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Attraktiviäts</a:t>
          </a:r>
          <a:br>
            <a:rPr lang="de-DE" sz="1300" kern="1200" dirty="0" smtClean="0"/>
          </a:br>
          <a:r>
            <a:rPr lang="de-DE" sz="1300" kern="1200" dirty="0" smtClean="0"/>
            <a:t>merkmale</a:t>
          </a:r>
          <a:endParaRPr lang="de-DE" sz="1300" kern="1200" dirty="0"/>
        </a:p>
      </dsp:txBody>
      <dsp:txXfrm>
        <a:off x="5972615" y="2165176"/>
        <a:ext cx="1117145" cy="744763"/>
      </dsp:txXfrm>
    </dsp:sp>
    <dsp:sp modelId="{AB535C93-3BB5-4219-9604-FBCA6BEC2D6F}">
      <dsp:nvSpPr>
        <dsp:cNvPr id="0" name=""/>
        <dsp:cNvSpPr/>
      </dsp:nvSpPr>
      <dsp:spPr>
        <a:xfrm>
          <a:off x="6485467" y="2909940"/>
          <a:ext cx="91440" cy="297905"/>
        </a:xfrm>
        <a:custGeom>
          <a:avLst/>
          <a:gdLst/>
          <a:ahLst/>
          <a:cxnLst/>
          <a:rect l="0" t="0" r="0" b="0"/>
          <a:pathLst>
            <a:path>
              <a:moveTo>
                <a:pt x="45720" y="0"/>
              </a:moveTo>
              <a:lnTo>
                <a:pt x="45720" y="29790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8CE261-882A-4FFB-ABDA-8304FE9226E1}">
      <dsp:nvSpPr>
        <dsp:cNvPr id="0" name=""/>
        <dsp:cNvSpPr/>
      </dsp:nvSpPr>
      <dsp:spPr>
        <a:xfrm>
          <a:off x="5972615" y="3207845"/>
          <a:ext cx="1117145" cy="7447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Macros</a:t>
          </a:r>
          <a:endParaRPr lang="de-DE" sz="1300" kern="1200" dirty="0"/>
        </a:p>
      </dsp:txBody>
      <dsp:txXfrm>
        <a:off x="5972615" y="3207845"/>
        <a:ext cx="1117145" cy="744763"/>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A08CC7-F001-413A-BC1A-68326DE28E24}">
      <dsp:nvSpPr>
        <dsp:cNvPr id="0" name=""/>
        <dsp:cNvSpPr/>
      </dsp:nvSpPr>
      <dsp:spPr>
        <a:xfrm>
          <a:off x="0" y="0"/>
          <a:ext cx="8153400" cy="12820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de-DE" sz="2700" kern="1200" dirty="0" smtClean="0"/>
            <a:t>Dr. Eckhard Cornehl</a:t>
          </a:r>
          <a:endParaRPr lang="de-DE" sz="2700" kern="1200" dirty="0"/>
        </a:p>
        <a:p>
          <a:pPr marL="228600" lvl="1" indent="-228600" algn="l" defTabSz="933450">
            <a:lnSpc>
              <a:spcPct val="90000"/>
            </a:lnSpc>
            <a:spcBef>
              <a:spcPct val="0"/>
            </a:spcBef>
            <a:spcAft>
              <a:spcPct val="15000"/>
            </a:spcAft>
            <a:buChar char="••"/>
          </a:pPr>
          <a:r>
            <a:rPr lang="de-DE" sz="2100" kern="1200" dirty="0" smtClean="0"/>
            <a:t>Ökonom +  HedgeFondsmanger</a:t>
          </a:r>
          <a:endParaRPr lang="de-DE" sz="2100" kern="1200" dirty="0"/>
        </a:p>
        <a:p>
          <a:pPr marL="228600" lvl="1" indent="-228600" algn="l" defTabSz="933450">
            <a:lnSpc>
              <a:spcPct val="90000"/>
            </a:lnSpc>
            <a:spcBef>
              <a:spcPct val="0"/>
            </a:spcBef>
            <a:spcAft>
              <a:spcPct val="15000"/>
            </a:spcAft>
            <a:buChar char="••"/>
          </a:pPr>
          <a:r>
            <a:rPr lang="de-DE" sz="2100" kern="1200" dirty="0" smtClean="0"/>
            <a:t>Markteinschätzung, ETF-Auswahl</a:t>
          </a:r>
          <a:endParaRPr lang="de-DE" sz="2100" kern="1200" dirty="0"/>
        </a:p>
      </dsp:txBody>
      <dsp:txXfrm>
        <a:off x="1758881" y="0"/>
        <a:ext cx="6394518" cy="1282018"/>
      </dsp:txXfrm>
    </dsp:sp>
    <dsp:sp modelId="{AC175FFE-E059-454B-B349-F8C2BB2720D7}">
      <dsp:nvSpPr>
        <dsp:cNvPr id="0" name=""/>
        <dsp:cNvSpPr/>
      </dsp:nvSpPr>
      <dsp:spPr>
        <a:xfrm>
          <a:off x="304119" y="101289"/>
          <a:ext cx="1278844" cy="1079438"/>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6EE12C-BC98-465A-8FB2-264A8BB74387}">
      <dsp:nvSpPr>
        <dsp:cNvPr id="0" name=""/>
        <dsp:cNvSpPr/>
      </dsp:nvSpPr>
      <dsp:spPr>
        <a:xfrm>
          <a:off x="0" y="1410220"/>
          <a:ext cx="8153400" cy="12820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de-DE" sz="2700" kern="1200" dirty="0" smtClean="0"/>
            <a:t>Dr. Markus Miksa</a:t>
          </a:r>
          <a:endParaRPr lang="de-DE" sz="2700" kern="1200" dirty="0"/>
        </a:p>
        <a:p>
          <a:pPr marL="228600" lvl="1" indent="-228600" algn="l" defTabSz="933450">
            <a:lnSpc>
              <a:spcPct val="90000"/>
            </a:lnSpc>
            <a:spcBef>
              <a:spcPct val="0"/>
            </a:spcBef>
            <a:spcAft>
              <a:spcPct val="15000"/>
            </a:spcAft>
            <a:buChar char="••"/>
          </a:pPr>
          <a:r>
            <a:rPr lang="de-DE" sz="2100" kern="1200" dirty="0" smtClean="0"/>
            <a:t>Physiker/ Informatiker</a:t>
          </a:r>
          <a:endParaRPr lang="de-DE" sz="2100" kern="1200" dirty="0"/>
        </a:p>
        <a:p>
          <a:pPr marL="228600" lvl="1" indent="-228600" algn="l" defTabSz="933450">
            <a:lnSpc>
              <a:spcPct val="90000"/>
            </a:lnSpc>
            <a:spcBef>
              <a:spcPct val="0"/>
            </a:spcBef>
            <a:spcAft>
              <a:spcPct val="15000"/>
            </a:spcAft>
            <a:buChar char="••"/>
          </a:pPr>
          <a:r>
            <a:rPr lang="de-DE" sz="2100" kern="1200" dirty="0" smtClean="0"/>
            <a:t>Software + Quantmodelle</a:t>
          </a:r>
          <a:endParaRPr lang="de-DE" sz="2100" kern="1200" dirty="0"/>
        </a:p>
      </dsp:txBody>
      <dsp:txXfrm>
        <a:off x="1758881" y="1410220"/>
        <a:ext cx="6394518" cy="1282018"/>
      </dsp:txXfrm>
    </dsp:sp>
    <dsp:sp modelId="{26379A67-F401-4E9C-B196-2C0A0A1CA344}">
      <dsp:nvSpPr>
        <dsp:cNvPr id="0" name=""/>
        <dsp:cNvSpPr/>
      </dsp:nvSpPr>
      <dsp:spPr>
        <a:xfrm>
          <a:off x="304119" y="1538422"/>
          <a:ext cx="1278844" cy="102561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F69395-CC68-45B8-8D4D-520FEE12CB06}">
      <dsp:nvSpPr>
        <dsp:cNvPr id="0" name=""/>
        <dsp:cNvSpPr/>
      </dsp:nvSpPr>
      <dsp:spPr>
        <a:xfrm rot="21300000">
          <a:off x="17681" y="1893867"/>
          <a:ext cx="3563822" cy="561344"/>
        </a:xfrm>
        <a:prstGeom prst="mathMinus">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tint val="60000"/>
              <a:hueOff val="0"/>
              <a:satOff val="0"/>
              <a:lumOff val="0"/>
              <a:alphaOff val="0"/>
            </a:schemeClr>
          </a:contourClr>
        </a:sp3d>
      </dsp:spPr>
      <dsp:style>
        <a:lnRef idx="0">
          <a:scrgbClr r="0" g="0" b="0"/>
        </a:lnRef>
        <a:fillRef idx="3">
          <a:scrgbClr r="0" g="0" b="0"/>
        </a:fillRef>
        <a:effectRef idx="3">
          <a:scrgbClr r="0" g="0" b="0"/>
        </a:effectRef>
        <a:fontRef idx="minor"/>
      </dsp:style>
    </dsp:sp>
    <dsp:sp modelId="{414FFA70-7638-407E-B5E8-0B3C58D1F674}">
      <dsp:nvSpPr>
        <dsp:cNvPr id="0" name=""/>
        <dsp:cNvSpPr/>
      </dsp:nvSpPr>
      <dsp:spPr>
        <a:xfrm>
          <a:off x="431902" y="217454"/>
          <a:ext cx="1079755" cy="1739632"/>
        </a:xfrm>
        <a:prstGeom prst="downArrow">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8AD0D97C-BC4A-4F05-9BC3-B04F3AD25DDB}">
      <dsp:nvSpPr>
        <dsp:cNvPr id="0" name=""/>
        <dsp:cNvSpPr/>
      </dsp:nvSpPr>
      <dsp:spPr>
        <a:xfrm>
          <a:off x="1907568" y="0"/>
          <a:ext cx="1151739" cy="1826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de-DE" sz="2200" kern="1200" dirty="0" smtClean="0"/>
            <a:t>Kaufen ?</a:t>
          </a:r>
          <a:endParaRPr lang="de-DE" sz="2200" kern="1200" dirty="0"/>
        </a:p>
      </dsp:txBody>
      <dsp:txXfrm>
        <a:off x="1907568" y="0"/>
        <a:ext cx="1151739" cy="1826613"/>
      </dsp:txXfrm>
    </dsp:sp>
    <dsp:sp modelId="{376DC8DB-1E22-4DE7-8725-995193C0492E}">
      <dsp:nvSpPr>
        <dsp:cNvPr id="0" name=""/>
        <dsp:cNvSpPr/>
      </dsp:nvSpPr>
      <dsp:spPr>
        <a:xfrm>
          <a:off x="2087527" y="2391994"/>
          <a:ext cx="1079755" cy="1739632"/>
        </a:xfrm>
        <a:prstGeom prst="upArrow">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2C5FF750-111F-4684-81F4-59D553F64995}">
      <dsp:nvSpPr>
        <dsp:cNvPr id="0" name=""/>
        <dsp:cNvSpPr/>
      </dsp:nvSpPr>
      <dsp:spPr>
        <a:xfrm>
          <a:off x="288493" y="2522466"/>
          <a:ext cx="1654507" cy="1826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de-DE" sz="2200" kern="1200" dirty="0" smtClean="0"/>
            <a:t>Verkaufen ?</a:t>
          </a:r>
          <a:endParaRPr lang="de-DE" sz="2200" kern="1200" dirty="0"/>
        </a:p>
      </dsp:txBody>
      <dsp:txXfrm>
        <a:off x="288493" y="2522466"/>
        <a:ext cx="1654507" cy="1826613"/>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F40A7E-5438-45DD-8F6C-FF4BADBF330C}">
      <dsp:nvSpPr>
        <dsp:cNvPr id="0" name=""/>
        <dsp:cNvSpPr/>
      </dsp:nvSpPr>
      <dsp:spPr>
        <a:xfrm>
          <a:off x="1134" y="0"/>
          <a:ext cx="680972" cy="1950720"/>
        </a:xfrm>
        <a:prstGeom prst="up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06721C-D881-411B-A212-3DBCAEF05942}">
      <dsp:nvSpPr>
        <dsp:cNvPr id="0" name=""/>
        <dsp:cNvSpPr/>
      </dsp:nvSpPr>
      <dsp:spPr>
        <a:xfrm>
          <a:off x="702536" y="0"/>
          <a:ext cx="1155589"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0" rIns="128016" bIns="128016" numCol="1" spcCol="1270" anchor="ctr" anchorCtr="0">
          <a:noAutofit/>
        </a:bodyPr>
        <a:lstStyle/>
        <a:p>
          <a:pPr lvl="0" algn="l" defTabSz="800100">
            <a:lnSpc>
              <a:spcPct val="90000"/>
            </a:lnSpc>
            <a:spcBef>
              <a:spcPct val="0"/>
            </a:spcBef>
            <a:spcAft>
              <a:spcPct val="35000"/>
            </a:spcAft>
          </a:pPr>
          <a:r>
            <a:rPr lang="de-DE" sz="1800" kern="1200" dirty="0" smtClean="0"/>
            <a:t>besser</a:t>
          </a:r>
          <a:endParaRPr lang="de-DE" sz="1800" kern="1200" dirty="0"/>
        </a:p>
      </dsp:txBody>
      <dsp:txXfrm>
        <a:off x="702536" y="0"/>
        <a:ext cx="1155589" cy="1950720"/>
      </dsp:txXfrm>
    </dsp:sp>
    <dsp:sp modelId="{B9400E0C-8439-4177-8DD5-D48308E56739}">
      <dsp:nvSpPr>
        <dsp:cNvPr id="0" name=""/>
        <dsp:cNvSpPr/>
      </dsp:nvSpPr>
      <dsp:spPr>
        <a:xfrm>
          <a:off x="205426" y="2113280"/>
          <a:ext cx="680972" cy="1950720"/>
        </a:xfrm>
        <a:prstGeom prst="down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E80465-FA55-4DBF-8239-C7CBEDFC7AA1}">
      <dsp:nvSpPr>
        <dsp:cNvPr id="0" name=""/>
        <dsp:cNvSpPr/>
      </dsp:nvSpPr>
      <dsp:spPr>
        <a:xfrm>
          <a:off x="906827" y="2113280"/>
          <a:ext cx="1155589"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0" rIns="128016" bIns="128016" numCol="1" spcCol="1270" anchor="ctr" anchorCtr="0">
          <a:noAutofit/>
        </a:bodyPr>
        <a:lstStyle/>
        <a:p>
          <a:pPr lvl="0" algn="l" defTabSz="800100">
            <a:lnSpc>
              <a:spcPct val="90000"/>
            </a:lnSpc>
            <a:spcBef>
              <a:spcPct val="0"/>
            </a:spcBef>
            <a:spcAft>
              <a:spcPct val="35000"/>
            </a:spcAft>
          </a:pPr>
          <a:r>
            <a:rPr lang="de-DE" sz="1800" kern="1200" dirty="0" smtClean="0"/>
            <a:t>schlechter</a:t>
          </a:r>
          <a:endParaRPr lang="de-DE" sz="1800" kern="1200" dirty="0"/>
        </a:p>
      </dsp:txBody>
      <dsp:txXfrm>
        <a:off x="906827" y="2113280"/>
        <a:ext cx="1155589" cy="1950720"/>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F69395-CC68-45B8-8D4D-520FEE12CB06}">
      <dsp:nvSpPr>
        <dsp:cNvPr id="0" name=""/>
        <dsp:cNvSpPr/>
      </dsp:nvSpPr>
      <dsp:spPr>
        <a:xfrm rot="21300000">
          <a:off x="9959" y="931698"/>
          <a:ext cx="1564256" cy="296843"/>
        </a:xfrm>
        <a:prstGeom prst="mathMinus">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tint val="60000"/>
              <a:hueOff val="0"/>
              <a:satOff val="0"/>
              <a:lumOff val="0"/>
              <a:alphaOff val="0"/>
            </a:schemeClr>
          </a:contourClr>
        </a:sp3d>
      </dsp:spPr>
      <dsp:style>
        <a:lnRef idx="0">
          <a:scrgbClr r="0" g="0" b="0"/>
        </a:lnRef>
        <a:fillRef idx="3">
          <a:scrgbClr r="0" g="0" b="0"/>
        </a:fillRef>
        <a:effectRef idx="3">
          <a:scrgbClr r="0" g="0" b="0"/>
        </a:effectRef>
        <a:fontRef idx="minor"/>
      </dsp:style>
    </dsp:sp>
    <dsp:sp modelId="{414FFA70-7638-407E-B5E8-0B3C58D1F674}">
      <dsp:nvSpPr>
        <dsp:cNvPr id="0" name=""/>
        <dsp:cNvSpPr/>
      </dsp:nvSpPr>
      <dsp:spPr>
        <a:xfrm>
          <a:off x="190101" y="108012"/>
          <a:ext cx="475252" cy="864096"/>
        </a:xfrm>
        <a:prstGeom prst="downArrow">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8AD0D97C-BC4A-4F05-9BC3-B04F3AD25DDB}">
      <dsp:nvSpPr>
        <dsp:cNvPr id="0" name=""/>
        <dsp:cNvSpPr/>
      </dsp:nvSpPr>
      <dsp:spPr>
        <a:xfrm>
          <a:off x="673994" y="0"/>
          <a:ext cx="838173" cy="907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de-DE" sz="1200" kern="1200" dirty="0" smtClean="0"/>
            <a:t>wichtig</a:t>
          </a:r>
          <a:endParaRPr lang="de-DE" sz="1200" kern="1200" dirty="0"/>
        </a:p>
      </dsp:txBody>
      <dsp:txXfrm>
        <a:off x="673994" y="0"/>
        <a:ext cx="838173" cy="907300"/>
      </dsp:txXfrm>
    </dsp:sp>
    <dsp:sp modelId="{376DC8DB-1E22-4DE7-8725-995193C0492E}">
      <dsp:nvSpPr>
        <dsp:cNvPr id="0" name=""/>
        <dsp:cNvSpPr/>
      </dsp:nvSpPr>
      <dsp:spPr>
        <a:xfrm>
          <a:off x="918822" y="1188132"/>
          <a:ext cx="475252" cy="864096"/>
        </a:xfrm>
        <a:prstGeom prst="upArrow">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2C5FF750-111F-4684-81F4-59D553F64995}">
      <dsp:nvSpPr>
        <dsp:cNvPr id="0" name=""/>
        <dsp:cNvSpPr/>
      </dsp:nvSpPr>
      <dsp:spPr>
        <a:xfrm>
          <a:off x="46085" y="1252939"/>
          <a:ext cx="890017" cy="907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de-DE" sz="1200" kern="1200" dirty="0" smtClean="0"/>
            <a:t>unwichtig</a:t>
          </a:r>
          <a:endParaRPr lang="de-DE" sz="1200" kern="1200" dirty="0"/>
        </a:p>
      </dsp:txBody>
      <dsp:txXfrm>
        <a:off x="46085" y="1252939"/>
        <a:ext cx="890017" cy="907300"/>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2952750" y="0"/>
          <a:ext cx="2247900" cy="224790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Assetallocation</a:t>
          </a:r>
          <a:endParaRPr lang="de-DE" sz="1300" kern="1200" dirty="0"/>
        </a:p>
      </dsp:txBody>
      <dsp:txXfrm>
        <a:off x="2952750" y="0"/>
        <a:ext cx="2247900" cy="2247900"/>
      </dsp:txXfrm>
    </dsp:sp>
    <dsp:sp modelId="{F26E4F0A-9FD0-423E-B69B-E823C8F88024}">
      <dsp:nvSpPr>
        <dsp:cNvPr id="0" name=""/>
        <dsp:cNvSpPr/>
      </dsp:nvSpPr>
      <dsp:spPr>
        <a:xfrm>
          <a:off x="1828799" y="2247900"/>
          <a:ext cx="2247900" cy="224790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Ökonomie</a:t>
          </a:r>
          <a:endParaRPr lang="de-DE" sz="1300" kern="1200" dirty="0"/>
        </a:p>
      </dsp:txBody>
      <dsp:txXfrm>
        <a:off x="1828799" y="2247900"/>
        <a:ext cx="2247900" cy="2247900"/>
      </dsp:txXfrm>
    </dsp:sp>
    <dsp:sp modelId="{D7F39E73-54AE-41A7-A35E-FFA7917166D8}">
      <dsp:nvSpPr>
        <dsp:cNvPr id="0" name=""/>
        <dsp:cNvSpPr/>
      </dsp:nvSpPr>
      <dsp:spPr>
        <a:xfrm rot="10800000">
          <a:off x="2952750" y="2247900"/>
          <a:ext cx="2247900" cy="224790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Datamining</a:t>
          </a:r>
          <a:endParaRPr lang="de-DE" sz="1300" kern="1200" dirty="0"/>
        </a:p>
      </dsp:txBody>
      <dsp:txXfrm rot="10800000">
        <a:off x="2952750" y="2247900"/>
        <a:ext cx="2247900" cy="2247900"/>
      </dsp:txXfrm>
    </dsp:sp>
    <dsp:sp modelId="{AE389F1B-5A8C-45E8-9AD6-A247874113D7}">
      <dsp:nvSpPr>
        <dsp:cNvPr id="0" name=""/>
        <dsp:cNvSpPr/>
      </dsp:nvSpPr>
      <dsp:spPr>
        <a:xfrm>
          <a:off x="4076700" y="2247900"/>
          <a:ext cx="2247900" cy="224790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Technische Analyse</a:t>
          </a:r>
          <a:endParaRPr lang="de-DE" sz="1300" kern="1200" dirty="0"/>
        </a:p>
      </dsp:txBody>
      <dsp:txXfrm>
        <a:off x="4076700" y="2247900"/>
        <a:ext cx="2247900" cy="22479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1341003" y="0"/>
          <a:ext cx="2160240" cy="216024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Assetallocation</a:t>
          </a:r>
          <a:endParaRPr lang="de-DE" sz="1300" kern="1200" dirty="0"/>
        </a:p>
      </dsp:txBody>
      <dsp:txXfrm>
        <a:off x="1341003" y="0"/>
        <a:ext cx="2160240" cy="2160240"/>
      </dsp:txXfrm>
    </dsp:sp>
    <dsp:sp modelId="{F26E4F0A-9FD0-423E-B69B-E823C8F88024}">
      <dsp:nvSpPr>
        <dsp:cNvPr id="0" name=""/>
        <dsp:cNvSpPr/>
      </dsp:nvSpPr>
      <dsp:spPr>
        <a:xfrm>
          <a:off x="260883" y="2160240"/>
          <a:ext cx="2160240" cy="216024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Ökonomie</a:t>
          </a:r>
          <a:endParaRPr lang="de-DE" sz="1300" kern="1200" dirty="0"/>
        </a:p>
      </dsp:txBody>
      <dsp:txXfrm>
        <a:off x="260883" y="2160240"/>
        <a:ext cx="2160240" cy="2160240"/>
      </dsp:txXfrm>
    </dsp:sp>
    <dsp:sp modelId="{D7F39E73-54AE-41A7-A35E-FFA7917166D8}">
      <dsp:nvSpPr>
        <dsp:cNvPr id="0" name=""/>
        <dsp:cNvSpPr/>
      </dsp:nvSpPr>
      <dsp:spPr>
        <a:xfrm rot="10800000">
          <a:off x="1341003" y="2160240"/>
          <a:ext cx="2160240" cy="216024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Datamining</a:t>
          </a:r>
          <a:endParaRPr lang="de-DE" sz="1300" kern="1200" dirty="0"/>
        </a:p>
      </dsp:txBody>
      <dsp:txXfrm rot="10800000">
        <a:off x="1341003" y="2160240"/>
        <a:ext cx="2160240" cy="2160240"/>
      </dsp:txXfrm>
    </dsp:sp>
    <dsp:sp modelId="{AE389F1B-5A8C-45E8-9AD6-A247874113D7}">
      <dsp:nvSpPr>
        <dsp:cNvPr id="0" name=""/>
        <dsp:cNvSpPr/>
      </dsp:nvSpPr>
      <dsp:spPr>
        <a:xfrm>
          <a:off x="2421123" y="2160240"/>
          <a:ext cx="2160240" cy="216024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Technische Analyse</a:t>
          </a:r>
          <a:endParaRPr lang="de-DE" sz="1300" kern="1200" dirty="0"/>
        </a:p>
      </dsp:txBody>
      <dsp:txXfrm>
        <a:off x="2421123" y="2160240"/>
        <a:ext cx="2160240" cy="216024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2213992" y="0"/>
          <a:ext cx="1872208" cy="1872208"/>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kern="1200" dirty="0" smtClean="0"/>
            <a:t>Assetallocation</a:t>
          </a:r>
          <a:endParaRPr lang="de-DE" sz="1100" kern="1200" dirty="0"/>
        </a:p>
      </dsp:txBody>
      <dsp:txXfrm>
        <a:off x="2213992" y="0"/>
        <a:ext cx="1872208" cy="1872208"/>
      </dsp:txXfrm>
    </dsp:sp>
    <dsp:sp modelId="{F26E4F0A-9FD0-423E-B69B-E823C8F88024}">
      <dsp:nvSpPr>
        <dsp:cNvPr id="0" name=""/>
        <dsp:cNvSpPr/>
      </dsp:nvSpPr>
      <dsp:spPr>
        <a:xfrm>
          <a:off x="1277888" y="1872208"/>
          <a:ext cx="1872208" cy="1872208"/>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kern="1200" dirty="0" smtClean="0"/>
            <a:t>Ökonomie</a:t>
          </a:r>
          <a:endParaRPr lang="de-DE" sz="1100" kern="1200" dirty="0"/>
        </a:p>
      </dsp:txBody>
      <dsp:txXfrm>
        <a:off x="1277888" y="1872208"/>
        <a:ext cx="1872208" cy="1872208"/>
      </dsp:txXfrm>
    </dsp:sp>
    <dsp:sp modelId="{D7F39E73-54AE-41A7-A35E-FFA7917166D8}">
      <dsp:nvSpPr>
        <dsp:cNvPr id="0" name=""/>
        <dsp:cNvSpPr/>
      </dsp:nvSpPr>
      <dsp:spPr>
        <a:xfrm rot="10800000">
          <a:off x="2213992" y="1872208"/>
          <a:ext cx="1872208" cy="1872208"/>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kern="1200" dirty="0" smtClean="0"/>
            <a:t>Datamining</a:t>
          </a:r>
          <a:endParaRPr lang="de-DE" sz="1100" kern="1200" dirty="0"/>
        </a:p>
      </dsp:txBody>
      <dsp:txXfrm rot="10800000">
        <a:off x="2213992" y="1872208"/>
        <a:ext cx="1872208" cy="1872208"/>
      </dsp:txXfrm>
    </dsp:sp>
    <dsp:sp modelId="{AE389F1B-5A8C-45E8-9AD6-A247874113D7}">
      <dsp:nvSpPr>
        <dsp:cNvPr id="0" name=""/>
        <dsp:cNvSpPr/>
      </dsp:nvSpPr>
      <dsp:spPr>
        <a:xfrm>
          <a:off x="3150096" y="1872208"/>
          <a:ext cx="1872208" cy="1872208"/>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kern="1200" dirty="0" smtClean="0"/>
            <a:t>Technische Analyse</a:t>
          </a:r>
          <a:endParaRPr lang="de-DE" sz="1100" kern="1200" dirty="0"/>
        </a:p>
      </dsp:txBody>
      <dsp:txXfrm>
        <a:off x="3150096" y="1872208"/>
        <a:ext cx="1872208" cy="187220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492900" y="0"/>
          <a:ext cx="454360" cy="45436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492900" y="0"/>
        <a:ext cx="454360" cy="454360"/>
      </dsp:txXfrm>
    </dsp:sp>
    <dsp:sp modelId="{F26E4F0A-9FD0-423E-B69B-E823C8F88024}">
      <dsp:nvSpPr>
        <dsp:cNvPr id="0" name=""/>
        <dsp:cNvSpPr/>
      </dsp:nvSpPr>
      <dsp:spPr>
        <a:xfrm>
          <a:off x="265720" y="454360"/>
          <a:ext cx="454360" cy="45436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265720" y="454360"/>
        <a:ext cx="454360" cy="454360"/>
      </dsp:txXfrm>
    </dsp:sp>
    <dsp:sp modelId="{D7F39E73-54AE-41A7-A35E-FFA7917166D8}">
      <dsp:nvSpPr>
        <dsp:cNvPr id="0" name=""/>
        <dsp:cNvSpPr/>
      </dsp:nvSpPr>
      <dsp:spPr>
        <a:xfrm rot="10800000">
          <a:off x="492900" y="454360"/>
          <a:ext cx="454360" cy="45436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492900" y="454360"/>
        <a:ext cx="454360" cy="454360"/>
      </dsp:txXfrm>
    </dsp:sp>
    <dsp:sp modelId="{AE389F1B-5A8C-45E8-9AD6-A247874113D7}">
      <dsp:nvSpPr>
        <dsp:cNvPr id="0" name=""/>
        <dsp:cNvSpPr/>
      </dsp:nvSpPr>
      <dsp:spPr>
        <a:xfrm>
          <a:off x="720080" y="454360"/>
          <a:ext cx="454360" cy="45436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Technische Analyse</a:t>
          </a:r>
          <a:endParaRPr lang="de-DE" sz="500" kern="1200" dirty="0"/>
        </a:p>
      </dsp:txBody>
      <dsp:txXfrm>
        <a:off x="720080" y="454360"/>
        <a:ext cx="454360" cy="45436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492900" y="0"/>
          <a:ext cx="454360" cy="45436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492900" y="0"/>
        <a:ext cx="454360" cy="454360"/>
      </dsp:txXfrm>
    </dsp:sp>
    <dsp:sp modelId="{F26E4F0A-9FD0-423E-B69B-E823C8F88024}">
      <dsp:nvSpPr>
        <dsp:cNvPr id="0" name=""/>
        <dsp:cNvSpPr/>
      </dsp:nvSpPr>
      <dsp:spPr>
        <a:xfrm>
          <a:off x="265720" y="454360"/>
          <a:ext cx="454360" cy="45436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265720" y="454360"/>
        <a:ext cx="454360" cy="454360"/>
      </dsp:txXfrm>
    </dsp:sp>
    <dsp:sp modelId="{D7F39E73-54AE-41A7-A35E-FFA7917166D8}">
      <dsp:nvSpPr>
        <dsp:cNvPr id="0" name=""/>
        <dsp:cNvSpPr/>
      </dsp:nvSpPr>
      <dsp:spPr>
        <a:xfrm rot="10800000">
          <a:off x="492900" y="454360"/>
          <a:ext cx="454360" cy="45436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492900" y="454360"/>
        <a:ext cx="454360" cy="454360"/>
      </dsp:txXfrm>
    </dsp:sp>
    <dsp:sp modelId="{AE389F1B-5A8C-45E8-9AD6-A247874113D7}">
      <dsp:nvSpPr>
        <dsp:cNvPr id="0" name=""/>
        <dsp:cNvSpPr/>
      </dsp:nvSpPr>
      <dsp:spPr>
        <a:xfrm>
          <a:off x="720080" y="454360"/>
          <a:ext cx="454360" cy="45436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Technische Analyse</a:t>
          </a:r>
          <a:endParaRPr lang="de-DE" sz="500" kern="1200" dirty="0"/>
        </a:p>
      </dsp:txBody>
      <dsp:txXfrm>
        <a:off x="720080" y="454360"/>
        <a:ext cx="454360" cy="45436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492900" y="0"/>
          <a:ext cx="454360" cy="45436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492900" y="0"/>
        <a:ext cx="454360" cy="454360"/>
      </dsp:txXfrm>
    </dsp:sp>
    <dsp:sp modelId="{F26E4F0A-9FD0-423E-B69B-E823C8F88024}">
      <dsp:nvSpPr>
        <dsp:cNvPr id="0" name=""/>
        <dsp:cNvSpPr/>
      </dsp:nvSpPr>
      <dsp:spPr>
        <a:xfrm>
          <a:off x="265720" y="454360"/>
          <a:ext cx="454360" cy="45436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265720" y="454360"/>
        <a:ext cx="454360" cy="454360"/>
      </dsp:txXfrm>
    </dsp:sp>
    <dsp:sp modelId="{D7F39E73-54AE-41A7-A35E-FFA7917166D8}">
      <dsp:nvSpPr>
        <dsp:cNvPr id="0" name=""/>
        <dsp:cNvSpPr/>
      </dsp:nvSpPr>
      <dsp:spPr>
        <a:xfrm rot="10800000">
          <a:off x="492900" y="454360"/>
          <a:ext cx="454360" cy="45436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492900" y="454360"/>
        <a:ext cx="454360" cy="454360"/>
      </dsp:txXfrm>
    </dsp:sp>
    <dsp:sp modelId="{AE389F1B-5A8C-45E8-9AD6-A247874113D7}">
      <dsp:nvSpPr>
        <dsp:cNvPr id="0" name=""/>
        <dsp:cNvSpPr/>
      </dsp:nvSpPr>
      <dsp:spPr>
        <a:xfrm>
          <a:off x="720080" y="454360"/>
          <a:ext cx="454360" cy="45436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Technische Analyse</a:t>
          </a:r>
          <a:endParaRPr lang="de-DE" sz="500" kern="1200" dirty="0"/>
        </a:p>
      </dsp:txBody>
      <dsp:txXfrm>
        <a:off x="720080" y="454360"/>
        <a:ext cx="454360" cy="45436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2952750" y="0"/>
          <a:ext cx="2247900" cy="224790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Assetallocation</a:t>
          </a:r>
          <a:endParaRPr lang="de-DE" sz="1300" kern="1200" dirty="0"/>
        </a:p>
      </dsp:txBody>
      <dsp:txXfrm>
        <a:off x="2952750" y="0"/>
        <a:ext cx="2247900" cy="2247900"/>
      </dsp:txXfrm>
    </dsp:sp>
    <dsp:sp modelId="{F26E4F0A-9FD0-423E-B69B-E823C8F88024}">
      <dsp:nvSpPr>
        <dsp:cNvPr id="0" name=""/>
        <dsp:cNvSpPr/>
      </dsp:nvSpPr>
      <dsp:spPr>
        <a:xfrm>
          <a:off x="1828799" y="2247900"/>
          <a:ext cx="2247900" cy="224790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Ökonomie</a:t>
          </a:r>
          <a:endParaRPr lang="de-DE" sz="1300" kern="1200" dirty="0"/>
        </a:p>
      </dsp:txBody>
      <dsp:txXfrm>
        <a:off x="1828799" y="2247900"/>
        <a:ext cx="2247900" cy="2247900"/>
      </dsp:txXfrm>
    </dsp:sp>
    <dsp:sp modelId="{D7F39E73-54AE-41A7-A35E-FFA7917166D8}">
      <dsp:nvSpPr>
        <dsp:cNvPr id="0" name=""/>
        <dsp:cNvSpPr/>
      </dsp:nvSpPr>
      <dsp:spPr>
        <a:xfrm rot="10800000">
          <a:off x="2952750" y="2247900"/>
          <a:ext cx="2247900" cy="2247900"/>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Datamining</a:t>
          </a:r>
          <a:endParaRPr lang="de-DE" sz="1300" kern="1200" dirty="0"/>
        </a:p>
      </dsp:txBody>
      <dsp:txXfrm rot="10800000">
        <a:off x="2952750" y="2247900"/>
        <a:ext cx="2247900" cy="2247900"/>
      </dsp:txXfrm>
    </dsp:sp>
    <dsp:sp modelId="{AE389F1B-5A8C-45E8-9AD6-A247874113D7}">
      <dsp:nvSpPr>
        <dsp:cNvPr id="0" name=""/>
        <dsp:cNvSpPr/>
      </dsp:nvSpPr>
      <dsp:spPr>
        <a:xfrm>
          <a:off x="4076700" y="2247900"/>
          <a:ext cx="2247900" cy="224790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kern="1200" dirty="0" smtClean="0"/>
            <a:t>Daten Analyse</a:t>
          </a:r>
          <a:endParaRPr lang="de-DE" sz="1300" kern="1200" dirty="0"/>
        </a:p>
      </dsp:txBody>
      <dsp:txXfrm>
        <a:off x="4076700" y="2247900"/>
        <a:ext cx="2247900" cy="224790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F47A1-6015-4E58-8A53-5F1456B1102B}">
      <dsp:nvSpPr>
        <dsp:cNvPr id="0" name=""/>
        <dsp:cNvSpPr/>
      </dsp:nvSpPr>
      <dsp:spPr>
        <a:xfrm>
          <a:off x="672666" y="0"/>
          <a:ext cx="490364" cy="490364"/>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Assetallocation</a:t>
          </a:r>
          <a:endParaRPr lang="de-DE" sz="500" kern="1200" dirty="0"/>
        </a:p>
      </dsp:txBody>
      <dsp:txXfrm>
        <a:off x="672666" y="0"/>
        <a:ext cx="490364" cy="490364"/>
      </dsp:txXfrm>
    </dsp:sp>
    <dsp:sp modelId="{F26E4F0A-9FD0-423E-B69B-E823C8F88024}">
      <dsp:nvSpPr>
        <dsp:cNvPr id="0" name=""/>
        <dsp:cNvSpPr/>
      </dsp:nvSpPr>
      <dsp:spPr>
        <a:xfrm>
          <a:off x="427484"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Ökonomie</a:t>
          </a:r>
          <a:endParaRPr lang="de-DE" sz="500" kern="1200" dirty="0"/>
        </a:p>
      </dsp:txBody>
      <dsp:txXfrm>
        <a:off x="427484" y="490364"/>
        <a:ext cx="490364" cy="490364"/>
      </dsp:txXfrm>
    </dsp:sp>
    <dsp:sp modelId="{D7F39E73-54AE-41A7-A35E-FFA7917166D8}">
      <dsp:nvSpPr>
        <dsp:cNvPr id="0" name=""/>
        <dsp:cNvSpPr/>
      </dsp:nvSpPr>
      <dsp:spPr>
        <a:xfrm rot="10800000">
          <a:off x="672666" y="490364"/>
          <a:ext cx="490364" cy="490364"/>
        </a:xfrm>
        <a:prstGeom prst="triangle">
          <a:avLst/>
        </a:prstGeom>
        <a:solidFill>
          <a:schemeClr val="bg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Datamining</a:t>
          </a:r>
          <a:endParaRPr lang="de-DE" sz="500" kern="1200" dirty="0"/>
        </a:p>
      </dsp:txBody>
      <dsp:txXfrm rot="10800000">
        <a:off x="672666" y="490364"/>
        <a:ext cx="490364" cy="490364"/>
      </dsp:txXfrm>
    </dsp:sp>
    <dsp:sp modelId="{AE389F1B-5A8C-45E8-9AD6-A247874113D7}">
      <dsp:nvSpPr>
        <dsp:cNvPr id="0" name=""/>
        <dsp:cNvSpPr/>
      </dsp:nvSpPr>
      <dsp:spPr>
        <a:xfrm>
          <a:off x="917848" y="490364"/>
          <a:ext cx="490364" cy="490364"/>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de-DE" sz="500" kern="1200" dirty="0" smtClean="0"/>
            <a:t>Daten Analyse</a:t>
          </a:r>
          <a:endParaRPr lang="de-DE" sz="500" kern="1200" dirty="0"/>
        </a:p>
      </dsp:txBody>
      <dsp:txXfrm>
        <a:off x="917848" y="490364"/>
        <a:ext cx="490364" cy="490364"/>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0.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3.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5.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5.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6.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6.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7.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8.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9.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vl1pPr>
          </a:lstStyle>
          <a:p>
            <a:endParaRPr lang="de-DE"/>
          </a:p>
        </p:txBody>
      </p:sp>
      <p:sp>
        <p:nvSpPr>
          <p:cNvPr id="3" name="Date Placeholder 2"/>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vl1pPr>
          </a:lstStyle>
          <a:p>
            <a:fld id="{1F604317-AB94-4BE9-9599-F79F54D232B7}" type="datetimeFigureOut">
              <a:rPr lang="de-DE" smtClean="0"/>
              <a:pPr/>
              <a:t>18.12.2016</a:t>
            </a:fld>
            <a:endParaRPr lang="de-DE"/>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0" tIns="49520" rIns="99040" bIns="49520" rtlCol="0" anchor="ctr"/>
          <a:lstStyle/>
          <a:p>
            <a:endParaRPr lang="de-DE"/>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9040" tIns="49520" rIns="99040" bIns="495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vl1pPr>
          </a:lstStyle>
          <a:p>
            <a:endParaRPr lang="de-DE"/>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vl1pPr>
          </a:lstStyle>
          <a:p>
            <a:fld id="{E79D1A61-DB0C-463D-B526-549D595ADB54}"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a:p>
        </p:txBody>
      </p:sp>
      <p:sp>
        <p:nvSpPr>
          <p:cNvPr id="4" name="Slide Number Placeholder 3"/>
          <p:cNvSpPr>
            <a:spLocks noGrp="1"/>
          </p:cNvSpPr>
          <p:nvPr>
            <p:ph type="sldNum" sz="quarter" idx="10"/>
          </p:nvPr>
        </p:nvSpPr>
        <p:spPr/>
        <p:txBody>
          <a:bodyPr/>
          <a:lstStyle/>
          <a:p>
            <a:fld id="{E79D1A61-DB0C-463D-B526-549D595ADB54}" type="slidenum">
              <a:rPr lang="de-DE" smtClean="0"/>
              <a:pPr/>
              <a:t>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4C68D13-5EF5-42B0-A8BE-ADA17887028F}" type="datetimeFigureOut">
              <a:rPr lang="en-US" smtClean="0"/>
              <a:pPr/>
              <a:t>12/18/2016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DataPrisma GmbH</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DC8AA99-7238-42D3-B68A-A4E1B56FEE7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el und Inhalt">
    <p:spTree>
      <p:nvGrpSpPr>
        <p:cNvPr id="1" name=""/>
        <p:cNvGrpSpPr/>
        <p:nvPr/>
      </p:nvGrpSpPr>
      <p:grpSpPr>
        <a:xfrm>
          <a:off x="0" y="0"/>
          <a:ext cx="0" cy="0"/>
          <a:chOff x="0" y="0"/>
          <a:chExt cx="0" cy="0"/>
        </a:xfrm>
      </p:grpSpPr>
      <p:sp>
        <p:nvSpPr>
          <p:cNvPr id="4" name="Rectangle 25"/>
          <p:cNvSpPr>
            <a:spLocks noChangeArrowheads="1"/>
          </p:cNvSpPr>
          <p:nvPr userDrawn="1"/>
        </p:nvSpPr>
        <p:spPr bwMode="auto">
          <a:xfrm>
            <a:off x="0" y="0"/>
            <a:ext cx="9144000" cy="1052513"/>
          </a:xfrm>
          <a:prstGeom prst="rect">
            <a:avLst/>
          </a:prstGeom>
          <a:solidFill>
            <a:srgbClr val="000066"/>
          </a:solidFill>
          <a:ln w="9525">
            <a:noFill/>
            <a:miter lim="800000"/>
            <a:headEnd/>
            <a:tailEnd/>
          </a:ln>
        </p:spPr>
        <p:txBody>
          <a:bodyPr wrap="none" anchor="ctr"/>
          <a:lstStyle/>
          <a:p>
            <a:pPr algn="ctr"/>
            <a:endParaRPr lang="de-CH" sz="2400">
              <a:latin typeface="Garamond" pitchFamily="18" charset="0"/>
            </a:endParaRPr>
          </a:p>
        </p:txBody>
      </p:sp>
      <p:sp>
        <p:nvSpPr>
          <p:cNvPr id="5" name="Text Box 26"/>
          <p:cNvSpPr txBox="1">
            <a:spLocks noChangeArrowheads="1"/>
          </p:cNvSpPr>
          <p:nvPr userDrawn="1"/>
        </p:nvSpPr>
        <p:spPr bwMode="auto">
          <a:xfrm>
            <a:off x="0" y="152400"/>
            <a:ext cx="1476375" cy="942975"/>
          </a:xfrm>
          <a:prstGeom prst="rect">
            <a:avLst/>
          </a:prstGeom>
          <a:noFill/>
          <a:ln>
            <a:noFill/>
          </a:ln>
          <a:effectLst/>
          <a:extLst/>
        </p:spPr>
        <p:txBody>
          <a:bodyPr>
            <a:spAutoFit/>
          </a:bodyPr>
          <a:lstStyle>
            <a:lvl1pPr algn="ctr" eaLnBrk="0" hangingPunct="0">
              <a:defRPr sz="1600">
                <a:solidFill>
                  <a:schemeClr val="tx1"/>
                </a:solidFill>
                <a:latin typeface="Sylfaen" pitchFamily="18" charset="0"/>
              </a:defRPr>
            </a:lvl1pPr>
            <a:lvl2pPr marL="742950" indent="-285750" algn="ctr" eaLnBrk="0" hangingPunct="0">
              <a:defRPr sz="1600">
                <a:solidFill>
                  <a:schemeClr val="tx1"/>
                </a:solidFill>
                <a:latin typeface="Sylfaen" pitchFamily="18" charset="0"/>
              </a:defRPr>
            </a:lvl2pPr>
            <a:lvl3pPr marL="1143000" indent="-228600" algn="ctr" eaLnBrk="0" hangingPunct="0">
              <a:defRPr sz="1600">
                <a:solidFill>
                  <a:schemeClr val="tx1"/>
                </a:solidFill>
                <a:latin typeface="Sylfaen" pitchFamily="18" charset="0"/>
              </a:defRPr>
            </a:lvl3pPr>
            <a:lvl4pPr marL="1600200" indent="-228600" algn="ctr" eaLnBrk="0" hangingPunct="0">
              <a:defRPr sz="1600">
                <a:solidFill>
                  <a:schemeClr val="tx1"/>
                </a:solidFill>
                <a:latin typeface="Sylfaen" pitchFamily="18" charset="0"/>
              </a:defRPr>
            </a:lvl4pPr>
            <a:lvl5pPr marL="2057400" indent="-228600" algn="ctr" eaLnBrk="0" hangingPunct="0">
              <a:defRPr sz="1600">
                <a:solidFill>
                  <a:schemeClr val="tx1"/>
                </a:solidFill>
                <a:latin typeface="Sylfaen" pitchFamily="18" charset="0"/>
              </a:defRPr>
            </a:lvl5pPr>
            <a:lvl6pPr marL="2514600" indent="-228600" algn="ctr" eaLnBrk="0" fontAlgn="base" hangingPunct="0">
              <a:spcBef>
                <a:spcPct val="0"/>
              </a:spcBef>
              <a:spcAft>
                <a:spcPct val="0"/>
              </a:spcAft>
              <a:defRPr sz="1600">
                <a:solidFill>
                  <a:schemeClr val="tx1"/>
                </a:solidFill>
                <a:latin typeface="Sylfaen" pitchFamily="18" charset="0"/>
              </a:defRPr>
            </a:lvl6pPr>
            <a:lvl7pPr marL="2971800" indent="-228600" algn="ctr" eaLnBrk="0" fontAlgn="base" hangingPunct="0">
              <a:spcBef>
                <a:spcPct val="0"/>
              </a:spcBef>
              <a:spcAft>
                <a:spcPct val="0"/>
              </a:spcAft>
              <a:defRPr sz="1600">
                <a:solidFill>
                  <a:schemeClr val="tx1"/>
                </a:solidFill>
                <a:latin typeface="Sylfaen" pitchFamily="18" charset="0"/>
              </a:defRPr>
            </a:lvl7pPr>
            <a:lvl8pPr marL="3429000" indent="-228600" algn="ctr" eaLnBrk="0" fontAlgn="base" hangingPunct="0">
              <a:spcBef>
                <a:spcPct val="0"/>
              </a:spcBef>
              <a:spcAft>
                <a:spcPct val="0"/>
              </a:spcAft>
              <a:defRPr sz="1600">
                <a:solidFill>
                  <a:schemeClr val="tx1"/>
                </a:solidFill>
                <a:latin typeface="Sylfaen" pitchFamily="18" charset="0"/>
              </a:defRPr>
            </a:lvl8pPr>
            <a:lvl9pPr marL="3886200" indent="-228600" algn="ctr" eaLnBrk="0" fontAlgn="base" hangingPunct="0">
              <a:spcBef>
                <a:spcPct val="0"/>
              </a:spcBef>
              <a:spcAft>
                <a:spcPct val="0"/>
              </a:spcAft>
              <a:defRPr sz="1600">
                <a:solidFill>
                  <a:schemeClr val="tx1"/>
                </a:solidFill>
                <a:latin typeface="Sylfaen" pitchFamily="18" charset="0"/>
              </a:defRPr>
            </a:lvl9pPr>
          </a:lstStyle>
          <a:p>
            <a:pPr eaLnBrk="1" hangingPunct="1">
              <a:defRPr/>
            </a:pPr>
            <a:endParaRPr lang="de-DE" sz="1400" b="1" smtClean="0">
              <a:solidFill>
                <a:schemeClr val="bg1"/>
              </a:solidFill>
              <a:latin typeface="Phyllis"/>
            </a:endParaRPr>
          </a:p>
          <a:p>
            <a:pPr algn="l" eaLnBrk="1" hangingPunct="1">
              <a:defRPr/>
            </a:pPr>
            <a:r>
              <a:rPr lang="de-DE" sz="1400" b="1" smtClean="0">
                <a:solidFill>
                  <a:schemeClr val="bg1"/>
                </a:solidFill>
                <a:latin typeface="Phyllis"/>
              </a:rPr>
              <a:t>  </a:t>
            </a:r>
          </a:p>
          <a:p>
            <a:pPr eaLnBrk="1" hangingPunct="1">
              <a:defRPr/>
            </a:pPr>
            <a:r>
              <a:rPr lang="de-DE" sz="1400" b="1" smtClean="0">
                <a:solidFill>
                  <a:schemeClr val="bg1"/>
                </a:solidFill>
                <a:latin typeface="Phyllis"/>
              </a:rPr>
              <a:t>  </a:t>
            </a:r>
          </a:p>
          <a:p>
            <a:pPr eaLnBrk="1" hangingPunct="1">
              <a:defRPr/>
            </a:pPr>
            <a:endParaRPr lang="de-DE" sz="1400" b="1" smtClean="0">
              <a:solidFill>
                <a:schemeClr val="bg1"/>
              </a:solidFill>
              <a:latin typeface="Phyllis"/>
            </a:endParaRPr>
          </a:p>
        </p:txBody>
      </p:sp>
      <p:sp>
        <p:nvSpPr>
          <p:cNvPr id="6" name="Line 27"/>
          <p:cNvSpPr>
            <a:spLocks noChangeShapeType="1"/>
          </p:cNvSpPr>
          <p:nvPr userDrawn="1"/>
        </p:nvSpPr>
        <p:spPr bwMode="auto">
          <a:xfrm>
            <a:off x="461963" y="1095375"/>
            <a:ext cx="0" cy="5568950"/>
          </a:xfrm>
          <a:prstGeom prst="line">
            <a:avLst/>
          </a:prstGeom>
          <a:noFill/>
          <a:ln w="9525">
            <a:solidFill>
              <a:srgbClr val="000066"/>
            </a:solidFill>
            <a:round/>
            <a:headEnd/>
            <a:tailEnd/>
          </a:ln>
        </p:spPr>
        <p:txBody>
          <a:bodyPr wrap="none" anchor="ctr"/>
          <a:lstStyle/>
          <a:p>
            <a:endParaRPr lang="de-DE"/>
          </a:p>
        </p:txBody>
      </p:sp>
      <p:sp>
        <p:nvSpPr>
          <p:cNvPr id="7" name="Line 29"/>
          <p:cNvSpPr>
            <a:spLocks noChangeShapeType="1"/>
          </p:cNvSpPr>
          <p:nvPr userDrawn="1"/>
        </p:nvSpPr>
        <p:spPr bwMode="auto">
          <a:xfrm>
            <a:off x="461963" y="-14288"/>
            <a:ext cx="0" cy="1066801"/>
          </a:xfrm>
          <a:prstGeom prst="line">
            <a:avLst/>
          </a:prstGeom>
          <a:noFill/>
          <a:ln w="9525">
            <a:solidFill>
              <a:srgbClr val="FFFFFF"/>
            </a:solidFill>
            <a:round/>
            <a:headEnd/>
            <a:tailEnd/>
          </a:ln>
        </p:spPr>
        <p:txBody>
          <a:bodyPr wrap="none" anchor="ctr"/>
          <a:lstStyle/>
          <a:p>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8" name="Titel 7"/>
          <p:cNvSpPr>
            <a:spLocks noGrp="1"/>
          </p:cNvSpPr>
          <p:nvPr>
            <p:ph type="title"/>
          </p:nvPr>
        </p:nvSpPr>
        <p:spPr/>
        <p:txBody>
          <a:bodyPr/>
          <a:lstStyle/>
          <a:p>
            <a:r>
              <a:rPr lang="de-DE" smtClean="0"/>
              <a:t>Titelmasterformat durch Klicken bearbeiten</a:t>
            </a:r>
            <a:endParaRPr lang="de-DE"/>
          </a:p>
        </p:txBody>
      </p:sp>
      <p:sp>
        <p:nvSpPr>
          <p:cNvPr id="9" name="Foliennummernplatzhalter 3"/>
          <p:cNvSpPr>
            <a:spLocks noGrp="1"/>
          </p:cNvSpPr>
          <p:nvPr>
            <p:ph type="sldNum" sz="quarter" idx="10"/>
          </p:nvPr>
        </p:nvSpPr>
        <p:spPr>
          <a:xfrm>
            <a:off x="7974013" y="6607175"/>
            <a:ext cx="990600" cy="277813"/>
          </a:xfrm>
        </p:spPr>
        <p:txBody>
          <a:bodyPr/>
          <a:lstStyle>
            <a:lvl1pPr>
              <a:defRPr sz="900"/>
            </a:lvl1pPr>
          </a:lstStyle>
          <a:p>
            <a:pPr>
              <a:defRPr/>
            </a:pPr>
            <a:r>
              <a:rPr lang="de-DE"/>
              <a:t> Seite </a:t>
            </a:r>
            <a:fld id="{7799E248-7EE2-4BBF-996F-EE0D1D3FFE76}" type="slidenum">
              <a:rPr lang="de-DE"/>
              <a:pPr>
                <a:defRPr/>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B4C68D13-5EF5-42B0-A8BE-ADA17887028F}" type="datetimeFigureOut">
              <a:rPr lang="en-US" smtClean="0"/>
              <a:pPr/>
              <a:t>12/18/2016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Rectangle 6"/>
          <p:cNvSpPr txBox="1">
            <a:spLocks noChangeArrowheads="1"/>
          </p:cNvSpPr>
          <p:nvPr userDrawn="1"/>
        </p:nvSpPr>
        <p:spPr bwMode="gray">
          <a:xfrm>
            <a:off x="683568" y="6309320"/>
            <a:ext cx="2578100" cy="306388"/>
          </a:xfrm>
          <a:prstGeom prst="rect">
            <a:avLst/>
          </a:prstGeom>
          <a:noFill/>
          <a:ln w="9525" algn="ctr">
            <a:noFill/>
            <a:miter lim="800000"/>
            <a:headEnd/>
            <a:tailEnd/>
          </a:ln>
          <a:effectLst/>
        </p:spPr>
        <p:txBody>
          <a:bodyPr wrap="none" lIns="0" tIns="0" rIns="0" bIns="0"/>
          <a:lstStyle/>
          <a:p>
            <a:r>
              <a:rPr lang="de-DE" sz="1000" i="1" dirty="0" smtClean="0">
                <a:latin typeface="Times New Roman" pitchFamily="18" charset="0"/>
              </a:rPr>
              <a:t>Sicherer</a:t>
            </a:r>
            <a:r>
              <a:rPr lang="de-DE" sz="1000" i="1" baseline="0" dirty="0" smtClean="0">
                <a:latin typeface="Times New Roman" pitchFamily="18" charset="0"/>
              </a:rPr>
              <a:t> Return mit Datamining     DataPrisma GmbH 2014</a:t>
            </a:r>
            <a:endParaRPr lang="de-DE" sz="1000" i="1" dirty="0">
              <a:latin typeface="Times New Roman" pitchFamily="18" charset="0"/>
            </a:endParaRPr>
          </a:p>
        </p:txBody>
      </p:sp>
      <p:sp>
        <p:nvSpPr>
          <p:cNvPr id="11" name="Rectangle 6"/>
          <p:cNvSpPr txBox="1">
            <a:spLocks noChangeArrowheads="1"/>
          </p:cNvSpPr>
          <p:nvPr userDrawn="1"/>
        </p:nvSpPr>
        <p:spPr bwMode="gray">
          <a:xfrm>
            <a:off x="7812360" y="0"/>
            <a:ext cx="1152128" cy="306388"/>
          </a:xfrm>
          <a:prstGeom prst="rect">
            <a:avLst/>
          </a:prstGeom>
          <a:noFill/>
          <a:ln w="9525" algn="ctr">
            <a:noFill/>
            <a:miter lim="800000"/>
            <a:headEnd/>
            <a:tailEnd/>
          </a:ln>
          <a:effectLst/>
        </p:spPr>
        <p:txBody>
          <a:bodyPr wrap="none" lIns="0" tIns="0" rIns="0" bIns="0"/>
          <a:lstStyle/>
          <a:p>
            <a:r>
              <a:rPr lang="de-DE" sz="1000" i="1" baseline="0" dirty="0" smtClean="0">
                <a:latin typeface="Times New Roman" pitchFamily="18" charset="0"/>
              </a:rPr>
              <a:t>Dr.Markus Miksa</a:t>
            </a:r>
            <a:endParaRPr lang="de-DE" sz="1000" i="1" dirty="0">
              <a:latin typeface="Times New Roman" pitchFamily="18" charset="0"/>
            </a:endParaRPr>
          </a:p>
        </p:txBody>
      </p:sp>
      <p:sp>
        <p:nvSpPr>
          <p:cNvPr id="15" name="Rectangle 6"/>
          <p:cNvSpPr txBox="1">
            <a:spLocks noChangeArrowheads="1"/>
          </p:cNvSpPr>
          <p:nvPr userDrawn="1"/>
        </p:nvSpPr>
        <p:spPr bwMode="gray">
          <a:xfrm>
            <a:off x="8100392" y="6381328"/>
            <a:ext cx="719137" cy="306388"/>
          </a:xfrm>
          <a:prstGeom prst="rect">
            <a:avLst/>
          </a:prstGeom>
          <a:noFill/>
          <a:ln w="9525" algn="ctr">
            <a:noFill/>
            <a:miter lim="800000"/>
            <a:headEnd/>
            <a:tailEnd/>
          </a:ln>
          <a:effectLst/>
        </p:spPr>
        <p:txBody>
          <a:bodyPr wrap="none" lIns="0" tIns="0" rIns="0" bIns="0"/>
          <a:lstStyle>
            <a:defPPr>
              <a:defRPr lang="en-GB"/>
            </a:defPPr>
            <a:lvl1pPr algn="r" rtl="0" fontAlgn="base">
              <a:spcBef>
                <a:spcPct val="0"/>
              </a:spcBef>
              <a:spcAft>
                <a:spcPct val="0"/>
              </a:spcAft>
              <a:defRPr sz="1000" i="1" kern="1200">
                <a:solidFill>
                  <a:schemeClr val="tx1"/>
                </a:solidFill>
                <a:latin typeface="Times New Roman" pitchFamily="18" charset="0"/>
                <a:ea typeface="ＭＳ Ｐゴシック" charset="-128"/>
                <a:cs typeface="+mn-cs"/>
              </a:defRPr>
            </a:lvl1pPr>
            <a:lvl2pPr marL="457200" algn="l" rtl="0" fontAlgn="base">
              <a:spcBef>
                <a:spcPct val="0"/>
              </a:spcBef>
              <a:spcAft>
                <a:spcPct val="0"/>
              </a:spcAft>
              <a:defRPr sz="16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16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16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1600" kern="1200">
                <a:solidFill>
                  <a:schemeClr val="tx1"/>
                </a:solidFill>
                <a:latin typeface="Arial" charset="0"/>
                <a:ea typeface="ＭＳ Ｐゴシック" pitchFamily="34" charset="-128"/>
                <a:cs typeface="Arial" charset="0"/>
              </a:defRPr>
            </a:lvl5pPr>
            <a:lvl6pPr marL="2286000" algn="l" defTabSz="914400" rtl="0" eaLnBrk="1" latinLnBrk="0" hangingPunct="1">
              <a:defRPr sz="1600" kern="1200">
                <a:solidFill>
                  <a:schemeClr val="tx1"/>
                </a:solidFill>
                <a:latin typeface="Arial" charset="0"/>
                <a:ea typeface="ＭＳ Ｐゴシック" pitchFamily="34" charset="-128"/>
                <a:cs typeface="Arial" charset="0"/>
              </a:defRPr>
            </a:lvl6pPr>
            <a:lvl7pPr marL="2743200" algn="l" defTabSz="914400" rtl="0" eaLnBrk="1" latinLnBrk="0" hangingPunct="1">
              <a:defRPr sz="1600" kern="1200">
                <a:solidFill>
                  <a:schemeClr val="tx1"/>
                </a:solidFill>
                <a:latin typeface="Arial" charset="0"/>
                <a:ea typeface="ＭＳ Ｐゴシック" pitchFamily="34" charset="-128"/>
                <a:cs typeface="Arial" charset="0"/>
              </a:defRPr>
            </a:lvl7pPr>
            <a:lvl8pPr marL="3200400" algn="l" defTabSz="914400" rtl="0" eaLnBrk="1" latinLnBrk="0" hangingPunct="1">
              <a:defRPr sz="1600" kern="1200">
                <a:solidFill>
                  <a:schemeClr val="tx1"/>
                </a:solidFill>
                <a:latin typeface="Arial" charset="0"/>
                <a:ea typeface="ＭＳ Ｐゴシック" pitchFamily="34" charset="-128"/>
                <a:cs typeface="Arial" charset="0"/>
              </a:defRPr>
            </a:lvl8pPr>
            <a:lvl9pPr marL="3657600" algn="l" defTabSz="914400" rtl="0" eaLnBrk="1" latinLnBrk="0" hangingPunct="1">
              <a:defRPr sz="1600" kern="1200">
                <a:solidFill>
                  <a:schemeClr val="tx1"/>
                </a:solidFill>
                <a:latin typeface="Arial" charset="0"/>
                <a:ea typeface="ＭＳ Ｐゴシック" pitchFamily="34" charset="-128"/>
                <a:cs typeface="Arial" charset="0"/>
              </a:defRPr>
            </a:lvl9pPr>
          </a:lstStyle>
          <a:p>
            <a:pPr>
              <a:defRPr/>
            </a:pPr>
            <a:r>
              <a:rPr lang="de-DE" dirty="0" smtClean="0"/>
              <a:t> Seite </a:t>
            </a:r>
            <a:fld id="{B0349DF2-F4C1-4498-83A4-7D0990E9CA7B}" type="slidenum">
              <a:rPr lang="de-DE" smtClean="0"/>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4C68D13-5EF5-42B0-A8BE-ADA17887028F}" type="datetimeFigureOut">
              <a:rPr lang="en-US" smtClean="0"/>
              <a:pPr/>
              <a:t>12/18/2016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DC8AA99-7238-42D3-B68A-A4E1B56FEE7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4C68D13-5EF5-42B0-A8BE-ADA17887028F}" type="datetimeFigureOut">
              <a:rPr lang="en-US" smtClean="0"/>
              <a:pPr/>
              <a:t>12/18/2016</a:t>
            </a:fld>
            <a:endParaRPr lang="en-US" dirty="0"/>
          </a:p>
        </p:txBody>
      </p:sp>
      <p:sp>
        <p:nvSpPr>
          <p:cNvPr id="10" name="Slide Number Placeholder 9"/>
          <p:cNvSpPr>
            <a:spLocks noGrp="1"/>
          </p:cNvSpPr>
          <p:nvPr>
            <p:ph type="sldNum" sz="quarter" idx="16"/>
          </p:nvPr>
        </p:nvSpPr>
        <p:spPr/>
        <p:txBody>
          <a:bodyPr rtlCol="0"/>
          <a:lstStyle/>
          <a:p>
            <a:fld id="{EDC8AA99-7238-42D3-B68A-A4E1B56FEE73}"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4C68D13-5EF5-42B0-A8BE-ADA17887028F}" type="datetimeFigureOut">
              <a:rPr lang="en-US" smtClean="0"/>
              <a:pPr/>
              <a:t>12/18/2016</a:t>
            </a:fld>
            <a:endParaRPr lang="en-US" dirty="0"/>
          </a:p>
        </p:txBody>
      </p:sp>
      <p:sp>
        <p:nvSpPr>
          <p:cNvPr id="12" name="Slide Number Placeholder 11"/>
          <p:cNvSpPr>
            <a:spLocks noGrp="1"/>
          </p:cNvSpPr>
          <p:nvPr>
            <p:ph type="sldNum" sz="quarter" idx="16"/>
          </p:nvPr>
        </p:nvSpPr>
        <p:spPr/>
        <p:txBody>
          <a:bodyPr rtlCol="0"/>
          <a:lstStyle/>
          <a:p>
            <a:fld id="{EDC8AA99-7238-42D3-B68A-A4E1B56FEE73}"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C68D13-5EF5-42B0-A8BE-ADA17887028F}" type="datetimeFigureOut">
              <a:rPr lang="en-US" smtClean="0"/>
              <a:pPr/>
              <a:t>12/18/2016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68D13-5EF5-42B0-A8BE-ADA17887028F}" type="datetimeFigureOut">
              <a:rPr lang="en-US" smtClean="0"/>
              <a:pPr/>
              <a:t>12/18/2016</a:t>
            </a:fld>
            <a:endParaRPr lang="en-US" dirty="0"/>
          </a:p>
        </p:txBody>
      </p:sp>
      <p:sp>
        <p:nvSpPr>
          <p:cNvPr id="3" name="Footer Placeholder 2"/>
          <p:cNvSpPr>
            <a:spLocks noGrp="1"/>
          </p:cNvSpPr>
          <p:nvPr>
            <p:ph type="ftr" sz="quarter" idx="11"/>
          </p:nvPr>
        </p:nvSpPr>
        <p:spPr/>
        <p:txBody>
          <a:bodyPr/>
          <a:lstStyle/>
          <a:p>
            <a:r>
              <a:rPr lang="en-US" smtClean="0"/>
              <a:t>DataPrisma GmbH</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DC8AA99-7238-42D3-B68A-A4E1B56FEE7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C68D13-5EF5-42B0-A8BE-ADA17887028F}" type="datetimeFigureOut">
              <a:rPr lang="en-US" smtClean="0"/>
              <a:pPr/>
              <a:t>12/18/2016</a:t>
            </a:fld>
            <a:endParaRPr lang="en-US" dirty="0"/>
          </a:p>
        </p:txBody>
      </p:sp>
      <p:sp>
        <p:nvSpPr>
          <p:cNvPr id="6" name="Footer Placeholder 5"/>
          <p:cNvSpPr>
            <a:spLocks noGrp="1"/>
          </p:cNvSpPr>
          <p:nvPr>
            <p:ph type="ftr" sz="quarter" idx="11"/>
          </p:nvPr>
        </p:nvSpPr>
        <p:spPr/>
        <p:txBody>
          <a:bodyPr/>
          <a:lstStyle/>
          <a:p>
            <a:r>
              <a:rPr lang="en-US" smtClean="0"/>
              <a:t>DataPrisma GmbH</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4C68D13-5EF5-42B0-A8BE-ADA17887028F}" type="datetimeFigureOut">
              <a:rPr lang="en-US" smtClean="0"/>
              <a:pPr/>
              <a:t>12/18/2016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DC8AA99-7238-42D3-B68A-A4E1B56FEE7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4C68D13-5EF5-42B0-A8BE-ADA17887028F}" type="datetimeFigureOut">
              <a:rPr lang="en-US" smtClean="0"/>
              <a:pPr/>
              <a:t>12/18/2016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DataPrisma GmbH</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DC8AA99-7238-42D3-B68A-A4E1B56FEE7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7.png"/><Relationship Id="rId7" Type="http://schemas.openxmlformats.org/officeDocument/2006/relationships/diagramQuickStyle" Target="../diagrams/quickStyle11.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8.png"/><Relationship Id="rId9" Type="http://schemas.microsoft.com/office/2007/relationships/diagramDrawing" Target="../diagrams/drawing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image" Target="../media/image10.png"/><Relationship Id="rId7" Type="http://schemas.openxmlformats.org/officeDocument/2006/relationships/diagramData" Target="../diagrams/data1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microsoft.com/office/2007/relationships/diagramDrawing" Target="../diagrams/drawing14.xml"/><Relationship Id="rId5" Type="http://schemas.openxmlformats.org/officeDocument/2006/relationships/image" Target="../media/image12.png"/><Relationship Id="rId10" Type="http://schemas.openxmlformats.org/officeDocument/2006/relationships/diagramColors" Target="../diagrams/colors14.xml"/><Relationship Id="rId4" Type="http://schemas.openxmlformats.org/officeDocument/2006/relationships/image" Target="../media/image11.png"/><Relationship Id="rId9"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diagramData" Target="../diagrams/data22.xml"/><Relationship Id="rId2" Type="http://schemas.openxmlformats.org/officeDocument/2006/relationships/diagramData" Target="../diagrams/data20.xml"/><Relationship Id="rId16" Type="http://schemas.microsoft.com/office/2007/relationships/diagramDrawing" Target="../diagrams/drawing22.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diagramColors" Target="../diagrams/colors22.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24.xml"/><Relationship Id="rId3" Type="http://schemas.openxmlformats.org/officeDocument/2006/relationships/diagramLayout" Target="../diagrams/layout23.xml"/><Relationship Id="rId7" Type="http://schemas.openxmlformats.org/officeDocument/2006/relationships/chart" Target="../charts/chart2.xml"/><Relationship Id="rId12" Type="http://schemas.microsoft.com/office/2007/relationships/diagramDrawing" Target="../diagrams/drawing24.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11" Type="http://schemas.openxmlformats.org/officeDocument/2006/relationships/diagramColors" Target="../diagrams/colors24.xml"/><Relationship Id="rId5" Type="http://schemas.openxmlformats.org/officeDocument/2006/relationships/diagramColors" Target="../diagrams/colors23.xml"/><Relationship Id="rId10" Type="http://schemas.openxmlformats.org/officeDocument/2006/relationships/diagramQuickStyle" Target="../diagrams/quickStyle24.xml"/><Relationship Id="rId4" Type="http://schemas.openxmlformats.org/officeDocument/2006/relationships/diagramQuickStyle" Target="../diagrams/quickStyle23.xml"/><Relationship Id="rId9" Type="http://schemas.openxmlformats.org/officeDocument/2006/relationships/diagramLayout" Target="../diagrams/layout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wmf"/><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6.wmf"/><Relationship Id="rId7" Type="http://schemas.openxmlformats.org/officeDocument/2006/relationships/diagramColors" Target="../diagrams/colors7.xml"/><Relationship Id="rId2" Type="http://schemas.openxmlformats.org/officeDocument/2006/relationships/image" Target="../media/image5.wmf"/><Relationship Id="rId1" Type="http://schemas.openxmlformats.org/officeDocument/2006/relationships/slideLayout" Target="../slideLayouts/slideLayout1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1340768"/>
            <a:ext cx="6400800" cy="2160240"/>
          </a:xfrm>
        </p:spPr>
        <p:txBody>
          <a:bodyPr>
            <a:normAutofit/>
          </a:bodyPr>
          <a:lstStyle/>
          <a:p>
            <a:r>
              <a:rPr lang="en-US" b="1" dirty="0" smtClean="0"/>
              <a:t> World-ETF</a:t>
            </a:r>
          </a:p>
          <a:p>
            <a:r>
              <a:rPr lang="en-US" dirty="0" smtClean="0"/>
              <a:t> </a:t>
            </a:r>
            <a:r>
              <a:rPr lang="en-US" dirty="0" err="1" smtClean="0"/>
              <a:t>datamining</a:t>
            </a:r>
            <a:r>
              <a:rPr lang="en-US" dirty="0" smtClean="0"/>
              <a:t> approach</a:t>
            </a:r>
          </a:p>
          <a:p>
            <a:endParaRPr lang="en-US" dirty="0" smtClean="0"/>
          </a:p>
        </p:txBody>
      </p:sp>
      <p:sp>
        <p:nvSpPr>
          <p:cNvPr id="4" name="Subtitle 2"/>
          <p:cNvSpPr txBox="1">
            <a:spLocks/>
          </p:cNvSpPr>
          <p:nvPr/>
        </p:nvSpPr>
        <p:spPr>
          <a:xfrm>
            <a:off x="2627784" y="6021288"/>
            <a:ext cx="5105400" cy="57606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DataPrisma GmbH        Dr. Markus Miksa </a:t>
            </a:r>
            <a:r>
              <a:rPr kumimoji="0" lang="en-US" sz="12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  </a:t>
            </a:r>
            <a:r>
              <a:rPr kumimoji="0" lang="en-US" sz="1200" b="1" i="0" u="none" strike="noStrike" kern="1200" cap="none" spc="0" normalizeH="0" baseline="0" noProof="0" dirty="0" err="1" smtClean="0">
                <a:ln>
                  <a:noFill/>
                </a:ln>
                <a:solidFill>
                  <a:schemeClr val="tx1"/>
                </a:solidFill>
                <a:effectLst>
                  <a:reflection blurRad="6350" stA="55000" endA="300" endPos="45500" dir="5400000" sy="-100000" algn="bl" rotWithShape="0"/>
                </a:effectLst>
                <a:uLnTx/>
                <a:uFillTx/>
                <a:latin typeface="+mn-lt"/>
                <a:ea typeface="+mn-ea"/>
                <a:cs typeface="+mn-cs"/>
              </a:rPr>
              <a:t>München</a:t>
            </a: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 </a:t>
            </a:r>
            <a:r>
              <a:rPr lang="en-US" sz="1200" b="1" dirty="0" smtClean="0">
                <a:effectLst>
                  <a:reflection blurRad="6350" stA="55000" endA="300" endPos="45500" dir="5400000" sy="-100000" algn="bl" rotWithShape="0"/>
                </a:effectLst>
              </a:rPr>
              <a:t>April </a:t>
            </a:r>
            <a:r>
              <a:rPr kumimoji="0" lang="en-US" sz="12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2014</a:t>
            </a:r>
            <a:endParaRPr kumimoji="0" lang="en-US" sz="14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p:txBody>
      </p:sp>
      <p:sp>
        <p:nvSpPr>
          <p:cNvPr id="5" name="Subtitle 2"/>
          <p:cNvSpPr txBox="1">
            <a:spLocks/>
          </p:cNvSpPr>
          <p:nvPr/>
        </p:nvSpPr>
        <p:spPr>
          <a:xfrm>
            <a:off x="1475656" y="332656"/>
            <a:ext cx="6400800" cy="576064"/>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6" name="Subtitle 2"/>
          <p:cNvSpPr txBox="1">
            <a:spLocks/>
          </p:cNvSpPr>
          <p:nvPr/>
        </p:nvSpPr>
        <p:spPr>
          <a:xfrm>
            <a:off x="0" y="6093296"/>
            <a:ext cx="1143744" cy="42366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TSA 7/7</a:t>
            </a:r>
            <a:endParaRPr kumimoji="0" lang="en-US" sz="14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p:txBody>
      </p:sp>
      <p:sp>
        <p:nvSpPr>
          <p:cNvPr id="7" name="Title 6"/>
          <p:cNvSpPr>
            <a:spLocks noGrp="1"/>
          </p:cNvSpPr>
          <p:nvPr>
            <p:ph type="ctrTitle"/>
          </p:nvPr>
        </p:nvSpPr>
        <p:spPr>
          <a:xfrm>
            <a:off x="971600" y="3429000"/>
            <a:ext cx="7435552" cy="1934344"/>
          </a:xfrm>
        </p:spPr>
        <p:txBody>
          <a:bodyPr>
            <a:normAutofit fontScale="90000"/>
          </a:bodyPr>
          <a:lstStyle/>
          <a:p>
            <a:pPr lvl="0"/>
            <a:r>
              <a:rPr lang="en-US" dirty="0" smtClean="0"/>
              <a:t>ETF-Portfolios </a:t>
            </a:r>
            <a:r>
              <a:rPr lang="en-US" dirty="0" err="1" smtClean="0"/>
              <a:t>mit</a:t>
            </a:r>
            <a:r>
              <a:rPr lang="en-US" dirty="0" smtClean="0"/>
              <a:t> </a:t>
            </a:r>
            <a:r>
              <a:rPr lang="en-US" dirty="0" err="1" smtClean="0"/>
              <a:t>Datamining-Algorithmen</a:t>
            </a:r>
            <a:r>
              <a:rPr lang="en-US" cap="none" dirty="0" smtClean="0"/>
              <a:t/>
            </a:r>
            <a:br>
              <a:rPr lang="en-US" cap="none" dirty="0" smtClean="0"/>
            </a:br>
            <a:endParaRPr lang="de-DE" dirty="0"/>
          </a:p>
        </p:txBody>
      </p:sp>
      <p:graphicFrame>
        <p:nvGraphicFramePr>
          <p:cNvPr id="8" name="Content Placeholder 3"/>
          <p:cNvGraphicFramePr>
            <a:graphicFrameLocks/>
          </p:cNvGraphicFramePr>
          <p:nvPr/>
        </p:nvGraphicFramePr>
        <p:xfrm>
          <a:off x="4716016" y="260648"/>
          <a:ext cx="4427985"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713551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640960" cy="990600"/>
          </a:xfrm>
        </p:spPr>
        <p:txBody>
          <a:bodyPr>
            <a:normAutofit/>
          </a:bodyPr>
          <a:lstStyle/>
          <a:p>
            <a:r>
              <a:rPr lang="de-DE" dirty="0" smtClean="0"/>
              <a:t>Wie funktioniert ein TSA Produkt ?</a:t>
            </a:r>
            <a:endParaRPr lang="de-DE" dirty="0"/>
          </a:p>
        </p:txBody>
      </p:sp>
      <p:sp>
        <p:nvSpPr>
          <p:cNvPr id="3" name="Content Placeholder 2"/>
          <p:cNvSpPr>
            <a:spLocks noGrp="1"/>
          </p:cNvSpPr>
          <p:nvPr>
            <p:ph sz="quarter" idx="1"/>
          </p:nvPr>
        </p:nvSpPr>
        <p:spPr/>
        <p:txBody>
          <a:bodyPr>
            <a:normAutofit fontScale="85000" lnSpcReduction="20000"/>
          </a:bodyPr>
          <a:lstStyle/>
          <a:p>
            <a:r>
              <a:rPr lang="de-DE" dirty="0" smtClean="0"/>
              <a:t>Timing:       keins</a:t>
            </a:r>
          </a:p>
          <a:p>
            <a:r>
              <a:rPr lang="de-DE" dirty="0" smtClean="0"/>
              <a:t>Selektion:    slope  -   Winkel  der dynamisch mitgeführten 		                         Regressionsgerade an das ETF</a:t>
            </a:r>
          </a:p>
          <a:p>
            <a:pPr>
              <a:buNone/>
            </a:pPr>
            <a:r>
              <a:rPr lang="de-DE" dirty="0" smtClean="0"/>
              <a:t>                          Die n Titel mit den steilsten Winkeln werden 		             für die Assetallokation zugelassen</a:t>
            </a:r>
          </a:p>
          <a:p>
            <a:r>
              <a:rPr lang="de-DE" dirty="0" smtClean="0"/>
              <a:t>Allokation:   MC  steht für „minCorrelation“  </a:t>
            </a:r>
            <a:br>
              <a:rPr lang="de-DE" dirty="0" smtClean="0"/>
            </a:br>
            <a:r>
              <a:rPr lang="de-DE" dirty="0" smtClean="0"/>
              <a:t>                     ein innovativer Algorithmus aus der Literatur:</a:t>
            </a:r>
          </a:p>
          <a:p>
            <a:pPr>
              <a:buNone/>
            </a:pPr>
            <a:r>
              <a:rPr lang="de-DE" dirty="0" smtClean="0"/>
              <a:t>                         Ziel ist es die Portfoliogewichte so zu finden, dass die orrelation der Titel untereinander möglichst gering wird. Damit wird dann das Anlagerisiko verringert und die Ertragskurve geglättet.  Maß der Glättung ist die SharpeRatio. Hier werden Werte &gt;= 1 gewünscht.</a:t>
            </a:r>
            <a:endParaRPr lang="de-DE" dirty="0"/>
          </a:p>
        </p:txBody>
      </p:sp>
      <p:sp>
        <p:nvSpPr>
          <p:cNvPr id="5" name="Rectangle 4"/>
          <p:cNvSpPr/>
          <p:nvPr/>
        </p:nvSpPr>
        <p:spPr>
          <a:xfrm>
            <a:off x="4283968" y="5517232"/>
            <a:ext cx="401000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5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MC.S.usr.A</a:t>
            </a: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aphicFrame>
        <p:nvGraphicFramePr>
          <p:cNvPr id="6" name="Content Placeholder 3"/>
          <p:cNvGraphicFramePr>
            <a:graphicFrameLocks/>
          </p:cNvGraphicFramePr>
          <p:nvPr/>
        </p:nvGraphicFramePr>
        <p:xfrm>
          <a:off x="7416824" y="260648"/>
          <a:ext cx="1835696" cy="980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TSA </a:t>
            </a:r>
            <a:endParaRPr lang="de-DE" dirty="0"/>
          </a:p>
        </p:txBody>
      </p:sp>
      <p:sp>
        <p:nvSpPr>
          <p:cNvPr id="4" name="Rectangle 3"/>
          <p:cNvSpPr/>
          <p:nvPr/>
        </p:nvSpPr>
        <p:spPr>
          <a:xfrm>
            <a:off x="5940152" y="1556792"/>
            <a:ext cx="2016224" cy="41764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solidFill>
            </a:endParaRPr>
          </a:p>
        </p:txBody>
      </p:sp>
      <p:sp>
        <p:nvSpPr>
          <p:cNvPr id="5" name="Right Arrow 4"/>
          <p:cNvSpPr/>
          <p:nvPr/>
        </p:nvSpPr>
        <p:spPr>
          <a:xfrm>
            <a:off x="5148064" y="4293096"/>
            <a:ext cx="1440160"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Ranking</a:t>
            </a:r>
            <a:endParaRPr lang="de-DE" dirty="0"/>
          </a:p>
        </p:txBody>
      </p:sp>
      <p:sp>
        <p:nvSpPr>
          <p:cNvPr id="6" name="Rectangle 5"/>
          <p:cNvSpPr/>
          <p:nvPr/>
        </p:nvSpPr>
        <p:spPr>
          <a:xfrm>
            <a:off x="5940152" y="1556792"/>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Selektion +Assetallocation</a:t>
            </a:r>
            <a:endParaRPr lang="de-DE" dirty="0"/>
          </a:p>
        </p:txBody>
      </p:sp>
      <p:graphicFrame>
        <p:nvGraphicFramePr>
          <p:cNvPr id="7" name="Chart 6"/>
          <p:cNvGraphicFramePr/>
          <p:nvPr/>
        </p:nvGraphicFramePr>
        <p:xfrm>
          <a:off x="6588224" y="2708920"/>
          <a:ext cx="2320850" cy="2467719"/>
        </p:xfrm>
        <a:graphic>
          <a:graphicData uri="http://schemas.openxmlformats.org/drawingml/2006/chart">
            <c:chart xmlns:c="http://schemas.openxmlformats.org/drawingml/2006/chart" xmlns:r="http://schemas.openxmlformats.org/officeDocument/2006/relationships" r:id="rId2"/>
          </a:graphicData>
        </a:graphic>
      </p:graphicFrame>
      <p:sp>
        <p:nvSpPr>
          <p:cNvPr id="12" name="Right Arrow 11"/>
          <p:cNvSpPr/>
          <p:nvPr/>
        </p:nvSpPr>
        <p:spPr>
          <a:xfrm>
            <a:off x="5148064" y="2204864"/>
            <a:ext cx="1584176" cy="1944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Long Short</a:t>
            </a:r>
            <a:br>
              <a:rPr lang="de-DE" dirty="0" smtClean="0"/>
            </a:br>
            <a:r>
              <a:rPr lang="de-DE" dirty="0" smtClean="0"/>
              <a:t>Flat</a:t>
            </a:r>
            <a:br>
              <a:rPr lang="de-DE" dirty="0" smtClean="0"/>
            </a:br>
            <a:r>
              <a:rPr lang="de-DE" dirty="0" smtClean="0"/>
              <a:t>Signale</a:t>
            </a:r>
            <a:endParaRPr lang="de-DE" dirty="0"/>
          </a:p>
        </p:txBody>
      </p:sp>
      <p:pic>
        <p:nvPicPr>
          <p:cNvPr id="2050" name="Picture 2"/>
          <p:cNvPicPr>
            <a:picLocks noChangeAspect="1" noChangeArrowheads="1"/>
          </p:cNvPicPr>
          <p:nvPr/>
        </p:nvPicPr>
        <p:blipFill>
          <a:blip r:embed="rId3" cstate="print"/>
          <a:srcRect/>
          <a:stretch>
            <a:fillRect/>
          </a:stretch>
        </p:blipFill>
        <p:spPr bwMode="auto">
          <a:xfrm>
            <a:off x="0" y="1988840"/>
            <a:ext cx="1872208" cy="3888432"/>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835696" y="1772816"/>
            <a:ext cx="3312368" cy="4086225"/>
          </a:xfrm>
          <a:prstGeom prst="rect">
            <a:avLst/>
          </a:prstGeom>
          <a:noFill/>
          <a:ln w="9525">
            <a:noFill/>
            <a:miter lim="800000"/>
            <a:headEnd/>
            <a:tailEnd/>
          </a:ln>
        </p:spPr>
      </p:pic>
      <p:sp>
        <p:nvSpPr>
          <p:cNvPr id="16" name="Rectangle 15"/>
          <p:cNvSpPr/>
          <p:nvPr/>
        </p:nvSpPr>
        <p:spPr>
          <a:xfrm>
            <a:off x="5364088" y="5445224"/>
            <a:ext cx="3600400" cy="9087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de-DE" sz="1200" dirty="0" smtClean="0">
                <a:solidFill>
                  <a:schemeClr val="tx1"/>
                </a:solidFill>
              </a:rPr>
              <a:t>Wenn man der TSA pro Wertpapier sagen kann, ob dieses Long/Short/Flat ist – und wie attraktiv seine Zukunft im Vergleich zu den anderen Wertpapieren  beurteilt wird – kann die TSA daraus ein optimales Portfolio bauen.      Das ist Standard-Technik !!</a:t>
            </a:r>
          </a:p>
        </p:txBody>
      </p:sp>
      <p:graphicFrame>
        <p:nvGraphicFramePr>
          <p:cNvPr id="11" name="Content Placeholder 3"/>
          <p:cNvGraphicFramePr>
            <a:graphicFrameLocks noGrp="1"/>
          </p:cNvGraphicFramePr>
          <p:nvPr>
            <p:ph sz="quarter" idx="1"/>
          </p:nvPr>
        </p:nvGraphicFramePr>
        <p:xfrm>
          <a:off x="7308304" y="260648"/>
          <a:ext cx="1835696" cy="9807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an unserem Ansatz neu ?</a:t>
            </a:r>
            <a:endParaRPr lang="de-DE" dirty="0"/>
          </a:p>
        </p:txBody>
      </p:sp>
      <p:sp>
        <p:nvSpPr>
          <p:cNvPr id="3" name="Content Placeholder 2"/>
          <p:cNvSpPr>
            <a:spLocks noGrp="1"/>
          </p:cNvSpPr>
          <p:nvPr>
            <p:ph sz="quarter" idx="1"/>
          </p:nvPr>
        </p:nvSpPr>
        <p:spPr/>
        <p:txBody>
          <a:bodyPr/>
          <a:lstStyle/>
          <a:p>
            <a:r>
              <a:rPr lang="de-DE" dirty="0" smtClean="0"/>
              <a:t>Technologisch,  wissenschaftlicher Vorsprung</a:t>
            </a:r>
          </a:p>
          <a:p>
            <a:r>
              <a:rPr lang="de-DE" dirty="0" smtClean="0"/>
              <a:t>Durch Nutzung </a:t>
            </a:r>
            <a:r>
              <a:rPr lang="de-DE" b="1" dirty="0" smtClean="0"/>
              <a:t>neuester Datamining </a:t>
            </a:r>
            <a:r>
              <a:rPr lang="de-DE" dirty="0" smtClean="0"/>
              <a:t>– Algorithmen</a:t>
            </a:r>
          </a:p>
          <a:p>
            <a:r>
              <a:rPr lang="de-DE" dirty="0" smtClean="0"/>
              <a:t>in unserem unseres </a:t>
            </a:r>
            <a:r>
              <a:rPr lang="de-DE" b="1" dirty="0" smtClean="0"/>
              <a:t>proprietären</a:t>
            </a:r>
            <a:r>
              <a:rPr lang="de-DE" dirty="0" smtClean="0"/>
              <a:t> Assetmanagement Softwaresystems </a:t>
            </a:r>
          </a:p>
          <a:p>
            <a:endParaRPr lang="de-DE" dirty="0" smtClean="0"/>
          </a:p>
          <a:p>
            <a:r>
              <a:rPr lang="de-DE" dirty="0" smtClean="0"/>
              <a:t>Mittels Datamining stabilisieren wir unser System damit es nicht nur in der Vergangenheit  - sondern auch in der Zukunft funktioniert.</a:t>
            </a:r>
          </a:p>
        </p:txBody>
      </p:sp>
      <p:graphicFrame>
        <p:nvGraphicFramePr>
          <p:cNvPr id="4" name="Content Placeholder 3"/>
          <p:cNvGraphicFramePr>
            <a:graphicFrameLocks/>
          </p:cNvGraphicFramePr>
          <p:nvPr/>
        </p:nvGraphicFramePr>
        <p:xfrm>
          <a:off x="7416824" y="260648"/>
          <a:ext cx="1835696" cy="980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86536" cy="990600"/>
          </a:xfrm>
        </p:spPr>
        <p:txBody>
          <a:bodyPr>
            <a:normAutofit/>
          </a:bodyPr>
          <a:lstStyle/>
          <a:p>
            <a:r>
              <a:rPr lang="de-DE" dirty="0" smtClean="0"/>
              <a:t>Was ist „Datamining,BigData“ ?</a:t>
            </a:r>
            <a:endParaRPr lang="de-DE" dirty="0"/>
          </a:p>
        </p:txBody>
      </p:sp>
      <p:sp>
        <p:nvSpPr>
          <p:cNvPr id="3" name="Content Placeholder 2"/>
          <p:cNvSpPr>
            <a:spLocks noGrp="1"/>
          </p:cNvSpPr>
          <p:nvPr>
            <p:ph sz="quarter" idx="1"/>
          </p:nvPr>
        </p:nvSpPr>
        <p:spPr/>
        <p:txBody>
          <a:bodyPr>
            <a:normAutofit lnSpcReduction="10000"/>
          </a:bodyPr>
          <a:lstStyle/>
          <a:p>
            <a:r>
              <a:rPr lang="de-DE" dirty="0" smtClean="0"/>
              <a:t>A)  viele Daten haben / sammeln</a:t>
            </a:r>
          </a:p>
          <a:p>
            <a:r>
              <a:rPr lang="de-DE" dirty="0" smtClean="0"/>
              <a:t>B)   und sie auch      </a:t>
            </a:r>
            <a:r>
              <a:rPr lang="de-DE" b="1" dirty="0" smtClean="0"/>
              <a:t> auswerten können</a:t>
            </a:r>
            <a:r>
              <a:rPr lang="de-DE" dirty="0" smtClean="0"/>
              <a:t> </a:t>
            </a:r>
          </a:p>
          <a:p>
            <a:endParaRPr lang="de-DE" dirty="0" smtClean="0"/>
          </a:p>
          <a:p>
            <a:r>
              <a:rPr lang="de-DE" dirty="0" smtClean="0"/>
              <a:t>Aufspüren von inneren Zusammenhängen in den Daten die man ohne clevere Algorithmen gar nicht sieht</a:t>
            </a:r>
          </a:p>
          <a:p>
            <a:r>
              <a:rPr lang="de-DE" dirty="0" smtClean="0"/>
              <a:t>Amazon- Target marketing, </a:t>
            </a:r>
          </a:p>
          <a:p>
            <a:r>
              <a:rPr lang="de-DE" dirty="0" smtClean="0"/>
              <a:t>Wallmart-Kassendaten-Analysen</a:t>
            </a:r>
          </a:p>
          <a:p>
            <a:r>
              <a:rPr lang="de-DE" dirty="0" smtClean="0"/>
              <a:t>NSA Überwachung </a:t>
            </a:r>
          </a:p>
        </p:txBody>
      </p:sp>
      <p:graphicFrame>
        <p:nvGraphicFramePr>
          <p:cNvPr id="4" name="Content Placeholder 3"/>
          <p:cNvGraphicFramePr>
            <a:graphicFrameLocks/>
          </p:cNvGraphicFramePr>
          <p:nvPr/>
        </p:nvGraphicFramePr>
        <p:xfrm>
          <a:off x="7308304" y="260648"/>
          <a:ext cx="1835696" cy="980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8279832" cy="990600"/>
          </a:xfrm>
        </p:spPr>
        <p:txBody>
          <a:bodyPr>
            <a:normAutofit/>
          </a:bodyPr>
          <a:lstStyle/>
          <a:p>
            <a:r>
              <a:rPr lang="de-DE" dirty="0" smtClean="0"/>
              <a:t>„BigData“ boom nun auch in finance</a:t>
            </a:r>
            <a:endParaRPr lang="de-DE"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4476750" y="1484784"/>
            <a:ext cx="4667250" cy="2061592"/>
          </a:xfrm>
          <a:prstGeom prst="rect">
            <a:avLst/>
          </a:prstGeom>
          <a:noFill/>
          <a:ln w="9525">
            <a:noFill/>
            <a:miter lim="800000"/>
            <a:headEnd/>
            <a:tailEnd/>
          </a:ln>
        </p:spPr>
      </p:pic>
      <p:pic>
        <p:nvPicPr>
          <p:cNvPr id="1032" name="Picture 8"/>
          <p:cNvPicPr>
            <a:picLocks noChangeAspect="1" noChangeArrowheads="1"/>
          </p:cNvPicPr>
          <p:nvPr/>
        </p:nvPicPr>
        <p:blipFill>
          <a:blip r:embed="rId3" cstate="print"/>
          <a:srcRect/>
          <a:stretch>
            <a:fillRect/>
          </a:stretch>
        </p:blipFill>
        <p:spPr bwMode="auto">
          <a:xfrm>
            <a:off x="179512" y="1700808"/>
            <a:ext cx="5505450" cy="2971800"/>
          </a:xfrm>
          <a:prstGeom prst="rect">
            <a:avLst/>
          </a:prstGeom>
          <a:noFill/>
          <a:ln w="9525">
            <a:noFill/>
            <a:miter lim="800000"/>
            <a:headEnd/>
            <a:tailEnd/>
          </a:ln>
        </p:spPr>
      </p:pic>
      <p:pic>
        <p:nvPicPr>
          <p:cNvPr id="12" name="Picture 4"/>
          <p:cNvPicPr>
            <a:picLocks noChangeAspect="1" noChangeArrowheads="1"/>
          </p:cNvPicPr>
          <p:nvPr/>
        </p:nvPicPr>
        <p:blipFill>
          <a:blip r:embed="rId4" cstate="print"/>
          <a:srcRect/>
          <a:stretch>
            <a:fillRect/>
          </a:stretch>
        </p:blipFill>
        <p:spPr bwMode="auto">
          <a:xfrm>
            <a:off x="395536" y="3717032"/>
            <a:ext cx="5472608" cy="2808313"/>
          </a:xfrm>
          <a:prstGeom prst="rect">
            <a:avLst/>
          </a:prstGeom>
          <a:noFill/>
          <a:ln w="9525">
            <a:noFill/>
            <a:miter lim="800000"/>
            <a:headEnd/>
            <a:tailEnd/>
          </a:ln>
        </p:spPr>
      </p:pic>
      <p:pic>
        <p:nvPicPr>
          <p:cNvPr id="13" name="Picture 7"/>
          <p:cNvPicPr>
            <a:picLocks noChangeAspect="1" noChangeArrowheads="1"/>
          </p:cNvPicPr>
          <p:nvPr/>
        </p:nvPicPr>
        <p:blipFill>
          <a:blip r:embed="rId5" cstate="print"/>
          <a:srcRect/>
          <a:stretch>
            <a:fillRect/>
          </a:stretch>
        </p:blipFill>
        <p:spPr bwMode="auto">
          <a:xfrm>
            <a:off x="6516216" y="4005064"/>
            <a:ext cx="2160814" cy="576064"/>
          </a:xfrm>
          <a:prstGeom prst="rect">
            <a:avLst/>
          </a:prstGeom>
          <a:noFill/>
          <a:ln w="9525">
            <a:noFill/>
            <a:miter lim="800000"/>
            <a:headEnd/>
            <a:tailEnd/>
          </a:ln>
        </p:spPr>
      </p:pic>
      <p:pic>
        <p:nvPicPr>
          <p:cNvPr id="1033" name="Picture 9"/>
          <p:cNvPicPr>
            <a:picLocks noChangeAspect="1" noChangeArrowheads="1"/>
          </p:cNvPicPr>
          <p:nvPr/>
        </p:nvPicPr>
        <p:blipFill>
          <a:blip r:embed="rId6" cstate="print"/>
          <a:srcRect/>
          <a:stretch>
            <a:fillRect/>
          </a:stretch>
        </p:blipFill>
        <p:spPr bwMode="auto">
          <a:xfrm>
            <a:off x="4427984" y="5013176"/>
            <a:ext cx="3381375" cy="1647825"/>
          </a:xfrm>
          <a:prstGeom prst="rect">
            <a:avLst/>
          </a:prstGeom>
          <a:noFill/>
          <a:ln w="9525">
            <a:noFill/>
            <a:miter lim="800000"/>
            <a:headEnd/>
            <a:tailEnd/>
          </a:ln>
        </p:spPr>
      </p:pic>
      <p:graphicFrame>
        <p:nvGraphicFramePr>
          <p:cNvPr id="8" name="Content Placeholder 3"/>
          <p:cNvGraphicFramePr>
            <a:graphicFrameLocks/>
          </p:cNvGraphicFramePr>
          <p:nvPr/>
        </p:nvGraphicFramePr>
        <p:xfrm>
          <a:off x="7524328" y="260648"/>
          <a:ext cx="1835696" cy="9807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innovativ an „BigData“ ? </a:t>
            </a:r>
            <a:endParaRPr lang="de-DE" dirty="0"/>
          </a:p>
        </p:txBody>
      </p:sp>
      <p:sp>
        <p:nvSpPr>
          <p:cNvPr id="3" name="Content Placeholder 2"/>
          <p:cNvSpPr>
            <a:spLocks noGrp="1"/>
          </p:cNvSpPr>
          <p:nvPr>
            <p:ph sz="quarter" idx="1"/>
          </p:nvPr>
        </p:nvSpPr>
        <p:spPr/>
        <p:txBody>
          <a:bodyPr>
            <a:normAutofit fontScale="92500" lnSpcReduction="10000"/>
          </a:bodyPr>
          <a:lstStyle/>
          <a:p>
            <a:r>
              <a:rPr lang="de-DE" dirty="0" smtClean="0"/>
              <a:t>Früher konnte einem egal sein, wenn private Daten irgendwo gesammelt wurden – mit den Datenmassen konnt niemand was anfangen.</a:t>
            </a:r>
          </a:p>
          <a:p>
            <a:r>
              <a:rPr lang="de-DE" dirty="0" smtClean="0"/>
              <a:t>Heute sammeln große Institutionen Daten so intensiv wie nie:  </a:t>
            </a:r>
          </a:p>
          <a:p>
            <a:r>
              <a:rPr lang="de-DE" dirty="0" smtClean="0"/>
              <a:t>Grund:  </a:t>
            </a:r>
          </a:p>
          <a:p>
            <a:r>
              <a:rPr lang="de-DE" b="1" dirty="0" smtClean="0"/>
              <a:t>Seit wenigen Jahren gibt es neue Algorithmen </a:t>
            </a:r>
          </a:p>
          <a:p>
            <a:r>
              <a:rPr lang="de-DE" b="1" dirty="0" smtClean="0"/>
              <a:t>dank derer man sehr viel aus den Daten erfährt</a:t>
            </a:r>
            <a:r>
              <a:rPr lang="de-DE" dirty="0" smtClean="0"/>
              <a:t>:  </a:t>
            </a:r>
          </a:p>
          <a:p>
            <a:r>
              <a:rPr lang="de-DE" dirty="0" smtClean="0"/>
              <a:t>Einkaufsverhalten, Sozialverhalten, Fahrverhalten</a:t>
            </a:r>
          </a:p>
          <a:p>
            <a:r>
              <a:rPr lang="de-DE" dirty="0" smtClean="0"/>
              <a:t>Kundendatenanalyse,  Martdatenanalye, ...</a:t>
            </a:r>
            <a:endParaRPr lang="de-DE" dirty="0"/>
          </a:p>
        </p:txBody>
      </p:sp>
      <p:graphicFrame>
        <p:nvGraphicFramePr>
          <p:cNvPr id="4" name="Content Placeholder 3"/>
          <p:cNvGraphicFramePr>
            <a:graphicFrameLocks/>
          </p:cNvGraphicFramePr>
          <p:nvPr/>
        </p:nvGraphicFramePr>
        <p:xfrm>
          <a:off x="7308304" y="260648"/>
          <a:ext cx="1835696" cy="980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Neue Algorithmen</a:t>
            </a:r>
            <a:endParaRPr lang="de-DE" dirty="0"/>
          </a:p>
        </p:txBody>
      </p:sp>
      <p:sp>
        <p:nvSpPr>
          <p:cNvPr id="3" name="Content Placeholder 2"/>
          <p:cNvSpPr>
            <a:spLocks noGrp="1"/>
          </p:cNvSpPr>
          <p:nvPr>
            <p:ph sz="quarter" idx="1"/>
          </p:nvPr>
        </p:nvSpPr>
        <p:spPr>
          <a:xfrm>
            <a:off x="323528" y="1628800"/>
            <a:ext cx="5832648" cy="5040560"/>
          </a:xfrm>
        </p:spPr>
        <p:txBody>
          <a:bodyPr>
            <a:noAutofit/>
          </a:bodyPr>
          <a:lstStyle/>
          <a:p>
            <a:r>
              <a:rPr lang="de-DE" sz="2000" dirty="0" smtClean="0"/>
              <a:t>Allen ist gemeinsam:   </a:t>
            </a:r>
            <a:br>
              <a:rPr lang="de-DE" sz="2000" dirty="0" smtClean="0"/>
            </a:br>
            <a:r>
              <a:rPr lang="de-DE" sz="2000" dirty="0" smtClean="0"/>
              <a:t>Große mathematische Hürden in der Datenauswertung der Vergangenheit</a:t>
            </a:r>
          </a:p>
          <a:p>
            <a:r>
              <a:rPr lang="de-DE" sz="2000" dirty="0" smtClean="0"/>
              <a:t>+ wurden überwunden  !!!! </a:t>
            </a:r>
            <a:br>
              <a:rPr lang="de-DE" sz="2000" dirty="0" smtClean="0"/>
            </a:br>
            <a:r>
              <a:rPr lang="de-DE" sz="2000" dirty="0" smtClean="0"/>
              <a:t>+ Riesige Daten+Rechenkapazitäten </a:t>
            </a:r>
            <a:br>
              <a:rPr lang="de-DE" sz="2000" dirty="0" smtClean="0"/>
            </a:br>
            <a:r>
              <a:rPr lang="de-DE" sz="2000" dirty="0" smtClean="0"/>
              <a:t>   moderner Computer</a:t>
            </a:r>
          </a:p>
          <a:p>
            <a:r>
              <a:rPr lang="de-DE" sz="2000" dirty="0" smtClean="0"/>
              <a:t/>
            </a:r>
            <a:br>
              <a:rPr lang="de-DE" sz="2000" dirty="0" smtClean="0"/>
            </a:br>
            <a:r>
              <a:rPr lang="de-DE" sz="2000" dirty="0" smtClean="0"/>
              <a:t>=&gt;  Boom:    BigData   (Amazon, Google, ...)</a:t>
            </a:r>
            <a:br>
              <a:rPr lang="de-DE" sz="2000" dirty="0" smtClean="0"/>
            </a:br>
            <a:endParaRPr lang="de-DE" sz="2000" dirty="0" smtClean="0"/>
          </a:p>
          <a:p>
            <a:r>
              <a:rPr lang="de-DE" sz="2000" b="1" dirty="0" smtClean="0"/>
              <a:t>Big Data </a:t>
            </a:r>
            <a:r>
              <a:rPr lang="de-DE" sz="2000" dirty="0" smtClean="0"/>
              <a:t>ist dabei die Welt zu verändern !</a:t>
            </a:r>
          </a:p>
          <a:p>
            <a:endParaRPr lang="de-DE" sz="2000" dirty="0" smtClean="0"/>
          </a:p>
          <a:p>
            <a:r>
              <a:rPr lang="de-DE" sz="2400" dirty="0" smtClean="0"/>
              <a:t>Täglich werden neue Zusammenhänge in Massendaten aufgespürt und verwertet.</a:t>
            </a:r>
            <a:endParaRPr lang="de-DE" sz="2400" dirty="0"/>
          </a:p>
        </p:txBody>
      </p:sp>
      <p:graphicFrame>
        <p:nvGraphicFramePr>
          <p:cNvPr id="6" name="Diagram 5"/>
          <p:cNvGraphicFramePr/>
          <p:nvPr/>
        </p:nvGraphicFramePr>
        <p:xfrm>
          <a:off x="4704184" y="1556792"/>
          <a:ext cx="4439816"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nvGraphicFramePr>
        <p:xfrm>
          <a:off x="7308304" y="260648"/>
          <a:ext cx="1835696" cy="9807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Wie nutzen wir Datamining ?</a:t>
            </a:r>
            <a:endParaRPr lang="de-DE" dirty="0"/>
          </a:p>
        </p:txBody>
      </p:sp>
      <p:graphicFrame>
        <p:nvGraphicFramePr>
          <p:cNvPr id="4" name="Diagram 3"/>
          <p:cNvGraphicFramePr/>
          <p:nvPr/>
        </p:nvGraphicFramePr>
        <p:xfrm>
          <a:off x="971600" y="1700808"/>
          <a:ext cx="7368480"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nvGraphicFramePr>
        <p:xfrm>
          <a:off x="7308304" y="260648"/>
          <a:ext cx="1835696" cy="9807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31352" cy="990600"/>
          </a:xfrm>
        </p:spPr>
        <p:txBody>
          <a:bodyPr>
            <a:normAutofit fontScale="90000"/>
          </a:bodyPr>
          <a:lstStyle/>
          <a:p>
            <a:r>
              <a:rPr lang="de-DE" sz="4900" dirty="0" smtClean="0"/>
              <a:t>Datamining hilft bei der</a:t>
            </a:r>
            <a:r>
              <a:rPr lang="de-DE" dirty="0" smtClean="0"/>
              <a:t> Abwägung sehr vieler Einzelnformationen</a:t>
            </a:r>
            <a:endParaRPr lang="de-DE" dirty="0"/>
          </a:p>
        </p:txBody>
      </p:sp>
      <p:graphicFrame>
        <p:nvGraphicFramePr>
          <p:cNvPr id="8" name="Content Placeholder 7"/>
          <p:cNvGraphicFramePr>
            <a:graphicFrameLocks noGrp="1"/>
          </p:cNvGraphicFramePr>
          <p:nvPr>
            <p:ph sz="quarter" idx="1"/>
          </p:nvPr>
        </p:nvGraphicFramePr>
        <p:xfrm>
          <a:off x="179512" y="1628800"/>
          <a:ext cx="3599185" cy="4349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nvGraphicFramePr>
        <p:xfrm>
          <a:off x="6516216" y="1916832"/>
          <a:ext cx="2063552"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Content Placeholder 3"/>
          <p:cNvGraphicFramePr>
            <a:graphicFrameLocks/>
          </p:cNvGraphicFramePr>
          <p:nvPr/>
        </p:nvGraphicFramePr>
        <p:xfrm>
          <a:off x="7308304" y="260648"/>
          <a:ext cx="1835696" cy="9807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 Team von Einzelentscheidern</a:t>
            </a:r>
            <a:endParaRPr lang="de-DE" dirty="0"/>
          </a:p>
        </p:txBody>
      </p:sp>
      <p:sp>
        <p:nvSpPr>
          <p:cNvPr id="4" name="Rectangle 3"/>
          <p:cNvSpPr/>
          <p:nvPr/>
        </p:nvSpPr>
        <p:spPr>
          <a:xfrm>
            <a:off x="539552" y="1772816"/>
            <a:ext cx="1368152" cy="41764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solidFill>
            </a:endParaRPr>
          </a:p>
        </p:txBody>
      </p:sp>
      <p:sp>
        <p:nvSpPr>
          <p:cNvPr id="6" name="Rectangle 5"/>
          <p:cNvSpPr/>
          <p:nvPr/>
        </p:nvSpPr>
        <p:spPr>
          <a:xfrm>
            <a:off x="1979712" y="1772816"/>
            <a:ext cx="1584176" cy="41764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solidFill>
            </a:endParaRPr>
          </a:p>
        </p:txBody>
      </p:sp>
      <p:sp>
        <p:nvSpPr>
          <p:cNvPr id="7" name="Rectangle 6"/>
          <p:cNvSpPr/>
          <p:nvPr/>
        </p:nvSpPr>
        <p:spPr>
          <a:xfrm>
            <a:off x="5652120" y="1772816"/>
            <a:ext cx="2016224" cy="41764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solidFill>
            </a:endParaRPr>
          </a:p>
        </p:txBody>
      </p:sp>
      <p:sp>
        <p:nvSpPr>
          <p:cNvPr id="9" name="Right Arrow 8"/>
          <p:cNvSpPr/>
          <p:nvPr/>
        </p:nvSpPr>
        <p:spPr>
          <a:xfrm>
            <a:off x="179512" y="2276872"/>
            <a:ext cx="1440160"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ETFs</a:t>
            </a:r>
            <a:endParaRPr lang="de-DE" dirty="0"/>
          </a:p>
        </p:txBody>
      </p:sp>
      <p:sp>
        <p:nvSpPr>
          <p:cNvPr id="10" name="Right Arrow 9"/>
          <p:cNvSpPr/>
          <p:nvPr/>
        </p:nvSpPr>
        <p:spPr>
          <a:xfrm>
            <a:off x="179512" y="3429000"/>
            <a:ext cx="151216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Intermarkets</a:t>
            </a:r>
            <a:endParaRPr lang="de-DE" dirty="0"/>
          </a:p>
        </p:txBody>
      </p:sp>
      <p:sp>
        <p:nvSpPr>
          <p:cNvPr id="11" name="Right Arrow 10"/>
          <p:cNvSpPr/>
          <p:nvPr/>
        </p:nvSpPr>
        <p:spPr>
          <a:xfrm>
            <a:off x="251520" y="4797152"/>
            <a:ext cx="129614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Macros</a:t>
            </a:r>
            <a:endParaRPr lang="de-DE" dirty="0"/>
          </a:p>
        </p:txBody>
      </p:sp>
      <p:sp>
        <p:nvSpPr>
          <p:cNvPr id="22" name="Rectangle 21"/>
          <p:cNvSpPr/>
          <p:nvPr/>
        </p:nvSpPr>
        <p:spPr>
          <a:xfrm>
            <a:off x="1979712" y="1772816"/>
            <a:ext cx="158417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Tradingsysteme</a:t>
            </a:r>
            <a:endParaRPr lang="de-DE" dirty="0"/>
          </a:p>
        </p:txBody>
      </p:sp>
      <p:sp>
        <p:nvSpPr>
          <p:cNvPr id="23" name="Right Arrow 22"/>
          <p:cNvSpPr/>
          <p:nvPr/>
        </p:nvSpPr>
        <p:spPr>
          <a:xfrm>
            <a:off x="2123728" y="2348880"/>
            <a:ext cx="1440160"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momentum</a:t>
            </a:r>
            <a:endParaRPr lang="de-DE" dirty="0"/>
          </a:p>
        </p:txBody>
      </p:sp>
      <p:sp>
        <p:nvSpPr>
          <p:cNvPr id="24" name="Right Arrow 23"/>
          <p:cNvSpPr/>
          <p:nvPr/>
        </p:nvSpPr>
        <p:spPr>
          <a:xfrm>
            <a:off x="2123728" y="3140968"/>
            <a:ext cx="1440160"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LinReg</a:t>
            </a:r>
            <a:endParaRPr lang="de-DE" dirty="0"/>
          </a:p>
        </p:txBody>
      </p:sp>
      <p:sp>
        <p:nvSpPr>
          <p:cNvPr id="25" name="Right Arrow 24"/>
          <p:cNvSpPr/>
          <p:nvPr/>
        </p:nvSpPr>
        <p:spPr>
          <a:xfrm>
            <a:off x="2123728" y="4077072"/>
            <a:ext cx="1440160"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overbought</a:t>
            </a:r>
            <a:endParaRPr lang="de-DE" dirty="0"/>
          </a:p>
        </p:txBody>
      </p:sp>
      <p:sp>
        <p:nvSpPr>
          <p:cNvPr id="26" name="Right Arrow 25"/>
          <p:cNvSpPr/>
          <p:nvPr/>
        </p:nvSpPr>
        <p:spPr>
          <a:xfrm>
            <a:off x="2123728" y="4941168"/>
            <a:ext cx="1440160"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RSI levy</a:t>
            </a:r>
            <a:endParaRPr lang="de-DE" dirty="0"/>
          </a:p>
        </p:txBody>
      </p:sp>
      <p:sp>
        <p:nvSpPr>
          <p:cNvPr id="27" name="Rectangle 26"/>
          <p:cNvSpPr/>
          <p:nvPr/>
        </p:nvSpPr>
        <p:spPr>
          <a:xfrm>
            <a:off x="3707904" y="1772816"/>
            <a:ext cx="1800200" cy="41764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solidFill>
            </a:endParaRPr>
          </a:p>
        </p:txBody>
      </p:sp>
      <p:sp>
        <p:nvSpPr>
          <p:cNvPr id="28" name="Right Arrow 27"/>
          <p:cNvSpPr/>
          <p:nvPr/>
        </p:nvSpPr>
        <p:spPr>
          <a:xfrm>
            <a:off x="5220072" y="2204864"/>
            <a:ext cx="1584176" cy="1944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Long Short</a:t>
            </a:r>
            <a:br>
              <a:rPr lang="de-DE" dirty="0" smtClean="0"/>
            </a:br>
            <a:r>
              <a:rPr lang="de-DE" dirty="0" smtClean="0"/>
              <a:t>Flat</a:t>
            </a:r>
            <a:br>
              <a:rPr lang="de-DE" dirty="0" smtClean="0"/>
            </a:br>
            <a:r>
              <a:rPr lang="de-DE" dirty="0" smtClean="0"/>
              <a:t>Signale</a:t>
            </a:r>
            <a:endParaRPr lang="de-DE" dirty="0"/>
          </a:p>
        </p:txBody>
      </p:sp>
      <p:sp>
        <p:nvSpPr>
          <p:cNvPr id="29" name="Right Arrow 28"/>
          <p:cNvSpPr/>
          <p:nvPr/>
        </p:nvSpPr>
        <p:spPr>
          <a:xfrm>
            <a:off x="5364088" y="4437112"/>
            <a:ext cx="1440160"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Ranking</a:t>
            </a:r>
            <a:endParaRPr lang="de-DE" dirty="0"/>
          </a:p>
        </p:txBody>
      </p:sp>
      <p:sp>
        <p:nvSpPr>
          <p:cNvPr id="30" name="Rectangle 29"/>
          <p:cNvSpPr/>
          <p:nvPr/>
        </p:nvSpPr>
        <p:spPr>
          <a:xfrm>
            <a:off x="3707904" y="1772816"/>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Datamining</a:t>
            </a:r>
            <a:endParaRPr lang="de-DE" dirty="0"/>
          </a:p>
        </p:txBody>
      </p:sp>
      <p:graphicFrame>
        <p:nvGraphicFramePr>
          <p:cNvPr id="31" name="Content Placeholder 7"/>
          <p:cNvGraphicFramePr>
            <a:graphicFrameLocks noGrp="1"/>
          </p:cNvGraphicFramePr>
          <p:nvPr>
            <p:ph sz="quarter" idx="1"/>
          </p:nvPr>
        </p:nvGraphicFramePr>
        <p:xfrm>
          <a:off x="3779912" y="2852936"/>
          <a:ext cx="1584176" cy="21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 name="Rectangle 31"/>
          <p:cNvSpPr/>
          <p:nvPr/>
        </p:nvSpPr>
        <p:spPr>
          <a:xfrm>
            <a:off x="5652120" y="1772816"/>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Selektion +Assetallocation</a:t>
            </a:r>
            <a:endParaRPr lang="de-DE" dirty="0"/>
          </a:p>
        </p:txBody>
      </p:sp>
      <p:graphicFrame>
        <p:nvGraphicFramePr>
          <p:cNvPr id="33" name="Chart 32"/>
          <p:cNvGraphicFramePr/>
          <p:nvPr/>
        </p:nvGraphicFramePr>
        <p:xfrm>
          <a:off x="6156176" y="2996952"/>
          <a:ext cx="2320850" cy="246771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Content Placeholder 3"/>
          <p:cNvGraphicFramePr>
            <a:graphicFrameLocks/>
          </p:cNvGraphicFramePr>
          <p:nvPr/>
        </p:nvGraphicFramePr>
        <p:xfrm>
          <a:off x="7308304" y="260648"/>
          <a:ext cx="1835696" cy="9807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Wer wir sind</a:t>
            </a:r>
            <a:endParaRPr lang="de-DE" dirty="0"/>
          </a:p>
        </p:txBody>
      </p:sp>
      <p:graphicFrame>
        <p:nvGraphicFramePr>
          <p:cNvPr id="4" name="Content Placeholder 3"/>
          <p:cNvGraphicFramePr>
            <a:graphicFrameLocks noGrp="1"/>
          </p:cNvGraphicFramePr>
          <p:nvPr>
            <p:ph sz="quarter" idx="1"/>
          </p:nvPr>
        </p:nvGraphicFramePr>
        <p:xfrm>
          <a:off x="611560" y="2204864"/>
          <a:ext cx="8153400" cy="2692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611560" y="5157192"/>
            <a:ext cx="8153400" cy="990600"/>
          </a:xfrm>
          <a:prstGeom prst="rect">
            <a:avLst/>
          </a:prstGeom>
        </p:spPr>
        <p:txBody>
          <a:bodyPr vert="horz"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dirty="0" smtClean="0">
                <a:ln>
                  <a:noFill/>
                </a:ln>
                <a:solidFill>
                  <a:schemeClr val="tx2"/>
                </a:solidFill>
                <a:effectLst/>
                <a:uLnTx/>
                <a:uFillTx/>
                <a:latin typeface="+mj-lt"/>
                <a:ea typeface="+mj-ea"/>
                <a:cs typeface="+mj-cs"/>
              </a:rPr>
              <a:t>40 Jahre Berufserfahrung</a:t>
            </a:r>
          </a:p>
          <a:p>
            <a:pPr lvl="0">
              <a:spcBef>
                <a:spcPct val="0"/>
              </a:spcBef>
            </a:pPr>
            <a:r>
              <a:rPr lang="de-DE" sz="4400" dirty="0" smtClean="0"/>
              <a:t>Treasury + Fondsmanagement + IT- Consulting</a:t>
            </a:r>
            <a:endParaRPr kumimoji="0" lang="de-DE" sz="4400" b="0" i="0" u="none" strike="noStrike" kern="1200" cap="none" spc="0" normalizeH="0" baseline="0" noProof="0" dirty="0" smtClean="0">
              <a:ln>
                <a:noFill/>
              </a:ln>
              <a:solidFill>
                <a:schemeClr val="tx2"/>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de-DE"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a:off x="611560" y="1556792"/>
            <a:ext cx="5256584" cy="615553"/>
          </a:xfrm>
          <a:prstGeom prst="rect">
            <a:avLst/>
          </a:prstGeom>
        </p:spPr>
        <p:txBody>
          <a:bodyPr wrap="square">
            <a:spAutoFit/>
          </a:bodyPr>
          <a:lstStyle/>
          <a:p>
            <a:r>
              <a:rPr lang="de-DE" sz="3400" dirty="0" smtClean="0"/>
              <a:t>Assetmanagement Seniors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Stabilität durch Ensembleansatz</a:t>
            </a:r>
            <a:endParaRPr lang="de-DE" dirty="0"/>
          </a:p>
        </p:txBody>
      </p:sp>
      <p:sp>
        <p:nvSpPr>
          <p:cNvPr id="3" name="Content Placeholder 2"/>
          <p:cNvSpPr>
            <a:spLocks noGrp="1"/>
          </p:cNvSpPr>
          <p:nvPr>
            <p:ph sz="quarter" idx="1"/>
          </p:nvPr>
        </p:nvSpPr>
        <p:spPr/>
        <p:txBody>
          <a:bodyPr>
            <a:normAutofit/>
          </a:bodyPr>
          <a:lstStyle/>
          <a:p>
            <a:r>
              <a:rPr lang="de-DE" dirty="0" smtClean="0"/>
              <a:t>Ergebnisse der Vergangenheit können nie identisch auf die Zukunft übertragen werden – dafür sind die Märkte zu veränderlich.</a:t>
            </a:r>
          </a:p>
          <a:p>
            <a:r>
              <a:rPr lang="de-DE" dirty="0" smtClean="0"/>
              <a:t>ABER: 4 Systeme  für  15 ETFS  ergeben schon 60 unabhängige Alpha-Generatoren</a:t>
            </a:r>
          </a:p>
          <a:p>
            <a:r>
              <a:rPr lang="de-DE" dirty="0" smtClean="0"/>
              <a:t>Dass alle gleichzeitig versagen ist unwahrscheinlich.</a:t>
            </a:r>
          </a:p>
          <a:p>
            <a:r>
              <a:rPr lang="de-DE" dirty="0" smtClean="0"/>
              <a:t>Das DataMining-System ist darauf trainiert die relevanten Informationen aufzuspüren</a:t>
            </a:r>
          </a:p>
          <a:p>
            <a:r>
              <a:rPr lang="de-DE" b="1" dirty="0" smtClean="0"/>
              <a:t>DataMining</a:t>
            </a:r>
          </a:p>
        </p:txBody>
      </p:sp>
      <p:graphicFrame>
        <p:nvGraphicFramePr>
          <p:cNvPr id="4" name="Content Placeholder 3"/>
          <p:cNvGraphicFramePr>
            <a:graphicFrameLocks/>
          </p:cNvGraphicFramePr>
          <p:nvPr/>
        </p:nvGraphicFramePr>
        <p:xfrm>
          <a:off x="7308304" y="260648"/>
          <a:ext cx="1835696" cy="980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72400" cy="1143000"/>
          </a:xfrm>
        </p:spPr>
        <p:txBody>
          <a:bodyPr>
            <a:normAutofit fontScale="90000"/>
          </a:bodyPr>
          <a:lstStyle/>
          <a:p>
            <a:r>
              <a:rPr lang="de-DE" dirty="0" smtClean="0"/>
              <a:t>Welche Performance schaffen wir ?</a:t>
            </a:r>
            <a:endParaRPr lang="de-DE" dirty="0"/>
          </a:p>
        </p:txBody>
      </p:sp>
      <p:pic>
        <p:nvPicPr>
          <p:cNvPr id="8" name="Picture 4"/>
          <p:cNvPicPr>
            <a:picLocks noGrp="1" noChangeAspect="1" noChangeArrowheads="1"/>
          </p:cNvPicPr>
          <p:nvPr>
            <p:ph sz="quarter" idx="1"/>
          </p:nvPr>
        </p:nvPicPr>
        <p:blipFill>
          <a:blip r:embed="rId2" cstate="print"/>
          <a:srcRect r="2624" b="44138"/>
          <a:stretch>
            <a:fillRect/>
          </a:stretch>
        </p:blipFill>
        <p:spPr bwMode="auto">
          <a:xfrm>
            <a:off x="251520" y="1484784"/>
            <a:ext cx="8136904" cy="4287678"/>
          </a:xfrm>
          <a:prstGeom prst="rect">
            <a:avLst/>
          </a:prstGeom>
          <a:noFill/>
          <a:ln w="9525">
            <a:noFill/>
            <a:miter lim="800000"/>
            <a:headEnd/>
            <a:tailEnd/>
          </a:ln>
        </p:spPr>
      </p:pic>
      <p:cxnSp>
        <p:nvCxnSpPr>
          <p:cNvPr id="5" name="Straight Arrow Connector 4"/>
          <p:cNvCxnSpPr/>
          <p:nvPr/>
        </p:nvCxnSpPr>
        <p:spPr>
          <a:xfrm>
            <a:off x="4644008" y="162880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211960" y="2420888"/>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val 6"/>
          <p:cNvSpPr/>
          <p:nvPr/>
        </p:nvSpPr>
        <p:spPr>
          <a:xfrm>
            <a:off x="4211960" y="3501008"/>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p:cNvSpPr/>
          <p:nvPr/>
        </p:nvSpPr>
        <p:spPr>
          <a:xfrm>
            <a:off x="4139952" y="4869160"/>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tangle 9"/>
          <p:cNvSpPr/>
          <p:nvPr/>
        </p:nvSpPr>
        <p:spPr>
          <a:xfrm>
            <a:off x="899592" y="5229200"/>
            <a:ext cx="700569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World15/</a:t>
            </a:r>
            <a:r>
              <a:rPr lang="en-US" sz="5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MC.S.usr.A</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Gesamtzusammenspiel multipler Systeme sorgt für Performancestabilität</a:t>
            </a:r>
            <a:endParaRPr lang="de-DE" dirty="0"/>
          </a:p>
        </p:txBody>
      </p:sp>
      <p:sp>
        <p:nvSpPr>
          <p:cNvPr id="3" name="Content Placeholder 2"/>
          <p:cNvSpPr>
            <a:spLocks noGrp="1"/>
          </p:cNvSpPr>
          <p:nvPr>
            <p:ph sz="quarter" idx="1"/>
          </p:nvPr>
        </p:nvSpPr>
        <p:spPr>
          <a:xfrm>
            <a:off x="612648" y="1813520"/>
            <a:ext cx="8153400" cy="4495800"/>
          </a:xfrm>
        </p:spPr>
        <p:txBody>
          <a:bodyPr>
            <a:normAutofit fontScale="70000" lnSpcReduction="20000"/>
          </a:bodyPr>
          <a:lstStyle/>
          <a:p>
            <a:pPr>
              <a:buNone/>
            </a:pPr>
            <a:r>
              <a:rPr lang="de-DE" dirty="0" smtClean="0"/>
              <a:t>TSA Beispielkonfiguration:    Universe  World15  - (15 internationale ETF)</a:t>
            </a:r>
          </a:p>
          <a:p>
            <a:pPr>
              <a:buNone/>
            </a:pPr>
            <a:r>
              <a:rPr lang="de-DE" dirty="0" smtClean="0"/>
              <a:t> </a:t>
            </a:r>
            <a:r>
              <a:rPr lang="de-DE" b="1" dirty="0" smtClean="0"/>
              <a:t>T</a:t>
            </a:r>
            <a:r>
              <a:rPr lang="de-DE" dirty="0" smtClean="0"/>
              <a:t>:    5  TimingModelle  – zB.    </a:t>
            </a:r>
            <a:r>
              <a:rPr lang="de-DE" i="1" dirty="0" smtClean="0"/>
              <a:t>Signal.Faber</a:t>
            </a:r>
            <a:r>
              <a:rPr lang="de-DE" dirty="0" smtClean="0"/>
              <a:t>   (momentum) für jedes ETF</a:t>
            </a:r>
          </a:p>
          <a:p>
            <a:pPr>
              <a:buNone/>
            </a:pPr>
            <a:r>
              <a:rPr lang="de-DE" dirty="0" smtClean="0"/>
              <a:t> </a:t>
            </a:r>
            <a:r>
              <a:rPr lang="de-DE" b="1" dirty="0" smtClean="0"/>
              <a:t>S</a:t>
            </a:r>
            <a:r>
              <a:rPr lang="de-DE" dirty="0" smtClean="0"/>
              <a:t>:    5  Ranking-Algorithmuen – z.B.   </a:t>
            </a:r>
            <a:r>
              <a:rPr lang="de-DE" i="1" dirty="0" smtClean="0"/>
              <a:t>rank.slope300</a:t>
            </a:r>
          </a:p>
          <a:p>
            <a:pPr>
              <a:buNone/>
            </a:pPr>
            <a:r>
              <a:rPr lang="de-DE" dirty="0" smtClean="0"/>
              <a:t> </a:t>
            </a:r>
            <a:r>
              <a:rPr lang="de-DE" b="1" dirty="0" smtClean="0"/>
              <a:t>A</a:t>
            </a:r>
            <a:r>
              <a:rPr lang="de-DE" dirty="0" smtClean="0"/>
              <a:t>:   Ein Assetallokation-Algorithmus:  -z.B.  </a:t>
            </a:r>
            <a:r>
              <a:rPr lang="de-DE" i="1" dirty="0" smtClean="0"/>
              <a:t>minVar</a:t>
            </a:r>
          </a:p>
          <a:p>
            <a:pPr>
              <a:buNone/>
            </a:pPr>
            <a:r>
              <a:rPr lang="de-DE" dirty="0" smtClean="0"/>
              <a:t>Period</a:t>
            </a:r>
            <a:r>
              <a:rPr lang="de-DE" i="1" dirty="0" smtClean="0"/>
              <a:t>:  Month</a:t>
            </a:r>
          </a:p>
          <a:p>
            <a:pPr>
              <a:buNone/>
            </a:pPr>
            <a:r>
              <a:rPr lang="de-DE" dirty="0" smtClean="0"/>
              <a:t>Workflow:    zum monatlichen Assetallokation-Termin:</a:t>
            </a:r>
          </a:p>
          <a:p>
            <a:pPr>
              <a:buNone/>
            </a:pPr>
            <a:r>
              <a:rPr lang="de-DE" dirty="0" smtClean="0"/>
              <a:t>  </a:t>
            </a:r>
            <a:r>
              <a:rPr lang="de-DE" b="1" dirty="0" smtClean="0"/>
              <a:t>T</a:t>
            </a:r>
            <a:r>
              <a:rPr lang="de-DE" dirty="0" smtClean="0"/>
              <a:t>:  Berechne die Menge der Titel die gemäß  Timingalgorithmus long sind</a:t>
            </a:r>
          </a:p>
          <a:p>
            <a:pPr>
              <a:buNone/>
            </a:pPr>
            <a:r>
              <a:rPr lang="de-DE" dirty="0" smtClean="0"/>
              <a:t>  </a:t>
            </a:r>
            <a:r>
              <a:rPr lang="de-DE" b="1" dirty="0" smtClean="0"/>
              <a:t>S</a:t>
            </a:r>
            <a:r>
              <a:rPr lang="de-DE" dirty="0" smtClean="0"/>
              <a:t>:   Suche aus dieser Menge die n Attraktivsten Titel</a:t>
            </a:r>
          </a:p>
          <a:p>
            <a:pPr>
              <a:buNone/>
            </a:pPr>
            <a:r>
              <a:rPr lang="de-DE" dirty="0" smtClean="0"/>
              <a:t>  </a:t>
            </a:r>
            <a:r>
              <a:rPr lang="de-DE" b="1" dirty="0" smtClean="0"/>
              <a:t>A</a:t>
            </a:r>
            <a:r>
              <a:rPr lang="de-DE" dirty="0" smtClean="0"/>
              <a:t>:   Berechne die Allokationsgewichte dieser Titel mit dem  </a:t>
            </a:r>
            <a:br>
              <a:rPr lang="de-DE" dirty="0" smtClean="0"/>
            </a:br>
            <a:r>
              <a:rPr lang="de-DE" dirty="0" smtClean="0"/>
              <a:t>     minVar Assetallokation-Algorithmus</a:t>
            </a:r>
          </a:p>
          <a:p>
            <a:pPr>
              <a:buNone/>
            </a:pPr>
            <a:r>
              <a:rPr lang="de-DE" dirty="0" smtClean="0"/>
              <a:t>Das Zusammenspiel dieser Algorithmen ermöglicht eine kontinuierliche Glättung der  Performance-Kurve  ( hohe SharpeRatio)  </a:t>
            </a:r>
          </a:p>
          <a:p>
            <a:pPr>
              <a:buNone/>
            </a:pPr>
            <a:r>
              <a:rPr lang="de-DE" dirty="0" smtClean="0"/>
              <a:t>Preis dafür:  Transaktionskosten  (siehe Turnover)</a:t>
            </a:r>
            <a:endParaRPr lang="de-D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28600"/>
            <a:ext cx="9073008" cy="990600"/>
          </a:xfrm>
        </p:spPr>
        <p:txBody>
          <a:bodyPr>
            <a:noAutofit/>
          </a:bodyPr>
          <a:lstStyle/>
          <a:p>
            <a:r>
              <a:rPr lang="de-DE" dirty="0" smtClean="0"/>
              <a:t>Stabil, auch bei Parameteränderungen</a:t>
            </a:r>
            <a:endParaRPr lang="de-DE" dirty="0"/>
          </a:p>
        </p:txBody>
      </p:sp>
      <p:pic>
        <p:nvPicPr>
          <p:cNvPr id="7171" name="Picture 3"/>
          <p:cNvPicPr>
            <a:picLocks noGrp="1" noChangeAspect="1" noChangeArrowheads="1"/>
          </p:cNvPicPr>
          <p:nvPr>
            <p:ph sz="quarter" idx="1"/>
          </p:nvPr>
        </p:nvPicPr>
        <p:blipFill>
          <a:blip r:embed="rId2" cstate="print"/>
          <a:srcRect/>
          <a:stretch>
            <a:fillRect/>
          </a:stretch>
        </p:blipFill>
        <p:spPr bwMode="auto">
          <a:xfrm>
            <a:off x="899592" y="1700808"/>
            <a:ext cx="7772400" cy="4369841"/>
          </a:xfrm>
          <a:prstGeom prst="rect">
            <a:avLst/>
          </a:prstGeom>
          <a:noFill/>
          <a:ln w="9525">
            <a:noFill/>
            <a:miter lim="800000"/>
            <a:headEnd/>
            <a:tailEnd/>
          </a:ln>
        </p:spPr>
      </p:pic>
      <p:cxnSp>
        <p:nvCxnSpPr>
          <p:cNvPr id="5" name="Straight Arrow Connector 4"/>
          <p:cNvCxnSpPr/>
          <p:nvPr/>
        </p:nvCxnSpPr>
        <p:spPr>
          <a:xfrm flipH="1">
            <a:off x="5724128" y="501317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20272" y="414908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56176" y="4509120"/>
            <a:ext cx="697627" cy="369332"/>
          </a:xfrm>
          <a:prstGeom prst="rect">
            <a:avLst/>
          </a:prstGeom>
          <a:noFill/>
        </p:spPr>
        <p:txBody>
          <a:bodyPr wrap="none" rtlCol="0">
            <a:spAutoFit/>
          </a:bodyPr>
          <a:lstStyle/>
          <a:p>
            <a:r>
              <a:rPr lang="de-DE" dirty="0" smtClean="0"/>
              <a:t>besser</a:t>
            </a:r>
            <a:endParaRPr lang="de-DE" dirty="0"/>
          </a:p>
        </p:txBody>
      </p:sp>
      <p:cxnSp>
        <p:nvCxnSpPr>
          <p:cNvPr id="12" name="Straight Arrow Connector 11"/>
          <p:cNvCxnSpPr/>
          <p:nvPr/>
        </p:nvCxnSpPr>
        <p:spPr>
          <a:xfrm flipH="1" flipV="1">
            <a:off x="3563888" y="2420888"/>
            <a:ext cx="151216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0" y="2636912"/>
            <a:ext cx="3094504" cy="369332"/>
          </a:xfrm>
          <a:prstGeom prst="rect">
            <a:avLst/>
          </a:prstGeom>
          <a:noFill/>
        </p:spPr>
        <p:txBody>
          <a:bodyPr wrap="square" rtlCol="0">
            <a:spAutoFit/>
          </a:bodyPr>
          <a:lstStyle/>
          <a:p>
            <a:r>
              <a:rPr lang="de-DE" dirty="0" smtClean="0"/>
              <a:t>Der Zielkorridor mit Sharpe gr. 1</a:t>
            </a:r>
            <a:endParaRPr lang="de-DE" dirty="0"/>
          </a:p>
        </p:txBody>
      </p:sp>
      <p:sp>
        <p:nvSpPr>
          <p:cNvPr id="15" name="TextBox 14"/>
          <p:cNvSpPr txBox="1"/>
          <p:nvPr/>
        </p:nvSpPr>
        <p:spPr>
          <a:xfrm>
            <a:off x="7092280" y="4293096"/>
            <a:ext cx="718595" cy="369332"/>
          </a:xfrm>
          <a:prstGeom prst="rect">
            <a:avLst/>
          </a:prstGeom>
          <a:noFill/>
        </p:spPr>
        <p:txBody>
          <a:bodyPr wrap="none" rtlCol="0">
            <a:spAutoFit/>
          </a:bodyPr>
          <a:lstStyle/>
          <a:p>
            <a:r>
              <a:rPr lang="de-DE" dirty="0" smtClean="0"/>
              <a:t>Ertrag</a:t>
            </a:r>
            <a:endParaRPr lang="de-DE" dirty="0"/>
          </a:p>
        </p:txBody>
      </p:sp>
      <p:sp>
        <p:nvSpPr>
          <p:cNvPr id="16" name="TextBox 15"/>
          <p:cNvSpPr txBox="1"/>
          <p:nvPr/>
        </p:nvSpPr>
        <p:spPr>
          <a:xfrm>
            <a:off x="6156176" y="5229200"/>
            <a:ext cx="548548" cy="369332"/>
          </a:xfrm>
          <a:prstGeom prst="rect">
            <a:avLst/>
          </a:prstGeom>
          <a:noFill/>
        </p:spPr>
        <p:txBody>
          <a:bodyPr wrap="none" rtlCol="0">
            <a:spAutoFit/>
          </a:bodyPr>
          <a:lstStyle/>
          <a:p>
            <a:r>
              <a:rPr lang="de-DE" dirty="0" smtClean="0"/>
              <a:t>Risk</a:t>
            </a:r>
            <a:endParaRPr lang="de-D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153400" cy="990600"/>
          </a:xfrm>
        </p:spPr>
        <p:txBody>
          <a:bodyPr>
            <a:normAutofit fontScale="90000"/>
          </a:bodyPr>
          <a:lstStyle/>
          <a:p>
            <a:r>
              <a:rPr lang="de-DE" b="1" dirty="0" smtClean="0"/>
              <a:t>State of the Art </a:t>
            </a:r>
            <a:br>
              <a:rPr lang="de-DE" b="1" dirty="0" smtClean="0"/>
            </a:br>
            <a:r>
              <a:rPr lang="de-DE" b="1" u="sng" dirty="0" smtClean="0"/>
              <a:t>A</a:t>
            </a:r>
            <a:r>
              <a:rPr lang="de-DE" dirty="0" smtClean="0"/>
              <a:t>ssetallokation-Algorithmen</a:t>
            </a:r>
            <a:endParaRPr lang="de-DE" dirty="0"/>
          </a:p>
        </p:txBody>
      </p:sp>
      <p:sp>
        <p:nvSpPr>
          <p:cNvPr id="3" name="Content Placeholder 2"/>
          <p:cNvSpPr>
            <a:spLocks noGrp="1"/>
          </p:cNvSpPr>
          <p:nvPr>
            <p:ph sz="quarter" idx="1"/>
          </p:nvPr>
        </p:nvSpPr>
        <p:spPr/>
        <p:txBody>
          <a:bodyPr>
            <a:normAutofit fontScale="70000" lnSpcReduction="20000"/>
          </a:bodyPr>
          <a:lstStyle/>
          <a:p>
            <a:pPr>
              <a:buNone/>
            </a:pPr>
            <a:r>
              <a:rPr lang="de-DE" dirty="0" smtClean="0"/>
              <a:t>Findet jeden Monat/Woche die passenden Gewichte im Portfolio für die zuvor ausgefilterten Titel des Universum</a:t>
            </a:r>
          </a:p>
          <a:p>
            <a:pPr>
              <a:buNone/>
            </a:pPr>
            <a:r>
              <a:rPr lang="de-DE" dirty="0" smtClean="0"/>
              <a:t>Dabei geht es praktisch immer um das Ziel unnötige</a:t>
            </a:r>
            <a:r>
              <a:rPr lang="de-DE" b="1" dirty="0" smtClean="0"/>
              <a:t> Risiken zu minimieren</a:t>
            </a:r>
            <a:r>
              <a:rPr lang="de-DE" dirty="0" smtClean="0"/>
              <a:t>.</a:t>
            </a:r>
          </a:p>
          <a:p>
            <a:r>
              <a:rPr lang="de-DE" b="1" dirty="0" smtClean="0"/>
              <a:t>MinVar,  MinCorrelation,</a:t>
            </a:r>
            <a:r>
              <a:rPr lang="de-DE" dirty="0" smtClean="0"/>
              <a:t>   ...</a:t>
            </a:r>
          </a:p>
          <a:p>
            <a:r>
              <a:rPr lang="de-DE" dirty="0" smtClean="0"/>
              <a:t>RiskParity, Clustered RiskParity, ...</a:t>
            </a:r>
          </a:p>
          <a:p>
            <a:r>
              <a:rPr lang="de-DE" b="1" dirty="0" smtClean="0"/>
              <a:t>MaxSharpeRatio</a:t>
            </a:r>
            <a:r>
              <a:rPr lang="de-DE" dirty="0" smtClean="0"/>
              <a:t>, MinMaxLoss, </a:t>
            </a:r>
          </a:p>
          <a:p>
            <a:r>
              <a:rPr lang="de-DE" dirty="0" smtClean="0"/>
              <a:t>MinCvar, MinRiskDownside,</a:t>
            </a:r>
          </a:p>
          <a:p>
            <a:r>
              <a:rPr lang="de-DE" b="1" dirty="0" smtClean="0"/>
              <a:t>TargetReturn</a:t>
            </a:r>
            <a:r>
              <a:rPr lang="de-DE" dirty="0" smtClean="0"/>
              <a:t>,...                               und 25 weitere Varianten ...</a:t>
            </a:r>
          </a:p>
          <a:p>
            <a:pPr>
              <a:buNone/>
            </a:pPr>
            <a:endParaRPr lang="de-DE" dirty="0" smtClean="0"/>
          </a:p>
          <a:p>
            <a:pPr>
              <a:buNone/>
            </a:pPr>
            <a:r>
              <a:rPr lang="de-DE" dirty="0" smtClean="0"/>
              <a:t>Sehr </a:t>
            </a:r>
            <a:r>
              <a:rPr lang="de-DE" b="1" dirty="0" smtClean="0"/>
              <a:t>sicherheitsorientiert</a:t>
            </a:r>
            <a:r>
              <a:rPr lang="de-DE" dirty="0" smtClean="0"/>
              <a:t> sind:</a:t>
            </a:r>
          </a:p>
          <a:p>
            <a:pPr>
              <a:buNone/>
            </a:pPr>
            <a:r>
              <a:rPr lang="de-DE" dirty="0" smtClean="0"/>
              <a:t>    </a:t>
            </a:r>
            <a:r>
              <a:rPr lang="de-DE" b="1" dirty="0" smtClean="0"/>
              <a:t>MinVar</a:t>
            </a:r>
            <a:r>
              <a:rPr lang="de-DE" dirty="0" smtClean="0"/>
              <a:t>, MinCorrelation  (fast immer bei den Top-Modellen)</a:t>
            </a:r>
          </a:p>
          <a:p>
            <a:pPr>
              <a:buNone/>
            </a:pPr>
            <a:r>
              <a:rPr lang="de-DE" b="1" dirty="0" smtClean="0"/>
              <a:t>Ertragsorientierter</a:t>
            </a:r>
            <a:r>
              <a:rPr lang="de-DE" dirty="0" smtClean="0"/>
              <a:t> verhalten sich:</a:t>
            </a:r>
          </a:p>
          <a:p>
            <a:pPr>
              <a:buNone/>
            </a:pPr>
            <a:r>
              <a:rPr lang="de-DE" dirty="0" smtClean="0"/>
              <a:t>   MaxSharpeRatio  und TargetReturn ....</a:t>
            </a:r>
          </a:p>
          <a:p>
            <a:pPr>
              <a:buNone/>
            </a:pPr>
            <a:endParaRPr lang="de-DE" dirty="0" smtClean="0"/>
          </a:p>
          <a:p>
            <a:pPr>
              <a:buNone/>
            </a:pPr>
            <a:endParaRPr lang="de-D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vernünftiger Turnover</a:t>
            </a:r>
            <a:endParaRPr lang="de-DE" dirty="0"/>
          </a:p>
        </p:txBody>
      </p:sp>
      <p:pic>
        <p:nvPicPr>
          <p:cNvPr id="409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4499992" y="335699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a:t>
            </a:r>
            <a:r>
              <a:rPr lang="de-DE" b="1" u="sng" dirty="0" smtClean="0"/>
              <a:t>kein</a:t>
            </a:r>
            <a:r>
              <a:rPr lang="de-DE" dirty="0" smtClean="0"/>
              <a:t> Verlustjahr ...</a:t>
            </a:r>
            <a:endParaRPr lang="de-DE" dirty="0"/>
          </a:p>
        </p:txBody>
      </p:sp>
      <p:pic>
        <p:nvPicPr>
          <p:cNvPr id="6146"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liefern wir ?</a:t>
            </a:r>
            <a:endParaRPr lang="de-DE" dirty="0"/>
          </a:p>
        </p:txBody>
      </p:sp>
      <p:sp>
        <p:nvSpPr>
          <p:cNvPr id="3" name="Content Placeholder 2"/>
          <p:cNvSpPr>
            <a:spLocks noGrp="1"/>
          </p:cNvSpPr>
          <p:nvPr>
            <p:ph sz="quarter" idx="1"/>
          </p:nvPr>
        </p:nvSpPr>
        <p:spPr/>
        <p:txBody>
          <a:bodyPr>
            <a:normAutofit fontScale="92500" lnSpcReduction="10000"/>
          </a:bodyPr>
          <a:lstStyle/>
          <a:p>
            <a:r>
              <a:rPr lang="de-DE" dirty="0" smtClean="0"/>
              <a:t>Für die von uns beobachteten Universen erstellen wir jede Woche</a:t>
            </a:r>
          </a:p>
          <a:p>
            <a:r>
              <a:rPr lang="de-DE" dirty="0" smtClean="0"/>
              <a:t>TimingSignale,  Attraktivitätsrankings </a:t>
            </a:r>
          </a:p>
          <a:p>
            <a:r>
              <a:rPr lang="de-DE" dirty="0" smtClean="0"/>
              <a:t>Assetallocation  - Portfolios  </a:t>
            </a:r>
          </a:p>
          <a:p>
            <a:r>
              <a:rPr lang="de-DE" dirty="0" smtClean="0"/>
              <a:t>D.h:  </a:t>
            </a:r>
            <a:br>
              <a:rPr lang="de-DE" dirty="0" smtClean="0"/>
            </a:br>
            <a:r>
              <a:rPr lang="de-DE" dirty="0" smtClean="0"/>
              <a:t>Jede Woche produzieren wir Orders zur Anpassung unserer Kundenportfolios</a:t>
            </a:r>
          </a:p>
          <a:p>
            <a:r>
              <a:rPr lang="de-DE" dirty="0" smtClean="0"/>
              <a:t>Damit:</a:t>
            </a:r>
          </a:p>
          <a:p>
            <a:r>
              <a:rPr lang="de-DE" dirty="0" smtClean="0"/>
              <a:t>Kontinuierliches Abwägen von </a:t>
            </a:r>
            <a:br>
              <a:rPr lang="de-DE" dirty="0" smtClean="0"/>
            </a:br>
            <a:r>
              <a:rPr lang="de-DE" dirty="0" smtClean="0"/>
              <a:t>Martchansen und Risiken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kostet es ?</a:t>
            </a:r>
            <a:endParaRPr lang="de-DE" dirty="0"/>
          </a:p>
        </p:txBody>
      </p:sp>
      <p:sp>
        <p:nvSpPr>
          <p:cNvPr id="3" name="Content Placeholder 2"/>
          <p:cNvSpPr>
            <a:spLocks noGrp="1"/>
          </p:cNvSpPr>
          <p:nvPr>
            <p:ph sz="quarter" idx="1"/>
          </p:nvPr>
        </p:nvSpPr>
        <p:spPr/>
        <p:txBody>
          <a:bodyPr/>
          <a:lstStyle/>
          <a:p>
            <a:r>
              <a:rPr lang="de-DE" dirty="0" smtClean="0"/>
              <a:t>Unser Angebot:</a:t>
            </a:r>
          </a:p>
          <a:p>
            <a:pPr lvl="1">
              <a:buNone/>
            </a:pPr>
            <a:r>
              <a:rPr lang="de-DE" dirty="0" smtClean="0"/>
              <a:t>Assetallocation-Advise  für 25% der Management-Fee</a:t>
            </a:r>
          </a:p>
          <a:p>
            <a:pPr lvl="1">
              <a:buNone/>
            </a:pPr>
            <a:r>
              <a:rPr lang="de-DE" dirty="0" smtClean="0"/>
              <a:t> (Staffelung nach Fondsvolumen möglich) </a:t>
            </a:r>
          </a:p>
          <a:p>
            <a:r>
              <a:rPr lang="de-DE" dirty="0" smtClean="0"/>
              <a:t>Verhandlungssache:  </a:t>
            </a:r>
          </a:p>
          <a:p>
            <a:pPr lvl="1">
              <a:buFontTx/>
              <a:buChar char="-"/>
            </a:pPr>
            <a:r>
              <a:rPr lang="de-DE" dirty="0" smtClean="0"/>
              <a:t>Monatlicher Festpreis</a:t>
            </a:r>
          </a:p>
          <a:p>
            <a:pPr lvl="1">
              <a:buFontTx/>
              <a:buChar char="-"/>
            </a:pPr>
            <a:r>
              <a:rPr lang="de-DE" dirty="0" smtClean="0"/>
              <a:t>Performance-Fee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Vielen Dank</a:t>
            </a:r>
            <a:endParaRPr lang="de-DE" dirty="0"/>
          </a:p>
        </p:txBody>
      </p:sp>
      <p:graphicFrame>
        <p:nvGraphicFramePr>
          <p:cNvPr id="4" name="Content Placeholder 3"/>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wollen wir ?</a:t>
            </a:r>
            <a:endParaRPr lang="de-DE" dirty="0"/>
          </a:p>
        </p:txBody>
      </p:sp>
      <p:sp>
        <p:nvSpPr>
          <p:cNvPr id="3" name="Content Placeholder 2"/>
          <p:cNvSpPr>
            <a:spLocks noGrp="1"/>
          </p:cNvSpPr>
          <p:nvPr>
            <p:ph sz="quarter" idx="1"/>
          </p:nvPr>
        </p:nvSpPr>
        <p:spPr/>
        <p:txBody>
          <a:bodyPr>
            <a:normAutofit fontScale="92500" lnSpcReduction="10000"/>
          </a:bodyPr>
          <a:lstStyle/>
          <a:p>
            <a:r>
              <a:rPr lang="de-DE" dirty="0" smtClean="0"/>
              <a:t>Wir möchten, dass unsere Kunden an den Marktchansen teil haben können ohne extreme Risiken eingehen zu müssen</a:t>
            </a:r>
            <a:br>
              <a:rPr lang="de-DE" dirty="0" smtClean="0"/>
            </a:br>
            <a:endParaRPr lang="de-DE" dirty="0" smtClean="0"/>
          </a:p>
          <a:p>
            <a:r>
              <a:rPr lang="de-DE" dirty="0" smtClean="0"/>
              <a:t>Auf einen Zeitraum von 5 Jahren betrachtet bieten wir:</a:t>
            </a:r>
          </a:p>
          <a:p>
            <a:r>
              <a:rPr lang="de-DE" dirty="0" smtClean="0"/>
              <a:t>Total Return 5% bis 6% pro Jahr </a:t>
            </a:r>
          </a:p>
          <a:p>
            <a:r>
              <a:rPr lang="de-DE" dirty="0" smtClean="0"/>
              <a:t>Maximalverlustrisiko  6% </a:t>
            </a:r>
          </a:p>
          <a:p>
            <a:endParaRPr lang="de-DE" dirty="0" smtClean="0"/>
          </a:p>
          <a:p>
            <a:r>
              <a:rPr lang="de-DE" dirty="0" smtClean="0"/>
              <a:t>Sicherheit ist Trumpf      !!!!!  </a:t>
            </a:r>
          </a:p>
          <a:p>
            <a:r>
              <a:rPr lang="de-DE" dirty="0" smtClean="0"/>
              <a:t>Riskmanagement + Stabilität der Modelle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Backup</a:t>
            </a:r>
            <a:endParaRPr lang="de-DE" dirty="0"/>
          </a:p>
        </p:txBody>
      </p:sp>
      <p:sp>
        <p:nvSpPr>
          <p:cNvPr id="3" name="Content Placeholder 2"/>
          <p:cNvSpPr>
            <a:spLocks noGrp="1"/>
          </p:cNvSpPr>
          <p:nvPr>
            <p:ph sz="quarter" idx="1"/>
          </p:nvPr>
        </p:nvSpPr>
        <p:spPr/>
        <p:txBody>
          <a:bodyPr/>
          <a:lstStyle/>
          <a:p>
            <a:endParaRPr lang="de-DE"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
            </a:r>
            <a:br>
              <a:rPr lang="de-DE" dirty="0" smtClean="0"/>
            </a:br>
            <a:r>
              <a:rPr lang="de-DE" dirty="0" smtClean="0"/>
              <a:t>Naturwissenschaftlicher Ansatz</a:t>
            </a:r>
            <a:endParaRPr lang="de-DE" dirty="0"/>
          </a:p>
        </p:txBody>
      </p:sp>
      <p:sp>
        <p:nvSpPr>
          <p:cNvPr id="3" name="Content Placeholder 2"/>
          <p:cNvSpPr>
            <a:spLocks noGrp="1"/>
          </p:cNvSpPr>
          <p:nvPr>
            <p:ph sz="quarter" idx="1"/>
          </p:nvPr>
        </p:nvSpPr>
        <p:spPr>
          <a:xfrm>
            <a:off x="611560" y="1447800"/>
            <a:ext cx="8075240" cy="5149552"/>
          </a:xfrm>
        </p:spPr>
        <p:txBody>
          <a:bodyPr>
            <a:normAutofit fontScale="55000" lnSpcReduction="20000"/>
          </a:bodyPr>
          <a:lstStyle/>
          <a:p>
            <a:r>
              <a:rPr lang="de-DE" dirty="0" smtClean="0"/>
              <a:t>Ein technisches Trendfolgemodell ist für ein Portfolio das, was ein </a:t>
            </a:r>
          </a:p>
          <a:p>
            <a:pPr>
              <a:buNone/>
            </a:pPr>
            <a:r>
              <a:rPr lang="de-DE" dirty="0" smtClean="0"/>
              <a:t>     Fahrwerk für‘s Auto ist:</a:t>
            </a:r>
          </a:p>
          <a:p>
            <a:r>
              <a:rPr lang="de-DE" dirty="0" smtClean="0"/>
              <a:t>Es muss immer erst einen Stoß abkiegen bevor es reagiert. </a:t>
            </a:r>
            <a:br>
              <a:rPr lang="de-DE" dirty="0" smtClean="0"/>
            </a:br>
            <a:r>
              <a:rPr lang="de-DE" dirty="0" smtClean="0"/>
              <a:t>Dann aber kann es glätten und dämpfen.  </a:t>
            </a:r>
            <a:br>
              <a:rPr lang="de-DE" dirty="0" smtClean="0"/>
            </a:br>
            <a:r>
              <a:rPr lang="de-DE" dirty="0" smtClean="0"/>
              <a:t>Ein Fahrwerk schaut nicht nach vorne und hat kein Wissen über die Straße. </a:t>
            </a:r>
          </a:p>
          <a:p>
            <a:r>
              <a:rPr lang="de-DE" dirty="0" smtClean="0"/>
              <a:t>Aber wenn die Fahrwerkabstimmung gut zum Untergrund  (Markt)  passt </a:t>
            </a:r>
            <a:br>
              <a:rPr lang="de-DE" dirty="0" smtClean="0"/>
            </a:br>
            <a:r>
              <a:rPr lang="de-DE" dirty="0" smtClean="0"/>
              <a:t> kann  ein gutes Fahrwerk das Fahrzeug effizient stabilisieren.</a:t>
            </a:r>
          </a:p>
          <a:p>
            <a:pPr>
              <a:buNone/>
            </a:pPr>
            <a:r>
              <a:rPr lang="de-DE" b="1" dirty="0" smtClean="0"/>
              <a:t>            Am  Markt  gibt es keine Kristallkugel   - aber Erfahrungswerte</a:t>
            </a:r>
          </a:p>
          <a:p>
            <a:r>
              <a:rPr lang="de-DE" dirty="0" smtClean="0"/>
              <a:t>Da die Zukunft ungewiß ist, brauchts Stabilitätstest für unterschiedlichste Zenarien</a:t>
            </a:r>
          </a:p>
          <a:p>
            <a:r>
              <a:rPr lang="de-DE" dirty="0" smtClean="0"/>
              <a:t>Jeder  Autohersteller testet seine Fahrwerke für unterschiedlichste Straßenverhältnisse</a:t>
            </a:r>
          </a:p>
          <a:p>
            <a:r>
              <a:rPr lang="de-DE" dirty="0" smtClean="0"/>
              <a:t>Theoretisch läßt sich zu jedem Modell ein Marktverlauf finden bei dem es versagt – </a:t>
            </a:r>
            <a:br>
              <a:rPr lang="de-DE" dirty="0" smtClean="0"/>
            </a:br>
            <a:r>
              <a:rPr lang="de-DE" dirty="0" smtClean="0"/>
              <a:t> so wie es zu jedem Fahrwerk einen Weg gibt an dem es stecken bleibt.</a:t>
            </a:r>
          </a:p>
          <a:p>
            <a:r>
              <a:rPr lang="de-DE" dirty="0" smtClean="0"/>
              <a:t>Ziel des quantitativen Entwicklers ist daher:</a:t>
            </a:r>
            <a:br>
              <a:rPr lang="de-DE" dirty="0" smtClean="0"/>
            </a:br>
            <a:r>
              <a:rPr lang="de-DE" dirty="0" smtClean="0"/>
              <a:t/>
            </a:r>
            <a:br>
              <a:rPr lang="de-DE" dirty="0" smtClean="0"/>
            </a:br>
            <a:r>
              <a:rPr lang="de-DE" dirty="0" smtClean="0"/>
              <a:t>Alltags-Tauglichkeit und Stabilität für möglichst viele historische oder simulierte Zenarien: </a:t>
            </a:r>
          </a:p>
          <a:p>
            <a:pPr>
              <a:buNone/>
            </a:pPr>
            <a:r>
              <a:rPr lang="de-DE" dirty="0" smtClean="0"/>
              <a:t>                                      </a:t>
            </a:r>
            <a:br>
              <a:rPr lang="de-DE" dirty="0" smtClean="0"/>
            </a:br>
            <a:r>
              <a:rPr lang="de-DE" dirty="0" smtClean="0"/>
              <a:t>		 Testen, Messen, Tunen, Stabilisieren</a:t>
            </a:r>
          </a:p>
          <a:p>
            <a:pPr>
              <a:buNone/>
            </a:pPr>
            <a:r>
              <a:rPr lang="de-DE" dirty="0" smtClean="0"/>
              <a:t>                                   Modell-Entwicklung ist Ingenieurskunst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Performance-Quellen für ETF-Portfolios</a:t>
            </a:r>
            <a:br>
              <a:rPr lang="de-DE" dirty="0" smtClean="0"/>
            </a:br>
            <a:r>
              <a:rPr lang="de-DE" sz="2000" dirty="0" smtClean="0"/>
              <a:t>um in jeder Marktphase verdienen zu können</a:t>
            </a:r>
            <a:endParaRPr lang="de-DE" dirty="0"/>
          </a:p>
        </p:txBody>
      </p:sp>
      <p:sp>
        <p:nvSpPr>
          <p:cNvPr id="3" name="Content Placeholder 2"/>
          <p:cNvSpPr>
            <a:spLocks noGrp="1"/>
          </p:cNvSpPr>
          <p:nvPr>
            <p:ph sz="quarter" idx="1"/>
          </p:nvPr>
        </p:nvSpPr>
        <p:spPr>
          <a:xfrm>
            <a:off x="914400" y="1447800"/>
            <a:ext cx="7772400" cy="4933528"/>
          </a:xfrm>
        </p:spPr>
        <p:txBody>
          <a:bodyPr>
            <a:normAutofit fontScale="62500" lnSpcReduction="20000"/>
          </a:bodyPr>
          <a:lstStyle/>
          <a:p>
            <a:pPr marL="514350" indent="-514350">
              <a:buNone/>
            </a:pPr>
            <a:r>
              <a:rPr lang="de-DE" dirty="0" smtClean="0"/>
              <a:t>  Wenn das Modell das Fahrwerk ist, dann ist das</a:t>
            </a:r>
            <a:r>
              <a:rPr lang="de-DE" b="1" dirty="0" smtClean="0"/>
              <a:t> Titeluniversum </a:t>
            </a:r>
            <a:r>
              <a:rPr lang="de-DE" dirty="0" smtClean="0"/>
              <a:t>der Motor:</a:t>
            </a:r>
          </a:p>
          <a:p>
            <a:pPr marL="514350" indent="-514350">
              <a:buNone/>
            </a:pPr>
            <a:r>
              <a:rPr lang="de-DE" b="1" dirty="0" smtClean="0"/>
              <a:t>           Erfolgsfaktor: </a:t>
            </a:r>
            <a:br>
              <a:rPr lang="de-DE" b="1" dirty="0" smtClean="0"/>
            </a:br>
            <a:r>
              <a:rPr lang="de-DE" b="1" dirty="0" smtClean="0"/>
              <a:t>        das richtige Titel Universum für das kommende Jahr !</a:t>
            </a:r>
            <a:endParaRPr lang="de-DE" dirty="0" smtClean="0"/>
          </a:p>
          <a:p>
            <a:pPr marL="514350" indent="-514350">
              <a:buNone/>
            </a:pPr>
            <a:r>
              <a:rPr lang="de-DE" sz="1800" dirty="0" smtClean="0"/>
              <a:t>            </a:t>
            </a:r>
            <a:r>
              <a:rPr lang="de-DE" dirty="0" smtClean="0"/>
              <a:t> Hier brauchts die Zusammenarbeit von Ingenieuren mit Ökonomen !!!</a:t>
            </a:r>
          </a:p>
          <a:p>
            <a:pPr marL="514350" indent="-514350">
              <a:buNone/>
            </a:pPr>
            <a:r>
              <a:rPr lang="de-DE" dirty="0" smtClean="0"/>
              <a:t>     </a:t>
            </a:r>
          </a:p>
          <a:p>
            <a:pPr marL="514350" indent="-514350">
              <a:buNone/>
            </a:pPr>
            <a:r>
              <a:rPr lang="de-DE" dirty="0" smtClean="0"/>
              <a:t> Wenn hier die richtige Auswahl getroffen wird ist der Rest reine Technologie:</a:t>
            </a:r>
            <a:br>
              <a:rPr lang="de-DE" dirty="0" smtClean="0"/>
            </a:br>
            <a:endParaRPr lang="de-DE" sz="1800" dirty="0" smtClean="0">
              <a:sym typeface="Wingdings" pitchFamily="2" charset="2"/>
            </a:endParaRPr>
          </a:p>
          <a:p>
            <a:pPr marL="514350" indent="-514350"/>
            <a:r>
              <a:rPr lang="de-DE" dirty="0" smtClean="0"/>
              <a:t>Das richtige Timing        -  Long/Short/Flat</a:t>
            </a:r>
          </a:p>
          <a:p>
            <a:pPr marL="514350" indent="-514350"/>
            <a:r>
              <a:rPr lang="de-DE" dirty="0" smtClean="0"/>
              <a:t>Die passende Selektion  -  wer sind die attraktivistenTitel ?</a:t>
            </a:r>
          </a:p>
          <a:p>
            <a:pPr marL="514350" indent="-514350"/>
            <a:r>
              <a:rPr lang="de-DE" dirty="0" smtClean="0"/>
              <a:t>Die richtige Allokation    - wieviel   ? </a:t>
            </a:r>
            <a:br>
              <a:rPr lang="de-DE" dirty="0" smtClean="0"/>
            </a:br>
            <a:r>
              <a:rPr lang="de-DE" dirty="0" smtClean="0"/>
              <a:t>                                       welchen Anteil soll der Titel am Vermögen haben ?</a:t>
            </a:r>
          </a:p>
          <a:p>
            <a:pPr marL="514350" indent="-514350">
              <a:buNone/>
            </a:pPr>
            <a:r>
              <a:rPr lang="de-DE" dirty="0" smtClean="0"/>
              <a:t>und  dabei</a:t>
            </a:r>
          </a:p>
          <a:p>
            <a:r>
              <a:rPr lang="de-DE" dirty="0" smtClean="0"/>
              <a:t>Risiken neutralisieren und Ausübungsfehler vermeiden </a:t>
            </a:r>
          </a:p>
          <a:p>
            <a:pPr>
              <a:buNone/>
            </a:pPr>
            <a:r>
              <a:rPr lang="de-DE" dirty="0" smtClean="0"/>
              <a:t> </a:t>
            </a:r>
          </a:p>
          <a:p>
            <a:pPr>
              <a:buNone/>
            </a:pPr>
            <a:r>
              <a:rPr lang="de-DE" dirty="0" smtClean="0"/>
              <a:t>  Mit der passenden Technologie lassens sich dann performante Portfolios wie am Fließband produzieren – ganz ohne Kristallkugel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Ziel:     </a:t>
            </a:r>
            <a:r>
              <a:rPr lang="de-DE" u="sng" dirty="0" smtClean="0"/>
              <a:t>7/7</a:t>
            </a:r>
            <a:r>
              <a:rPr lang="de-DE" dirty="0" smtClean="0"/>
              <a:t>  und  </a:t>
            </a:r>
            <a:r>
              <a:rPr lang="de-DE" u="sng" dirty="0" smtClean="0"/>
              <a:t>9/15</a:t>
            </a:r>
            <a:r>
              <a:rPr lang="de-DE" dirty="0" smtClean="0"/>
              <a:t> Portfolios</a:t>
            </a:r>
            <a:endParaRPr lang="de-DE" dirty="0"/>
          </a:p>
        </p:txBody>
      </p:sp>
      <p:sp>
        <p:nvSpPr>
          <p:cNvPr id="3" name="Content Placeholder 2"/>
          <p:cNvSpPr>
            <a:spLocks noGrp="1"/>
          </p:cNvSpPr>
          <p:nvPr>
            <p:ph sz="quarter" idx="1"/>
          </p:nvPr>
        </p:nvSpPr>
        <p:spPr/>
        <p:txBody>
          <a:bodyPr>
            <a:normAutofit fontScale="70000" lnSpcReduction="20000"/>
          </a:bodyPr>
          <a:lstStyle/>
          <a:p>
            <a:r>
              <a:rPr lang="de-DE" dirty="0" smtClean="0"/>
              <a:t>Orientierung an den Anlagezielen des Anlegers statt an Marktindizes </a:t>
            </a:r>
            <a:br>
              <a:rPr lang="de-DE" dirty="0" smtClean="0"/>
            </a:br>
            <a:r>
              <a:rPr lang="de-DE" dirty="0" smtClean="0"/>
              <a:t> die früher schon mehrfach über 30% verloren haben</a:t>
            </a:r>
          </a:p>
          <a:p>
            <a:r>
              <a:rPr lang="de-DE" b="1" dirty="0" smtClean="0"/>
              <a:t>Absoluter Return bei hoher SharpeRatio</a:t>
            </a:r>
            <a:r>
              <a:rPr lang="de-DE" dirty="0" smtClean="0"/>
              <a:t> (geringen Schankungen)</a:t>
            </a:r>
          </a:p>
          <a:p>
            <a:r>
              <a:rPr lang="de-DE" dirty="0" smtClean="0"/>
              <a:t>2 </a:t>
            </a:r>
            <a:r>
              <a:rPr lang="de-DE" b="1" smtClean="0"/>
              <a:t>Produktfamilien</a:t>
            </a:r>
            <a:r>
              <a:rPr lang="de-DE" smtClean="0"/>
              <a:t>:  CAGR/MaxDD</a:t>
            </a:r>
            <a:endParaRPr lang="de-DE" dirty="0" smtClean="0"/>
          </a:p>
          <a:p>
            <a:pPr>
              <a:buNone/>
            </a:pPr>
            <a:r>
              <a:rPr lang="de-DE" dirty="0" smtClean="0"/>
              <a:t>                         </a:t>
            </a:r>
            <a:r>
              <a:rPr lang="de-DE" b="1" u="sng" dirty="0" smtClean="0"/>
              <a:t>7/7</a:t>
            </a:r>
            <a:r>
              <a:rPr lang="de-DE" dirty="0" smtClean="0"/>
              <a:t>   und   </a:t>
            </a:r>
            <a:r>
              <a:rPr lang="de-DE" b="1" u="sng" dirty="0" smtClean="0"/>
              <a:t>9/15</a:t>
            </a:r>
            <a:r>
              <a:rPr lang="de-DE" dirty="0" smtClean="0"/>
              <a:t> </a:t>
            </a:r>
          </a:p>
          <a:p>
            <a:pPr lvl="1">
              <a:buNone/>
            </a:pPr>
            <a:r>
              <a:rPr lang="de-DE" dirty="0" smtClean="0"/>
              <a:t>Ein</a:t>
            </a:r>
            <a:r>
              <a:rPr lang="de-DE" b="1" dirty="0" smtClean="0"/>
              <a:t>  9</a:t>
            </a:r>
            <a:r>
              <a:rPr lang="de-DE" dirty="0" smtClean="0"/>
              <a:t>/</a:t>
            </a:r>
            <a:r>
              <a:rPr lang="de-DE" b="1" dirty="0" smtClean="0"/>
              <a:t>15</a:t>
            </a:r>
            <a:r>
              <a:rPr lang="de-DE" dirty="0" smtClean="0"/>
              <a:t> – </a:t>
            </a:r>
            <a:r>
              <a:rPr lang="de-DE" b="1" dirty="0" smtClean="0"/>
              <a:t>Portfolio</a:t>
            </a:r>
            <a:r>
              <a:rPr lang="de-DE" dirty="0" smtClean="0"/>
              <a:t> ist:</a:t>
            </a:r>
          </a:p>
          <a:p>
            <a:pPr lvl="1">
              <a:buNone/>
            </a:pPr>
            <a:r>
              <a:rPr lang="de-DE" dirty="0" smtClean="0"/>
              <a:t> ein Portfolio,  das über die letzten 14 Jahre im Schnitt einen </a:t>
            </a:r>
            <a:r>
              <a:rPr lang="de-DE" b="1" dirty="0" smtClean="0"/>
              <a:t>Jahresertrag</a:t>
            </a:r>
            <a:r>
              <a:rPr lang="de-DE" dirty="0" smtClean="0"/>
              <a:t> von </a:t>
            </a:r>
            <a:r>
              <a:rPr lang="de-DE" b="1" dirty="0" smtClean="0"/>
              <a:t>9%</a:t>
            </a:r>
            <a:r>
              <a:rPr lang="de-DE" dirty="0" smtClean="0"/>
              <a:t> gemacht hat und dessen </a:t>
            </a:r>
            <a:r>
              <a:rPr lang="de-DE" b="1" dirty="0" smtClean="0"/>
              <a:t>größter Verlust </a:t>
            </a:r>
            <a:r>
              <a:rPr lang="de-DE" dirty="0" smtClean="0"/>
              <a:t>(MaxDrawDown) im diesen 14 Jahren nicht größer als </a:t>
            </a:r>
            <a:r>
              <a:rPr lang="de-DE" b="1" dirty="0" smtClean="0"/>
              <a:t>15%</a:t>
            </a:r>
            <a:r>
              <a:rPr lang="de-DE" dirty="0" smtClean="0"/>
              <a:t> war.</a:t>
            </a:r>
          </a:p>
          <a:p>
            <a:pPr lvl="1">
              <a:buNone/>
            </a:pPr>
            <a:endParaRPr lang="de-DE" dirty="0" smtClean="0"/>
          </a:p>
          <a:p>
            <a:r>
              <a:rPr lang="de-DE" dirty="0" smtClean="0"/>
              <a:t>Ausgleich und Dämpfung  = Riskmanagement </a:t>
            </a:r>
          </a:p>
          <a:p>
            <a:pPr lvl="1">
              <a:buNone/>
            </a:pPr>
            <a:r>
              <a:rPr lang="de-DE" dirty="0" smtClean="0"/>
              <a:t>    Mit der Bereitschaft in Booming-Markets auf PeakPerformance zu verzichten kann eine technische Regelung etabliert werden die die Etragsschwankungen drastisch dämpft. (SharpeRatio verdoppelt,  MaxDrawDown halbiert ...)</a:t>
            </a:r>
          </a:p>
          <a:p>
            <a:pPr lvl="1">
              <a:buNone/>
            </a:pPr>
            <a:r>
              <a:rPr lang="de-DE" dirty="0" smtClean="0"/>
              <a:t>    (genau das Verhalten eines Autofahrwerks auf holpriger Strecke)</a:t>
            </a:r>
            <a:endParaRPr lang="de-D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Universen</a:t>
            </a:r>
            <a:endParaRPr lang="de-DE" dirty="0"/>
          </a:p>
        </p:txBody>
      </p:sp>
      <p:sp>
        <p:nvSpPr>
          <p:cNvPr id="3" name="Content Placeholder 2"/>
          <p:cNvSpPr>
            <a:spLocks noGrp="1"/>
          </p:cNvSpPr>
          <p:nvPr>
            <p:ph sz="quarter" idx="1"/>
          </p:nvPr>
        </p:nvSpPr>
        <p:spPr/>
        <p:txBody>
          <a:bodyPr>
            <a:normAutofit/>
          </a:bodyPr>
          <a:lstStyle/>
          <a:p>
            <a:r>
              <a:rPr lang="de-DE" dirty="0" smtClean="0"/>
              <a:t>In dieser Präsentation:  </a:t>
            </a:r>
          </a:p>
          <a:p>
            <a:r>
              <a:rPr lang="de-DE" dirty="0" smtClean="0"/>
              <a:t>Drei ETF Universen</a:t>
            </a:r>
          </a:p>
          <a:p>
            <a:pPr lvl="1"/>
            <a:r>
              <a:rPr lang="de-DE" dirty="0" smtClean="0"/>
              <a:t>StoxxBranchen +Barclays + Growth/Value </a:t>
            </a:r>
          </a:p>
          <a:p>
            <a:pPr lvl="1"/>
            <a:r>
              <a:rPr lang="de-DE" dirty="0" smtClean="0"/>
              <a:t>USA++,   US-Branchen+WeltIndizes</a:t>
            </a:r>
          </a:p>
          <a:p>
            <a:pPr lvl="1"/>
            <a:r>
              <a:rPr lang="de-DE" dirty="0" smtClean="0"/>
              <a:t>World15  </a:t>
            </a:r>
          </a:p>
          <a:p>
            <a:r>
              <a:rPr lang="de-DE" dirty="0" smtClean="0"/>
              <a:t>Aufbau:</a:t>
            </a:r>
          </a:p>
          <a:p>
            <a:pPr>
              <a:buNone/>
            </a:pPr>
            <a:r>
              <a:rPr lang="de-DE" sz="2400" dirty="0" smtClean="0"/>
              <a:t>     Ertragsbringer –ETF    (hohe Schwankung)</a:t>
            </a:r>
          </a:p>
          <a:p>
            <a:pPr>
              <a:buNone/>
            </a:pPr>
            <a:r>
              <a:rPr lang="de-DE" sz="2400" dirty="0" smtClean="0"/>
              <a:t>     SAFE (einer oder mehrere RentenETF)  (geringe Schwankung)</a:t>
            </a:r>
          </a:p>
          <a:p>
            <a:pPr>
              <a:buNone/>
            </a:pPr>
            <a:r>
              <a:rPr lang="de-DE" sz="2400" dirty="0" smtClean="0"/>
              <a:t> </a:t>
            </a:r>
          </a:p>
          <a:p>
            <a:pPr>
              <a:buNone/>
            </a:pPr>
            <a:endParaRPr lang="de-DE" sz="2400" dirty="0" smtClean="0"/>
          </a:p>
          <a:p>
            <a:pPr>
              <a:buNone/>
            </a:pPr>
            <a:endParaRPr lang="de-DE"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Absolute-Return-Strategie mit ETFs</a:t>
            </a:r>
            <a:endParaRPr lang="de-DE" dirty="0"/>
          </a:p>
        </p:txBody>
      </p:sp>
      <p:sp>
        <p:nvSpPr>
          <p:cNvPr id="3" name="Content Placeholder 2"/>
          <p:cNvSpPr>
            <a:spLocks noGrp="1"/>
          </p:cNvSpPr>
          <p:nvPr>
            <p:ph sz="quarter" idx="1"/>
          </p:nvPr>
        </p:nvSpPr>
        <p:spPr/>
        <p:txBody>
          <a:bodyPr>
            <a:normAutofit fontScale="92500"/>
          </a:bodyPr>
          <a:lstStyle/>
          <a:p>
            <a:pPr>
              <a:buNone/>
            </a:pPr>
            <a:r>
              <a:rPr lang="de-DE" sz="2800" dirty="0" smtClean="0"/>
              <a:t>Index - Outperformance bringt dem Anleger kaum etwas, entscheidend für‘s Portfolio ist die richtige Assetallokation</a:t>
            </a:r>
          </a:p>
          <a:p>
            <a:pPr>
              <a:buNone/>
            </a:pPr>
            <a:r>
              <a:rPr lang="de-DE" sz="2800" dirty="0" smtClean="0"/>
              <a:t> Aufgabe ist  daher NICHT einen einzelnen Marktindex  zu übertreffen  - sondern diesen rechtzeitig aus dem Portfolio zu nehmen wenn er crashed ! (und umgekehrt)</a:t>
            </a:r>
          </a:p>
          <a:p>
            <a:pPr>
              <a:buNone/>
            </a:pPr>
            <a:endParaRPr lang="de-DE" sz="2800" dirty="0" smtClean="0"/>
          </a:p>
          <a:p>
            <a:pPr>
              <a:buNone/>
            </a:pPr>
            <a:r>
              <a:rPr lang="de-DE" sz="2800" dirty="0" smtClean="0"/>
              <a:t>Unsere Universen enthalten daher hauptsächlich Assets die für sich schon ganze Marktindizes nachgestalten:   ETFs</a:t>
            </a:r>
          </a:p>
          <a:p>
            <a:pPr>
              <a:buNone/>
            </a:pPr>
            <a:r>
              <a:rPr lang="de-DE" sz="2800" dirty="0" smtClean="0"/>
              <a:t>Unsere Aufgabe ist es die passenden Gewichtung dieser ETFs im Portfolio zu finden:      Wann, Was, Wieviel </a:t>
            </a:r>
          </a:p>
          <a:p>
            <a:endParaRPr lang="de-D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Inhalt</a:t>
            </a:r>
            <a:endParaRPr lang="de-DE" dirty="0"/>
          </a:p>
        </p:txBody>
      </p:sp>
      <p:sp>
        <p:nvSpPr>
          <p:cNvPr id="3" name="Content Placeholder 2"/>
          <p:cNvSpPr>
            <a:spLocks noGrp="1"/>
          </p:cNvSpPr>
          <p:nvPr>
            <p:ph sz="quarter" idx="1"/>
          </p:nvPr>
        </p:nvSpPr>
        <p:spPr/>
        <p:txBody>
          <a:bodyPr>
            <a:normAutofit fontScale="92500" lnSpcReduction="20000"/>
          </a:bodyPr>
          <a:lstStyle/>
          <a:p>
            <a:r>
              <a:rPr lang="de-DE" dirty="0" smtClean="0"/>
              <a:t>Im Folgenden werden </a:t>
            </a:r>
            <a:br>
              <a:rPr lang="de-DE" dirty="0" smtClean="0"/>
            </a:br>
            <a:r>
              <a:rPr lang="de-DE" dirty="0" smtClean="0"/>
              <a:t>ein  </a:t>
            </a:r>
            <a:r>
              <a:rPr lang="de-DE" b="1" u="sng" dirty="0" smtClean="0"/>
              <a:t>7/7</a:t>
            </a:r>
            <a:r>
              <a:rPr lang="de-DE" b="1" dirty="0" smtClean="0"/>
              <a:t> Produkt</a:t>
            </a:r>
            <a:r>
              <a:rPr lang="de-DE" dirty="0" smtClean="0"/>
              <a:t>   und ein  </a:t>
            </a:r>
            <a:r>
              <a:rPr lang="de-DE" b="1" u="sng" dirty="0" smtClean="0"/>
              <a:t>9/15</a:t>
            </a:r>
            <a:r>
              <a:rPr lang="de-DE" b="1" dirty="0" smtClean="0"/>
              <a:t> Produkt </a:t>
            </a:r>
            <a:r>
              <a:rPr lang="de-DE" dirty="0" smtClean="0"/>
              <a:t>vorgestellt</a:t>
            </a:r>
          </a:p>
          <a:p>
            <a:endParaRPr lang="de-DE" dirty="0" smtClean="0"/>
          </a:p>
          <a:p>
            <a:r>
              <a:rPr lang="de-DE" dirty="0" smtClean="0"/>
              <a:t>Die Modelle wurden als Softwaremodule  realisiert die in der standardisierten Produktionsumgebung  „TSA“ laufen. </a:t>
            </a:r>
          </a:p>
          <a:p>
            <a:r>
              <a:rPr lang="de-DE" dirty="0" smtClean="0"/>
              <a:t>Um die Arbeitsweise dieser Modelle zu verstehen wird kurz die Arbeitsweise von TSA erläutert.</a:t>
            </a:r>
          </a:p>
          <a:p>
            <a:endParaRPr lang="de-DE" dirty="0" smtClean="0"/>
          </a:p>
          <a:p>
            <a:r>
              <a:rPr lang="de-DE" dirty="0" smtClean="0"/>
              <a:t>Danach werden die Modelle mit ihren Kennwerten vorgestellt.</a:t>
            </a:r>
          </a:p>
          <a:p>
            <a:endParaRPr lang="de-D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Unsere Software:    TSA</a:t>
            </a:r>
            <a:endParaRPr lang="de-DE" dirty="0"/>
          </a:p>
        </p:txBody>
      </p:sp>
      <p:sp>
        <p:nvSpPr>
          <p:cNvPr id="4" name="Cube 3"/>
          <p:cNvSpPr/>
          <p:nvPr/>
        </p:nvSpPr>
        <p:spPr>
          <a:xfrm>
            <a:off x="1547664" y="3140968"/>
            <a:ext cx="1584176" cy="1188132"/>
          </a:xfrm>
          <a:prstGeom prst="cube">
            <a:avLst>
              <a:gd name="adj" fmla="val 7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Marketdata</a:t>
            </a:r>
          </a:p>
          <a:p>
            <a:pPr algn="ctr"/>
            <a:r>
              <a:rPr lang="de-DE" dirty="0" smtClean="0"/>
              <a:t>Kurse</a:t>
            </a:r>
          </a:p>
          <a:p>
            <a:pPr algn="ctr"/>
            <a:r>
              <a:rPr lang="de-DE" dirty="0" smtClean="0"/>
              <a:t>Bilanzen</a:t>
            </a:r>
          </a:p>
          <a:p>
            <a:pPr algn="ctr"/>
            <a:r>
              <a:rPr lang="de-DE" dirty="0" smtClean="0"/>
              <a:t>Macros</a:t>
            </a:r>
            <a:endParaRPr lang="de-DE" dirty="0"/>
          </a:p>
        </p:txBody>
      </p:sp>
      <p:sp>
        <p:nvSpPr>
          <p:cNvPr id="5" name="Cube 4"/>
          <p:cNvSpPr/>
          <p:nvPr/>
        </p:nvSpPr>
        <p:spPr>
          <a:xfrm>
            <a:off x="2843808" y="2060848"/>
            <a:ext cx="1440160" cy="295232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Timing</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7" name="Cube 6"/>
          <p:cNvSpPr/>
          <p:nvPr/>
        </p:nvSpPr>
        <p:spPr>
          <a:xfrm>
            <a:off x="3851920" y="1700808"/>
            <a:ext cx="1872208" cy="331236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Selection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8" name="Cube 7"/>
          <p:cNvSpPr/>
          <p:nvPr/>
        </p:nvSpPr>
        <p:spPr>
          <a:xfrm>
            <a:off x="5220072" y="1628800"/>
            <a:ext cx="2016224" cy="3384376"/>
          </a:xfrm>
          <a:prstGeom prst="cube">
            <a:avLst>
              <a:gd name="adj" fmla="val 23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Allocation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9" name="Cube 8"/>
          <p:cNvSpPr/>
          <p:nvPr/>
        </p:nvSpPr>
        <p:spPr>
          <a:xfrm>
            <a:off x="6732240" y="3068960"/>
            <a:ext cx="1296144" cy="1296144"/>
          </a:xfrm>
          <a:prstGeom prst="cube">
            <a:avLst>
              <a:gd name="adj" fmla="val 17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Orders</a:t>
            </a:r>
            <a:br>
              <a:rPr lang="de-DE" dirty="0" smtClean="0"/>
            </a:br>
            <a:r>
              <a:rPr lang="de-DE" dirty="0" smtClean="0"/>
              <a:t>Portfolios, Reports</a:t>
            </a:r>
            <a:endParaRPr lang="de-DE" dirty="0"/>
          </a:p>
        </p:txBody>
      </p:sp>
      <p:sp>
        <p:nvSpPr>
          <p:cNvPr id="12" name="Flowchart: Multidocument 11"/>
          <p:cNvSpPr/>
          <p:nvPr/>
        </p:nvSpPr>
        <p:spPr>
          <a:xfrm>
            <a:off x="2843808" y="3645024"/>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signale</a:t>
            </a:r>
          </a:p>
        </p:txBody>
      </p:sp>
      <p:sp>
        <p:nvSpPr>
          <p:cNvPr id="13" name="Flowchart: Multidocument 12"/>
          <p:cNvSpPr/>
          <p:nvPr/>
        </p:nvSpPr>
        <p:spPr>
          <a:xfrm>
            <a:off x="4067944" y="3645024"/>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ranking</a:t>
            </a:r>
          </a:p>
        </p:txBody>
      </p:sp>
      <p:sp>
        <p:nvSpPr>
          <p:cNvPr id="14" name="Flowchart: Multidocument 13"/>
          <p:cNvSpPr/>
          <p:nvPr/>
        </p:nvSpPr>
        <p:spPr>
          <a:xfrm>
            <a:off x="5292080" y="3573016"/>
            <a:ext cx="1296144"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minVar</a:t>
            </a:r>
            <a:br>
              <a:rPr lang="de-DE" dirty="0" smtClean="0">
                <a:solidFill>
                  <a:schemeClr val="tx1"/>
                </a:solidFill>
              </a:rPr>
            </a:br>
            <a:r>
              <a:rPr lang="de-DE" dirty="0" smtClean="0">
                <a:solidFill>
                  <a:schemeClr val="tx1"/>
                </a:solidFill>
              </a:rPr>
              <a:t>riskParity</a:t>
            </a:r>
            <a:br>
              <a:rPr lang="de-DE" dirty="0" smtClean="0">
                <a:solidFill>
                  <a:schemeClr val="tx1"/>
                </a:solidFill>
              </a:rPr>
            </a:br>
            <a:r>
              <a:rPr lang="de-DE" dirty="0" smtClean="0">
                <a:solidFill>
                  <a:schemeClr val="tx1"/>
                </a:solidFill>
              </a:rPr>
              <a:t>...</a:t>
            </a:r>
          </a:p>
        </p:txBody>
      </p:sp>
      <p:sp>
        <p:nvSpPr>
          <p:cNvPr id="15" name="Flowchart: Multidocument 14"/>
          <p:cNvSpPr/>
          <p:nvPr/>
        </p:nvSpPr>
        <p:spPr>
          <a:xfrm>
            <a:off x="251520" y="3284984"/>
            <a:ext cx="1296144" cy="1224136"/>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Universes</a:t>
            </a:r>
          </a:p>
          <a:p>
            <a:pPr algn="ctr"/>
            <a:r>
              <a:rPr lang="de-DE" dirty="0" smtClean="0">
                <a:solidFill>
                  <a:schemeClr val="tx1"/>
                </a:solidFill>
              </a:rPr>
              <a:t>Stoxx50</a:t>
            </a:r>
          </a:p>
        </p:txBody>
      </p:sp>
      <p:sp>
        <p:nvSpPr>
          <p:cNvPr id="16" name="Right Arrow 15"/>
          <p:cNvSpPr/>
          <p:nvPr/>
        </p:nvSpPr>
        <p:spPr>
          <a:xfrm>
            <a:off x="899592" y="5085184"/>
            <a:ext cx="741682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 state of the Art machine producing security portfolios</a:t>
            </a:r>
            <a:endParaRPr lang="de-DE" dirty="0"/>
          </a:p>
        </p:txBody>
      </p:sp>
      <p:sp>
        <p:nvSpPr>
          <p:cNvPr id="17" name="Flowchart: Multidocument 16"/>
          <p:cNvSpPr/>
          <p:nvPr/>
        </p:nvSpPr>
        <p:spPr>
          <a:xfrm>
            <a:off x="7884368" y="3212976"/>
            <a:ext cx="864096"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Emails</a:t>
            </a:r>
          </a:p>
          <a:p>
            <a:pPr algn="ctr"/>
            <a:r>
              <a:rPr lang="de-DE" dirty="0" smtClean="0">
                <a:solidFill>
                  <a:schemeClr val="tx1"/>
                </a:solidFill>
              </a:rPr>
              <a:t>xls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T</a:t>
            </a:r>
            <a:r>
              <a:rPr lang="de-DE" dirty="0" smtClean="0"/>
              <a:t>iming  - Algorithmen</a:t>
            </a:r>
            <a:endParaRPr lang="de-DE" dirty="0"/>
          </a:p>
        </p:txBody>
      </p:sp>
      <p:sp>
        <p:nvSpPr>
          <p:cNvPr id="3" name="Content Placeholder 2"/>
          <p:cNvSpPr>
            <a:spLocks noGrp="1"/>
          </p:cNvSpPr>
          <p:nvPr>
            <p:ph sz="quarter" idx="1"/>
          </p:nvPr>
        </p:nvSpPr>
        <p:spPr/>
        <p:txBody>
          <a:bodyPr>
            <a:normAutofit fontScale="70000" lnSpcReduction="20000"/>
          </a:bodyPr>
          <a:lstStyle/>
          <a:p>
            <a:r>
              <a:rPr lang="de-DE" dirty="0" smtClean="0"/>
              <a:t>Aufgabe:  Long/Short/Flat – Signale fürs die Universemember generieren</a:t>
            </a:r>
          </a:p>
          <a:p>
            <a:pPr>
              <a:buNone/>
            </a:pPr>
            <a:r>
              <a:rPr lang="de-DE" dirty="0" smtClean="0"/>
              <a:t>Beispiele: </a:t>
            </a:r>
          </a:p>
          <a:p>
            <a:r>
              <a:rPr lang="de-DE" b="1" dirty="0" smtClean="0"/>
              <a:t>signal.lm,</a:t>
            </a:r>
            <a:r>
              <a:rPr lang="de-DE" dirty="0" smtClean="0"/>
              <a:t> signal.mom,s </a:t>
            </a:r>
            <a:r>
              <a:rPr lang="de-DE" b="1" dirty="0" smtClean="0"/>
              <a:t>ignal.Faber.base</a:t>
            </a:r>
            <a:r>
              <a:rPr lang="de-DE" dirty="0" smtClean="0"/>
              <a:t>, signal.1.smoothing, signal.any.smoothing, signal.Price.itp, signal.Faber.dyn.hysterese, </a:t>
            </a:r>
            <a:r>
              <a:rPr lang="de-DE" b="1" dirty="0" smtClean="0"/>
              <a:t>signal.drawDown1</a:t>
            </a:r>
            <a:r>
              <a:rPr lang="de-DE" dirty="0" smtClean="0"/>
              <a:t>,</a:t>
            </a:r>
            <a:br>
              <a:rPr lang="de-DE" dirty="0" smtClean="0"/>
            </a:br>
            <a:r>
              <a:rPr lang="de-DE" dirty="0" smtClean="0"/>
              <a:t>signal.MA.3, </a:t>
            </a:r>
            <a:r>
              <a:rPr lang="de-DE" b="1" dirty="0" smtClean="0"/>
              <a:t>signal.days.since.high</a:t>
            </a:r>
            <a:r>
              <a:rPr lang="de-DE" dirty="0" smtClean="0"/>
              <a:t>,  signal.Faber.i2, </a:t>
            </a:r>
            <a:r>
              <a:rPr lang="de-DE" b="1" dirty="0" smtClean="0"/>
              <a:t>signal.rwf, </a:t>
            </a:r>
            <a:r>
              <a:rPr lang="de-DE" dirty="0" smtClean="0"/>
              <a:t>signal.SMAzlema, signal.zma ,...</a:t>
            </a:r>
          </a:p>
          <a:p>
            <a:pPr>
              <a:buNone/>
            </a:pPr>
            <a:endParaRPr lang="de-DE" dirty="0" smtClean="0"/>
          </a:p>
          <a:p>
            <a:r>
              <a:rPr lang="de-DE" dirty="0" smtClean="0"/>
              <a:t>Qualitätsmerkmale:</a:t>
            </a:r>
          </a:p>
          <a:p>
            <a:r>
              <a:rPr lang="de-DE" dirty="0" smtClean="0"/>
              <a:t>Nur ein Parameter  (Fensterlänge) - Einheitlicher Wert für alle Zeitreihen.</a:t>
            </a:r>
          </a:p>
          <a:p>
            <a:r>
              <a:rPr lang="de-DE" dirty="0" smtClean="0"/>
              <a:t>=&gt; hohe Stabilität gegenüber „overfitting“</a:t>
            </a:r>
            <a:br>
              <a:rPr lang="de-DE" dirty="0" smtClean="0"/>
            </a:br>
            <a:r>
              <a:rPr lang="de-DE" dirty="0" smtClean="0"/>
              <a:t>              </a:t>
            </a:r>
            <a:br>
              <a:rPr lang="de-DE" dirty="0" smtClean="0"/>
            </a:br>
            <a:r>
              <a:rPr lang="de-DE" dirty="0" smtClean="0"/>
              <a:t>                      „ kein sich in die Tasche lügen“</a:t>
            </a:r>
            <a:endParaRPr lang="de-DE"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u="sng" dirty="0" smtClean="0"/>
              <a:t>TSA</a:t>
            </a:r>
            <a:endParaRPr lang="de-DE" u="sng" dirty="0"/>
          </a:p>
        </p:txBody>
      </p:sp>
      <p:sp>
        <p:nvSpPr>
          <p:cNvPr id="3" name="Content Placeholder 2"/>
          <p:cNvSpPr>
            <a:spLocks noGrp="1"/>
          </p:cNvSpPr>
          <p:nvPr>
            <p:ph sz="quarter" idx="1"/>
          </p:nvPr>
        </p:nvSpPr>
        <p:spPr/>
        <p:txBody>
          <a:bodyPr>
            <a:normAutofit fontScale="92500" lnSpcReduction="10000"/>
          </a:bodyPr>
          <a:lstStyle/>
          <a:p>
            <a:r>
              <a:rPr lang="de-DE" dirty="0" smtClean="0"/>
              <a:t>Beschreibt die Signalverarbeitung  von der Marktdatenaktualisierung,</a:t>
            </a:r>
          </a:p>
          <a:p>
            <a:r>
              <a:rPr lang="de-DE" dirty="0" smtClean="0"/>
              <a:t>über die Timing- und Selektions-Analyse hin zur </a:t>
            </a:r>
          </a:p>
          <a:p>
            <a:r>
              <a:rPr lang="de-DE" dirty="0" smtClean="0"/>
              <a:t>Assetallokation und Ordergenerierung.</a:t>
            </a:r>
          </a:p>
          <a:p>
            <a:pPr>
              <a:buNone/>
            </a:pPr>
            <a:endParaRPr lang="de-DE" dirty="0" smtClean="0"/>
          </a:p>
          <a:p>
            <a:pPr>
              <a:buNone/>
            </a:pPr>
            <a:r>
              <a:rPr lang="de-DE" dirty="0" smtClean="0"/>
              <a:t>Die drei grundsätzlichen Arbeitsschritte sind </a:t>
            </a:r>
          </a:p>
          <a:p>
            <a:pPr>
              <a:buNone/>
            </a:pPr>
            <a:r>
              <a:rPr lang="de-DE" dirty="0" smtClean="0"/>
              <a:t>       Timing+Selektion+Assetallokation</a:t>
            </a:r>
          </a:p>
          <a:p>
            <a:pPr>
              <a:buNone/>
            </a:pPr>
            <a:r>
              <a:rPr lang="de-DE" dirty="0" smtClean="0"/>
              <a:t>Für jeden dieser Schritte gibt es eine Vielzahl von alternativen Algorithmen die wahlweise zum Einsatz kommen:</a:t>
            </a:r>
          </a:p>
          <a:p>
            <a:endParaRPr lang="de-DE" dirty="0" smtClean="0"/>
          </a:p>
          <a:p>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unser Ansatz ?</a:t>
            </a:r>
            <a:endParaRPr lang="de-DE" dirty="0"/>
          </a:p>
        </p:txBody>
      </p:sp>
      <p:sp>
        <p:nvSpPr>
          <p:cNvPr id="3" name="Content Placeholder 2"/>
          <p:cNvSpPr>
            <a:spLocks noGrp="1"/>
          </p:cNvSpPr>
          <p:nvPr>
            <p:ph sz="quarter" idx="1"/>
          </p:nvPr>
        </p:nvSpPr>
        <p:spPr>
          <a:xfrm>
            <a:off x="612648" y="1600200"/>
            <a:ext cx="4247384" cy="4637112"/>
          </a:xfrm>
        </p:spPr>
        <p:txBody>
          <a:bodyPr>
            <a:normAutofit fontScale="85000" lnSpcReduction="20000"/>
          </a:bodyPr>
          <a:lstStyle/>
          <a:p>
            <a:endParaRPr lang="de-DE" dirty="0" smtClean="0"/>
          </a:p>
          <a:p>
            <a:r>
              <a:rPr lang="de-DE" dirty="0" smtClean="0"/>
              <a:t>Verbindung aus </a:t>
            </a:r>
            <a:br>
              <a:rPr lang="de-DE" dirty="0" smtClean="0"/>
            </a:br>
            <a:r>
              <a:rPr lang="de-DE" dirty="0" smtClean="0"/>
              <a:t>Ökonomie + QuantIT</a:t>
            </a:r>
          </a:p>
          <a:p>
            <a:r>
              <a:rPr lang="de-DE" dirty="0" smtClean="0"/>
              <a:t>Mit unserem quantitativen Softwaresystem </a:t>
            </a:r>
          </a:p>
          <a:p>
            <a:r>
              <a:rPr lang="de-DE" dirty="0" smtClean="0"/>
              <a:t>managen wir ETF Portfolios </a:t>
            </a:r>
          </a:p>
          <a:p>
            <a:endParaRPr lang="de-DE" dirty="0" smtClean="0"/>
          </a:p>
          <a:p>
            <a:r>
              <a:rPr lang="de-DE" dirty="0" smtClean="0"/>
              <a:t>Weltweit</a:t>
            </a:r>
          </a:p>
          <a:p>
            <a:r>
              <a:rPr lang="de-DE" dirty="0" smtClean="0"/>
              <a:t>Aktien+Renten+Commodities+Currencys+Short</a:t>
            </a:r>
          </a:p>
          <a:p>
            <a:pPr>
              <a:buNone/>
            </a:pPr>
            <a:r>
              <a:rPr lang="de-DE" dirty="0" smtClean="0"/>
              <a:t/>
            </a:r>
            <a:br>
              <a:rPr lang="de-DE" dirty="0" smtClean="0"/>
            </a:br>
            <a:r>
              <a:rPr lang="de-DE" dirty="0" smtClean="0"/>
              <a:t> </a:t>
            </a:r>
            <a:endParaRPr lang="de-DE" dirty="0"/>
          </a:p>
        </p:txBody>
      </p:sp>
      <p:graphicFrame>
        <p:nvGraphicFramePr>
          <p:cNvPr id="4" name="Content Placeholder 3"/>
          <p:cNvGraphicFramePr>
            <a:graphicFrameLocks/>
          </p:cNvGraphicFramePr>
          <p:nvPr/>
        </p:nvGraphicFramePr>
        <p:xfrm>
          <a:off x="4301753" y="1772816"/>
          <a:ext cx="4842247"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Beispiel eines Timing - Algorithmus</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611560" y="1484784"/>
            <a:ext cx="7678979"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T</a:t>
            </a:r>
            <a:r>
              <a:rPr lang="de-DE" dirty="0" smtClean="0"/>
              <a:t>iming-Algorithmen</a:t>
            </a:r>
            <a:endParaRPr lang="de-DE" dirty="0"/>
          </a:p>
        </p:txBody>
      </p:sp>
      <p:sp>
        <p:nvSpPr>
          <p:cNvPr id="3" name="Content Placeholder 2"/>
          <p:cNvSpPr>
            <a:spLocks noGrp="1"/>
          </p:cNvSpPr>
          <p:nvPr>
            <p:ph sz="quarter" idx="1"/>
          </p:nvPr>
        </p:nvSpPr>
        <p:spPr/>
        <p:txBody>
          <a:bodyPr>
            <a:normAutofit fontScale="85000" lnSpcReduction="10000"/>
          </a:bodyPr>
          <a:lstStyle/>
          <a:p>
            <a:r>
              <a:rPr lang="de-DE" dirty="0" smtClean="0"/>
              <a:t>auf Einzelassets treffen Long/Flat/Short- Entscheidungen </a:t>
            </a:r>
            <a:br>
              <a:rPr lang="de-DE" dirty="0" smtClean="0"/>
            </a:br>
            <a:r>
              <a:rPr lang="de-DE" dirty="0" smtClean="0"/>
              <a:t>(alles kaufen, alles verkaufen)</a:t>
            </a:r>
          </a:p>
          <a:p>
            <a:r>
              <a:rPr lang="de-DE" dirty="0" smtClean="0"/>
              <a:t>Würden man sie in dieser Form direkt handeln, wären extreme Equity-Schwankungen unvermeidlich</a:t>
            </a:r>
          </a:p>
          <a:p>
            <a:r>
              <a:rPr lang="de-DE" dirty="0" smtClean="0"/>
              <a:t>Grundsätzlich sind sie – wie auch jeder Marktteilnehmer – Fehlbeurteilungen von Marktschwankungen unterworfen.</a:t>
            </a:r>
          </a:p>
          <a:p>
            <a:pPr>
              <a:buNone/>
            </a:pPr>
            <a:endParaRPr lang="de-DE" dirty="0" smtClean="0"/>
          </a:p>
          <a:p>
            <a:r>
              <a:rPr lang="de-DE" dirty="0" smtClean="0"/>
              <a:t>Timing-Algorithmen sollten unbedingt nur als ein erster  Teil eines kompletten Portfoliomanagement-Systems eingesetzt werden – können hier aber durchaus added value erzeugen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S</a:t>
            </a:r>
            <a:r>
              <a:rPr lang="de-DE" dirty="0" smtClean="0"/>
              <a:t>elections Algorithmen</a:t>
            </a:r>
            <a:endParaRPr lang="de-DE" dirty="0"/>
          </a:p>
        </p:txBody>
      </p:sp>
      <p:sp>
        <p:nvSpPr>
          <p:cNvPr id="3" name="Content Placeholder 2"/>
          <p:cNvSpPr>
            <a:spLocks noGrp="1"/>
          </p:cNvSpPr>
          <p:nvPr>
            <p:ph sz="quarter" idx="1"/>
          </p:nvPr>
        </p:nvSpPr>
        <p:spPr/>
        <p:txBody>
          <a:bodyPr>
            <a:normAutofit fontScale="92500"/>
          </a:bodyPr>
          <a:lstStyle/>
          <a:p>
            <a:pPr>
              <a:buNone/>
            </a:pPr>
            <a:r>
              <a:rPr lang="de-DE" dirty="0" smtClean="0"/>
              <a:t>Für die Member die die Timing-Stufe passieren (LongETF)</a:t>
            </a:r>
          </a:p>
          <a:p>
            <a:r>
              <a:rPr lang="de-DE" dirty="0" smtClean="0"/>
              <a:t>  Ermittle eine Attraktivitäts-Kennzahl (ranking)</a:t>
            </a:r>
          </a:p>
          <a:p>
            <a:r>
              <a:rPr lang="de-DE" dirty="0" smtClean="0"/>
              <a:t>  Wähle für die nachfolgende Assetallokation die n „attraktivsten“ Member aus. </a:t>
            </a:r>
          </a:p>
          <a:p>
            <a:r>
              <a:rPr lang="de-DE" sz="2400" dirty="0" smtClean="0"/>
              <a:t>Hinweis:  So eine Rankingliste kann im Prinzip auch von menschlichen Analysten/Ökonomen monatlich beigesteuert werden </a:t>
            </a:r>
          </a:p>
          <a:p>
            <a:pPr>
              <a:buNone/>
            </a:pPr>
            <a:endParaRPr lang="de-DE" dirty="0" smtClean="0"/>
          </a:p>
          <a:p>
            <a:pPr>
              <a:buNone/>
            </a:pPr>
            <a:r>
              <a:rPr lang="de-DE" dirty="0" smtClean="0"/>
              <a:t>Beispiele sehr stabiler automatischer Ranking-Algorithmen:</a:t>
            </a:r>
          </a:p>
          <a:p>
            <a:r>
              <a:rPr lang="de-DE" dirty="0" smtClean="0"/>
              <a:t> rank.slope300,  rank.momVolslope,  rank.faber ...</a:t>
            </a:r>
          </a:p>
          <a:p>
            <a:endParaRPr lang="de-DE"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A</a:t>
            </a:r>
            <a:r>
              <a:rPr lang="de-DE" dirty="0" smtClean="0"/>
              <a:t>ssetallokation-Algorithmen</a:t>
            </a:r>
            <a:endParaRPr lang="de-DE" dirty="0"/>
          </a:p>
        </p:txBody>
      </p:sp>
      <p:sp>
        <p:nvSpPr>
          <p:cNvPr id="3" name="Content Placeholder 2"/>
          <p:cNvSpPr>
            <a:spLocks noGrp="1"/>
          </p:cNvSpPr>
          <p:nvPr>
            <p:ph sz="quarter" idx="1"/>
          </p:nvPr>
        </p:nvSpPr>
        <p:spPr/>
        <p:txBody>
          <a:bodyPr>
            <a:normAutofit fontScale="70000" lnSpcReduction="20000"/>
          </a:bodyPr>
          <a:lstStyle/>
          <a:p>
            <a:pPr>
              <a:buNone/>
            </a:pPr>
            <a:r>
              <a:rPr lang="de-DE" dirty="0" smtClean="0"/>
              <a:t>Findet jeden Monat/Woche die passenden Gewichte im Portfolio für die zuvor ausgefilterten Titel des Universum</a:t>
            </a:r>
          </a:p>
          <a:p>
            <a:pPr>
              <a:buNone/>
            </a:pPr>
            <a:r>
              <a:rPr lang="de-DE" dirty="0" smtClean="0"/>
              <a:t>Dabei geht es praktisch immer um das Ziel unnötige Risiken zu minimieren.</a:t>
            </a:r>
          </a:p>
          <a:p>
            <a:r>
              <a:rPr lang="de-DE" b="1" dirty="0" smtClean="0"/>
              <a:t>MinVar,  MinCorrelation,</a:t>
            </a:r>
            <a:r>
              <a:rPr lang="de-DE" dirty="0" smtClean="0"/>
              <a:t>   ...</a:t>
            </a:r>
          </a:p>
          <a:p>
            <a:r>
              <a:rPr lang="de-DE" dirty="0" smtClean="0"/>
              <a:t>RiskParity, Clustered RiskParity, ...</a:t>
            </a:r>
          </a:p>
          <a:p>
            <a:r>
              <a:rPr lang="de-DE" b="1" dirty="0" smtClean="0"/>
              <a:t>MaxSharpeRatio</a:t>
            </a:r>
            <a:r>
              <a:rPr lang="de-DE" dirty="0" smtClean="0"/>
              <a:t>, MinMaxLoss, </a:t>
            </a:r>
          </a:p>
          <a:p>
            <a:r>
              <a:rPr lang="de-DE" dirty="0" smtClean="0"/>
              <a:t>MinCvar, MinRiskDownside,</a:t>
            </a:r>
          </a:p>
          <a:p>
            <a:r>
              <a:rPr lang="de-DE" b="1" dirty="0" smtClean="0"/>
              <a:t>TargetReturn</a:t>
            </a:r>
            <a:r>
              <a:rPr lang="de-DE" dirty="0" smtClean="0"/>
              <a:t>,...                               und 25 weitere Varianten ...</a:t>
            </a:r>
          </a:p>
          <a:p>
            <a:pPr>
              <a:buNone/>
            </a:pPr>
            <a:endParaRPr lang="de-DE" dirty="0" smtClean="0"/>
          </a:p>
          <a:p>
            <a:pPr>
              <a:buNone/>
            </a:pPr>
            <a:r>
              <a:rPr lang="de-DE" dirty="0" smtClean="0"/>
              <a:t>Sehr </a:t>
            </a:r>
            <a:r>
              <a:rPr lang="de-DE" b="1" dirty="0" smtClean="0"/>
              <a:t>sicherheitsorientiert</a:t>
            </a:r>
            <a:r>
              <a:rPr lang="de-DE" dirty="0" smtClean="0"/>
              <a:t> sind:</a:t>
            </a:r>
          </a:p>
          <a:p>
            <a:pPr>
              <a:buNone/>
            </a:pPr>
            <a:r>
              <a:rPr lang="de-DE" dirty="0" smtClean="0"/>
              <a:t>    </a:t>
            </a:r>
            <a:r>
              <a:rPr lang="de-DE" b="1" dirty="0" smtClean="0"/>
              <a:t>MinVar</a:t>
            </a:r>
            <a:r>
              <a:rPr lang="de-DE" dirty="0" smtClean="0"/>
              <a:t>, MinCorrelation  (fast immer bei den Top-Modellen)</a:t>
            </a:r>
          </a:p>
          <a:p>
            <a:pPr>
              <a:buNone/>
            </a:pPr>
            <a:r>
              <a:rPr lang="de-DE" b="1" dirty="0" smtClean="0"/>
              <a:t>Ertragsorientierter</a:t>
            </a:r>
            <a:r>
              <a:rPr lang="de-DE" dirty="0" smtClean="0"/>
              <a:t> verhalten sich:</a:t>
            </a:r>
          </a:p>
          <a:p>
            <a:pPr>
              <a:buNone/>
            </a:pPr>
            <a:r>
              <a:rPr lang="de-DE" dirty="0" smtClean="0"/>
              <a:t>   MaxSharpeRatio  und TargetReturn ....</a:t>
            </a:r>
          </a:p>
          <a:p>
            <a:pPr>
              <a:buNone/>
            </a:pPr>
            <a:endParaRPr lang="de-DE" dirty="0" smtClean="0"/>
          </a:p>
          <a:p>
            <a:pPr>
              <a:buNone/>
            </a:pPr>
            <a:endParaRPr lang="de-DE"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Gesamtzusammenspiel in der TSA</a:t>
            </a:r>
            <a:endParaRPr lang="de-DE" dirty="0"/>
          </a:p>
        </p:txBody>
      </p:sp>
      <p:sp>
        <p:nvSpPr>
          <p:cNvPr id="3" name="Content Placeholder 2"/>
          <p:cNvSpPr>
            <a:spLocks noGrp="1"/>
          </p:cNvSpPr>
          <p:nvPr>
            <p:ph sz="quarter" idx="1"/>
          </p:nvPr>
        </p:nvSpPr>
        <p:spPr/>
        <p:txBody>
          <a:bodyPr>
            <a:normAutofit fontScale="70000" lnSpcReduction="20000"/>
          </a:bodyPr>
          <a:lstStyle/>
          <a:p>
            <a:pPr>
              <a:buNone/>
            </a:pPr>
            <a:r>
              <a:rPr lang="de-DE" dirty="0" smtClean="0"/>
              <a:t>TSA Beispielkonfiguration:    Universe  World15  - (15 internationale ETF)</a:t>
            </a:r>
          </a:p>
          <a:p>
            <a:pPr>
              <a:buNone/>
            </a:pPr>
            <a:r>
              <a:rPr lang="de-DE" dirty="0" smtClean="0"/>
              <a:t> </a:t>
            </a:r>
            <a:r>
              <a:rPr lang="de-DE" b="1" dirty="0" smtClean="0"/>
              <a:t>T</a:t>
            </a:r>
            <a:r>
              <a:rPr lang="de-DE" dirty="0" smtClean="0"/>
              <a:t>:  15  TimingModelle  – zB.    </a:t>
            </a:r>
            <a:r>
              <a:rPr lang="de-DE" i="1" dirty="0" smtClean="0"/>
              <a:t>Signal.Faber</a:t>
            </a:r>
            <a:r>
              <a:rPr lang="de-DE" dirty="0" smtClean="0"/>
              <a:t>   (momentum) für jedes ETF</a:t>
            </a:r>
          </a:p>
          <a:p>
            <a:pPr>
              <a:buNone/>
            </a:pPr>
            <a:r>
              <a:rPr lang="de-DE" dirty="0" smtClean="0"/>
              <a:t>  </a:t>
            </a:r>
            <a:r>
              <a:rPr lang="de-DE" b="1" dirty="0" smtClean="0"/>
              <a:t>S</a:t>
            </a:r>
            <a:r>
              <a:rPr lang="de-DE" dirty="0" smtClean="0"/>
              <a:t>:   Ein Ranking-Algorithmus – z.B.   </a:t>
            </a:r>
            <a:r>
              <a:rPr lang="de-DE" i="1" dirty="0" smtClean="0"/>
              <a:t>rank.slope300</a:t>
            </a:r>
          </a:p>
          <a:p>
            <a:pPr>
              <a:buNone/>
            </a:pPr>
            <a:r>
              <a:rPr lang="de-DE" dirty="0" smtClean="0"/>
              <a:t> </a:t>
            </a:r>
            <a:r>
              <a:rPr lang="de-DE" b="1" dirty="0" smtClean="0"/>
              <a:t>A</a:t>
            </a:r>
            <a:r>
              <a:rPr lang="de-DE" dirty="0" smtClean="0"/>
              <a:t>:   Ein Assetallokation-Algorithmus:  -z.B.  </a:t>
            </a:r>
            <a:r>
              <a:rPr lang="de-DE" i="1" dirty="0" smtClean="0"/>
              <a:t>minVar</a:t>
            </a:r>
          </a:p>
          <a:p>
            <a:pPr>
              <a:buNone/>
            </a:pPr>
            <a:r>
              <a:rPr lang="de-DE" dirty="0" smtClean="0"/>
              <a:t>Period</a:t>
            </a:r>
            <a:r>
              <a:rPr lang="de-DE" i="1" dirty="0" smtClean="0"/>
              <a:t>:  Month</a:t>
            </a:r>
          </a:p>
          <a:p>
            <a:pPr>
              <a:buNone/>
            </a:pPr>
            <a:r>
              <a:rPr lang="de-DE" dirty="0" smtClean="0"/>
              <a:t>Workflow:    zum monatlichen Assetallokation-Termin:</a:t>
            </a:r>
          </a:p>
          <a:p>
            <a:pPr>
              <a:buNone/>
            </a:pPr>
            <a:r>
              <a:rPr lang="de-DE" dirty="0" smtClean="0"/>
              <a:t>  </a:t>
            </a:r>
            <a:r>
              <a:rPr lang="de-DE" b="1" dirty="0" smtClean="0"/>
              <a:t>T</a:t>
            </a:r>
            <a:r>
              <a:rPr lang="de-DE" dirty="0" smtClean="0"/>
              <a:t>:  Berechne die Menge der Titel die gemäß  Timingalgorithmus long sind</a:t>
            </a:r>
          </a:p>
          <a:p>
            <a:pPr>
              <a:buNone/>
            </a:pPr>
            <a:r>
              <a:rPr lang="de-DE" dirty="0" smtClean="0"/>
              <a:t>  </a:t>
            </a:r>
            <a:r>
              <a:rPr lang="de-DE" b="1" dirty="0" smtClean="0"/>
              <a:t>S</a:t>
            </a:r>
            <a:r>
              <a:rPr lang="de-DE" dirty="0" smtClean="0"/>
              <a:t>:   Suche aus dieser Menge die n Attraktivsten Titel</a:t>
            </a:r>
          </a:p>
          <a:p>
            <a:pPr>
              <a:buNone/>
            </a:pPr>
            <a:r>
              <a:rPr lang="de-DE" dirty="0" smtClean="0"/>
              <a:t>  </a:t>
            </a:r>
            <a:r>
              <a:rPr lang="de-DE" b="1" dirty="0" smtClean="0"/>
              <a:t>A</a:t>
            </a:r>
            <a:r>
              <a:rPr lang="de-DE" dirty="0" smtClean="0"/>
              <a:t>:   Berechne die Allokationsgewichte dieser Titel mit dem  </a:t>
            </a:r>
            <a:br>
              <a:rPr lang="de-DE" dirty="0" smtClean="0"/>
            </a:br>
            <a:r>
              <a:rPr lang="de-DE" dirty="0" smtClean="0"/>
              <a:t>     minVar Assetallokation-Algorithmus</a:t>
            </a:r>
          </a:p>
          <a:p>
            <a:pPr>
              <a:buNone/>
            </a:pPr>
            <a:r>
              <a:rPr lang="de-DE" dirty="0" smtClean="0"/>
              <a:t>Das Zusammenspiel dieser Algorithmen ermöglicht eine kontinuierliche Glättung der  Performance-Kurve  ( hohe SharpeRatio)  </a:t>
            </a:r>
          </a:p>
          <a:p>
            <a:pPr>
              <a:buNone/>
            </a:pPr>
            <a:r>
              <a:rPr lang="de-DE" dirty="0" smtClean="0"/>
              <a:t>Preis dafür:  Transaktionskosten  (siehe Turnover)</a:t>
            </a:r>
            <a:endParaRPr lang="de-DE"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Das </a:t>
            </a:r>
            <a:r>
              <a:rPr lang="de-DE" u="sng" dirty="0" smtClean="0"/>
              <a:t>7/7</a:t>
            </a:r>
            <a:r>
              <a:rPr lang="de-DE" dirty="0" smtClean="0"/>
              <a:t> Produkt</a:t>
            </a:r>
            <a:endParaRPr lang="de-DE" dirty="0"/>
          </a:p>
        </p:txBody>
      </p:sp>
      <p:sp>
        <p:nvSpPr>
          <p:cNvPr id="3" name="Content Placeholder 2"/>
          <p:cNvSpPr>
            <a:spLocks noGrp="1"/>
          </p:cNvSpPr>
          <p:nvPr>
            <p:ph sz="quarter" idx="1"/>
          </p:nvPr>
        </p:nvSpPr>
        <p:spPr/>
        <p:txBody>
          <a:bodyPr/>
          <a:lstStyle/>
          <a:p>
            <a:r>
              <a:rPr lang="de-DE" dirty="0" smtClean="0"/>
              <a:t>World15  ETF-Universe,    SAFE:  Barclays</a:t>
            </a:r>
          </a:p>
          <a:p>
            <a:endParaRPr lang="de-DE" dirty="0" smtClean="0"/>
          </a:p>
          <a:p>
            <a:endParaRPr lang="de-DE" dirty="0"/>
          </a:p>
        </p:txBody>
      </p:sp>
      <p:pic>
        <p:nvPicPr>
          <p:cNvPr id="1027" name="Picture 3"/>
          <p:cNvPicPr>
            <a:picLocks noChangeAspect="1" noChangeArrowheads="1"/>
          </p:cNvPicPr>
          <p:nvPr/>
        </p:nvPicPr>
        <p:blipFill>
          <a:blip r:embed="rId2" cstate="print"/>
          <a:srcRect/>
          <a:stretch>
            <a:fillRect/>
          </a:stretch>
        </p:blipFill>
        <p:spPr bwMode="auto">
          <a:xfrm>
            <a:off x="539552" y="2060848"/>
            <a:ext cx="7892051" cy="443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Super sichere Modelle mit World15</a:t>
            </a:r>
            <a:endParaRPr lang="de-DE" dirty="0"/>
          </a:p>
        </p:txBody>
      </p:sp>
      <p:pic>
        <p:nvPicPr>
          <p:cNvPr id="7171" name="Picture 3"/>
          <p:cNvPicPr>
            <a:picLocks noGrp="1" noChangeAspect="1" noChangeArrowheads="1"/>
          </p:cNvPicPr>
          <p:nvPr>
            <p:ph sz="quarter" idx="1"/>
          </p:nvPr>
        </p:nvPicPr>
        <p:blipFill>
          <a:blip r:embed="rId2" cstate="print"/>
          <a:srcRect/>
          <a:stretch>
            <a:fillRect/>
          </a:stretch>
        </p:blipFill>
        <p:spPr bwMode="auto">
          <a:xfrm>
            <a:off x="914400" y="1651447"/>
            <a:ext cx="7772400" cy="4369841"/>
          </a:xfrm>
          <a:prstGeom prst="rect">
            <a:avLst/>
          </a:prstGeom>
          <a:noFill/>
          <a:ln w="9525">
            <a:noFill/>
            <a:miter lim="800000"/>
            <a:headEnd/>
            <a:tailEnd/>
          </a:ln>
        </p:spPr>
      </p:pic>
      <p:cxnSp>
        <p:nvCxnSpPr>
          <p:cNvPr id="5" name="Straight Arrow Connector 4"/>
          <p:cNvCxnSpPr/>
          <p:nvPr/>
        </p:nvCxnSpPr>
        <p:spPr>
          <a:xfrm flipH="1">
            <a:off x="5724128" y="501317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20272" y="414908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56176" y="4509120"/>
            <a:ext cx="697627" cy="369332"/>
          </a:xfrm>
          <a:prstGeom prst="rect">
            <a:avLst/>
          </a:prstGeom>
          <a:noFill/>
        </p:spPr>
        <p:txBody>
          <a:bodyPr wrap="none" rtlCol="0">
            <a:spAutoFit/>
          </a:bodyPr>
          <a:lstStyle/>
          <a:p>
            <a:r>
              <a:rPr lang="de-DE" dirty="0" smtClean="0"/>
              <a:t>besser</a:t>
            </a:r>
            <a:endParaRPr lang="de-DE" dirty="0"/>
          </a:p>
        </p:txBody>
      </p:sp>
      <p:cxnSp>
        <p:nvCxnSpPr>
          <p:cNvPr id="12" name="Straight Arrow Connector 11"/>
          <p:cNvCxnSpPr/>
          <p:nvPr/>
        </p:nvCxnSpPr>
        <p:spPr>
          <a:xfrm flipH="1" flipV="1">
            <a:off x="3563888" y="2420888"/>
            <a:ext cx="151216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0" y="2636912"/>
            <a:ext cx="3094504" cy="369332"/>
          </a:xfrm>
          <a:prstGeom prst="rect">
            <a:avLst/>
          </a:prstGeom>
          <a:noFill/>
        </p:spPr>
        <p:txBody>
          <a:bodyPr wrap="square" rtlCol="0">
            <a:spAutoFit/>
          </a:bodyPr>
          <a:lstStyle/>
          <a:p>
            <a:r>
              <a:rPr lang="de-DE" dirty="0" smtClean="0"/>
              <a:t>Der Zielkorridor mit Sharpe gr. 1</a:t>
            </a:r>
            <a:endParaRPr lang="de-DE" dirty="0"/>
          </a:p>
        </p:txBody>
      </p:sp>
      <p:sp>
        <p:nvSpPr>
          <p:cNvPr id="15" name="TextBox 14"/>
          <p:cNvSpPr txBox="1"/>
          <p:nvPr/>
        </p:nvSpPr>
        <p:spPr>
          <a:xfrm>
            <a:off x="7092280" y="4293096"/>
            <a:ext cx="718595" cy="369332"/>
          </a:xfrm>
          <a:prstGeom prst="rect">
            <a:avLst/>
          </a:prstGeom>
          <a:noFill/>
        </p:spPr>
        <p:txBody>
          <a:bodyPr wrap="none" rtlCol="0">
            <a:spAutoFit/>
          </a:bodyPr>
          <a:lstStyle/>
          <a:p>
            <a:r>
              <a:rPr lang="de-DE" dirty="0" smtClean="0"/>
              <a:t>Ertrag</a:t>
            </a:r>
            <a:endParaRPr lang="de-DE" dirty="0"/>
          </a:p>
        </p:txBody>
      </p:sp>
      <p:sp>
        <p:nvSpPr>
          <p:cNvPr id="16" name="TextBox 15"/>
          <p:cNvSpPr txBox="1"/>
          <p:nvPr/>
        </p:nvSpPr>
        <p:spPr>
          <a:xfrm>
            <a:off x="6156176" y="5229200"/>
            <a:ext cx="548548" cy="369332"/>
          </a:xfrm>
          <a:prstGeom prst="rect">
            <a:avLst/>
          </a:prstGeom>
          <a:noFill/>
        </p:spPr>
        <p:txBody>
          <a:bodyPr wrap="none" rtlCol="0">
            <a:spAutoFit/>
          </a:bodyPr>
          <a:lstStyle/>
          <a:p>
            <a:r>
              <a:rPr lang="de-DE" dirty="0" smtClean="0"/>
              <a:t>Risk</a:t>
            </a:r>
            <a:endParaRPr lang="de-DE"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41784"/>
            <a:ext cx="7772400" cy="854968"/>
          </a:xfrm>
        </p:spPr>
        <p:txBody>
          <a:bodyPr>
            <a:normAutofit fontScale="90000"/>
          </a:bodyPr>
          <a:lstStyle/>
          <a:p>
            <a:r>
              <a:rPr lang="de-DE" dirty="0" smtClean="0"/>
              <a:t>Das </a:t>
            </a:r>
            <a:r>
              <a:rPr lang="de-DE" b="1" u="sng" dirty="0" smtClean="0"/>
              <a:t>7/7</a:t>
            </a:r>
            <a:r>
              <a:rPr lang="de-DE" dirty="0" smtClean="0"/>
              <a:t> Produkt </a:t>
            </a:r>
            <a:br>
              <a:rPr lang="de-DE" dirty="0" smtClean="0"/>
            </a:br>
            <a:r>
              <a:rPr lang="de-DE" dirty="0" smtClean="0"/>
              <a:t>World15/</a:t>
            </a:r>
            <a:r>
              <a:rPr lang="de-DE" b="1" dirty="0" smtClean="0"/>
              <a:t>MC.S.usr.A</a:t>
            </a:r>
            <a:r>
              <a:rPr lang="de-DE" dirty="0" smtClean="0"/>
              <a:t>:  7.5/6.8 </a:t>
            </a:r>
            <a:endParaRPr lang="de-DE" dirty="0"/>
          </a:p>
        </p:txBody>
      </p:sp>
      <p:pic>
        <p:nvPicPr>
          <p:cNvPr id="8" name="Picture 4"/>
          <p:cNvPicPr>
            <a:picLocks noGrp="1" noChangeAspect="1" noChangeArrowheads="1"/>
          </p:cNvPicPr>
          <p:nvPr>
            <p:ph sz="quarter" idx="1"/>
          </p:nvPr>
        </p:nvPicPr>
        <p:blipFill>
          <a:blip r:embed="rId2" cstate="print"/>
          <a:srcRect r="2624" b="44138"/>
          <a:stretch>
            <a:fillRect/>
          </a:stretch>
        </p:blipFill>
        <p:spPr bwMode="auto">
          <a:xfrm>
            <a:off x="539552" y="1700808"/>
            <a:ext cx="8136904" cy="4287678"/>
          </a:xfrm>
          <a:prstGeom prst="rect">
            <a:avLst/>
          </a:prstGeom>
          <a:noFill/>
          <a:ln w="9525">
            <a:noFill/>
            <a:miter lim="800000"/>
            <a:headEnd/>
            <a:tailEnd/>
          </a:ln>
        </p:spPr>
      </p:pic>
      <p:cxnSp>
        <p:nvCxnSpPr>
          <p:cNvPr id="5" name="Straight Arrow Connector 4"/>
          <p:cNvCxnSpPr/>
          <p:nvPr/>
        </p:nvCxnSpPr>
        <p:spPr>
          <a:xfrm>
            <a:off x="4932040" y="184482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499992" y="2636912"/>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val 6"/>
          <p:cNvSpPr/>
          <p:nvPr/>
        </p:nvSpPr>
        <p:spPr>
          <a:xfrm>
            <a:off x="4499992" y="3717032"/>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p:cNvSpPr/>
          <p:nvPr/>
        </p:nvSpPr>
        <p:spPr>
          <a:xfrm>
            <a:off x="4427984" y="5085184"/>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Beschreibung     MC.S.usr.A </a:t>
            </a:r>
            <a:endParaRPr lang="de-DE" dirty="0"/>
          </a:p>
        </p:txBody>
      </p:sp>
      <p:sp>
        <p:nvSpPr>
          <p:cNvPr id="3" name="Content Placeholder 2"/>
          <p:cNvSpPr>
            <a:spLocks noGrp="1"/>
          </p:cNvSpPr>
          <p:nvPr>
            <p:ph sz="quarter" idx="1"/>
          </p:nvPr>
        </p:nvSpPr>
        <p:spPr/>
        <p:txBody>
          <a:bodyPr>
            <a:normAutofit fontScale="85000" lnSpcReduction="20000"/>
          </a:bodyPr>
          <a:lstStyle/>
          <a:p>
            <a:r>
              <a:rPr lang="de-DE" dirty="0" smtClean="0"/>
              <a:t>Timing:       keins</a:t>
            </a:r>
          </a:p>
          <a:p>
            <a:r>
              <a:rPr lang="de-DE" dirty="0" smtClean="0"/>
              <a:t>Selektion:    slope  -   Winkel  der dynamisch mitgeführten 		                         Regressionsgerade an das ETF</a:t>
            </a:r>
          </a:p>
          <a:p>
            <a:pPr>
              <a:buNone/>
            </a:pPr>
            <a:r>
              <a:rPr lang="de-DE" dirty="0" smtClean="0"/>
              <a:t>                          Die n Titel mit den steilsten Winkeln werden 		             für die Assetallokation zugelassen</a:t>
            </a:r>
          </a:p>
          <a:p>
            <a:r>
              <a:rPr lang="de-DE" dirty="0" smtClean="0"/>
              <a:t>Allokation:   MC  steht für „minCorrelation“  </a:t>
            </a:r>
            <a:br>
              <a:rPr lang="de-DE" dirty="0" smtClean="0"/>
            </a:br>
            <a:r>
              <a:rPr lang="de-DE" dirty="0" smtClean="0"/>
              <a:t>                     ein innovativer Algorithmus aus der Literatur:</a:t>
            </a:r>
          </a:p>
          <a:p>
            <a:pPr>
              <a:buNone/>
            </a:pPr>
            <a:r>
              <a:rPr lang="de-DE" dirty="0" smtClean="0"/>
              <a:t>                         Ziel ist es die Portfoliogewichte so zu finden, dass die </a:t>
            </a:r>
            <a:r>
              <a:rPr lang="de-DE" dirty="0" smtClean="0"/>
              <a:t>C</a:t>
            </a:r>
            <a:r>
              <a:rPr lang="de-DE" dirty="0" smtClean="0"/>
              <a:t>orrelation </a:t>
            </a:r>
            <a:r>
              <a:rPr lang="de-DE" dirty="0" smtClean="0"/>
              <a:t>der Titel untereinander möglichst gering wird. Damit wird dann das Anlagerisiko verringert und die Ertragskurve geglättet.  Maß der Glättung ist die SharpeRatio. Hier werden Werte &gt;= 1 gewünscht.</a:t>
            </a:r>
            <a:endParaRPr lang="de-DE"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Allokationen im Zeitraffer</a:t>
            </a:r>
            <a:endParaRPr lang="de-DE" dirty="0"/>
          </a:p>
        </p:txBody>
      </p:sp>
      <p:pic>
        <p:nvPicPr>
          <p:cNvPr id="3075" name="Picture 3"/>
          <p:cNvPicPr>
            <a:picLocks noGrp="1" noChangeAspect="1" noChangeArrowheads="1"/>
          </p:cNvPicPr>
          <p:nvPr>
            <p:ph sz="quarter" idx="1"/>
          </p:nvPr>
        </p:nvPicPr>
        <p:blipFill>
          <a:blip r:embed="rId2" cstate="print"/>
          <a:srcRect/>
          <a:stretch>
            <a:fillRect/>
          </a:stretch>
        </p:blipFill>
        <p:spPr bwMode="auto">
          <a:xfrm>
            <a:off x="914400" y="1484784"/>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Ökonomisches Fundament</a:t>
            </a:r>
            <a:endParaRPr lang="de-DE" dirty="0"/>
          </a:p>
        </p:txBody>
      </p:sp>
      <p:sp>
        <p:nvSpPr>
          <p:cNvPr id="3" name="Content Placeholder 2"/>
          <p:cNvSpPr>
            <a:spLocks noGrp="1"/>
          </p:cNvSpPr>
          <p:nvPr>
            <p:ph sz="quarter" idx="1"/>
          </p:nvPr>
        </p:nvSpPr>
        <p:spPr/>
        <p:txBody>
          <a:bodyPr/>
          <a:lstStyle/>
          <a:p>
            <a:r>
              <a:rPr lang="de-DE" dirty="0" smtClean="0"/>
              <a:t>Macro-Indikatoren</a:t>
            </a:r>
          </a:p>
          <a:p>
            <a:r>
              <a:rPr lang="de-DE" dirty="0" smtClean="0"/>
              <a:t>Auswahl ETF-Universum</a:t>
            </a:r>
          </a:p>
          <a:p>
            <a:r>
              <a:rPr lang="de-DE" dirty="0" smtClean="0"/>
              <a:t>Ökonomische Markteinschätzung</a:t>
            </a:r>
          </a:p>
          <a:p>
            <a:endParaRPr lang="de-DE" dirty="0" smtClean="0"/>
          </a:p>
          <a:p>
            <a:endParaRPr lang="de-DE" dirty="0" smtClean="0"/>
          </a:p>
          <a:p>
            <a:endParaRPr lang="de-DE" dirty="0" smtClean="0"/>
          </a:p>
          <a:p>
            <a:endParaRPr lang="de-DE" dirty="0" smtClean="0"/>
          </a:p>
          <a:p>
            <a:r>
              <a:rPr lang="de-DE" dirty="0" smtClean="0"/>
              <a:t>Beispiele:</a:t>
            </a:r>
          </a:p>
        </p:txBody>
      </p:sp>
      <p:graphicFrame>
        <p:nvGraphicFramePr>
          <p:cNvPr id="4" name="Content Placeholder 3"/>
          <p:cNvGraphicFramePr>
            <a:graphicFrameLocks/>
          </p:cNvGraphicFramePr>
          <p:nvPr/>
        </p:nvGraphicFramePr>
        <p:xfrm>
          <a:off x="3059832" y="2564904"/>
          <a:ext cx="6300192"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nvGraphicFramePr>
        <p:xfrm>
          <a:off x="7703840" y="216024"/>
          <a:ext cx="1440160" cy="9087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vernünftiger Turnover</a:t>
            </a:r>
            <a:endParaRPr lang="de-DE" dirty="0"/>
          </a:p>
        </p:txBody>
      </p:sp>
      <p:pic>
        <p:nvPicPr>
          <p:cNvPr id="409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4499992" y="335699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gut aufgestellt</a:t>
            </a:r>
            <a:endParaRPr lang="de-DE" dirty="0"/>
          </a:p>
        </p:txBody>
      </p:sp>
      <p:pic>
        <p:nvPicPr>
          <p:cNvPr id="5122"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3203848" y="198884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84168" y="2060848"/>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23928" y="4005064"/>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52120" y="458112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a:t>
            </a:r>
            <a:r>
              <a:rPr lang="de-DE" b="1" u="sng" dirty="0" smtClean="0"/>
              <a:t>kein</a:t>
            </a:r>
            <a:r>
              <a:rPr lang="de-DE" dirty="0" smtClean="0"/>
              <a:t> Verlustjahr ...</a:t>
            </a:r>
            <a:endParaRPr lang="de-DE" dirty="0"/>
          </a:p>
        </p:txBody>
      </p:sp>
      <p:pic>
        <p:nvPicPr>
          <p:cNvPr id="6146"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Das</a:t>
            </a:r>
            <a:r>
              <a:rPr lang="de-DE" b="1" dirty="0" smtClean="0"/>
              <a:t> </a:t>
            </a:r>
            <a:r>
              <a:rPr lang="de-DE" b="1" u="sng" dirty="0" smtClean="0"/>
              <a:t>9/15</a:t>
            </a:r>
            <a:r>
              <a:rPr lang="de-DE" b="1" dirty="0" smtClean="0"/>
              <a:t> </a:t>
            </a:r>
            <a:r>
              <a:rPr lang="de-DE" dirty="0" smtClean="0"/>
              <a:t>Produkt</a:t>
            </a:r>
            <a:br>
              <a:rPr lang="de-DE" dirty="0" smtClean="0"/>
            </a:br>
            <a:r>
              <a:rPr lang="de-DE" dirty="0" smtClean="0"/>
              <a:t>World15/</a:t>
            </a:r>
            <a:r>
              <a:rPr lang="de-DE" b="1" dirty="0" smtClean="0"/>
              <a:t>EW.S.usr.A</a:t>
            </a:r>
            <a:r>
              <a:rPr lang="de-DE" dirty="0" smtClean="0"/>
              <a:t>:       8.8/-15.6</a:t>
            </a:r>
            <a:endParaRPr lang="de-DE" dirty="0"/>
          </a:p>
        </p:txBody>
      </p:sp>
      <p:pic>
        <p:nvPicPr>
          <p:cNvPr id="12290" name="Picture 2"/>
          <p:cNvPicPr>
            <a:picLocks noGrp="1" noChangeAspect="1" noChangeArrowheads="1"/>
          </p:cNvPicPr>
          <p:nvPr>
            <p:ph sz="quarter" idx="1"/>
          </p:nvPr>
        </p:nvPicPr>
        <p:blipFill>
          <a:blip r:embed="rId2" cstate="print"/>
          <a:srcRect b="47088"/>
          <a:stretch>
            <a:fillRect/>
          </a:stretch>
        </p:blipFill>
        <p:spPr bwMode="auto">
          <a:xfrm>
            <a:off x="683568" y="1548879"/>
            <a:ext cx="8003232" cy="4472409"/>
          </a:xfrm>
          <a:prstGeom prst="rect">
            <a:avLst/>
          </a:prstGeom>
          <a:noFill/>
          <a:ln w="9525">
            <a:noFill/>
            <a:miter lim="800000"/>
            <a:headEnd/>
            <a:tailEnd/>
          </a:ln>
        </p:spPr>
      </p:pic>
      <p:cxnSp>
        <p:nvCxnSpPr>
          <p:cNvPr id="5" name="Straight Arrow Connector 4"/>
          <p:cNvCxnSpPr/>
          <p:nvPr/>
        </p:nvCxnSpPr>
        <p:spPr>
          <a:xfrm>
            <a:off x="2987824"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EW.S.usr.A:  geringer Turnover</a:t>
            </a:r>
            <a:endParaRPr lang="de-DE" dirty="0"/>
          </a:p>
        </p:txBody>
      </p:sp>
      <p:pic>
        <p:nvPicPr>
          <p:cNvPr id="13314"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EW.S.usr.A</a:t>
            </a:r>
            <a:endParaRPr lang="de-DE" dirty="0"/>
          </a:p>
        </p:txBody>
      </p:sp>
      <p:pic>
        <p:nvPicPr>
          <p:cNvPr id="1433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Universe:  StoxxBra  </a:t>
            </a:r>
            <a:endParaRPr lang="de-DE" dirty="0"/>
          </a:p>
        </p:txBody>
      </p:sp>
      <p:pic>
        <p:nvPicPr>
          <p:cNvPr id="9" name="Picture 3"/>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Übersicht: </a:t>
            </a:r>
            <a:br>
              <a:rPr lang="de-DE" dirty="0" smtClean="0"/>
            </a:br>
            <a:r>
              <a:rPr lang="de-DE" dirty="0" smtClean="0"/>
              <a:t>prognosefreie SA_A-Modelle  </a:t>
            </a:r>
            <a:endParaRPr lang="de-DE" dirty="0"/>
          </a:p>
        </p:txBody>
      </p:sp>
      <p:pic>
        <p:nvPicPr>
          <p:cNvPr id="921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4499992" y="256490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MV.S.usr.A</a:t>
            </a:r>
            <a:r>
              <a:rPr lang="de-DE" dirty="0" smtClean="0"/>
              <a:t>  (minVar mit rankingFilter)</a:t>
            </a:r>
            <a:br>
              <a:rPr lang="de-DE" dirty="0" smtClean="0"/>
            </a:br>
            <a:r>
              <a:rPr lang="de-DE" dirty="0" smtClean="0"/>
              <a:t> mit    10.5 / -14.5:   ein </a:t>
            </a:r>
            <a:r>
              <a:rPr lang="de-DE" b="1" u="sng" dirty="0" smtClean="0"/>
              <a:t>9/15</a:t>
            </a:r>
            <a:r>
              <a:rPr lang="de-DE" dirty="0" smtClean="0"/>
              <a:t> Produkt </a:t>
            </a:r>
            <a:endParaRPr lang="de-DE" dirty="0"/>
          </a:p>
        </p:txBody>
      </p:sp>
      <p:pic>
        <p:nvPicPr>
          <p:cNvPr id="10242" name="Picture 2"/>
          <p:cNvPicPr>
            <a:picLocks noGrp="1" noChangeAspect="1" noChangeArrowheads="1"/>
          </p:cNvPicPr>
          <p:nvPr>
            <p:ph sz="quarter" idx="1"/>
          </p:nvPr>
        </p:nvPicPr>
        <p:blipFill>
          <a:blip r:embed="rId2" cstate="print"/>
          <a:srcRect b="47269"/>
          <a:stretch>
            <a:fillRect/>
          </a:stretch>
        </p:blipFill>
        <p:spPr bwMode="auto">
          <a:xfrm>
            <a:off x="683568" y="1556792"/>
            <a:ext cx="7988424" cy="4608512"/>
          </a:xfrm>
          <a:prstGeom prst="rect">
            <a:avLst/>
          </a:prstGeom>
          <a:noFill/>
          <a:ln w="9525">
            <a:noFill/>
            <a:miter lim="800000"/>
            <a:headEnd/>
            <a:tailEnd/>
          </a:ln>
        </p:spPr>
      </p:pic>
      <p:cxnSp>
        <p:nvCxnSpPr>
          <p:cNvPr id="5" name="Straight Arrow Connector 4"/>
          <p:cNvCxnSpPr/>
          <p:nvPr/>
        </p:nvCxnSpPr>
        <p:spPr>
          <a:xfrm>
            <a:off x="3851920"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10% annualisierter Ertrag</a:t>
            </a:r>
            <a:r>
              <a:rPr lang="de-DE" sz="2700" dirty="0" smtClean="0"/>
              <a:t>  </a:t>
            </a:r>
            <a:r>
              <a:rPr lang="de-DE" dirty="0" smtClean="0"/>
              <a:t>(Cagr)</a:t>
            </a:r>
            <a:r>
              <a:rPr lang="de-DE" sz="2700" dirty="0" smtClean="0"/>
              <a:t/>
            </a:r>
            <a:br>
              <a:rPr lang="de-DE" sz="2700" dirty="0" smtClean="0"/>
            </a:br>
            <a:r>
              <a:rPr lang="de-DE" sz="2700" dirty="0" smtClean="0"/>
              <a:t>              bei einem 2008 Verlustjahr  von  -6%</a:t>
            </a:r>
            <a:endParaRPr lang="de-DE" dirty="0"/>
          </a:p>
        </p:txBody>
      </p:sp>
      <p:pic>
        <p:nvPicPr>
          <p:cNvPr id="11266"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nummernplatzhalter 3"/>
          <p:cNvSpPr txBox="1">
            <a:spLocks noGrp="1"/>
          </p:cNvSpPr>
          <p:nvPr/>
        </p:nvSpPr>
        <p:spPr bwMode="auto">
          <a:xfrm>
            <a:off x="7924800" y="6386513"/>
            <a:ext cx="990600" cy="277812"/>
          </a:xfrm>
          <a:prstGeom prst="rect">
            <a:avLst/>
          </a:prstGeom>
          <a:noFill/>
          <a:ln w="9525">
            <a:noFill/>
            <a:miter lim="800000"/>
            <a:headEnd/>
            <a:tailEnd/>
          </a:ln>
        </p:spPr>
        <p:txBody>
          <a:bodyPr/>
          <a:lstStyle/>
          <a:p>
            <a:pPr algn="r"/>
            <a:r>
              <a:rPr lang="de-DE" sz="1000">
                <a:latin typeface="Times New Roman" pitchFamily="18" charset="0"/>
              </a:rPr>
              <a:t> Seite </a:t>
            </a:r>
            <a:fld id="{11EA14A7-6753-4894-B2AD-FE2D656AB097}" type="slidenum">
              <a:rPr lang="de-DE" sz="1000">
                <a:latin typeface="Times New Roman" pitchFamily="18" charset="0"/>
              </a:rPr>
              <a:pPr algn="r"/>
              <a:t>6</a:t>
            </a:fld>
            <a:endParaRPr lang="de-DE" sz="1000">
              <a:latin typeface="Times New Roman" pitchFamily="18" charset="0"/>
            </a:endParaRPr>
          </a:p>
        </p:txBody>
      </p:sp>
      <p:sp>
        <p:nvSpPr>
          <p:cNvPr id="7171" name="Rectangle 2"/>
          <p:cNvSpPr>
            <a:spLocks noGrp="1" noChangeArrowheads="1"/>
          </p:cNvSpPr>
          <p:nvPr>
            <p:ph type="title" idx="4294967295"/>
          </p:nvPr>
        </p:nvSpPr>
        <p:spPr>
          <a:xfrm>
            <a:off x="611560" y="0"/>
            <a:ext cx="8027987" cy="1143000"/>
          </a:xfrm>
        </p:spPr>
        <p:txBody>
          <a:bodyPr>
            <a:normAutofit/>
          </a:bodyPr>
          <a:lstStyle/>
          <a:p>
            <a:pPr eaLnBrk="1" hangingPunct="1"/>
            <a:r>
              <a:rPr lang="de-CH" sz="3200" dirty="0" smtClean="0">
                <a:solidFill>
                  <a:schemeClr val="bg1"/>
                </a:solidFill>
              </a:rPr>
              <a:t>Übersicht aktuelle Situation: 04.04.2014</a:t>
            </a:r>
            <a:endParaRPr lang="en-GB" sz="3200" dirty="0" smtClean="0">
              <a:solidFill>
                <a:schemeClr val="bg1"/>
              </a:solidFill>
            </a:endParaRPr>
          </a:p>
        </p:txBody>
      </p:sp>
      <p:sp>
        <p:nvSpPr>
          <p:cNvPr id="13317" name="Foliennummernplatzhalter 1"/>
          <p:cNvSpPr>
            <a:spLocks noGrp="1"/>
          </p:cNvSpPr>
          <p:nvPr>
            <p:ph type="sldNum" sz="quarter" idx="10"/>
          </p:nvPr>
        </p:nvSpPr>
        <p:spPr>
          <a:xfrm>
            <a:off x="7924800" y="6386513"/>
            <a:ext cx="990600" cy="277812"/>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eaLnBrk="0" hangingPunct="0">
              <a:defRPr sz="1600">
                <a:solidFill>
                  <a:schemeClr val="tx1"/>
                </a:solidFill>
                <a:latin typeface="Sylfaen" pitchFamily="18" charset="0"/>
              </a:defRPr>
            </a:lvl1pPr>
            <a:lvl2pPr marL="742950" indent="-285750" algn="ctr" eaLnBrk="0" hangingPunct="0">
              <a:defRPr sz="1600">
                <a:solidFill>
                  <a:schemeClr val="tx1"/>
                </a:solidFill>
                <a:latin typeface="Sylfaen" pitchFamily="18" charset="0"/>
              </a:defRPr>
            </a:lvl2pPr>
            <a:lvl3pPr marL="1143000" indent="-228600" algn="ctr" eaLnBrk="0" hangingPunct="0">
              <a:defRPr sz="1600">
                <a:solidFill>
                  <a:schemeClr val="tx1"/>
                </a:solidFill>
                <a:latin typeface="Sylfaen" pitchFamily="18" charset="0"/>
              </a:defRPr>
            </a:lvl3pPr>
            <a:lvl4pPr marL="1600200" indent="-228600" algn="ctr" eaLnBrk="0" hangingPunct="0">
              <a:defRPr sz="1600">
                <a:solidFill>
                  <a:schemeClr val="tx1"/>
                </a:solidFill>
                <a:latin typeface="Sylfaen" pitchFamily="18" charset="0"/>
              </a:defRPr>
            </a:lvl4pPr>
            <a:lvl5pPr marL="2057400" indent="-228600" algn="ctr" eaLnBrk="0" hangingPunct="0">
              <a:defRPr sz="1600">
                <a:solidFill>
                  <a:schemeClr val="tx1"/>
                </a:solidFill>
                <a:latin typeface="Sylfaen" pitchFamily="18" charset="0"/>
              </a:defRPr>
            </a:lvl5pPr>
            <a:lvl6pPr marL="2514600" indent="-228600" algn="ctr" eaLnBrk="0" fontAlgn="base" hangingPunct="0">
              <a:spcBef>
                <a:spcPct val="0"/>
              </a:spcBef>
              <a:spcAft>
                <a:spcPct val="0"/>
              </a:spcAft>
              <a:defRPr sz="1600">
                <a:solidFill>
                  <a:schemeClr val="tx1"/>
                </a:solidFill>
                <a:latin typeface="Sylfaen" pitchFamily="18" charset="0"/>
              </a:defRPr>
            </a:lvl6pPr>
            <a:lvl7pPr marL="2971800" indent="-228600" algn="ctr" eaLnBrk="0" fontAlgn="base" hangingPunct="0">
              <a:spcBef>
                <a:spcPct val="0"/>
              </a:spcBef>
              <a:spcAft>
                <a:spcPct val="0"/>
              </a:spcAft>
              <a:defRPr sz="1600">
                <a:solidFill>
                  <a:schemeClr val="tx1"/>
                </a:solidFill>
                <a:latin typeface="Sylfaen" pitchFamily="18" charset="0"/>
              </a:defRPr>
            </a:lvl7pPr>
            <a:lvl8pPr marL="3429000" indent="-228600" algn="ctr" eaLnBrk="0" fontAlgn="base" hangingPunct="0">
              <a:spcBef>
                <a:spcPct val="0"/>
              </a:spcBef>
              <a:spcAft>
                <a:spcPct val="0"/>
              </a:spcAft>
              <a:defRPr sz="1600">
                <a:solidFill>
                  <a:schemeClr val="tx1"/>
                </a:solidFill>
                <a:latin typeface="Sylfaen" pitchFamily="18" charset="0"/>
              </a:defRPr>
            </a:lvl8pPr>
            <a:lvl9pPr marL="3886200" indent="-228600" algn="ctr" eaLnBrk="0" fontAlgn="base" hangingPunct="0">
              <a:spcBef>
                <a:spcPct val="0"/>
              </a:spcBef>
              <a:spcAft>
                <a:spcPct val="0"/>
              </a:spcAft>
              <a:defRPr sz="1600">
                <a:solidFill>
                  <a:schemeClr val="tx1"/>
                </a:solidFill>
                <a:latin typeface="Sylfaen" pitchFamily="18" charset="0"/>
              </a:defRPr>
            </a:lvl9pPr>
          </a:lstStyle>
          <a:p>
            <a:pPr algn="r" eaLnBrk="1" hangingPunct="1">
              <a:defRPr/>
            </a:pPr>
            <a:r>
              <a:rPr lang="de-DE" sz="1000" smtClean="0">
                <a:latin typeface="Times New Roman" pitchFamily="18" charset="0"/>
              </a:rPr>
              <a:t> Seite </a:t>
            </a:r>
            <a:fld id="{75F8B5BE-73A1-4C1B-90C1-5F6423CE7BF1}" type="slidenum">
              <a:rPr lang="de-DE" sz="1000" smtClean="0">
                <a:latin typeface="Times New Roman" pitchFamily="18" charset="0"/>
              </a:rPr>
              <a:pPr algn="r" eaLnBrk="1" hangingPunct="1">
                <a:defRPr/>
              </a:pPr>
              <a:t>6</a:t>
            </a:fld>
            <a:endParaRPr lang="de-DE" sz="1000" smtClean="0">
              <a:latin typeface="Times New Roman" pitchFamily="18" charset="0"/>
            </a:endParaRPr>
          </a:p>
        </p:txBody>
      </p:sp>
      <p:pic>
        <p:nvPicPr>
          <p:cNvPr id="7203" name="Picture 35"/>
          <p:cNvPicPr>
            <a:picLocks noChangeAspect="1" noChangeArrowheads="1"/>
          </p:cNvPicPr>
          <p:nvPr/>
        </p:nvPicPr>
        <p:blipFill>
          <a:blip r:embed="rId2" cstate="print"/>
          <a:srcRect/>
          <a:stretch>
            <a:fillRect/>
          </a:stretch>
        </p:blipFill>
        <p:spPr bwMode="auto">
          <a:xfrm>
            <a:off x="698500" y="1208088"/>
            <a:ext cx="7747000" cy="4440237"/>
          </a:xfrm>
          <a:prstGeom prst="rect">
            <a:avLst/>
          </a:prstGeom>
          <a:noFill/>
          <a:ln w="9525">
            <a:noFill/>
            <a:miter lim="800000"/>
            <a:headEnd/>
            <a:tailEnd/>
          </a:ln>
          <a:effectLst/>
        </p:spPr>
      </p:pic>
      <p:graphicFrame>
        <p:nvGraphicFramePr>
          <p:cNvPr id="7" name="Content Placeholder 3"/>
          <p:cNvGraphicFramePr>
            <a:graphicFrameLocks/>
          </p:cNvGraphicFramePr>
          <p:nvPr/>
        </p:nvGraphicFramePr>
        <p:xfrm>
          <a:off x="7703840" y="72008"/>
          <a:ext cx="1440160" cy="908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Zusammenfassung</a:t>
            </a:r>
            <a:endParaRPr lang="de-DE" dirty="0"/>
          </a:p>
        </p:txBody>
      </p:sp>
      <p:sp>
        <p:nvSpPr>
          <p:cNvPr id="3" name="Content Placeholder 2"/>
          <p:cNvSpPr>
            <a:spLocks noGrp="1"/>
          </p:cNvSpPr>
          <p:nvPr>
            <p:ph sz="quarter" idx="1"/>
          </p:nvPr>
        </p:nvSpPr>
        <p:spPr/>
        <p:txBody>
          <a:bodyPr/>
          <a:lstStyle/>
          <a:p>
            <a:r>
              <a:rPr lang="de-DE" b="1" u="sng" dirty="0" smtClean="0"/>
              <a:t>7/7</a:t>
            </a:r>
            <a:r>
              <a:rPr lang="de-DE" b="1" dirty="0" smtClean="0"/>
              <a:t> Produkt</a:t>
            </a:r>
          </a:p>
          <a:p>
            <a:pPr lvl="1">
              <a:buNone/>
            </a:pPr>
            <a:r>
              <a:rPr lang="de-DE" dirty="0" smtClean="0"/>
              <a:t>World15:       </a:t>
            </a:r>
            <a:r>
              <a:rPr lang="de-DE" b="1" u="sng" dirty="0" smtClean="0"/>
              <a:t>MC.S.usr.A</a:t>
            </a:r>
            <a:r>
              <a:rPr lang="de-DE" dirty="0" smtClean="0"/>
              <a:t>: 7.5/-6.8 TurnOver 330</a:t>
            </a:r>
            <a:br>
              <a:rPr lang="de-DE" dirty="0" smtClean="0"/>
            </a:br>
            <a:r>
              <a:rPr lang="de-DE" dirty="0" smtClean="0"/>
              <a:t>                           slopeRanking  + minCorrelation </a:t>
            </a:r>
          </a:p>
          <a:p>
            <a:pPr lvl="1">
              <a:buNone/>
            </a:pPr>
            <a:endParaRPr lang="de-DE" dirty="0" smtClean="0"/>
          </a:p>
          <a:p>
            <a:r>
              <a:rPr lang="de-DE" b="1" u="sng" dirty="0" smtClean="0"/>
              <a:t>9/15</a:t>
            </a:r>
            <a:r>
              <a:rPr lang="de-DE" b="1" dirty="0" smtClean="0"/>
              <a:t> Produkte</a:t>
            </a:r>
          </a:p>
          <a:p>
            <a:pPr lvl="1">
              <a:buNone/>
            </a:pPr>
            <a:r>
              <a:rPr lang="de-DE" dirty="0" smtClean="0"/>
              <a:t>  World15:     </a:t>
            </a:r>
            <a:r>
              <a:rPr lang="de-DE" b="1" u="sng" dirty="0" smtClean="0"/>
              <a:t>EW.S.usr.A</a:t>
            </a:r>
            <a:r>
              <a:rPr lang="de-DE" dirty="0" smtClean="0"/>
              <a:t>  8.8/-15.6  TurnOver 210</a:t>
            </a:r>
            <a:br>
              <a:rPr lang="de-DE" dirty="0" smtClean="0"/>
            </a:br>
            <a:r>
              <a:rPr lang="de-DE" dirty="0" smtClean="0"/>
              <a:t>                        mit slopeRanking – equal weighted</a:t>
            </a:r>
          </a:p>
          <a:p>
            <a:pPr lvl="1">
              <a:buNone/>
            </a:pPr>
            <a:r>
              <a:rPr lang="de-DE" dirty="0" smtClean="0"/>
              <a:t>  StoxxBra:    </a:t>
            </a:r>
            <a:r>
              <a:rPr lang="de-DE" b="1" u="sng" dirty="0" smtClean="0"/>
              <a:t>MV.S.usr.A</a:t>
            </a:r>
            <a:r>
              <a:rPr lang="de-DE" dirty="0" smtClean="0"/>
              <a:t>  10.5/-14.5 Turnover 500    </a:t>
            </a:r>
            <a:br>
              <a:rPr lang="de-DE" dirty="0" smtClean="0"/>
            </a:br>
            <a:r>
              <a:rPr lang="de-DE" dirty="0" smtClean="0"/>
              <a:t>    		     slopeRanking  + minVar</a:t>
            </a:r>
          </a:p>
          <a:p>
            <a:endParaRPr lang="de-DE" dirty="0" smtClean="0"/>
          </a:p>
          <a:p>
            <a:endParaRPr lang="de-DE"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Backtest Erfahrungen</a:t>
            </a:r>
            <a:endParaRPr lang="de-DE" dirty="0"/>
          </a:p>
        </p:txBody>
      </p:sp>
      <p:sp>
        <p:nvSpPr>
          <p:cNvPr id="3" name="Content Placeholder 2"/>
          <p:cNvSpPr>
            <a:spLocks noGrp="1"/>
          </p:cNvSpPr>
          <p:nvPr>
            <p:ph sz="quarter" idx="1"/>
          </p:nvPr>
        </p:nvSpPr>
        <p:spPr/>
        <p:txBody>
          <a:bodyPr>
            <a:normAutofit fontScale="77500" lnSpcReduction="20000"/>
          </a:bodyPr>
          <a:lstStyle/>
          <a:p>
            <a:pPr>
              <a:buNone/>
            </a:pPr>
            <a:r>
              <a:rPr lang="de-DE" dirty="0" smtClean="0"/>
              <a:t>Bei einem  TSA  Run werden bis zu 500 Modelvarianten in einer Stunde analysiert.  Nur die stabilsten Konstellationen gehen in Produktion.</a:t>
            </a:r>
          </a:p>
          <a:p>
            <a:r>
              <a:rPr lang="de-DE" dirty="0" smtClean="0"/>
              <a:t>Bei einem Universum mit verläßlichem SAFE (Barclays...)</a:t>
            </a:r>
            <a:br>
              <a:rPr lang="de-DE" dirty="0" smtClean="0"/>
            </a:br>
            <a:r>
              <a:rPr lang="de-DE" dirty="0" smtClean="0"/>
              <a:t>ist unsere </a:t>
            </a:r>
            <a:r>
              <a:rPr lang="de-DE" b="1" dirty="0" smtClean="0"/>
              <a:t>MinVar</a:t>
            </a:r>
            <a:r>
              <a:rPr lang="de-DE" dirty="0" smtClean="0"/>
              <a:t> bzw. MinCor – Variante fast immer Spitzenreiter im Bereich </a:t>
            </a:r>
            <a:r>
              <a:rPr lang="de-DE" b="1" dirty="0" smtClean="0"/>
              <a:t>Risikovermeidung</a:t>
            </a:r>
            <a:r>
              <a:rPr lang="de-DE" dirty="0" smtClean="0"/>
              <a:t>  (SharpeRatio, MaxDD) bei zumeist  gutem (geringem) Turnover.</a:t>
            </a:r>
          </a:p>
          <a:p>
            <a:r>
              <a:rPr lang="de-DE" dirty="0" smtClean="0"/>
              <a:t>Mit einer vorgeschalteten  Ranking-Selektion läßt sich </a:t>
            </a:r>
            <a:br>
              <a:rPr lang="de-DE" dirty="0" smtClean="0"/>
            </a:br>
            <a:r>
              <a:rPr lang="de-DE" dirty="0" smtClean="0"/>
              <a:t>a) die Performance steigern (bei leichter Risikoerhöhung)</a:t>
            </a:r>
            <a:br>
              <a:rPr lang="de-DE" dirty="0" smtClean="0"/>
            </a:br>
            <a:r>
              <a:rPr lang="de-DE" dirty="0" smtClean="0"/>
              <a:t>b) die Abhängigkeit von der Stabilität des SAFEs stark verringern.</a:t>
            </a:r>
          </a:p>
          <a:p>
            <a:r>
              <a:rPr lang="de-DE" dirty="0" smtClean="0"/>
              <a:t>Timing-Algorithmen werden erst dann wichtig wenn man Wert auf höhere Performance (Cagr &gt; 9%) legt und dafür bereit ist höhere  Ertragsschankungen (Sharpe  &lt; 0.7)  hinzunehmen.</a:t>
            </a:r>
          </a:p>
          <a:p>
            <a:endParaRPr lang="de-DE"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Backup</a:t>
            </a:r>
            <a:endParaRPr lang="de-DE"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 Backtests  - Handwerkliches</a:t>
            </a:r>
            <a:endParaRPr lang="de-DE" dirty="0"/>
          </a:p>
        </p:txBody>
      </p:sp>
      <p:sp>
        <p:nvSpPr>
          <p:cNvPr id="3" name="Content Placeholder 2"/>
          <p:cNvSpPr>
            <a:spLocks noGrp="1"/>
          </p:cNvSpPr>
          <p:nvPr>
            <p:ph sz="quarter" idx="1"/>
          </p:nvPr>
        </p:nvSpPr>
        <p:spPr/>
        <p:txBody>
          <a:bodyPr>
            <a:normAutofit fontScale="77500" lnSpcReduction="20000"/>
          </a:bodyPr>
          <a:lstStyle/>
          <a:p>
            <a:r>
              <a:rPr lang="de-DE" dirty="0" smtClean="0"/>
              <a:t> zeigen das Verhalten in vergangenen oder simulierten Marktphasen.  Das sich für historische Zeiten immer leicht optimale Modelle finden lassen müssen hier handwerkliche Techniken beachtet werden. (overfitting, outofsample, simulationsdaten, minimale Freiheitsgerade, Stresstests...)</a:t>
            </a:r>
          </a:p>
          <a:p>
            <a:r>
              <a:rPr lang="de-DE" dirty="0" smtClean="0"/>
              <a:t>Aber:  Wir alle lernen ständig aus Vergangenem</a:t>
            </a:r>
          </a:p>
          <a:p>
            <a:r>
              <a:rPr lang="de-DE" dirty="0" smtClean="0"/>
              <a:t>Auch wenn die Reaktion auf historische Daten keine Garantie für das Verhalten auf zukünftige Daten veränderter Märkte ist:   Wenn‘s schon nicht für die Vergangenheit klappt wieso solls dann für die Zukunft taugen.</a:t>
            </a:r>
          </a:p>
          <a:p>
            <a:r>
              <a:rPr lang="de-DE" dirty="0" smtClean="0"/>
              <a:t>Wichtig:   Nie eine Spitzenreturn (sehr zufallsabhängig) anstreben sondern immer eine möglichst </a:t>
            </a:r>
            <a:r>
              <a:rPr lang="de-DE" b="1" dirty="0" smtClean="0"/>
              <a:t>glatte</a:t>
            </a:r>
            <a:r>
              <a:rPr lang="de-DE" dirty="0" smtClean="0"/>
              <a:t> Ertragskurve.</a:t>
            </a:r>
          </a:p>
          <a:p>
            <a:r>
              <a:rPr lang="de-DE" dirty="0" smtClean="0"/>
              <a:t>Stress-Tests für neue Universen – ohne dabei die Parameter anzupassen.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StressTest:     Universe  USA++	</a:t>
            </a:r>
            <a:endParaRPr lang="de-DE" dirty="0"/>
          </a:p>
        </p:txBody>
      </p:sp>
      <p:pic>
        <p:nvPicPr>
          <p:cNvPr id="15362"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Übersicht</a:t>
            </a:r>
            <a:endParaRPr lang="de-DE" dirty="0"/>
          </a:p>
        </p:txBody>
      </p:sp>
      <p:pic>
        <p:nvPicPr>
          <p:cNvPr id="16386" name="Picture 2"/>
          <p:cNvPicPr>
            <a:picLocks noGrp="1" noChangeAspect="1" noChangeArrowheads="1"/>
          </p:cNvPicPr>
          <p:nvPr>
            <p:ph sz="quarter" idx="1"/>
          </p:nvPr>
        </p:nvPicPr>
        <p:blipFill>
          <a:blip r:embed="rId2" cstate="print"/>
          <a:srcRect/>
          <a:stretch>
            <a:fillRect/>
          </a:stretch>
        </p:blipFill>
        <p:spPr bwMode="auto">
          <a:xfrm>
            <a:off x="914400" y="1484784"/>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liennummernplatzhalter 3"/>
          <p:cNvSpPr txBox="1">
            <a:spLocks noGrp="1"/>
          </p:cNvSpPr>
          <p:nvPr/>
        </p:nvSpPr>
        <p:spPr bwMode="auto">
          <a:xfrm>
            <a:off x="7924800" y="6386513"/>
            <a:ext cx="990600" cy="277812"/>
          </a:xfrm>
          <a:prstGeom prst="rect">
            <a:avLst/>
          </a:prstGeom>
          <a:noFill/>
          <a:ln w="9525">
            <a:noFill/>
            <a:miter lim="800000"/>
            <a:headEnd/>
            <a:tailEnd/>
          </a:ln>
        </p:spPr>
        <p:txBody>
          <a:bodyPr/>
          <a:lstStyle/>
          <a:p>
            <a:pPr algn="r"/>
            <a:r>
              <a:rPr lang="de-DE" sz="1000">
                <a:latin typeface="Times New Roman" pitchFamily="18" charset="0"/>
              </a:rPr>
              <a:t> Seite </a:t>
            </a:r>
            <a:fld id="{9D78AE67-6FC1-41B0-BFBA-D263F4385406}" type="slidenum">
              <a:rPr lang="de-DE" sz="1000">
                <a:latin typeface="Times New Roman" pitchFamily="18" charset="0"/>
              </a:rPr>
              <a:pPr algn="r"/>
              <a:t>7</a:t>
            </a:fld>
            <a:endParaRPr lang="de-DE" sz="1000">
              <a:latin typeface="Times New Roman" pitchFamily="18" charset="0"/>
            </a:endParaRPr>
          </a:p>
        </p:txBody>
      </p:sp>
      <p:sp>
        <p:nvSpPr>
          <p:cNvPr id="83971" name="Rectangle 2"/>
          <p:cNvSpPr>
            <a:spLocks noGrp="1" noChangeArrowheads="1"/>
          </p:cNvSpPr>
          <p:nvPr>
            <p:ph type="title" idx="4294967295"/>
          </p:nvPr>
        </p:nvSpPr>
        <p:spPr>
          <a:xfrm>
            <a:off x="467544" y="0"/>
            <a:ext cx="8027987" cy="1143000"/>
          </a:xfrm>
        </p:spPr>
        <p:txBody>
          <a:bodyPr/>
          <a:lstStyle/>
          <a:p>
            <a:pPr algn="ctr" eaLnBrk="1" hangingPunct="1"/>
            <a:r>
              <a:rPr lang="de-CH" sz="2000" dirty="0" smtClean="0">
                <a:solidFill>
                  <a:schemeClr val="bg1"/>
                </a:solidFill>
              </a:rPr>
              <a:t>Der Konjunkturzyklus in Deutschland zeigt weiterhin Anzeichen einer Topbildung. Eine deutliche Abschwächung ist allerdings noch nicht auszumachen.</a:t>
            </a:r>
            <a:endParaRPr lang="en-GB" sz="2000" dirty="0" smtClean="0">
              <a:solidFill>
                <a:schemeClr val="bg1"/>
              </a:solidFill>
            </a:endParaRPr>
          </a:p>
        </p:txBody>
      </p:sp>
      <p:sp>
        <p:nvSpPr>
          <p:cNvPr id="13317" name="Foliennummernplatzhalter 1"/>
          <p:cNvSpPr txBox="1">
            <a:spLocks noGrp="1"/>
          </p:cNvSpPr>
          <p:nvPr/>
        </p:nvSpPr>
        <p:spPr bwMode="auto">
          <a:xfrm>
            <a:off x="7924800" y="6386513"/>
            <a:ext cx="990600" cy="27781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eaLnBrk="0" hangingPunct="0">
              <a:defRPr sz="1600">
                <a:solidFill>
                  <a:schemeClr val="tx1"/>
                </a:solidFill>
                <a:latin typeface="Sylfaen" pitchFamily="18" charset="0"/>
              </a:defRPr>
            </a:lvl1pPr>
            <a:lvl2pPr marL="742950" indent="-285750" algn="ctr" eaLnBrk="0" hangingPunct="0">
              <a:defRPr sz="1600">
                <a:solidFill>
                  <a:schemeClr val="tx1"/>
                </a:solidFill>
                <a:latin typeface="Sylfaen" pitchFamily="18" charset="0"/>
              </a:defRPr>
            </a:lvl2pPr>
            <a:lvl3pPr marL="1143000" indent="-228600" algn="ctr" eaLnBrk="0" hangingPunct="0">
              <a:defRPr sz="1600">
                <a:solidFill>
                  <a:schemeClr val="tx1"/>
                </a:solidFill>
                <a:latin typeface="Sylfaen" pitchFamily="18" charset="0"/>
              </a:defRPr>
            </a:lvl3pPr>
            <a:lvl4pPr marL="1600200" indent="-228600" algn="ctr" eaLnBrk="0" hangingPunct="0">
              <a:defRPr sz="1600">
                <a:solidFill>
                  <a:schemeClr val="tx1"/>
                </a:solidFill>
                <a:latin typeface="Sylfaen" pitchFamily="18" charset="0"/>
              </a:defRPr>
            </a:lvl4pPr>
            <a:lvl5pPr marL="2057400" indent="-228600" algn="ctr" eaLnBrk="0" hangingPunct="0">
              <a:defRPr sz="1600">
                <a:solidFill>
                  <a:schemeClr val="tx1"/>
                </a:solidFill>
                <a:latin typeface="Sylfaen" pitchFamily="18" charset="0"/>
              </a:defRPr>
            </a:lvl5pPr>
            <a:lvl6pPr marL="2514600" indent="-228600" algn="ctr" eaLnBrk="0" fontAlgn="base" hangingPunct="0">
              <a:spcBef>
                <a:spcPct val="0"/>
              </a:spcBef>
              <a:spcAft>
                <a:spcPct val="0"/>
              </a:spcAft>
              <a:defRPr sz="1600">
                <a:solidFill>
                  <a:schemeClr val="tx1"/>
                </a:solidFill>
                <a:latin typeface="Sylfaen" pitchFamily="18" charset="0"/>
              </a:defRPr>
            </a:lvl6pPr>
            <a:lvl7pPr marL="2971800" indent="-228600" algn="ctr" eaLnBrk="0" fontAlgn="base" hangingPunct="0">
              <a:spcBef>
                <a:spcPct val="0"/>
              </a:spcBef>
              <a:spcAft>
                <a:spcPct val="0"/>
              </a:spcAft>
              <a:defRPr sz="1600">
                <a:solidFill>
                  <a:schemeClr val="tx1"/>
                </a:solidFill>
                <a:latin typeface="Sylfaen" pitchFamily="18" charset="0"/>
              </a:defRPr>
            </a:lvl7pPr>
            <a:lvl8pPr marL="3429000" indent="-228600" algn="ctr" eaLnBrk="0" fontAlgn="base" hangingPunct="0">
              <a:spcBef>
                <a:spcPct val="0"/>
              </a:spcBef>
              <a:spcAft>
                <a:spcPct val="0"/>
              </a:spcAft>
              <a:defRPr sz="1600">
                <a:solidFill>
                  <a:schemeClr val="tx1"/>
                </a:solidFill>
                <a:latin typeface="Sylfaen" pitchFamily="18" charset="0"/>
              </a:defRPr>
            </a:lvl8pPr>
            <a:lvl9pPr marL="3886200" indent="-228600" algn="ctr" eaLnBrk="0" fontAlgn="base" hangingPunct="0">
              <a:spcBef>
                <a:spcPct val="0"/>
              </a:spcBef>
              <a:spcAft>
                <a:spcPct val="0"/>
              </a:spcAft>
              <a:defRPr sz="1600">
                <a:solidFill>
                  <a:schemeClr val="tx1"/>
                </a:solidFill>
                <a:latin typeface="Sylfaen" pitchFamily="18" charset="0"/>
              </a:defRPr>
            </a:lvl9pPr>
          </a:lstStyle>
          <a:p>
            <a:pPr algn="r" eaLnBrk="1" hangingPunct="1">
              <a:defRPr/>
            </a:pPr>
            <a:r>
              <a:rPr lang="de-DE" sz="1000" smtClean="0">
                <a:latin typeface="Times New Roman" pitchFamily="18" charset="0"/>
                <a:cs typeface="+mn-cs"/>
              </a:rPr>
              <a:t> Seite </a:t>
            </a:r>
            <a:fld id="{B1478B32-165D-4F6A-99E5-FB5CE50D8F1F}" type="slidenum">
              <a:rPr lang="de-DE" sz="1000" smtClean="0">
                <a:latin typeface="Times New Roman" pitchFamily="18" charset="0"/>
                <a:cs typeface="+mn-cs"/>
              </a:rPr>
              <a:pPr algn="r" eaLnBrk="1" hangingPunct="1">
                <a:defRPr/>
              </a:pPr>
              <a:t>7</a:t>
            </a:fld>
            <a:endParaRPr lang="de-DE" sz="1000" smtClean="0">
              <a:latin typeface="Times New Roman" pitchFamily="18" charset="0"/>
              <a:cs typeface="+mn-cs"/>
            </a:endParaRPr>
          </a:p>
        </p:txBody>
      </p:sp>
      <p:pic>
        <p:nvPicPr>
          <p:cNvPr id="83990" name="Picture 22"/>
          <p:cNvPicPr>
            <a:picLocks noChangeAspect="1" noChangeArrowheads="1"/>
          </p:cNvPicPr>
          <p:nvPr/>
        </p:nvPicPr>
        <p:blipFill>
          <a:blip r:embed="rId2" cstate="print"/>
          <a:srcRect/>
          <a:stretch>
            <a:fillRect/>
          </a:stretch>
        </p:blipFill>
        <p:spPr bwMode="auto">
          <a:xfrm>
            <a:off x="438150" y="981075"/>
            <a:ext cx="4565650" cy="2882900"/>
          </a:xfrm>
          <a:prstGeom prst="rect">
            <a:avLst/>
          </a:prstGeom>
          <a:noFill/>
          <a:ln w="9525">
            <a:noFill/>
            <a:miter lim="800000"/>
            <a:headEnd/>
            <a:tailEnd/>
          </a:ln>
          <a:effectLst/>
        </p:spPr>
      </p:pic>
      <p:pic>
        <p:nvPicPr>
          <p:cNvPr id="83991" name="Picture 23"/>
          <p:cNvPicPr>
            <a:picLocks noChangeAspect="1" noChangeArrowheads="1"/>
          </p:cNvPicPr>
          <p:nvPr/>
        </p:nvPicPr>
        <p:blipFill>
          <a:blip r:embed="rId3" cstate="print"/>
          <a:srcRect/>
          <a:stretch>
            <a:fillRect/>
          </a:stretch>
        </p:blipFill>
        <p:spPr bwMode="auto">
          <a:xfrm>
            <a:off x="4427538" y="3879850"/>
            <a:ext cx="4716462" cy="2978150"/>
          </a:xfrm>
          <a:prstGeom prst="rect">
            <a:avLst/>
          </a:prstGeom>
          <a:noFill/>
          <a:ln w="9525">
            <a:noFill/>
            <a:miter lim="800000"/>
            <a:headEnd/>
            <a:tailEnd/>
          </a:ln>
          <a:effectLst/>
        </p:spPr>
      </p:pic>
      <p:graphicFrame>
        <p:nvGraphicFramePr>
          <p:cNvPr id="9" name="Content Placeholder 3"/>
          <p:cNvGraphicFramePr>
            <a:graphicFrameLocks/>
          </p:cNvGraphicFramePr>
          <p:nvPr/>
        </p:nvGraphicFramePr>
        <p:xfrm>
          <a:off x="7703840" y="72008"/>
          <a:ext cx="1440160" cy="908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Unser Softwaresystem  TSA</a:t>
            </a:r>
            <a:endParaRPr lang="de-DE" dirty="0"/>
          </a:p>
        </p:txBody>
      </p:sp>
      <p:graphicFrame>
        <p:nvGraphicFramePr>
          <p:cNvPr id="4" name="Content Placeholder 3"/>
          <p:cNvGraphicFramePr>
            <a:graphicFrameLocks noGrp="1"/>
          </p:cNvGraphicFramePr>
          <p:nvPr>
            <p:ph sz="quarter" idx="1"/>
          </p:nvPr>
        </p:nvGraphicFramePr>
        <p:xfrm>
          <a:off x="1979712" y="16288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a:spLocks/>
          </p:cNvSpPr>
          <p:nvPr/>
        </p:nvSpPr>
        <p:spPr>
          <a:xfrm>
            <a:off x="539552" y="1628800"/>
            <a:ext cx="3239272" cy="398904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de-DE" sz="2900" b="0" i="0" u="none" strike="noStrike" kern="1200" cap="none" spc="0" normalizeH="0" baseline="0" noProof="0" dirty="0" smtClean="0">
                <a:ln>
                  <a:noFill/>
                </a:ln>
                <a:solidFill>
                  <a:schemeClr val="tx1"/>
                </a:solidFill>
                <a:effectLst/>
                <a:uLnTx/>
                <a:uFillTx/>
                <a:latin typeface="+mn-lt"/>
                <a:ea typeface="+mn-ea"/>
                <a:cs typeface="+mn-cs"/>
              </a:rPr>
              <a:t>Kennzahlen</a:t>
            </a:r>
            <a:br>
              <a:rPr kumimoji="0" lang="de-DE" sz="2900" b="0" i="0" u="none" strike="noStrike" kern="1200" cap="none" spc="0" normalizeH="0" baseline="0" noProof="0" dirty="0" smtClean="0">
                <a:ln>
                  <a:noFill/>
                </a:ln>
                <a:solidFill>
                  <a:schemeClr val="tx1"/>
                </a:solidFill>
                <a:effectLst/>
                <a:uLnTx/>
                <a:uFillTx/>
                <a:latin typeface="+mn-lt"/>
                <a:ea typeface="+mn-ea"/>
                <a:cs typeface="+mn-cs"/>
              </a:rPr>
            </a:br>
            <a:r>
              <a:rPr kumimoji="0" lang="de-DE" sz="2900" b="0" i="0" u="none" strike="noStrike" kern="1200" cap="none" spc="0" normalizeH="0" baseline="0" noProof="0" dirty="0" smtClean="0">
                <a:ln>
                  <a:noFill/>
                </a:ln>
                <a:solidFill>
                  <a:schemeClr val="tx1"/>
                </a:solidFill>
                <a:effectLst/>
                <a:uLnTx/>
                <a:uFillTx/>
                <a:latin typeface="+mn-lt"/>
                <a:ea typeface="+mn-ea"/>
                <a:cs typeface="+mn-cs"/>
              </a:rPr>
              <a:t>berechnung</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de-DE" sz="2900" noProof="0" dirty="0" smtClean="0"/>
              <a:t>Algorithmen für Kauf/Verkauf Signale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de-DE" sz="2900" b="0" i="0" u="none" strike="noStrike" kern="1200" cap="none" spc="0" normalizeH="0" baseline="0" noProof="0" dirty="0" smtClean="0">
                <a:ln>
                  <a:noFill/>
                </a:ln>
                <a:solidFill>
                  <a:schemeClr val="tx1"/>
                </a:solidFill>
                <a:effectLst/>
                <a:uLnTx/>
                <a:uFillTx/>
                <a:latin typeface="+mn-lt"/>
                <a:ea typeface="+mn-ea"/>
                <a:cs typeface="+mn-cs"/>
              </a:rPr>
              <a:t>Algorithmen für Attraktivität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de-DE" sz="2900" dirty="0" smtClean="0"/>
              <a:t>Assetallokation</a:t>
            </a:r>
            <a:endParaRPr kumimoji="0" lang="de-DE" sz="29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Unser Softwaresystem  TSA</a:t>
            </a:r>
            <a:endParaRPr lang="de-DE" dirty="0"/>
          </a:p>
        </p:txBody>
      </p:sp>
      <p:sp>
        <p:nvSpPr>
          <p:cNvPr id="4" name="Cube 3"/>
          <p:cNvSpPr/>
          <p:nvPr/>
        </p:nvSpPr>
        <p:spPr>
          <a:xfrm>
            <a:off x="1547664" y="4426153"/>
            <a:ext cx="1584176" cy="1188132"/>
          </a:xfrm>
          <a:prstGeom prst="cube">
            <a:avLst>
              <a:gd name="adj" fmla="val 7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Marketdata</a:t>
            </a:r>
          </a:p>
          <a:p>
            <a:pPr algn="ctr"/>
            <a:r>
              <a:rPr lang="de-DE" dirty="0" smtClean="0"/>
              <a:t>Kurse</a:t>
            </a:r>
          </a:p>
          <a:p>
            <a:pPr algn="ctr"/>
            <a:r>
              <a:rPr lang="de-DE" dirty="0" smtClean="0"/>
              <a:t>Bilanzen</a:t>
            </a:r>
          </a:p>
          <a:p>
            <a:pPr algn="ctr"/>
            <a:r>
              <a:rPr lang="de-DE" dirty="0" smtClean="0"/>
              <a:t>Macros</a:t>
            </a:r>
            <a:endParaRPr lang="de-DE" dirty="0"/>
          </a:p>
        </p:txBody>
      </p:sp>
      <p:sp>
        <p:nvSpPr>
          <p:cNvPr id="5" name="Cube 4"/>
          <p:cNvSpPr/>
          <p:nvPr/>
        </p:nvSpPr>
        <p:spPr>
          <a:xfrm>
            <a:off x="2843808" y="3795301"/>
            <a:ext cx="1440160" cy="221502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T</a:t>
            </a: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iming</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7" name="Cube 6"/>
          <p:cNvSpPr/>
          <p:nvPr/>
        </p:nvSpPr>
        <p:spPr>
          <a:xfrm>
            <a:off x="3851920" y="3490049"/>
            <a:ext cx="1872208" cy="248515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S</a:t>
            </a: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election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8" name="Cube 7"/>
          <p:cNvSpPr/>
          <p:nvPr/>
        </p:nvSpPr>
        <p:spPr>
          <a:xfrm>
            <a:off x="5220072" y="3429000"/>
            <a:ext cx="2016224" cy="2539178"/>
          </a:xfrm>
          <a:prstGeom prst="cube">
            <a:avLst>
              <a:gd name="adj" fmla="val 23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A</a:t>
            </a: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llocation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9" name="Cube 8"/>
          <p:cNvSpPr/>
          <p:nvPr/>
        </p:nvSpPr>
        <p:spPr>
          <a:xfrm>
            <a:off x="6732240" y="4282137"/>
            <a:ext cx="1296144" cy="1296144"/>
          </a:xfrm>
          <a:prstGeom prst="cube">
            <a:avLst>
              <a:gd name="adj" fmla="val 17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Orders</a:t>
            </a:r>
            <a:br>
              <a:rPr lang="de-DE" dirty="0" smtClean="0"/>
            </a:br>
            <a:r>
              <a:rPr lang="de-DE" dirty="0" smtClean="0"/>
              <a:t>Portfolios, Reports</a:t>
            </a:r>
            <a:endParaRPr lang="de-DE" dirty="0"/>
          </a:p>
        </p:txBody>
      </p:sp>
      <p:sp>
        <p:nvSpPr>
          <p:cNvPr id="12" name="Flowchart: Multidocument 11"/>
          <p:cNvSpPr/>
          <p:nvPr/>
        </p:nvSpPr>
        <p:spPr>
          <a:xfrm>
            <a:off x="2843808" y="4930209"/>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signale</a:t>
            </a:r>
          </a:p>
        </p:txBody>
      </p:sp>
      <p:sp>
        <p:nvSpPr>
          <p:cNvPr id="13" name="Flowchart: Multidocument 12"/>
          <p:cNvSpPr/>
          <p:nvPr/>
        </p:nvSpPr>
        <p:spPr>
          <a:xfrm>
            <a:off x="4067944" y="4930209"/>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ranking</a:t>
            </a:r>
          </a:p>
        </p:txBody>
      </p:sp>
      <p:sp>
        <p:nvSpPr>
          <p:cNvPr id="14" name="Flowchart: Multidocument 13"/>
          <p:cNvSpPr/>
          <p:nvPr/>
        </p:nvSpPr>
        <p:spPr>
          <a:xfrm>
            <a:off x="5292080" y="4858201"/>
            <a:ext cx="1296144"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minVar</a:t>
            </a:r>
            <a:br>
              <a:rPr lang="de-DE" dirty="0" smtClean="0">
                <a:solidFill>
                  <a:schemeClr val="tx1"/>
                </a:solidFill>
              </a:rPr>
            </a:br>
            <a:r>
              <a:rPr lang="de-DE" dirty="0" smtClean="0">
                <a:solidFill>
                  <a:schemeClr val="tx1"/>
                </a:solidFill>
              </a:rPr>
              <a:t>riskParity</a:t>
            </a:r>
            <a:br>
              <a:rPr lang="de-DE" dirty="0" smtClean="0">
                <a:solidFill>
                  <a:schemeClr val="tx1"/>
                </a:solidFill>
              </a:rPr>
            </a:br>
            <a:r>
              <a:rPr lang="de-DE" dirty="0" smtClean="0">
                <a:solidFill>
                  <a:schemeClr val="tx1"/>
                </a:solidFill>
              </a:rPr>
              <a:t>...</a:t>
            </a:r>
          </a:p>
        </p:txBody>
      </p:sp>
      <p:sp>
        <p:nvSpPr>
          <p:cNvPr id="15" name="Flowchart: Multidocument 14"/>
          <p:cNvSpPr/>
          <p:nvPr/>
        </p:nvSpPr>
        <p:spPr>
          <a:xfrm>
            <a:off x="251520" y="4570169"/>
            <a:ext cx="1296144" cy="1224136"/>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ETFs</a:t>
            </a:r>
          </a:p>
        </p:txBody>
      </p:sp>
      <p:sp>
        <p:nvSpPr>
          <p:cNvPr id="16" name="Right Arrow 15"/>
          <p:cNvSpPr/>
          <p:nvPr/>
        </p:nvSpPr>
        <p:spPr>
          <a:xfrm>
            <a:off x="755576" y="1700808"/>
            <a:ext cx="741682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TSA:   state of the art technology,   producing security portfolios</a:t>
            </a:r>
            <a:endParaRPr lang="de-DE" dirty="0"/>
          </a:p>
        </p:txBody>
      </p:sp>
      <p:sp>
        <p:nvSpPr>
          <p:cNvPr id="17" name="Flowchart: Multidocument 16"/>
          <p:cNvSpPr/>
          <p:nvPr/>
        </p:nvSpPr>
        <p:spPr>
          <a:xfrm>
            <a:off x="7884368" y="4498161"/>
            <a:ext cx="864096"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Emails</a:t>
            </a:r>
          </a:p>
          <a:p>
            <a:pPr algn="ctr"/>
            <a:r>
              <a:rPr lang="de-DE" dirty="0" smtClean="0">
                <a:solidFill>
                  <a:schemeClr val="tx1"/>
                </a:solidFill>
              </a:rPr>
              <a:t>xls</a:t>
            </a:r>
          </a:p>
        </p:txBody>
      </p:sp>
      <p:graphicFrame>
        <p:nvGraphicFramePr>
          <p:cNvPr id="19" name="Content Placeholder 3"/>
          <p:cNvGraphicFramePr>
            <a:graphicFrameLocks noGrp="1"/>
          </p:cNvGraphicFramePr>
          <p:nvPr>
            <p:ph sz="quarter" idx="1"/>
          </p:nvPr>
        </p:nvGraphicFramePr>
        <p:xfrm>
          <a:off x="7308304" y="260648"/>
          <a:ext cx="1835696" cy="980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SA_EuropaBranchen-technisch.v3">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TSA_EuropaBranchen-technisch.v3</Template>
  <TotalTime>0</TotalTime>
  <Words>1638</Words>
  <Application>Microsoft Office PowerPoint</Application>
  <PresentationFormat>On-screen Show (4:3)</PresentationFormat>
  <Paragraphs>463</Paragraphs>
  <Slides>65</Slides>
  <Notes>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TSA_EuropaBranchen-technisch.v3</vt:lpstr>
      <vt:lpstr>ETF-Portfolios mit Datamining-Algorithmen </vt:lpstr>
      <vt:lpstr>Wer wir sind</vt:lpstr>
      <vt:lpstr>Was wollen wir ?</vt:lpstr>
      <vt:lpstr>Was ist unser Ansatz ?</vt:lpstr>
      <vt:lpstr>Ökonomisches Fundament</vt:lpstr>
      <vt:lpstr>Übersicht aktuelle Situation: 04.04.2014</vt:lpstr>
      <vt:lpstr>Der Konjunkturzyklus in Deutschland zeigt weiterhin Anzeichen einer Topbildung. Eine deutliche Abschwächung ist allerdings noch nicht auszumachen.</vt:lpstr>
      <vt:lpstr>Unser Softwaresystem  TSA</vt:lpstr>
      <vt:lpstr>Unser Softwaresystem  TSA</vt:lpstr>
      <vt:lpstr>Wie funktioniert ein TSA Produkt ?</vt:lpstr>
      <vt:lpstr>TSA </vt:lpstr>
      <vt:lpstr>Was ist an unserem Ansatz neu ?</vt:lpstr>
      <vt:lpstr>Was ist „Datamining,BigData“ ?</vt:lpstr>
      <vt:lpstr>„BigData“ boom nun auch in finance</vt:lpstr>
      <vt:lpstr>Was ist innovativ an „BigData“ ? </vt:lpstr>
      <vt:lpstr>Neue Algorithmen</vt:lpstr>
      <vt:lpstr>Wie nutzen wir Datamining ?</vt:lpstr>
      <vt:lpstr>Datamining hilft bei der Abwägung sehr vieler Einzelnformationen</vt:lpstr>
      <vt:lpstr>Ein Team von Einzelentscheidern</vt:lpstr>
      <vt:lpstr>Stabilität durch Ensembleansatz</vt:lpstr>
      <vt:lpstr>Welche Performance schaffen wir ?</vt:lpstr>
      <vt:lpstr>Gesamtzusammenspiel multipler Systeme sorgt für Performancestabilität</vt:lpstr>
      <vt:lpstr>Stabil, auch bei Parameteränderungen</vt:lpstr>
      <vt:lpstr>State of the Art  Assetallokation-Algorithmen</vt:lpstr>
      <vt:lpstr>MC.S.usr.A: vernünftiger Turnover</vt:lpstr>
      <vt:lpstr>MC.S.usr.A:  kein Verlustjahr ...</vt:lpstr>
      <vt:lpstr>Was liefern wir ?</vt:lpstr>
      <vt:lpstr>Was kostet es ?</vt:lpstr>
      <vt:lpstr>Vielen Dank</vt:lpstr>
      <vt:lpstr>Backup</vt:lpstr>
      <vt:lpstr> Naturwissenschaftlicher Ansatz</vt:lpstr>
      <vt:lpstr>Performance-Quellen für ETF-Portfolios um in jeder Marktphase verdienen zu können</vt:lpstr>
      <vt:lpstr>Ziel:     7/7  und  9/15 Portfolios</vt:lpstr>
      <vt:lpstr>Universen</vt:lpstr>
      <vt:lpstr>Absolute-Return-Strategie mit ETFs</vt:lpstr>
      <vt:lpstr>Inhalt</vt:lpstr>
      <vt:lpstr>Unsere Software:    TSA</vt:lpstr>
      <vt:lpstr>Timing  - Algorithmen</vt:lpstr>
      <vt:lpstr>TSA</vt:lpstr>
      <vt:lpstr>Beispiel eines Timing - Algorithmus</vt:lpstr>
      <vt:lpstr>Timing-Algorithmen</vt:lpstr>
      <vt:lpstr>Selections Algorithmen</vt:lpstr>
      <vt:lpstr>Assetallokation-Algorithmen</vt:lpstr>
      <vt:lpstr>Gesamtzusammenspiel in der TSA</vt:lpstr>
      <vt:lpstr>Das 7/7 Produkt</vt:lpstr>
      <vt:lpstr>Super sichere Modelle mit World15</vt:lpstr>
      <vt:lpstr>Das 7/7 Produkt  World15/MC.S.usr.A:  7.5/6.8 </vt:lpstr>
      <vt:lpstr>Beschreibung     MC.S.usr.A </vt:lpstr>
      <vt:lpstr>Allokationen im Zeitraffer</vt:lpstr>
      <vt:lpstr>MC.S.usr.A: vernünftiger Turnover</vt:lpstr>
      <vt:lpstr>MC.S.usr.A:   gut aufgestellt</vt:lpstr>
      <vt:lpstr>MC.S.usr.A:  kein Verlustjahr ...</vt:lpstr>
      <vt:lpstr>Das 9/15 Produkt World15/EW.S.usr.A:       8.8/-15.6</vt:lpstr>
      <vt:lpstr>EW.S.usr.A:  geringer Turnover</vt:lpstr>
      <vt:lpstr>EW.S.usr.A</vt:lpstr>
      <vt:lpstr>Universe:  StoxxBra  </vt:lpstr>
      <vt:lpstr>Übersicht:  prognosefreie SA_A-Modelle  </vt:lpstr>
      <vt:lpstr>MV.S.usr.A  (minVar mit rankingFilter)  mit    10.5 / -14.5:   ein 9/15 Produkt </vt:lpstr>
      <vt:lpstr>10% annualisierter Ertrag  (Cagr)               bei einem 2008 Verlustjahr  von  -6%</vt:lpstr>
      <vt:lpstr>Zusammenfassung</vt:lpstr>
      <vt:lpstr>Backtest Erfahrungen</vt:lpstr>
      <vt:lpstr>Backup</vt:lpstr>
      <vt:lpstr> Backtests  - Handwerkliches</vt:lpstr>
      <vt:lpstr>StressTest:     Universe  USA++ </vt:lpstr>
      <vt:lpstr>Übersicht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TSA  7/7+9/15</dc:title>
  <dc:creator>markus</dc:creator>
  <cp:lastModifiedBy>markus</cp:lastModifiedBy>
  <cp:revision>87</cp:revision>
  <dcterms:created xsi:type="dcterms:W3CDTF">2014-04-08T06:35:49Z</dcterms:created>
  <dcterms:modified xsi:type="dcterms:W3CDTF">2016-12-18T17:24:51Z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