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8"/>
  </p:notesMasterIdLst>
  <p:sldIdLst>
    <p:sldId id="342" r:id="rId3"/>
    <p:sldId id="345" r:id="rId4"/>
    <p:sldId id="343" r:id="rId5"/>
    <p:sldId id="340" r:id="rId6"/>
    <p:sldId id="346" r:id="rId7"/>
    <p:sldId id="341" r:id="rId8"/>
    <p:sldId id="344" r:id="rId9"/>
    <p:sldId id="334" r:id="rId10"/>
    <p:sldId id="288" r:id="rId11"/>
    <p:sldId id="335" r:id="rId12"/>
    <p:sldId id="289" r:id="rId13"/>
    <p:sldId id="302" r:id="rId14"/>
    <p:sldId id="290" r:id="rId15"/>
    <p:sldId id="291" r:id="rId16"/>
    <p:sldId id="292" r:id="rId17"/>
    <p:sldId id="293" r:id="rId18"/>
    <p:sldId id="304" r:id="rId19"/>
    <p:sldId id="305" r:id="rId20"/>
    <p:sldId id="308" r:id="rId21"/>
    <p:sldId id="321" r:id="rId22"/>
    <p:sldId id="312" r:id="rId23"/>
    <p:sldId id="324" r:id="rId24"/>
    <p:sldId id="326" r:id="rId25"/>
    <p:sldId id="306" r:id="rId26"/>
    <p:sldId id="309" r:id="rId27"/>
    <p:sldId id="310" r:id="rId28"/>
    <p:sldId id="318" r:id="rId29"/>
    <p:sldId id="313" r:id="rId30"/>
    <p:sldId id="322" r:id="rId31"/>
    <p:sldId id="314" r:id="rId32"/>
    <p:sldId id="315" r:id="rId33"/>
    <p:sldId id="316" r:id="rId34"/>
    <p:sldId id="325" r:id="rId35"/>
    <p:sldId id="327" r:id="rId36"/>
    <p:sldId id="284" r:id="rId37"/>
    <p:sldId id="329" r:id="rId38"/>
    <p:sldId id="330" r:id="rId39"/>
    <p:sldId id="331" r:id="rId40"/>
    <p:sldId id="295" r:id="rId41"/>
    <p:sldId id="303" r:id="rId42"/>
    <p:sldId id="347" r:id="rId43"/>
    <p:sldId id="348" r:id="rId44"/>
    <p:sldId id="349" r:id="rId45"/>
    <p:sldId id="350" r:id="rId46"/>
    <p:sldId id="351" r:id="rId4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40" autoAdjust="0"/>
  </p:normalViewPr>
  <p:slideViewPr>
    <p:cSldViewPr showGuides="1">
      <p:cViewPr varScale="1">
        <p:scale>
          <a:sx n="74" d="100"/>
          <a:sy n="74" d="100"/>
        </p:scale>
        <p:origin x="-1074" y="-96"/>
      </p:cViewPr>
      <p:guideLst>
        <p:guide orient="horz" pos="2160"/>
        <p:guide pos="2880"/>
        <p:guide pos="144"/>
        <p:guide pos="5616"/>
      </p:guideLst>
    </p:cSldViewPr>
  </p:slid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86" y="-96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F604317-AB94-4BE9-9599-F79F54D232B7}" type="datetimeFigureOut">
              <a:rPr lang="de-DE" smtClean="0"/>
              <a:pPr/>
              <a:t>04.02.2014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79D1A61-DB0C-463D-B526-549D595ADB5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A61-DB0C-463D-B526-549D595ADB54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A61-DB0C-463D-B526-549D595ADB54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DataPrisma GmbH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DC8AA99-7238-42D3-B68A-A4E1B56FEE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C68D13-5EF5-42B0-A8BE-ADA17887028F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DataPrisma GmbH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kifolio.com/de/Publish/Advantag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T</a:t>
            </a:r>
            <a:r>
              <a:rPr lang="en-US" dirty="0" smtClean="0"/>
              <a:t>iming</a:t>
            </a:r>
            <a:r>
              <a:rPr lang="en-US" b="1" dirty="0" smtClean="0"/>
              <a:t> S</a:t>
            </a:r>
            <a:r>
              <a:rPr lang="en-US" dirty="0" smtClean="0"/>
              <a:t>election</a:t>
            </a:r>
            <a:r>
              <a:rPr lang="en-US" b="1" dirty="0" smtClean="0"/>
              <a:t> A</a:t>
            </a:r>
            <a:r>
              <a:rPr lang="en-US" dirty="0" smtClean="0"/>
              <a:t>llocation</a:t>
            </a:r>
          </a:p>
          <a:p>
            <a:endParaRPr lang="en-US" dirty="0" smtClean="0"/>
          </a:p>
          <a:p>
            <a:r>
              <a:rPr lang="en-US" dirty="0" err="1" smtClean="0"/>
              <a:t>DataMining</a:t>
            </a:r>
            <a:r>
              <a:rPr lang="en-US" dirty="0" smtClean="0"/>
              <a:t> at </a:t>
            </a:r>
            <a:r>
              <a:rPr lang="en-US" dirty="0" err="1" smtClean="0"/>
              <a:t>Assetmanagement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 TSA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1520" y="5949280"/>
            <a:ext cx="5105400" cy="576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Dr. Markus Miksa </a:t>
            </a:r>
            <a:br>
              <a:rPr kumimoji="0" lang="en-US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München</a:t>
            </a:r>
            <a:r>
              <a:rPr kumimoji="0" lang="en-US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900" b="1" dirty="0" smtClean="0">
                <a:effectLst>
                  <a:reflection blurRad="6350" stA="55000" endA="300" endPos="45500" dir="5400000" sy="-100000" algn="bl" rotWithShape="0"/>
                </a:effectLst>
              </a:rPr>
              <a:t>November </a:t>
            </a:r>
            <a:r>
              <a:rPr kumimoji="0" lang="en-US" sz="29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2013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355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Selection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Es gibt ein technisch-fundamentales Ranking:</a:t>
            </a:r>
          </a:p>
          <a:p>
            <a:pPr>
              <a:buNone/>
            </a:pPr>
            <a:r>
              <a:rPr lang="de-DE" dirty="0" smtClean="0"/>
              <a:t>eine Qualitäts-Zahl für jedes Asset des Universums.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Ein nTopk-Selektor pickt sich die n besten Titel heraus – bzw. wenn ein Titel schon ausgewählt ist genügt es auch, wenn er zu den k besten Titeln zählt um  dabei zu bleiben.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   (beachte k &gt; n)</a:t>
            </a:r>
          </a:p>
          <a:p>
            <a:pPr>
              <a:buNone/>
            </a:pPr>
            <a:endParaRPr lang="de-DE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Datencloud</a:t>
            </a:r>
            <a:endParaRPr lang="de-D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899592" y="1412776"/>
          <a:ext cx="77724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/>
                <a:gridCol w="1554480"/>
                <a:gridCol w="1554480"/>
                <a:gridCol w="1554480"/>
                <a:gridCol w="1554480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2208">
                <a:tc>
                  <a:txBody>
                    <a:bodyPr/>
                    <a:lstStyle/>
                    <a:p>
                      <a:r>
                        <a:rPr lang="de-DE" dirty="0" smtClean="0"/>
                        <a:t>DAX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Faber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Faber IFO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Zinsspread </a:t>
                      </a:r>
                      <a:endParaRPr lang="de-DE" dirty="0"/>
                    </a:p>
                  </a:txBody>
                  <a:tcPr/>
                </a:tc>
              </a:tr>
              <a:tr h="242208">
                <a:tc>
                  <a:txBody>
                    <a:bodyPr/>
                    <a:lstStyle/>
                    <a:p>
                      <a:r>
                        <a:rPr lang="de-DE" dirty="0" smtClean="0"/>
                        <a:t>S&amp;P500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Faber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US-Arbeitsmarkt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RSI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MACD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3608" y="3501008"/>
            <a:ext cx="812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Für jeden Titel unseres Portfolios lässt sich eine ganze Datenwolke von Marktinformationen</a:t>
            </a:r>
          </a:p>
          <a:p>
            <a:r>
              <a:rPr lang="de-DE" dirty="0" smtClean="0"/>
              <a:t>Preise, Fundamentaldaten und Berechnungen (Indikatoren) dazu darstellen.</a:t>
            </a:r>
          </a:p>
          <a:p>
            <a:endParaRPr lang="de-DE" dirty="0" smtClean="0"/>
          </a:p>
          <a:p>
            <a:r>
              <a:rPr lang="de-DE" dirty="0" smtClean="0"/>
              <a:t>In vergangenen Zeiten war es fast unmöglich damit zu arbeiten:</a:t>
            </a:r>
          </a:p>
          <a:p>
            <a:r>
              <a:rPr lang="de-DE" dirty="0" smtClean="0"/>
              <a:t>Zwei Fragen stellten sich:   </a:t>
            </a:r>
          </a:p>
          <a:p>
            <a:r>
              <a:rPr lang="de-DE" dirty="0" smtClean="0"/>
              <a:t>     Welche  Daten der Cloud sind von  Relevanz ?  (feature detection) +</a:t>
            </a:r>
          </a:p>
          <a:p>
            <a:r>
              <a:rPr lang="de-DE" dirty="0" smtClean="0"/>
              <a:t>     Wie läßt sich aus den Daten die für die Zukunft passenden Positionierung (Long/Short/Flat)</a:t>
            </a:r>
            <a:br>
              <a:rPr lang="de-DE" dirty="0" smtClean="0"/>
            </a:br>
            <a:r>
              <a:rPr lang="de-DE" dirty="0" smtClean="0"/>
              <a:t>     ablesen  (modell)  </a:t>
            </a:r>
          </a:p>
          <a:p>
            <a:r>
              <a:rPr lang="de-DE" dirty="0" smtClean="0"/>
              <a:t>Es ist klar, dass es einfach viel zu viele Möglichkeiten für Regelwärke gibt um die alle noch </a:t>
            </a:r>
            <a:br>
              <a:rPr lang="de-DE" dirty="0" smtClean="0"/>
            </a:br>
            <a:r>
              <a:rPr lang="de-DE" dirty="0" smtClean="0"/>
              <a:t>Hand zu finden (wie beim einfachen Fabermodell) und zu testen. 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DataCloud</a:t>
            </a:r>
            <a:endParaRPr lang="de-D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Universal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Individual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SharpeRatio</a:t>
                      </a:r>
                    </a:p>
                    <a:p>
                      <a:r>
                        <a:rPr lang="de-DE" dirty="0" smtClean="0"/>
                        <a:t>SMA(200)</a:t>
                      </a:r>
                    </a:p>
                    <a:p>
                      <a:r>
                        <a:rPr lang="de-DE" dirty="0" smtClean="0"/>
                        <a:t>Garch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Earnings,</a:t>
                      </a:r>
                    </a:p>
                    <a:p>
                      <a:r>
                        <a:rPr lang="de-DE" dirty="0" smtClean="0"/>
                        <a:t>Ifo</a:t>
                      </a:r>
                    </a:p>
                    <a:p>
                      <a:r>
                        <a:rPr lang="de-DE" dirty="0" smtClean="0"/>
                        <a:t>...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1600" y="4293096"/>
            <a:ext cx="7359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Individual:  feature nicht für alle zeitreihen  wichtig sind, sondern nur für die gewählte</a:t>
            </a:r>
          </a:p>
          <a:p>
            <a:r>
              <a:rPr lang="de-DE" dirty="0" smtClean="0"/>
              <a:t>(ifo für dax .. </a:t>
            </a:r>
            <a:r>
              <a:rPr lang="de-DE" smtClean="0"/>
              <a:t>Aber weniger wichtig für S&amp;P500)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 Werkzeuge: DataMining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sz="2000" dirty="0" smtClean="0"/>
              <a:t>Unser Problem:    Wie kann ich Zusammenhänge in der Datenwolke finden</a:t>
            </a:r>
          </a:p>
          <a:p>
            <a:r>
              <a:rPr lang="de-DE" sz="2000" dirty="0" smtClean="0"/>
              <a:t>Haben wir nicht nur im finance-Bereich – sondern in vielen anderen Bereichen auch  (Beispiele aus dem Geo-Heft)</a:t>
            </a:r>
          </a:p>
          <a:p>
            <a:r>
              <a:rPr lang="de-DE" dirty="0" smtClean="0"/>
              <a:t>Und in den letzten Jahren hats es heftige Fortschritte gegeben wie man mit solchen Problemen umgeht </a:t>
            </a:r>
          </a:p>
          <a:p>
            <a:r>
              <a:rPr lang="de-DE" dirty="0" smtClean="0"/>
              <a:t>Und die neuen DataMining Werkzeuge enthalten Werkzeuge die uns hier helfen können:</a:t>
            </a:r>
          </a:p>
          <a:p>
            <a:pPr lvl="1"/>
            <a:r>
              <a:rPr lang="de-DE" dirty="0" smtClean="0"/>
              <a:t>Classifizierer  (fit + predict)</a:t>
            </a:r>
          </a:p>
          <a:p>
            <a:r>
              <a:rPr lang="de-DE" dirty="0" smtClean="0"/>
              <a:t>Einen classifier „trainiere“ ich mit historischen Daten  (die Merkmale)– und einem Target (z.B.Long/Short) was er mit diesen Merkmalen in Verbindung bringen soll.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Classifier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Fit: Der Classifier spuckt dann aus:</a:t>
            </a:r>
          </a:p>
          <a:p>
            <a:r>
              <a:rPr lang="de-DE" dirty="0" smtClean="0"/>
              <a:t>A) Eine Liste welche Merkmale wie relevant sind</a:t>
            </a:r>
          </a:p>
          <a:p>
            <a:r>
              <a:rPr lang="de-DE" dirty="0" smtClean="0"/>
              <a:t>   Beispiel</a:t>
            </a:r>
          </a:p>
          <a:p>
            <a:r>
              <a:rPr lang="de-DE" dirty="0" smtClean="0"/>
              <a:t>B) Ein Modell – er lernt also automatisch das Regelwerk</a:t>
            </a:r>
          </a:p>
          <a:p>
            <a:r>
              <a:rPr lang="de-DE" dirty="0" smtClean="0"/>
              <a:t>Er sagt mir wie gut das Regelwerk auf Daten funktioniert die er noch nie gesehen hat</a:t>
            </a:r>
          </a:p>
          <a:p>
            <a:r>
              <a:rPr lang="de-DE" dirty="0" smtClean="0"/>
              <a:t>Predict:</a:t>
            </a:r>
          </a:p>
          <a:p>
            <a:r>
              <a:rPr lang="de-DE" dirty="0" smtClean="0"/>
              <a:t>Dann kann man ihn zum Berechnen der zukünftigen Sollwerte (Long/Short/Flat) heranziehen.</a:t>
            </a:r>
          </a:p>
          <a:p>
            <a:r>
              <a:rPr lang="de-DE" dirty="0" smtClean="0"/>
              <a:t>Er gibt sogar in einer Zahl 0..1 an wie sicher er sich in seiner Entscheidung ist.</a:t>
            </a:r>
          </a:p>
          <a:p>
            <a:r>
              <a:rPr lang="de-DE" sz="1800" dirty="0" smtClean="0"/>
              <a:t>Natürlich kann (und sollte man) ihn, wenn neue Marktdaten eingetroffen sind, mit diesen nachtrainieren.</a:t>
            </a:r>
            <a:endParaRPr lang="de-DE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 und Ergebnisse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Jetzt können wir eine riesige Anzahl von Marktmessungen im Vermögensmanagement einsetzen.   Ganz egal ob es sich um technische Indikatoren handelt, oder Fundamentaldaten</a:t>
            </a:r>
          </a:p>
          <a:p>
            <a:r>
              <a:rPr lang="de-DE" dirty="0" smtClean="0"/>
              <a:t>Das System lernt selbstständig das Modell und identifiziert selbstständig die relevanten Parameter.</a:t>
            </a:r>
          </a:p>
          <a:p>
            <a:endParaRPr lang="de-DE" dirty="0" smtClean="0"/>
          </a:p>
          <a:p>
            <a:r>
              <a:rPr lang="de-DE" dirty="0" smtClean="0"/>
              <a:t>Werden die Ergebnisse dabei besser ???</a:t>
            </a:r>
          </a:p>
          <a:p>
            <a:r>
              <a:rPr lang="de-DE" dirty="0" smtClean="0"/>
              <a:t>Wie auch beim Bau von Raketenmotoren ist das Prinzip einfach.  Wasserstoff+Sauerstoff tritt aus einem Ventil – man hält ne Flamme dran und die Rakete fliegt.</a:t>
            </a:r>
          </a:p>
          <a:p>
            <a:r>
              <a:rPr lang="de-DE" dirty="0" smtClean="0"/>
              <a:t>Damit das ganze stabil und performant läuft brauchts aber sehr viel Engineering-Know-How über das wir hier nicht sprechen wollen.  (zum einen weil dazu sehr erhebliche mathe- und informatik-Kenntnisse benötigt werden ,  zum anderen weil wir die technologischen Einzelheiten als Firmeneigentum schützen)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	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Ablauf-Schaubild:  Für jeden Titel, jeden Tag: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Bilder zu randomForest-Timing für Dax,  S&amp;P ... und einfache Portfolio-Performance.</a:t>
            </a:r>
          </a:p>
          <a:p>
            <a:endParaRPr lang="de-DE" dirty="0"/>
          </a:p>
        </p:txBody>
      </p:sp>
      <p:sp>
        <p:nvSpPr>
          <p:cNvPr id="4" name="Pentagon 3"/>
          <p:cNvSpPr/>
          <p:nvPr/>
        </p:nvSpPr>
        <p:spPr>
          <a:xfrm>
            <a:off x="2339752" y="2060848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Merkmale berechnen</a:t>
            </a:r>
            <a:endParaRPr lang="de-DE" dirty="0"/>
          </a:p>
        </p:txBody>
      </p:sp>
      <p:sp>
        <p:nvSpPr>
          <p:cNvPr id="5" name="Pentagon 4"/>
          <p:cNvSpPr/>
          <p:nvPr/>
        </p:nvSpPr>
        <p:spPr>
          <a:xfrm>
            <a:off x="3995936" y="2060848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Fit (montalich)</a:t>
            </a:r>
            <a:endParaRPr lang="de-DE" dirty="0"/>
          </a:p>
        </p:txBody>
      </p:sp>
      <p:sp>
        <p:nvSpPr>
          <p:cNvPr id="6" name="Pentagon 5"/>
          <p:cNvSpPr/>
          <p:nvPr/>
        </p:nvSpPr>
        <p:spPr>
          <a:xfrm>
            <a:off x="5652120" y="2060848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predict</a:t>
            </a:r>
            <a:endParaRPr lang="de-DE" dirty="0"/>
          </a:p>
        </p:txBody>
      </p:sp>
      <p:sp>
        <p:nvSpPr>
          <p:cNvPr id="7" name="Pentagon 6"/>
          <p:cNvSpPr/>
          <p:nvPr/>
        </p:nvSpPr>
        <p:spPr>
          <a:xfrm>
            <a:off x="7308304" y="2060848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Buy/sell</a:t>
            </a:r>
            <a:endParaRPr lang="de-DE" dirty="0"/>
          </a:p>
        </p:txBody>
      </p:sp>
      <p:sp>
        <p:nvSpPr>
          <p:cNvPr id="8" name="Pentagon 7"/>
          <p:cNvSpPr/>
          <p:nvPr/>
        </p:nvSpPr>
        <p:spPr>
          <a:xfrm>
            <a:off x="755576" y="2060848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Marktdaten holen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b="1" dirty="0" smtClean="0"/>
              <a:t>Aktien </a:t>
            </a:r>
            <a:r>
              <a:rPr lang="de-DE" dirty="0" smtClean="0"/>
              <a:t>des:  Dax, Dow, StoxxE50    </a:t>
            </a:r>
          </a:p>
          <a:p>
            <a:pPr>
              <a:buNone/>
            </a:pPr>
            <a:r>
              <a:rPr lang="de-DE" dirty="0" smtClean="0"/>
              <a:t>		</a:t>
            </a:r>
            <a:r>
              <a:rPr lang="de-DE" sz="1800" dirty="0" smtClean="0"/>
              <a:t>Kurse, Fundamentals </a:t>
            </a:r>
            <a:br>
              <a:rPr lang="de-DE" sz="1800" dirty="0" smtClean="0"/>
            </a:br>
            <a:r>
              <a:rPr lang="de-DE" sz="1800" dirty="0" smtClean="0"/>
              <a:t>                 </a:t>
            </a:r>
            <a:r>
              <a:rPr lang="de-DE" sz="1600" dirty="0" smtClean="0"/>
              <a:t>(von advfn, quartals-reports earnings,... )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>             Indizes:   ifo, ...   </a:t>
            </a:r>
            <a:endParaRPr lang="de-DE" dirty="0" smtClean="0"/>
          </a:p>
          <a:p>
            <a:r>
              <a:rPr lang="de-DE" b="1" dirty="0" smtClean="0"/>
              <a:t>Euro – Stoxx-Branchen  </a:t>
            </a:r>
            <a:r>
              <a:rPr lang="de-DE" dirty="0" smtClean="0"/>
              <a:t>+ Währungen + LänderIndizes</a:t>
            </a:r>
            <a:br>
              <a:rPr lang="de-DE" dirty="0" smtClean="0"/>
            </a:br>
            <a:r>
              <a:rPr lang="en-US" sz="1400" dirty="0" smtClean="0"/>
              <a:t>STOXXEurope600 </a:t>
            </a:r>
            <a:r>
              <a:rPr lang="en-US" sz="1400" dirty="0" err="1" smtClean="0"/>
              <a:t>AutomobilesParts</a:t>
            </a:r>
            <a:r>
              <a:rPr lang="en-US" sz="1400" dirty="0" smtClean="0"/>
              <a:t> STOXXEurope600 Banks STOXXEurope600 Basic Resources STOXXEurope600 Chemicals STOXXEurope600 </a:t>
            </a:r>
            <a:r>
              <a:rPr lang="en-US" sz="1400" dirty="0" err="1" smtClean="0"/>
              <a:t>ConstructionMaterials</a:t>
            </a:r>
            <a:r>
              <a:rPr lang="en-US" sz="1400" dirty="0" smtClean="0"/>
              <a:t> STOXXEurope600 </a:t>
            </a:r>
            <a:r>
              <a:rPr lang="en-US" sz="1400" dirty="0" err="1" smtClean="0"/>
              <a:t>FinancialServices</a:t>
            </a:r>
            <a:r>
              <a:rPr lang="en-US" sz="1400" dirty="0" smtClean="0"/>
              <a:t> STOXXEurope600 Food Beverage STOXXEurope600 HealthCare STOXXEurope600 </a:t>
            </a:r>
            <a:r>
              <a:rPr lang="en-US" sz="1400" dirty="0" err="1" smtClean="0"/>
              <a:t>IndustrialGoodsServices</a:t>
            </a:r>
            <a:r>
              <a:rPr lang="en-US" sz="1400" dirty="0" smtClean="0"/>
              <a:t> STOXXEurope600 Insurance STOXXEurope600 Media STOXXEurope600 </a:t>
            </a:r>
            <a:r>
              <a:rPr lang="en-US" sz="1400" dirty="0" err="1" smtClean="0"/>
              <a:t>OilGas</a:t>
            </a:r>
            <a:r>
              <a:rPr lang="en-US" sz="1400" dirty="0" smtClean="0"/>
              <a:t> STOXXEurope600 </a:t>
            </a:r>
            <a:r>
              <a:rPr lang="en-US" sz="1400" dirty="0" err="1" smtClean="0"/>
              <a:t>PersonalHouseholdGoods</a:t>
            </a:r>
            <a:r>
              <a:rPr lang="en-US" sz="1400" dirty="0" smtClean="0"/>
              <a:t> STOXXEurope600 Real Estate STOXXEurope600 Retail STOXXEurope600 Technology STOXXEurope600 Telecommunications STOXXEurope600 </a:t>
            </a:r>
            <a:r>
              <a:rPr lang="en-US" sz="1400" dirty="0" err="1" smtClean="0"/>
              <a:t>TravelLeisure</a:t>
            </a:r>
            <a:r>
              <a:rPr lang="en-US" sz="1400" dirty="0" smtClean="0"/>
              <a:t> STOXXEurope600 Utilities  </a:t>
            </a:r>
            <a:r>
              <a:rPr lang="de-DE" sz="1400" dirty="0" smtClean="0"/>
              <a:t>USDEUR, USDCHF, USDGBP, ATX, CAC40 ,Dax, AEX_General Swiss_Market FTSE_100 </a:t>
            </a:r>
            <a:r>
              <a:rPr lang="en-US" sz="1400" dirty="0" smtClean="0"/>
              <a:t> </a:t>
            </a:r>
          </a:p>
          <a:p>
            <a:r>
              <a:rPr lang="en-US" b="1" dirty="0" smtClean="0"/>
              <a:t>USA</a:t>
            </a:r>
            <a:r>
              <a:rPr lang="en-US" sz="1400" dirty="0" smtClean="0"/>
              <a:t>  ConsumerCyclicals,ConsumerStaples,Energy,Financials,HealthCare,Industrials,Materials,Technology,Utilities'</a:t>
            </a:r>
          </a:p>
          <a:p>
            <a:r>
              <a:rPr lang="de-DE" b="1" dirty="0" smtClean="0"/>
              <a:t>Welt-ETF</a:t>
            </a:r>
          </a:p>
          <a:p>
            <a:pPr>
              <a:buNone/>
            </a:pPr>
            <a:r>
              <a:rPr lang="de-DE" sz="1500" dirty="0" smtClean="0"/>
              <a:t>	Swiss_Market FTSE_100 Nikkei225 Jakarta_Composite Dow Nasdaq100 MDAX Dax USDEUR SuP500 SmallCap600 EmergingMarkets InternationalEquity RealEstate Oil Treasury 5YearNote Stoxx50E sx5r sg2r sv2r Gold 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de-DE" dirty="0" smtClean="0"/>
              <a:t>Ausgangsuniversum festlegen </a:t>
            </a:r>
            <a:br>
              <a:rPr lang="de-DE" dirty="0" smtClean="0"/>
            </a:br>
            <a:r>
              <a:rPr lang="de-DE" dirty="0" smtClean="0"/>
              <a:t>Marktdaten beschaffen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556792"/>
            <a:ext cx="8003232" cy="4824536"/>
          </a:xfrm>
        </p:spPr>
        <p:txBody>
          <a:bodyPr>
            <a:normAutofit fontScale="92500" lnSpcReduction="20000"/>
          </a:bodyPr>
          <a:lstStyle/>
          <a:p>
            <a:r>
              <a:rPr lang="de-DE" b="1" dirty="0" smtClean="0"/>
              <a:t>Technische Indikatoren</a:t>
            </a:r>
          </a:p>
          <a:p>
            <a:pPr>
              <a:buNone/>
            </a:pPr>
            <a:r>
              <a:rPr lang="en-US" sz="1800" dirty="0" smtClean="0"/>
              <a:t>	Sharpe, </a:t>
            </a:r>
            <a:r>
              <a:rPr lang="en-US" sz="1800" dirty="0" err="1" smtClean="0"/>
              <a:t>MaxDD,Kelly</a:t>
            </a:r>
            <a:r>
              <a:rPr lang="en-US" sz="1800" dirty="0" smtClean="0"/>
              <a:t>, </a:t>
            </a:r>
            <a:r>
              <a:rPr lang="en-US" sz="1800" dirty="0" err="1" smtClean="0"/>
              <a:t>Cgar</a:t>
            </a:r>
            <a:r>
              <a:rPr lang="en-US" sz="1800" dirty="0" smtClean="0"/>
              <a:t>,  </a:t>
            </a:r>
            <a:r>
              <a:rPr lang="en-US" sz="1800" dirty="0" err="1" smtClean="0"/>
              <a:t>faber</a:t>
            </a:r>
            <a:r>
              <a:rPr lang="en-US" sz="1800" dirty="0" smtClean="0"/>
              <a:t>,  expected Shortfall,  </a:t>
            </a:r>
            <a:r>
              <a:rPr lang="en-US" sz="1800" dirty="0" err="1" smtClean="0"/>
              <a:t>vola</a:t>
            </a:r>
            <a:r>
              <a:rPr lang="en-US" sz="1800" dirty="0" smtClean="0"/>
              <a:t>, RSI,  </a:t>
            </a:r>
            <a:r>
              <a:rPr lang="en-US" sz="1800" dirty="0" err="1" smtClean="0"/>
              <a:t>garchforecast</a:t>
            </a:r>
            <a:r>
              <a:rPr lang="en-US" sz="1800" dirty="0" smtClean="0"/>
              <a:t>, sma90, sma60, sma200, slope90, slope200, calmar,14 Day Stochastic , Volume x Momentum()-  … </a:t>
            </a:r>
            <a:r>
              <a:rPr lang="en-US" sz="1800" dirty="0" err="1" smtClean="0"/>
              <a:t>laged</a:t>
            </a:r>
            <a:r>
              <a:rPr lang="en-US" sz="1800" dirty="0" smtClean="0"/>
              <a:t>-values</a:t>
            </a:r>
          </a:p>
          <a:p>
            <a:pPr>
              <a:buNone/>
            </a:pPr>
            <a:r>
              <a:rPr lang="en-US" sz="1800" dirty="0" smtClean="0"/>
              <a:t>	relative </a:t>
            </a:r>
            <a:r>
              <a:rPr lang="en-US" sz="1800" dirty="0" err="1" smtClean="0"/>
              <a:t>Lage</a:t>
            </a:r>
            <a:r>
              <a:rPr lang="en-US" sz="1800" dirty="0" smtClean="0"/>
              <a:t> </a:t>
            </a:r>
            <a:r>
              <a:rPr lang="en-US" sz="1800" dirty="0" err="1" smtClean="0"/>
              <a:t>zu</a:t>
            </a:r>
            <a:r>
              <a:rPr lang="en-US" sz="1800" dirty="0" smtClean="0"/>
              <a:t>  Support-Resistance – Lines,  (Bollinger, Channel, …)</a:t>
            </a:r>
            <a:endParaRPr lang="de-DE" dirty="0" smtClean="0"/>
          </a:p>
          <a:p>
            <a:endParaRPr lang="de-DE" dirty="0" smtClean="0"/>
          </a:p>
          <a:p>
            <a:r>
              <a:rPr lang="de-DE" b="1" dirty="0" smtClean="0"/>
              <a:t>Fundamental Faktoren</a:t>
            </a:r>
          </a:p>
          <a:p>
            <a:r>
              <a:rPr lang="de-DE" sz="1800" dirty="0" smtClean="0"/>
              <a:t>Earnings per Share, Sales exception, Common Shares Outstanding, Common Equity, Dividends, Cash Flow, Price / Earnings, Price / Trailing Sales, Price / Trailing Cash Flow, Dividend Yield, Price / Book Value,</a:t>
            </a:r>
            <a:r>
              <a:rPr lang="en-US" sz="1800" dirty="0" smtClean="0"/>
              <a:t> Consecutive Quarters of Positive Changes in Trailing 12 Month Cash Flow, Consecutive Quarters of Positive Change in Quarterly Earnings, (Industry Relative) Trailing 12 Month Sales / Assets, 4 Week Industry Relative Return, Discounted Cash Flow , Intrinsic Value</a:t>
            </a:r>
            <a:endParaRPr lang="de-DE" sz="1800" dirty="0" smtClean="0"/>
          </a:p>
          <a:p>
            <a:endParaRPr lang="de-DE" b="1" dirty="0" smtClean="0"/>
          </a:p>
          <a:p>
            <a:r>
              <a:rPr lang="de-DE" b="1" dirty="0" smtClean="0"/>
              <a:t>Wirtschaftsindizes</a:t>
            </a:r>
          </a:p>
          <a:p>
            <a:pPr>
              <a:buNone/>
            </a:pPr>
            <a:r>
              <a:rPr lang="en-US" sz="1800" dirty="0" smtClean="0"/>
              <a:t>         </a:t>
            </a:r>
            <a:r>
              <a:rPr lang="en-US" sz="1800" dirty="0" err="1" smtClean="0"/>
              <a:t>ifo</a:t>
            </a:r>
            <a:r>
              <a:rPr lang="en-US" sz="1800" dirty="0" smtClean="0"/>
              <a:t>.  Cud(ifo,3),  </a:t>
            </a:r>
            <a:r>
              <a:rPr lang="en-US" sz="1800" dirty="0" err="1" smtClean="0"/>
              <a:t>ifo-runMax</a:t>
            </a:r>
            <a:r>
              <a:rPr lang="en-US" sz="1800" dirty="0" smtClean="0"/>
              <a:t>(ifo,5), </a:t>
            </a:r>
            <a:r>
              <a:rPr lang="de-DE" sz="1600" smtClean="0"/>
              <a:t>Consumer Confidence Index 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de-DE" sz="1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de-DE" dirty="0" smtClean="0"/>
              <a:t>Merkmale + Indikatoren berechnen </a:t>
            </a:r>
            <a:br>
              <a:rPr lang="de-DE" dirty="0" smtClean="0"/>
            </a:br>
            <a:r>
              <a:rPr lang="de-DE" dirty="0" smtClean="0"/>
              <a:t>„BigData“ – die Datencloud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Kurse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50657"/>
            <a:ext cx="7772400" cy="464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Eine Software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Die systematisch die globalen Märkte beobachtet und Tag täglich auf Chansen und Risiken reagiert in dem Sie mir Ordervorschläge für meine Portfolios macht.</a:t>
            </a:r>
          </a:p>
          <a:p>
            <a:endParaRPr lang="de-DE" dirty="0" smtClean="0"/>
          </a:p>
          <a:p>
            <a:r>
              <a:rPr lang="de-DE" dirty="0" smtClean="0"/>
              <a:t>Aber Software allein wär mir zu unsicher:  Es braucht einen kompetenten Ökonomen der auf Grund seines Sachverstandes und der gesamten Nachrichtenlage am Markt in der Lage ist auch langfristige Chansen und Risiken  intuitiv zu erfassen: </a:t>
            </a:r>
          </a:p>
          <a:p>
            <a:r>
              <a:rPr lang="de-DE" dirty="0" smtClean="0"/>
              <a:t> Ein Warren Buffet läßt sich nicht programmieren. </a:t>
            </a:r>
          </a:p>
          <a:p>
            <a:endParaRPr lang="de-DE" dirty="0" smtClean="0"/>
          </a:p>
          <a:p>
            <a:r>
              <a:rPr lang="de-DE" dirty="0" smtClean="0"/>
              <a:t>Die Kombination aus Economy + Technology ist das was es braucht um erfolgreich ein Vermögen zu verwalten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Hier nun die Technologie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Risk-Return-Profile</a:t>
            </a:r>
            <a:endParaRPr lang="de-DE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828092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400" dirty="0" smtClean="0"/>
              <a:t>Technische Timing-Systeme:</a:t>
            </a:r>
            <a:br>
              <a:rPr lang="de-DE" sz="4400" dirty="0" smtClean="0"/>
            </a:br>
            <a:r>
              <a:rPr lang="de-DE" dirty="0" smtClean="0"/>
              <a:t>faber-dax</a:t>
            </a:r>
            <a:endParaRPr lang="de-DE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50657"/>
            <a:ext cx="7772400" cy="4566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483768" y="4581128"/>
            <a:ext cx="2448272" cy="1944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dirty="0" smtClean="0"/>
              <a:t>" Single Symbole Results "  </a:t>
            </a:r>
            <a:br>
              <a:rPr lang="de-DE" sz="1400" dirty="0" smtClean="0"/>
            </a:br>
            <a:r>
              <a:rPr lang="de-DE" sz="1400" dirty="0" smtClean="0"/>
              <a:t>"60 Trades #!" </a:t>
            </a:r>
          </a:p>
          <a:p>
            <a:r>
              <a:rPr lang="de-DE" sz="1400" dirty="0" smtClean="0"/>
              <a:t>"Haltedauer 45.283333 Tage" </a:t>
            </a:r>
          </a:p>
          <a:p>
            <a:r>
              <a:rPr lang="de-DE" sz="1400" dirty="0" smtClean="0"/>
              <a:t>"sharpe: 0.550733"  </a:t>
            </a:r>
          </a:p>
          <a:p>
            <a:r>
              <a:rPr lang="de-DE" sz="1400" dirty="0" smtClean="0"/>
              <a:t>"last(eq) 2.030303" </a:t>
            </a:r>
          </a:p>
          <a:p>
            <a:r>
              <a:rPr lang="de-DE" sz="1400" dirty="0" smtClean="0"/>
              <a:t>"Cgar 6.981981" </a:t>
            </a:r>
          </a:p>
          <a:p>
            <a:r>
              <a:rPr lang="de-DE" sz="1400" dirty="0" smtClean="0"/>
              <a:t>"MaxDD -18.603789" </a:t>
            </a:r>
          </a:p>
          <a:p>
            <a:r>
              <a:rPr lang="de-DE" sz="1400" dirty="0" smtClean="0"/>
              <a:t>"calmar 0.375299"</a:t>
            </a:r>
          </a:p>
          <a:p>
            <a:pPr algn="ctr"/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Support-Resistance</a:t>
            </a:r>
            <a:endParaRPr lang="de-DE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712" y="1447800"/>
            <a:ext cx="762777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Channel-Timing-System</a:t>
            </a:r>
            <a:endParaRPr lang="de-DE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060848"/>
            <a:ext cx="6192688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400" dirty="0" smtClean="0"/>
              <a:t>Beispiele</a:t>
            </a:r>
            <a:r>
              <a:rPr lang="de-DE" dirty="0" smtClean="0"/>
              <a:t>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Discounted Cash Flow Apple</a:t>
            </a:r>
            <a:endParaRPr lang="de-DE" dirty="0"/>
          </a:p>
        </p:txBody>
      </p:sp>
      <p:pic>
        <p:nvPicPr>
          <p:cNvPr id="4" name="Content Placeholder 3" descr="O:\R\Nuggets\Eckhard\Plots\Fundamentals\AAPL_DCF.png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340768"/>
            <a:ext cx="4572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Content Placeholder 3" descr="O:\R\Nuggets\Eckhard\Plots\Fundamentals\AAPL_freeCashFlow.png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1268760"/>
            <a:ext cx="2370584" cy="234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O:\R\Nuggets\Eckhard\Plots\Fundamentals\AAPL_GrowthRate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52030" y="4005064"/>
            <a:ext cx="476844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Ifo,  Consumer Confidence Index </a:t>
            </a:r>
            <a:br>
              <a:rPr lang="de-DE" dirty="0" smtClean="0"/>
            </a:br>
            <a:r>
              <a:rPr lang="de-DE" dirty="0" smtClean="0"/>
              <a:t>       </a:t>
            </a:r>
            <a:r>
              <a:rPr lang="de-DE" sz="1200" dirty="0" smtClean="0"/>
              <a:t>(Eckhard‘s  findings)</a:t>
            </a:r>
            <a:endParaRPr lang="de-D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9313" y="1447800"/>
            <a:ext cx="748257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Target – Berechnung</a:t>
            </a:r>
            <a:endParaRPr lang="de-DE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50658"/>
            <a:ext cx="4305672" cy="2529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3140968"/>
            <a:ext cx="4833982" cy="295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076056" y="2492896"/>
            <a:ext cx="28160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de-DE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Target -Test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Identifikation der Merkmals-Relevanz</a:t>
            </a:r>
            <a:endParaRPr lang="de-DE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628800"/>
            <a:ext cx="7128872" cy="4970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/>
              <a:t>Die DatenCloud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ca. 90 bis 120 Kennzahlen pro Titel</a:t>
            </a:r>
            <a:endParaRPr lang="de-DE" dirty="0"/>
          </a:p>
        </p:txBody>
      </p:sp>
      <p:pic>
        <p:nvPicPr>
          <p:cNvPr id="686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4881" y="1447800"/>
            <a:ext cx="769143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/>
              <a:t>Datamining Modell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nachvollziebarer Entscheidungsbaum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40768"/>
            <a:ext cx="7848872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TSA</a:t>
            </a:r>
            <a:endParaRPr lang="de-DE" dirty="0"/>
          </a:p>
        </p:txBody>
      </p:sp>
      <p:sp>
        <p:nvSpPr>
          <p:cNvPr id="4" name="Cube 3"/>
          <p:cNvSpPr/>
          <p:nvPr/>
        </p:nvSpPr>
        <p:spPr>
          <a:xfrm>
            <a:off x="1403648" y="2924944"/>
            <a:ext cx="1584176" cy="1188132"/>
          </a:xfrm>
          <a:prstGeom prst="cube">
            <a:avLst>
              <a:gd name="adj" fmla="val 76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Marketdata</a:t>
            </a:r>
          </a:p>
          <a:p>
            <a:pPr algn="ctr"/>
            <a:r>
              <a:rPr lang="de-DE" dirty="0" smtClean="0"/>
              <a:t>Kurse</a:t>
            </a:r>
          </a:p>
          <a:p>
            <a:pPr algn="ctr"/>
            <a:r>
              <a:rPr lang="de-DE" dirty="0" smtClean="0"/>
              <a:t>Bilanzen</a:t>
            </a:r>
          </a:p>
          <a:p>
            <a:pPr algn="ctr"/>
            <a:r>
              <a:rPr lang="de-DE" dirty="0" smtClean="0"/>
              <a:t>Macros</a:t>
            </a:r>
            <a:endParaRPr lang="de-DE" dirty="0"/>
          </a:p>
        </p:txBody>
      </p:sp>
      <p:sp>
        <p:nvSpPr>
          <p:cNvPr id="5" name="Cube 4"/>
          <p:cNvSpPr/>
          <p:nvPr/>
        </p:nvSpPr>
        <p:spPr>
          <a:xfrm>
            <a:off x="2699792" y="1844824"/>
            <a:ext cx="1440160" cy="29523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Timing</a:t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endParaRPr lang="de-DE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Cube 6"/>
          <p:cNvSpPr/>
          <p:nvPr/>
        </p:nvSpPr>
        <p:spPr>
          <a:xfrm>
            <a:off x="3707904" y="1484784"/>
            <a:ext cx="1872208" cy="331236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Selection</a:t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endParaRPr lang="de-DE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Cube 7"/>
          <p:cNvSpPr/>
          <p:nvPr/>
        </p:nvSpPr>
        <p:spPr>
          <a:xfrm>
            <a:off x="5076056" y="1412776"/>
            <a:ext cx="2016224" cy="3384376"/>
          </a:xfrm>
          <a:prstGeom prst="cube">
            <a:avLst>
              <a:gd name="adj" fmla="val 237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Allocation</a:t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endParaRPr lang="de-DE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Cube 8"/>
          <p:cNvSpPr/>
          <p:nvPr/>
        </p:nvSpPr>
        <p:spPr>
          <a:xfrm>
            <a:off x="6588224" y="2852936"/>
            <a:ext cx="1296144" cy="1296144"/>
          </a:xfrm>
          <a:prstGeom prst="cube">
            <a:avLst>
              <a:gd name="adj" fmla="val 17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Orders</a:t>
            </a:r>
            <a:br>
              <a:rPr lang="de-DE" dirty="0" smtClean="0"/>
            </a:br>
            <a:r>
              <a:rPr lang="de-DE" dirty="0" smtClean="0"/>
              <a:t>Portfolios, Reports</a:t>
            </a:r>
            <a:endParaRPr lang="de-DE" dirty="0"/>
          </a:p>
        </p:txBody>
      </p:sp>
      <p:sp>
        <p:nvSpPr>
          <p:cNvPr id="12" name="Flowchart: Multidocument 11"/>
          <p:cNvSpPr/>
          <p:nvPr/>
        </p:nvSpPr>
        <p:spPr>
          <a:xfrm>
            <a:off x="2843808" y="3429000"/>
            <a:ext cx="792088" cy="1008112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faber</a:t>
            </a:r>
          </a:p>
        </p:txBody>
      </p:sp>
      <p:sp>
        <p:nvSpPr>
          <p:cNvPr id="13" name="Flowchart: Multidocument 12"/>
          <p:cNvSpPr/>
          <p:nvPr/>
        </p:nvSpPr>
        <p:spPr>
          <a:xfrm>
            <a:off x="3923928" y="3429000"/>
            <a:ext cx="1008112" cy="1008112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mining</a:t>
            </a:r>
          </a:p>
        </p:txBody>
      </p:sp>
      <p:sp>
        <p:nvSpPr>
          <p:cNvPr id="14" name="Flowchart: Multidocument 13"/>
          <p:cNvSpPr/>
          <p:nvPr/>
        </p:nvSpPr>
        <p:spPr>
          <a:xfrm>
            <a:off x="5364088" y="3356992"/>
            <a:ext cx="1008112" cy="1008112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Max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sharpe</a:t>
            </a:r>
          </a:p>
        </p:txBody>
      </p:sp>
      <p:sp>
        <p:nvSpPr>
          <p:cNvPr id="15" name="Flowchart: Multidocument 14"/>
          <p:cNvSpPr/>
          <p:nvPr/>
        </p:nvSpPr>
        <p:spPr>
          <a:xfrm>
            <a:off x="107504" y="3068960"/>
            <a:ext cx="1296144" cy="1224136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Universes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Stoxx50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755576" y="5157192"/>
            <a:ext cx="741682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 machine producing security portfolios</a:t>
            </a:r>
            <a:endParaRPr lang="de-DE" dirty="0"/>
          </a:p>
        </p:txBody>
      </p:sp>
      <p:sp>
        <p:nvSpPr>
          <p:cNvPr id="17" name="Flowchart: Multidocument 16"/>
          <p:cNvSpPr/>
          <p:nvPr/>
        </p:nvSpPr>
        <p:spPr>
          <a:xfrm>
            <a:off x="7740352" y="2996952"/>
            <a:ext cx="864096" cy="1008112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Emails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xls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/>
            <a:r>
              <a:rPr lang="de-DE" dirty="0" smtClean="0"/>
              <a:t>Jeder Assetmanager kennt duzende solcher Faktoren</a:t>
            </a:r>
          </a:p>
          <a:p>
            <a:pPr marL="514350" indent="-514350"/>
            <a:r>
              <a:rPr lang="de-DE" dirty="0" smtClean="0"/>
              <a:t>Wie kann diese Informationsvielfalt konsistent in ein Portfolio überführt werden ?</a:t>
            </a:r>
          </a:p>
          <a:p>
            <a:pPr marL="514350" indent="-514350"/>
            <a:endParaRPr lang="de-DE" dirty="0" smtClean="0"/>
          </a:p>
          <a:p>
            <a:pPr marL="514350" indent="-514350"/>
            <a:r>
              <a:rPr lang="de-DE" dirty="0" smtClean="0"/>
              <a:t>Lösung:   </a:t>
            </a:r>
          </a:p>
          <a:p>
            <a:pPr marL="514350" indent="-514350">
              <a:buNone/>
            </a:pPr>
            <a:r>
              <a:rPr lang="de-DE" dirty="0" smtClean="0"/>
              <a:t>                 Datamining + PortfolioOptimierung</a:t>
            </a:r>
            <a:endParaRPr lang="de-DE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de-DE" dirty="0" smtClean="0"/>
              <a:t>Verdichtung der Datencloud zu einer </a:t>
            </a:r>
            <a:br>
              <a:rPr lang="de-DE" dirty="0" smtClean="0"/>
            </a:br>
            <a:r>
              <a:rPr lang="de-DE" dirty="0" smtClean="0"/>
              <a:t>Titel-Selektion </a:t>
            </a:r>
            <a:endParaRPr lang="de-DE" dirty="0"/>
          </a:p>
        </p:txBody>
      </p:sp>
      <p:sp>
        <p:nvSpPr>
          <p:cNvPr id="7" name="Pentagon 6"/>
          <p:cNvSpPr/>
          <p:nvPr/>
        </p:nvSpPr>
        <p:spPr>
          <a:xfrm>
            <a:off x="2051720" y="4365104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Datamining</a:t>
            </a:r>
            <a:endParaRPr lang="de-DE" dirty="0"/>
          </a:p>
        </p:txBody>
      </p:sp>
      <p:sp>
        <p:nvSpPr>
          <p:cNvPr id="8" name="Pentagon 7"/>
          <p:cNvSpPr/>
          <p:nvPr/>
        </p:nvSpPr>
        <p:spPr>
          <a:xfrm>
            <a:off x="5220072" y="4365104"/>
            <a:ext cx="2304256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Portfolio Optimierung</a:t>
            </a:r>
            <a:endParaRPr lang="de-DE" dirty="0"/>
          </a:p>
        </p:txBody>
      </p:sp>
      <p:sp>
        <p:nvSpPr>
          <p:cNvPr id="9" name="Pentagon 8"/>
          <p:cNvSpPr/>
          <p:nvPr/>
        </p:nvSpPr>
        <p:spPr>
          <a:xfrm>
            <a:off x="3635896" y="4365104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Selektion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Datamining</a:t>
            </a:r>
            <a:endParaRPr lang="de-D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72816"/>
            <a:ext cx="7691438" cy="1261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2411760" y="3356992"/>
            <a:ext cx="1080120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1403648" y="4941168"/>
            <a:ext cx="4921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 Zahlen </a:t>
            </a:r>
            <a:r>
              <a:rPr lang="de-DE" b="1" dirty="0" smtClean="0"/>
              <a:t>pro Titel</a:t>
            </a:r>
            <a:r>
              <a:rPr lang="de-DE" dirty="0" smtClean="0"/>
              <a:t>:     </a:t>
            </a:r>
          </a:p>
          <a:p>
            <a:endParaRPr lang="de-DE" dirty="0" smtClean="0"/>
          </a:p>
          <a:p>
            <a:r>
              <a:rPr lang="de-DE" dirty="0" smtClean="0"/>
              <a:t>    </a:t>
            </a:r>
            <a:r>
              <a:rPr lang="de-DE" b="1" dirty="0" smtClean="0"/>
              <a:t>Position</a:t>
            </a:r>
            <a:r>
              <a:rPr lang="de-DE" dirty="0" smtClean="0"/>
              <a:t> (1/0/-1)   +  </a:t>
            </a:r>
            <a:r>
              <a:rPr lang="de-DE" b="1" dirty="0" smtClean="0"/>
              <a:t>Ranking</a:t>
            </a:r>
            <a:r>
              <a:rPr lang="de-DE" dirty="0" smtClean="0"/>
              <a:t> (fließkomma-Zahl) 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4211960" y="3212976"/>
            <a:ext cx="49627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Herzstück ist ein Algorithmus der lernt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welche der vielen  Faktoren  jeweils von Bedeutung sind 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welches Modell  daraus eine klare</a:t>
            </a:r>
            <a:br>
              <a:rPr lang="de-DE" dirty="0" smtClean="0"/>
            </a:br>
            <a:r>
              <a:rPr lang="de-DE" dirty="0" smtClean="0"/>
              <a:t>  Positionsempfehlung erstellt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wie sicher sich das Modell damit ist  (Confidence )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90000"/>
          </a:bodyPr>
          <a:lstStyle/>
          <a:p>
            <a:r>
              <a:rPr lang="de-DE" dirty="0" smtClean="0"/>
              <a:t>Optimierung</a:t>
            </a:r>
            <a:br>
              <a:rPr lang="de-DE" dirty="0" smtClean="0"/>
            </a:br>
            <a:r>
              <a:rPr lang="de-DE" sz="2700" dirty="0" smtClean="0"/>
              <a:t>mit welchen Stückzahlen (Anteile am Gesamtvermögen) kauf ich empfohlene Titel ? </a:t>
            </a:r>
            <a:endParaRPr lang="de-DE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1619672" y="1988840"/>
            <a:ext cx="1584176" cy="1368152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Datamining-</a:t>
            </a:r>
          </a:p>
          <a:p>
            <a:pPr algn="ctr"/>
            <a:r>
              <a:rPr lang="de-DE" dirty="0" smtClean="0"/>
              <a:t>Ranking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3356992"/>
            <a:ext cx="234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Monatliche  Titelselektion</a:t>
            </a:r>
          </a:p>
          <a:p>
            <a:r>
              <a:rPr lang="de-DE" dirty="0" smtClean="0"/>
              <a:t>  nTopK- Titel</a:t>
            </a:r>
            <a:endParaRPr lang="de-DE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3851920" y="1988840"/>
            <a:ext cx="1944216" cy="1368152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Riskmanagement+</a:t>
            </a:r>
          </a:p>
          <a:p>
            <a:pPr algn="ctr"/>
            <a:r>
              <a:rPr lang="de-DE" dirty="0" smtClean="0"/>
              <a:t>Transaktionskosten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3635896" y="3501008"/>
            <a:ext cx="29626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Korrelationen der Zeitreihen</a:t>
            </a:r>
          </a:p>
          <a:p>
            <a:r>
              <a:rPr lang="de-DE" dirty="0" smtClean="0"/>
              <a:t>(expectedShortfall-Minimierung)</a:t>
            </a:r>
            <a:br>
              <a:rPr lang="de-DE" dirty="0" smtClean="0"/>
            </a:br>
            <a:r>
              <a:rPr lang="de-DE" dirty="0" smtClean="0"/>
              <a:t>-&gt;Glättung des Portfolioertrags</a:t>
            </a:r>
            <a:br>
              <a:rPr lang="de-DE" dirty="0" smtClean="0"/>
            </a:br>
            <a:r>
              <a:rPr lang="de-DE" dirty="0" smtClean="0"/>
              <a:t>„Schwankungsausgleich“ </a:t>
            </a:r>
          </a:p>
          <a:p>
            <a:r>
              <a:rPr lang="de-DE" dirty="0" smtClean="0"/>
              <a:t>unkorrelierter Titel</a:t>
            </a:r>
            <a:endParaRPr lang="de-DE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6444208" y="1988840"/>
            <a:ext cx="1584176" cy="1368152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Vormonats Portfolio</a:t>
            </a:r>
            <a:endParaRPr lang="de-DE" dirty="0"/>
          </a:p>
        </p:txBody>
      </p:sp>
      <p:sp>
        <p:nvSpPr>
          <p:cNvPr id="12" name="Pentagon 11"/>
          <p:cNvSpPr/>
          <p:nvPr/>
        </p:nvSpPr>
        <p:spPr>
          <a:xfrm>
            <a:off x="2843808" y="5157192"/>
            <a:ext cx="3960440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Finde den optimalen Mittelweg: Optimizer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6660232" y="3429000"/>
            <a:ext cx="1845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Unnötige</a:t>
            </a:r>
            <a:br>
              <a:rPr lang="de-DE" dirty="0" smtClean="0"/>
            </a:br>
            <a:r>
              <a:rPr lang="de-DE" dirty="0" smtClean="0"/>
              <a:t>Transaktionskosten-</a:t>
            </a:r>
            <a:br>
              <a:rPr lang="de-DE" dirty="0" smtClean="0"/>
            </a:br>
            <a:r>
              <a:rPr lang="de-DE" dirty="0" smtClean="0"/>
              <a:t>vermeiden</a:t>
            </a:r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2843808" y="5949280"/>
            <a:ext cx="41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Portfoliogewichte + Umschichtungen (Orders)</a:t>
            </a:r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>
            <a:off x="3491880" y="1484784"/>
            <a:ext cx="243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Drei  konkurierende Ziele: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Portfolio-Run  - &gt;pdf</a:t>
            </a:r>
            <a:endParaRPr lang="de-DE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772816"/>
            <a:ext cx="416587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Portfolio-Strategien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Heuristisch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Schnelle Optimierung </a:t>
            </a:r>
          </a:p>
          <a:p>
            <a:pPr>
              <a:buNone/>
            </a:pPr>
            <a:r>
              <a:rPr lang="de-DE" dirty="0" smtClean="0"/>
              <a:t>            min-Var,  Max-Sharpe, Min-DrawDown</a:t>
            </a:r>
          </a:p>
          <a:p>
            <a:pPr>
              <a:buNone/>
            </a:pPr>
            <a:r>
              <a:rPr lang="de-DE" dirty="0" smtClean="0"/>
              <a:t>   Ergebnisse:  PDF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 Komplexe-Zielfunktion  - simulated annealing</a:t>
            </a:r>
          </a:p>
          <a:p>
            <a:pPr>
              <a:buNone/>
            </a:pPr>
            <a:endParaRPr lang="de-DE" dirty="0" smtClean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484784"/>
            <a:ext cx="496855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Komplexe Zielfunktionen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Hauptgefahr:   Hohe Transaktionskosten und Blindheit gegenüber Marktinformationen (weil lediglich Preis-Informationen berücksichtigt werden)</a:t>
            </a:r>
          </a:p>
          <a:p>
            <a:r>
              <a:rPr lang="de-DE" dirty="0" smtClean="0"/>
              <a:t>Schöner ist wenn man eine Zielfunktion definiert die da lautet:  </a:t>
            </a:r>
          </a:p>
          <a:p>
            <a:pPr lvl="1"/>
            <a:r>
              <a:rPr lang="de-DE" dirty="0" smtClean="0"/>
              <a:t>Sorge für eine gute Performance und ferner:</a:t>
            </a:r>
          </a:p>
          <a:p>
            <a:pPr lvl="1"/>
            <a:r>
              <a:rPr lang="de-DE" dirty="0" smtClean="0"/>
              <a:t>+ Vermeide hohe Rückschläge,  (min: „expected Shortfall“) </a:t>
            </a:r>
          </a:p>
          <a:p>
            <a:pPr lvl="1"/>
            <a:r>
              <a:rPr lang="de-DE" dirty="0" smtClean="0"/>
              <a:t>+ Vermeide unnötige Transaktionen (T-Kosten vermeiden)</a:t>
            </a:r>
          </a:p>
          <a:p>
            <a:pPr lvl="1"/>
            <a:r>
              <a:rPr lang="de-DE" dirty="0" smtClean="0"/>
              <a:t>+ Kaufe Titel für die wir einen möglichst positiven Marktausblick haben</a:t>
            </a:r>
          </a:p>
          <a:p>
            <a:pPr lvl="1">
              <a:buNone/>
            </a:pPr>
            <a:endParaRPr lang="de-DE" dirty="0" smtClean="0"/>
          </a:p>
          <a:p>
            <a:pPr lvl="1">
              <a:buNone/>
            </a:pPr>
            <a:r>
              <a:rPr lang="de-DE" dirty="0" smtClean="0"/>
              <a:t>Optimierer für solche Zielfunktionen sind heftig kompliziert und brauchen viel Rechenpower.  (genetische algorithmen, simulated annealing...)</a:t>
            </a:r>
          </a:p>
          <a:p>
            <a:pPr lvl="1">
              <a:buNone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Modell-Lernen:   Target + Feature</a:t>
            </a:r>
            <a:endParaRPr lang="de-DE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9313" y="1447800"/>
            <a:ext cx="748257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/>
              <a:t>Identifizierung</a:t>
            </a:r>
            <a:r>
              <a:rPr lang="de-DE" dirty="0" smtClean="0"/>
              <a:t> der erfolgskritischen Merkmale</a:t>
            </a:r>
            <a:endParaRPr lang="de-DE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84784"/>
            <a:ext cx="6552768" cy="5149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380312" y="1484784"/>
            <a:ext cx="936104" cy="5112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Ablauf: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Zu jedem Assetallocation-Zeitpunkt:</a:t>
            </a:r>
          </a:p>
          <a:p>
            <a:r>
              <a:rPr lang="de-DE" dirty="0" smtClean="0"/>
              <a:t>  Merkmale berechnen</a:t>
            </a:r>
          </a:p>
          <a:p>
            <a:r>
              <a:rPr lang="de-DE" dirty="0" smtClean="0"/>
              <a:t>  Dataminer trainieren</a:t>
            </a:r>
          </a:p>
          <a:p>
            <a:r>
              <a:rPr lang="de-DE" dirty="0" smtClean="0"/>
              <a:t>  Dataminer benutzen für die Empfehlung</a:t>
            </a:r>
          </a:p>
          <a:p>
            <a:r>
              <a:rPr lang="de-DE" dirty="0" smtClean="0"/>
              <a:t>  Empfehlung in Optimierer geben</a:t>
            </a:r>
          </a:p>
          <a:p>
            <a:r>
              <a:rPr lang="de-DE" dirty="0" smtClean="0"/>
              <a:t> Umschichtungsvorschläge umsetzen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Resultate: Dax-Datencloud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7815739" cy="501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Universe-Beispiele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World</a:t>
            </a:r>
            <a:br>
              <a:rPr lang="de-DE" dirty="0" smtClean="0"/>
            </a:br>
            <a:r>
              <a:rPr lang="de-DE" dirty="0" smtClean="0"/>
              <a:t>DAX, S&amp;P, Nikkei, SMI, REX, GOLD, STOXX und DAX-Short  -  kaufbar in Form von ETFs</a:t>
            </a:r>
          </a:p>
          <a:p>
            <a:endParaRPr lang="de-DE" dirty="0" smtClean="0"/>
          </a:p>
          <a:p>
            <a:r>
              <a:rPr lang="de-DE" dirty="0" smtClean="0"/>
              <a:t>Stoxx50</a:t>
            </a:r>
          </a:p>
          <a:p>
            <a:r>
              <a:rPr lang="de-DE" dirty="0" smtClean="0"/>
              <a:t>Dax</a:t>
            </a:r>
            <a:endParaRPr lang="de-DE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Gesamtablauf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 Wir verbinden  Marktanalyse / Titelselektion  / Stop / Gewichtsberechnung / Ordergenerierung / Perfanalyse</a:t>
            </a:r>
            <a:endParaRPr lang="de-DE" dirty="0"/>
          </a:p>
        </p:txBody>
      </p:sp>
      <p:sp>
        <p:nvSpPr>
          <p:cNvPr id="9" name="Pentagon 8"/>
          <p:cNvSpPr/>
          <p:nvPr/>
        </p:nvSpPr>
        <p:spPr>
          <a:xfrm>
            <a:off x="2411760" y="2636912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Merkmale berechnen</a:t>
            </a:r>
            <a:endParaRPr lang="de-DE" dirty="0"/>
          </a:p>
        </p:txBody>
      </p:sp>
      <p:sp>
        <p:nvSpPr>
          <p:cNvPr id="10" name="Pentagon 9"/>
          <p:cNvSpPr/>
          <p:nvPr/>
        </p:nvSpPr>
        <p:spPr>
          <a:xfrm>
            <a:off x="4067944" y="2636912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Fit (montalich)</a:t>
            </a:r>
            <a:endParaRPr lang="de-DE" dirty="0"/>
          </a:p>
        </p:txBody>
      </p:sp>
      <p:sp>
        <p:nvSpPr>
          <p:cNvPr id="11" name="Pentagon 10"/>
          <p:cNvSpPr/>
          <p:nvPr/>
        </p:nvSpPr>
        <p:spPr>
          <a:xfrm>
            <a:off x="5724128" y="2636912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Predict</a:t>
            </a:r>
          </a:p>
          <a:p>
            <a:pPr algn="ctr"/>
            <a:r>
              <a:rPr lang="de-DE" dirty="0" smtClean="0"/>
              <a:t>(timing)</a:t>
            </a:r>
            <a:endParaRPr lang="de-DE" dirty="0"/>
          </a:p>
        </p:txBody>
      </p:sp>
      <p:sp>
        <p:nvSpPr>
          <p:cNvPr id="12" name="Pentagon 11"/>
          <p:cNvSpPr/>
          <p:nvPr/>
        </p:nvSpPr>
        <p:spPr>
          <a:xfrm>
            <a:off x="5796136" y="3645024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Buy/sell</a:t>
            </a:r>
            <a:endParaRPr lang="de-DE" dirty="0"/>
          </a:p>
        </p:txBody>
      </p:sp>
      <p:sp>
        <p:nvSpPr>
          <p:cNvPr id="13" name="Pentagon 12"/>
          <p:cNvSpPr/>
          <p:nvPr/>
        </p:nvSpPr>
        <p:spPr>
          <a:xfrm>
            <a:off x="827584" y="2636912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Marktdaten holen</a:t>
            </a:r>
            <a:endParaRPr lang="de-DE" dirty="0"/>
          </a:p>
        </p:txBody>
      </p:sp>
      <p:sp>
        <p:nvSpPr>
          <p:cNvPr id="14" name="Pentagon 13"/>
          <p:cNvSpPr/>
          <p:nvPr/>
        </p:nvSpPr>
        <p:spPr>
          <a:xfrm>
            <a:off x="827584" y="3645024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Titelauswahl </a:t>
            </a:r>
            <a:endParaRPr lang="de-DE" dirty="0"/>
          </a:p>
        </p:txBody>
      </p:sp>
      <p:sp>
        <p:nvSpPr>
          <p:cNvPr id="15" name="Pentagon 14"/>
          <p:cNvSpPr/>
          <p:nvPr/>
        </p:nvSpPr>
        <p:spPr>
          <a:xfrm>
            <a:off x="2483768" y="3645024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AssetAlloc</a:t>
            </a:r>
            <a:endParaRPr lang="de-DE" dirty="0"/>
          </a:p>
        </p:txBody>
      </p:sp>
      <p:sp>
        <p:nvSpPr>
          <p:cNvPr id="16" name="Pentagon 15"/>
          <p:cNvSpPr/>
          <p:nvPr/>
        </p:nvSpPr>
        <p:spPr>
          <a:xfrm>
            <a:off x="4139952" y="3645024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Stop</a:t>
            </a:r>
            <a:endParaRPr lang="de-DE" dirty="0"/>
          </a:p>
        </p:txBody>
      </p:sp>
      <p:sp>
        <p:nvSpPr>
          <p:cNvPr id="17" name="Pentagon 16"/>
          <p:cNvSpPr/>
          <p:nvPr/>
        </p:nvSpPr>
        <p:spPr>
          <a:xfrm>
            <a:off x="2699792" y="4653136"/>
            <a:ext cx="2016224" cy="504056"/>
          </a:xfrm>
          <a:prstGeom prst="homePlate">
            <a:avLst>
              <a:gd name="adj" fmla="val 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PortfolioPerformance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Der Stoxx </a:t>
            </a:r>
            <a:br>
              <a:rPr lang="de-DE" dirty="0" smtClean="0"/>
            </a:br>
            <a:r>
              <a:rPr lang="de-DE" sz="2700" dirty="0" smtClean="0"/>
              <a:t>nach Training mit einer Fundamental-Cloud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51794"/>
            <a:ext cx="7772400" cy="436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5888" y="466725"/>
            <a:ext cx="6372225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801225" cy="713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Cloud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dirty="0" smtClean="0"/>
              <a:t>3809 : 414</a:t>
            </a:r>
          </a:p>
          <a:p>
            <a:r>
              <a:rPr lang="de-DE" dirty="0" smtClean="0"/>
              <a:t>EU_ZEW_SENTIMENT, EURO_MFG_PMI, EURO_ECO_SENTIMENT, EURO_INDUSTRIAL, EURO_MFG_PRODUCTION_EXPECTATIONS, EURO_MFG_ORDER_BOOKS, EURO_EXPORT_ORDERS, EURO_CONSUMER_CONF_, EURO_RETAIL, EURO_SERVICES, EXX_PE, EXX_EARNINGS, GER_IFO_INDEX, GER_IFO_EXPECTAT, GER_PMI, US_ISM_MFG, US_ISM_NORDERS, US_ISM_PRODUCTION, US_CONSUMERCONF_, US_PHILI_FED, US_MICHIGAN_CONF_, US_NY_STATE, US_CHICAGO_PMI, US_CL_INDICATORS, EXX50_RI, SUP500, T_BOND_FT30, BUND_FUTURE, BALTIC_DRY, COPPER_GR_A_CASH, WTI, EURO_USD, MG_METAL_INDEX, GSCI_COMMODITY_INDEX, ADVANCE_DECLINE, VDAX_INVERS, VIX_INVERS, EURO_10Y_YLD, EURO_3MTH_MONEY, EU_ZEW_SENTIMENT.faber, EURO_MFG_PMI.faber, EURO_ECO_SENTIMENT.faber, EURO_INDUSTRIAL.faber, EURO_MFG_PRODUCTION_EXPECTATIONS.faber, EURO_MFG_ORDER_BOOKS.faber, EURO_EXPORT_ORDERS.faber, EURO_CONSUMER_CONF_.faber, EURO_RETAIL.faber, EURO_SERVICES.faber, EXX_PE.faber, EXX_EARNINGS.faber, GER_IFO_INDEX.faber, GER_IFO_EXPECTAT.faber, GER_PMI.faber, US_ISM_MFG.faber, US_ISM_NORDERS.faber, US_ISM_PRODUCTION.faber, US_CONSUMERCONF_.faber, US_PHILI_FED.faber, US_MICHIGAN_CONF_.faber, US_NY_STATE.faber, US_CHICAGO_PMI.faber, US_CL_INDICATORS.faber, EXX50_RI.faber, SUP500.faber, T_BOND_FT30.faber, BUND_FUTURE.faber, BALTIC_DRY.faber, COPPER_GR_A_CASH.faber, WTI.faber, EURO_USD.faber, MG_METAL_INDEX.faber, GSCI_COMMODITY_INDEX.faber, ADVANCE_DECLINE.faber, VDAX_INVERS.faber, VIX_INVERS.faber, EURO_10Y_YLD.faber, EURO_3MTH_MONEY.faber, EURO_MFG_PMI.lead.32.faber, EURO_INDUSTRIAL.lead.32.faber, EURO_MFG_PRODUCTION_EXPECTATIONS.lead.32.faber, EURO_MFG_PRODUCTION_EXPECTATIONS.lead.3.faber, EURO_CONSUMER_CONF_.lead.29.faber, GER_IFO_INDEX.lead.29.faber, GER_IFO_INDEX.lead.10.faber, GER_IFO_EXPECTAT.lead.29.faber, GER_IFO_EXPECTAT.lead.33.faber, GER_PMI.lead.32.faber, EXX50_RI.lead.34.faber, SUP500.lead.1.faber, T_BOND_FT30.lead.1.faber, BALTIC_DRY.lead.19.faber, VDAX_INVERS.lead.34.faber, VDAX_INVERS.lead.5.faber, VIX_INVERS.lead.1.faber, EU_ZEW_SENTIMENT.1, EURO_MFG_PMI.1, EURO_ECO_SENTIMENT.1, EURO_INDUSTRIAL.1, EURO_MFG_PRODUCTION_EXPECTATIONS.1, EURO_MFG_ORDER_BOOKS.1, EURO_EXPORT_ORDERS.1, EURO_CONSUMER_CONF_.1, EURO_RETAIL.1, EURO_SERVICES.1, EXX_PE.1, EXX_EARNINGS.1, GER_IFO_INDEX.1, GER_IFO_EXPECTAT.1, GER_PMI.1, US_ISM_MFG.1, US_ISM_NORDERS.1, US_ISM_PRODUCTION.1, US_CONSUMERCONF_.1, US_PHILI_FED.1, US_MICHIGAN_CONF_.1, US_NY_STATE.1, US_CHICAGO_PMI.1, US_CL_INDICATORS.1, EXX50_RI.1, SUP500.1, T_BOND_FT30.1, BUND_FUTURE.1, BALTIC_DRY.1, COPPER_GR_A_CASH.1, WTI.1, EURO_USD.1, MG_METAL_INDEX.1, GSCI_COMMODITY_INDEX.1, ADVANCE_DECLINE.1, VDAX_INVERS.1, VIX_INVERS.1, EURO_10Y_YLD.1, EURO_3MTH_MONEY.1, EURO_MFG_PMI.lead.32, EURO_INDUSTRIAL.lead.32, EURO_MFG_PRODUCTION_EXPECTATIONS.lead.32, EURO_MFG_PRODUCTION_EXPECTATIONS.lead.3, EURO_CONSUMER_CONF_.lead.29, GER_IFO_INDEX.lead.29, GER_IFO_INDEX.lead.10, GER_IFO_EXPECTAT.lead.29, GER_IFO_EXPECTAT.lead.33, GER_PMI.lead.32, EXX50_RI.lead.34, SUP500.lead.1, T_BOND_FT30.lead.1, BALTIC_DRY.lead.19, VDAX_INVERS.lead.34, VDAX_INVERS.lead.5, VIX_INVERS.lead.1, EU_ZEW_SENTIMENT.slope200, EURO_MFG_PMI.slope200, EURO_ECO_SENTIMENT.slope200, EURO_INDUSTRIAL.slope200, EURO_MFG_PRODUCTION_EXPECTATIONS.slope200, EURO_MFG_ORDER_BOOKS.slope200, EURO_EXPORT_ORDERS.slope200, EURO_CONSUMER_CONF_.slope200, EURO_RETAIL.slope200, EURO_SERVICES.slope200, EXX_PE.slope200, EXX_EARNINGS.slope200, GER_IFO_INDEX.slope200, GER_IFO_EXPECTAT.slope200, GER_PMI.slope200, US_ISM_MFG.slope200, US_ISM_NORDERS.slope200, US_ISM_PRODUCTION.slope200, US_CONSUMERCONF_.slope200, US_PHILI_FED.slope200, US_MICHIGAN_CONF_.slope200, US_NY_STATE.slope200, US_CHICAGO_PMI.slope200, US_CL_INDICATORS.slope200, EXX50_RI.slope200, SUP500.slope200, T_BOND_FT30.slope200, BUND_FUTURE.slope200, BALTIC_DRY.slope200, COPPER_GR_A_CASH.slope200, WTI.slope200, EURO_USD.slope200, MG_METAL_INDEX.slope200, GSCI_COMMODITY_INDEX.slope200, ADVANCE_DECLINE.slope200, VDAX_INVERS.slope200, VIX_INVERS.slope200, EURO_10Y_YLD.slope200, EURO_3MTH_MONEY.slope200, EURO_MFG_PMI.lead.32.slope200, EURO_INDUSTRIAL.lead.32.slope200, EURO_MFG_PRODUCTION_EXPECTATIONS.lead.32.slope200, EURO_MFG_PRODUCTION_EXPECTATIONS.lead.3.slope200, EURO_CONSUMER_CONF_.lead.29.slope200, GER_IFO_INDEX.lead.29.slope200, GER_IFO_INDEX.lead.10.slope200, GER_IFO_EXPECTAT.lead.29.slope200, GER_IFO_EXPECTAT.lead.33.slope200, GER_PMI.lead.32.slope200, EXX50_RI.lead.34.slope200, SUP500.lead.1.slope200, T_BOND_FT30.lead.1.slope200, BALTIC_DRY.lead.19.slope200, VDAX_INVERS.lead.34.slope200, VDAX_INVERS.lead.5.slope200, VIX_INVERS.lead.1.slope200, EU_ZEW_SENTIMENT.slope90, EURO_MFG_PMI.slope90, EURO_ECO_SENTIMENT.slope90, EURO_INDUSTRIAL.slope90, EURO_MFG_PRODUCTION_EXPECTATIONS.slope90, EURO_MFG_ORDER_BOOKS.slope90, EURO_EXPORT_ORDERS.slope90, EURO_CONSUMER_CONF_.slope90, EURO_RETAIL.slope90, EURO_SERVICES.slope90, EXX_PE.slope90, EXX_EARNINGS.slope90, GER_IFO_INDEX.slope90, GER_IFO_EXPECTAT.slope90, GER_PMI.slope90, US_ISM_MFG.slope90, US_ISM_NORDERS.slope90, US_ISM_PRODUCTION.slope90, US_CONSUMERCONF_.slope90, US_PHILI_FED.slope90, US_MICHIGAN_CONF_.slope90, US_NY_STATE.slope90, US_CHICAGO_PMI.slope90, US_CL_INDICATORS.slope90, EXX50_RI.slope90, SUP500.slope90, T_BOND_FT30.slope90, BUND_FUTURE.slope90, BALTIC_DRY.slope90, COPPER_GR_A_CASH.slope90, WTI.slope90, EURO_USD.slope90, MG_METAL_INDEX.slope90, GSCI_COMMODITY_INDEX.slope90, ADVANCE_DECLINE.slope90, VDAX_INVERS.slope90, VIX_INVERS.slope90, EURO_10Y_YLD.slope90, EURO_3MTH_MONEY.slope90, EURO_MFG_PMI.lead.32.slope90, EURO_INDUSTRIAL.lead.32.slope90, EURO_MFG_PRODUCTION_EXPECTATIONS.lead.32.slope90, EURO_MFG_PRODUCTION_EXPECTATIONS.lead.3.slope90, EURO_CONSUMER_CONF_.lead.29.slope90, GER_IFO_INDEX.lead.29.slope90, GER_IFO_INDEX.lead.10.slope90, GER_IFO_EXPECTAT.lead.29.slope90, GER_IFO_EXPECTAT.lead.33.slope90, GER_PMI.lead.32.slope90, EXX50_RI.lead.34.slope90, SUP500.lead.1.slope90, T_BOND_FT30.lead.1.slope90, BALTIC_DRY.lead.19.slope90, VDAX_INVERS.lead.34.slope90, VDAX_INVERS.lead.5.slope90, VIX_INVERS.lead.1.slope90, EU_ZEW_SENTIMENT.roc60, EURO_MFG_PMI.roc60, EURO_ECO_SENTIMENT.roc60, EURO_INDUSTRIAL.roc60, EURO_MFG_PRODUCTION_EXPECTATIONS.roc60, EURO_MFG_ORDER_BOOKS.roc60, EURO_EXPORT_ORDERS.roc60, EURO_CONSUMER_CONF_.roc60, EURO_RETAIL.roc60, EURO_SERVICES.roc60, EXX_PE.roc60, EXX_EARNINGS.roc60, GER_IFO_INDEX.roc60, GER_IFO_EXPECTAT.roc60, GER_PMI.roc60, US_ISM_MFG.roc60, US_ISM_NORDERS.roc60, US_ISM_PRODUCTION.roc60, US_CONSUMERCONF_.roc60, US_PHILI_FED.roc60, US_MICHIGAN_CONF_.roc60, US_NY_STATE.roc60, US_CHICAGO_PMI.roc60, US_CL_INDICATORS.roc60, EXX50_RI.roc60, SUP500.roc60, T_BOND_FT30.roc60, BUND_FUTURE.roc60, BALTIC_DRY.roc60, COPPER_GR_A_CASH.roc60, WTI.roc60, EURO_USD.roc60, MG_METAL_INDEX.roc60, GSCI_COMMODITY_INDEX.roc60, ADVANCE_DECLINE.roc60, VDAX_INVERS.roc60, VIX_INVERS.roc60, EURO_10Y_YLD.roc60, EURO_3MTH_MONEY.roc60, EURO_MFG_PMI.lead.32.roc60, EURO_INDUSTRIAL.lead.32.roc60, EURO_MFG_PRODUCTION_EXPECTATIONS.lead.32.roc60, EURO_MFG_PRODUCTION_EXPECTATIONS.lead.3.roc60, EURO_CONSUMER_CONF_.lead.29.roc60, GER_IFO_INDEX.lead.29.roc60, GER_IFO_INDEX.lead.10.roc60, GER_IFO_EXPECTAT.lead.29.roc60, GER_IFO_EXPECTAT.lead.33.roc60, GER_PMI.lead.32.roc60, EXX50_RI.lead.34.roc60, SUP500.lead.1.roc60, T_BOND_FT30.lead.1.roc60, BALTIC_DRY.lead.19.roc60, VDAX_INVERS.lead.34.roc60, VDAX_INVERS.lead.5.roc60, VIX_INVERS.lead.1.roc60, EU_ZEW_SENTIMENT.roc5, EURO_MFG_PMI.roc5, EURO_ECO_SENTIMENT.roc5, EURO_INDUSTRIAL.roc5, EURO_MFG_PRODUCTION_EXPECTATIONS.roc5, EURO_MFG_ORDER_BOOKS.roc5, EURO_EXPORT_ORDERS.roc5, EURO_CONSUMER_CONF_.roc5, EURO_RETAIL.roc5, EURO_SERVICES.roc5, EXX_PE.roc5, EXX_EARNINGS.roc5, GER_IFO_INDEX.roc5, GER_IFO_EXPECTAT.roc5, GER_PMI.roc5, US_ISM_MFG.roc5, US_ISM_NORDERS.roc5, US_ISM_PRODUCTION.roc5, US_CONSUMERCONF_.roc5, US_PHILI_FED.roc5, US_MICHIGAN_CONF_.roc5, US_NY_STATE.roc5, US_CHICAGO_PMI.roc5, US_CL_INDICATORS.roc5, EXX50_RI.roc5, SUP500.roc5, T_BOND_FT30.roc5, BUND_FUTURE.roc5, BALTIC_DRY.roc5, COPPER_GR_A_CASH.roc5, WTI.roc5, EURO_USD.roc5, MG_METAL_INDEX.roc5, GSCI_COMMODITY_INDEX.roc5, ADVANCE_DECLINE.roc5, VDAX_INVERS.roc5, VIX_INVERS.roc5, EURO_10Y_YLD.roc5, EURO_3MTH_MONEY.roc5, EURO_MFG_PMI.lead.32.roc5, EURO_INDUSTRIAL.lead.32.roc5, EURO_MFG_PRODUCTION_EXPECTATIONS.lead.32.roc5, EURO_MFG_PRODUCTION_EXPECTATIONS.lead.3.roc5, EURO_CONSUMER_CONF_.lead.29.roc5, GER_IFO_INDEX.lead.29.roc5, GER_IFO_INDEX.lead.10.roc5, GER_IFO_EXPECTAT.lead.29.roc5, GER_IFO_EXPECTAT.lead.33.roc5, GER_PMI.lead.32.roc5, EXX50_RI.lead.34.roc5, SUP500.lead.1.roc5, T_BOND_FT30.lead.1.roc5, BALTIC_DRY.lead.19.roc5, VDAX_INVERS.lead.34.roc5, VDAX_INVERS.lead.5.roc5, VIX_INVERS.lead.1.roc5, EU_ZEW_SENTIMENT.itp, EURO_MFG_PMI.itp, EURO_ECO_SENTIMENT.itp, EURO_INDUSTRIAL.itp, EURO_MFG_PRODUCTION_EXPECTATIONS.itp, EURO_MFG_ORDER_BOOKS.itp, EURO_EXPORT_ORDERS.itp, EURO_CONSUMER_CONF_.itp, EURO_RETAIL.itp, EURO_SERVICES.itp, EXX_PE.itp, EXX_EARNINGS.itp, GER_IFO_INDEX.itp, GER_IFO_EXPECTAT.itp, GER_PMI.itp, US_ISM_MFG.itp, US_ISM_NORDERS.itp, US_ISM_PRODUCTION.itp, US_CONSUMERCONF_.itp, US_PHILI_FED.itp, US_MICHIGAN_CONF_.itp, US_NY_STATE.itp, US_CHICAGO_PMI.itp, US_CL_INDICATORS.itp, EXX50_RI.itp, SUP500.itp, T_BOND_FT30.itp, BUND_FUTURE.itp, BALTIC_DRY.itp, COPPER_GR_A_CASH.itp, WTI.itp, EURO_USD.itp, MG_METAL_INDEX.itp, GSCI_COMMODITY_INDEX.itp, ADVANCE_DECLINE.itp, VDAX_INVERS.itp, VIX_INVERS.itp, EURO_10Y_YLD.itp, EURO_3MTH_MONEY.itp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476672"/>
            <a:ext cx="5499124" cy="5873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Global-Portfolio und StoxxBranchen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Und US-Einzeltitel – Portfolio... </a:t>
            </a:r>
          </a:p>
          <a:p>
            <a:r>
              <a:rPr lang="de-DE" dirty="0" smtClean="0"/>
              <a:t>+Paar-Portfolios:</a:t>
            </a:r>
          </a:p>
          <a:p>
            <a:r>
              <a:rPr lang="de-DE" dirty="0" smtClean="0"/>
              <a:t>Und Dax/Rex- Portfolio,  bzw. Stoxx/XX-Portfolio bzw.</a:t>
            </a:r>
            <a:br>
              <a:rPr lang="de-DE" dirty="0" smtClean="0"/>
            </a:br>
            <a:r>
              <a:rPr lang="de-DE" dirty="0" smtClean="0"/>
              <a:t>S&amp;P/Treasury</a:t>
            </a:r>
            <a:endParaRPr lang="de-DE" dirty="0"/>
          </a:p>
          <a:p>
            <a:r>
              <a:rPr lang="de-DE" dirty="0" smtClean="0"/>
              <a:t>Diese Portfolios sind direkt handelbar (mit ETFs, oder Futures) </a:t>
            </a:r>
          </a:p>
          <a:p>
            <a:r>
              <a:rPr lang="de-DE" dirty="0" smtClean="0"/>
              <a:t>nicht KAGG-compliant,  nicht T-Kostenopitimiert (gr. Volumina)  </a:t>
            </a:r>
          </a:p>
          <a:p>
            <a:r>
              <a:rPr lang="de-DE" dirty="0" smtClean="0"/>
              <a:t>Für die VV haben sie Produkt-Charakter- für das Assetmanagement nur Empfehlungskarakter (im Sinne Assetallokation, oder Musterportfolio)</a:t>
            </a:r>
          </a:p>
          <a:p>
            <a:r>
              <a:rPr lang="de-DE" dirty="0" smtClean="0"/>
              <a:t> Man könnte damit Publikumsfonds auflegen (teuer im Sinne seed – money) – oder – (viel billiger – und für den objektiven Nachweis der Performane völlig ausreichend:  </a:t>
            </a:r>
          </a:p>
          <a:p>
            <a:r>
              <a:rPr lang="de-DE" b="1" dirty="0" smtClean="0">
                <a:sym typeface="Wingdings" pitchFamily="2" charset="2"/>
              </a:rPr>
              <a:t>WikiFolios </a:t>
            </a:r>
          </a:p>
          <a:p>
            <a:r>
              <a:rPr lang="de-DE" u="sng" dirty="0" smtClean="0">
                <a:hlinkClick r:id="rId2"/>
              </a:rPr>
              <a:t>http://www.wikifolio.com/de/Publish/Advantages</a:t>
            </a:r>
            <a:endParaRPr lang="de-DE" dirty="0" smtClean="0"/>
          </a:p>
          <a:p>
            <a:endParaRPr lang="de-DE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Begleitdaten	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Zu den Titeln sollten neben den Kursen,  Begleitdaten verfügbar sein, die als Leadingindikatoren helfen das zukünftige Potential abzuschätzen.  </a:t>
            </a:r>
          </a:p>
          <a:p>
            <a:r>
              <a:rPr lang="de-DE" dirty="0" smtClean="0"/>
              <a:t>Für Aktien:  Bilanzdaten </a:t>
            </a:r>
          </a:p>
          <a:p>
            <a:pPr>
              <a:buNone/>
            </a:pPr>
            <a:r>
              <a:rPr lang="de-DE" dirty="0" smtClean="0"/>
              <a:t>             (für das eingebaute Discounted Cash Flow – Modell) </a:t>
            </a:r>
          </a:p>
          <a:p>
            <a:r>
              <a:rPr lang="de-DE" dirty="0" smtClean="0"/>
              <a:t>Für  Indizes – Macros   (CPI, IFO,...)</a:t>
            </a:r>
          </a:p>
          <a:p>
            <a:r>
              <a:rPr lang="de-DE" dirty="0" smtClean="0"/>
              <a:t>Beispiele </a:t>
            </a:r>
          </a:p>
          <a:p>
            <a:r>
              <a:rPr lang="de-DE" dirty="0" smtClean="0"/>
              <a:t>     DAX:   IFO </a:t>
            </a:r>
          </a:p>
          <a:p>
            <a:endParaRPr lang="de-DE" dirty="0" smtClean="0"/>
          </a:p>
          <a:p>
            <a:r>
              <a:rPr lang="de-DE" dirty="0" smtClean="0"/>
              <a:t>Die Menge der vorverarbeiteten  Begleitdaten eines Titels bildet seine DatenCloud.</a:t>
            </a:r>
          </a:p>
          <a:p>
            <a:r>
              <a:rPr lang="de-DE" dirty="0" smtClean="0"/>
              <a:t>Mittels Data.Mining wird daraus die Attraktivität des Titels berechnet.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Fundamentaldaten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Beispiel DAX: </a:t>
            </a:r>
          </a:p>
          <a:p>
            <a:endParaRPr lang="de-DE" dirty="0" smtClean="0"/>
          </a:p>
          <a:p>
            <a:r>
              <a:rPr lang="de-DE" dirty="0" smtClean="0"/>
              <a:t>Nicht allein Preisinfos sondern auch Fundamental-Informationen hinzugeben</a:t>
            </a:r>
          </a:p>
          <a:p>
            <a:r>
              <a:rPr lang="de-DE" dirty="0" smtClean="0"/>
              <a:t>Geben wir doch  ein bischen mehr Marktwissen hinzu:  nämlich den IFO  .</a:t>
            </a:r>
          </a:p>
          <a:p>
            <a:r>
              <a:rPr lang="de-DE" dirty="0" smtClean="0"/>
              <a:t>Wenn  SMA(IF0)... ...</a:t>
            </a:r>
          </a:p>
          <a:p>
            <a:endParaRPr lang="de-DE" dirty="0" smtClean="0"/>
          </a:p>
          <a:p>
            <a:r>
              <a:rPr lang="de-DE" dirty="0" smtClean="0"/>
              <a:t>Verbessertes Dax-Modell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Timing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Technische Signale – oder eine Kombination aus technischen Signalen und Macros/Fundamentals -&gt; </a:t>
            </a:r>
          </a:p>
          <a:p>
            <a:r>
              <a:rPr lang="de-DE" dirty="0" smtClean="0"/>
              <a:t>Forest-signal-Geber </a:t>
            </a:r>
          </a:p>
          <a:p>
            <a:r>
              <a:rPr lang="de-DE" dirty="0" smtClean="0"/>
              <a:t>-&gt; TimingEntscheidung  WANN wird die Position gewechselt</a:t>
            </a:r>
          </a:p>
          <a:p>
            <a:r>
              <a:rPr lang="de-DE" dirty="0" smtClean="0"/>
              <a:t>LONG/FLAT     bzw.   LONG/SHORT/FLAT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(alles oder nichts Signale)</a:t>
            </a:r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Komplexe Marktbeobachtung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Da kann man sich natürlich noch mehr „Indikatoren“ vorstellen:</a:t>
            </a:r>
          </a:p>
          <a:p>
            <a:r>
              <a:rPr lang="de-DE" dirty="0" smtClean="0"/>
              <a:t>MACD:  90Tage-30-TageDifferenz</a:t>
            </a:r>
          </a:p>
          <a:p>
            <a:r>
              <a:rPr lang="de-DE" dirty="0" smtClean="0"/>
              <a:t>RSI:   overbougth-oversold</a:t>
            </a:r>
          </a:p>
          <a:p>
            <a:pPr>
              <a:buNone/>
            </a:pPr>
            <a:r>
              <a:rPr lang="de-DE" dirty="0" smtClean="0"/>
              <a:t>Dann definiert man neue „Indikatoren“  SMA(90)-SMA(30)  und denkt sich lustige Regeln aus wie Wenn (SMA(90)-SMA(30) &gt; 0 &amp;&amp; SMA(200) &gt; Dax) dann Long sonst Short... Aber diese nur in Trendphasen – sonst lieber den RSI-beachten:  RSI &gt; 80 dann Short- sonst Long...   </a:t>
            </a:r>
          </a:p>
          <a:p>
            <a:r>
              <a:rPr lang="de-DE" dirty="0" smtClean="0"/>
              <a:t>Und an „Fundamentaldaten“:  den Zinssatz, den Zinsspread, den Goldkurs, Arbeitsmarktdaten, Immodaten ... Branchendaten, Länderindizes, ...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FAEC0E0-4ABC-4077-8922-293239654A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2117</Words>
  <Application>Microsoft Office PowerPoint</Application>
  <PresentationFormat>On-screen Show (4:3)</PresentationFormat>
  <Paragraphs>267</Paragraphs>
  <Slides>45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Equity</vt:lpstr>
      <vt:lpstr> TSA</vt:lpstr>
      <vt:lpstr>Eine Software</vt:lpstr>
      <vt:lpstr>TSA</vt:lpstr>
      <vt:lpstr>Universe-Beispiele</vt:lpstr>
      <vt:lpstr>Global-Portfolio und StoxxBranchen</vt:lpstr>
      <vt:lpstr>Begleitdaten </vt:lpstr>
      <vt:lpstr>Fundamentaldaten</vt:lpstr>
      <vt:lpstr>Timing</vt:lpstr>
      <vt:lpstr>Komplexe Marktbeobachtung</vt:lpstr>
      <vt:lpstr>Selection</vt:lpstr>
      <vt:lpstr>Die Datencloud</vt:lpstr>
      <vt:lpstr>DataCloud</vt:lpstr>
      <vt:lpstr>Neue Werkzeuge: DataMining</vt:lpstr>
      <vt:lpstr>Classifier</vt:lpstr>
      <vt:lpstr>Vorteile und Ergebnisse</vt:lpstr>
      <vt:lpstr>Ergebnisse </vt:lpstr>
      <vt:lpstr>Ausgangsuniversum festlegen  Marktdaten beschaffen</vt:lpstr>
      <vt:lpstr>Merkmale + Indikatoren berechnen  „BigData“ – die Datencloud</vt:lpstr>
      <vt:lpstr>Kurse</vt:lpstr>
      <vt:lpstr>Risk-Return-Profile</vt:lpstr>
      <vt:lpstr>Technische Timing-Systeme: faber-dax</vt:lpstr>
      <vt:lpstr>Support-Resistance</vt:lpstr>
      <vt:lpstr>Channel-Timing-System</vt:lpstr>
      <vt:lpstr>Beispiele:  Discounted Cash Flow Apple</vt:lpstr>
      <vt:lpstr>Ifo,  Consumer Confidence Index         (Eckhard‘s  findings)</vt:lpstr>
      <vt:lpstr>Target – Berechnung</vt:lpstr>
      <vt:lpstr>Identifikation der Merkmals-Relevanz</vt:lpstr>
      <vt:lpstr>Die DatenCloud  ca. 90 bis 120 Kennzahlen pro Titel</vt:lpstr>
      <vt:lpstr>Datamining Modell  nachvollziebarer Entscheidungsbaum</vt:lpstr>
      <vt:lpstr>Verdichtung der Datencloud zu einer  Titel-Selektion </vt:lpstr>
      <vt:lpstr>Datamining</vt:lpstr>
      <vt:lpstr>Optimierung mit welchen Stückzahlen (Anteile am Gesamtvermögen) kauf ich empfohlene Titel ? </vt:lpstr>
      <vt:lpstr>Portfolio-Run  - &gt;pdf</vt:lpstr>
      <vt:lpstr>Portfolio-Strategien</vt:lpstr>
      <vt:lpstr>Komplexe Zielfunktionen</vt:lpstr>
      <vt:lpstr>Modell-Lernen:   Target + Feature</vt:lpstr>
      <vt:lpstr>Identifizierung der erfolgskritischen Merkmale</vt:lpstr>
      <vt:lpstr>Ablauf:</vt:lpstr>
      <vt:lpstr>Resultate: Dax-Datencloud</vt:lpstr>
      <vt:lpstr>Gesamtablauf</vt:lpstr>
      <vt:lpstr>Der Stoxx  nach Training mit einer Fundamental-Cloud</vt:lpstr>
      <vt:lpstr>Slide 42</vt:lpstr>
      <vt:lpstr>Slide 43</vt:lpstr>
      <vt:lpstr>Die Cloud</vt:lpstr>
      <vt:lpstr>Slide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markus</dc:creator>
  <cp:lastModifiedBy>markus</cp:lastModifiedBy>
  <cp:revision>311</cp:revision>
  <dcterms:created xsi:type="dcterms:W3CDTF">2012-01-20T18:27:01Z</dcterms:created>
  <dcterms:modified xsi:type="dcterms:W3CDTF">2014-02-04T13:23:03Z</dcterms:modified>
  <cp:category>2010 abstract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TC018813529991</vt:lpwstr>
  </property>
</Properties>
</file>