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77"/>
  </p:notesMasterIdLst>
  <p:sldIdLst>
    <p:sldId id="256" r:id="rId3"/>
    <p:sldId id="273" r:id="rId4"/>
    <p:sldId id="274" r:id="rId5"/>
    <p:sldId id="275" r:id="rId6"/>
    <p:sldId id="298" r:id="rId7"/>
    <p:sldId id="332" r:id="rId8"/>
    <p:sldId id="333" r:id="rId9"/>
    <p:sldId id="339" r:id="rId10"/>
    <p:sldId id="341" r:id="rId11"/>
    <p:sldId id="340" r:id="rId12"/>
    <p:sldId id="334" r:id="rId13"/>
    <p:sldId id="335" r:id="rId14"/>
    <p:sldId id="336" r:id="rId15"/>
    <p:sldId id="337" r:id="rId16"/>
    <p:sldId id="338" r:id="rId17"/>
    <p:sldId id="276" r:id="rId18"/>
    <p:sldId id="277" r:id="rId19"/>
    <p:sldId id="278" r:id="rId20"/>
    <p:sldId id="296" r:id="rId21"/>
    <p:sldId id="297" r:id="rId22"/>
    <p:sldId id="301" r:id="rId23"/>
    <p:sldId id="286" r:id="rId24"/>
    <p:sldId id="299" r:id="rId25"/>
    <p:sldId id="300" r:id="rId26"/>
    <p:sldId id="285" r:id="rId27"/>
    <p:sldId id="288" r:id="rId28"/>
    <p:sldId id="289" r:id="rId29"/>
    <p:sldId id="302" r:id="rId30"/>
    <p:sldId id="290" r:id="rId31"/>
    <p:sldId id="291" r:id="rId32"/>
    <p:sldId id="292" r:id="rId33"/>
    <p:sldId id="293" r:id="rId34"/>
    <p:sldId id="304" r:id="rId35"/>
    <p:sldId id="305" r:id="rId36"/>
    <p:sldId id="308" r:id="rId37"/>
    <p:sldId id="321" r:id="rId38"/>
    <p:sldId id="312" r:id="rId39"/>
    <p:sldId id="324" r:id="rId40"/>
    <p:sldId id="326" r:id="rId41"/>
    <p:sldId id="306" r:id="rId42"/>
    <p:sldId id="309" r:id="rId43"/>
    <p:sldId id="310" r:id="rId44"/>
    <p:sldId id="318" r:id="rId45"/>
    <p:sldId id="313" r:id="rId46"/>
    <p:sldId id="322" r:id="rId47"/>
    <p:sldId id="314" r:id="rId48"/>
    <p:sldId id="315" r:id="rId49"/>
    <p:sldId id="316" r:id="rId50"/>
    <p:sldId id="325" r:id="rId51"/>
    <p:sldId id="327" r:id="rId52"/>
    <p:sldId id="284" r:id="rId53"/>
    <p:sldId id="329" r:id="rId54"/>
    <p:sldId id="330" r:id="rId55"/>
    <p:sldId id="331" r:id="rId56"/>
    <p:sldId id="295" r:id="rId57"/>
    <p:sldId id="303" r:id="rId58"/>
    <p:sldId id="287" r:id="rId59"/>
    <p:sldId id="280" r:id="rId60"/>
    <p:sldId id="283" r:id="rId61"/>
    <p:sldId id="282" r:id="rId62"/>
    <p:sldId id="279" r:id="rId63"/>
    <p:sldId id="294" r:id="rId64"/>
    <p:sldId id="259" r:id="rId65"/>
    <p:sldId id="257" r:id="rId66"/>
    <p:sldId id="266" r:id="rId67"/>
    <p:sldId id="265" r:id="rId68"/>
    <p:sldId id="267" r:id="rId69"/>
    <p:sldId id="268" r:id="rId70"/>
    <p:sldId id="269" r:id="rId71"/>
    <p:sldId id="270" r:id="rId72"/>
    <p:sldId id="271" r:id="rId73"/>
    <p:sldId id="260" r:id="rId74"/>
    <p:sldId id="262" r:id="rId75"/>
    <p:sldId id="258" r:id="rId7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3" d="100"/>
          <a:sy n="73" d="100"/>
        </p:scale>
        <p:origin x="-1104" y="-108"/>
      </p:cViewPr>
      <p:guideLst>
        <p:guide orient="horz" pos="2160"/>
        <p:guide pos="2880"/>
        <p:guide pos="144"/>
        <p:guide pos="5616"/>
      </p:guideLst>
    </p:cSldViewPr>
  </p:slideViewPr>
  <p:notesTextViewPr>
    <p:cViewPr>
      <p:scale>
        <a:sx n="25" d="100"/>
        <a:sy n="25" d="100"/>
      </p:scale>
      <p:origin x="0" y="0"/>
    </p:cViewPr>
  </p:notesTextViewPr>
  <p:sorterViewPr>
    <p:cViewPr>
      <p:scale>
        <a:sx n="66" d="100"/>
        <a:sy n="66" d="100"/>
      </p:scale>
      <p:origin x="0" y="0"/>
    </p:cViewPr>
  </p:sorterViewPr>
  <p:notesViewPr>
    <p:cSldViewPr>
      <p:cViewPr varScale="1">
        <p:scale>
          <a:sx n="59" d="100"/>
          <a:sy n="59" d="100"/>
        </p:scale>
        <p:origin x="-2586" y="-96"/>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339CD-1334-5346-B1E0-0495A20CAFA7}"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74E22AB2-4765-D64A-AF93-9BD4314CF21A}">
      <dgm:prSet phldrT="[Text]" custT="1"/>
      <dgm:spPr>
        <a:gradFill rotWithShape="0">
          <a:gsLst>
            <a:gs pos="0">
              <a:srgbClr val="0070C0"/>
            </a:gs>
            <a:gs pos="100000">
              <a:srgbClr val="00405F"/>
            </a:gs>
          </a:gsLst>
          <a:lin ang="10500000" scaled="0"/>
        </a:gradFill>
      </dgm:spPr>
      <dgm:t>
        <a:bodyPr/>
        <a:lstStyle/>
        <a:p>
          <a:r>
            <a:rPr lang="en-US" sz="1800" dirty="0" err="1" smtClean="0">
              <a:latin typeface="Arial" pitchFamily="34" charset="0"/>
              <a:cs typeface="Arial" pitchFamily="34" charset="0"/>
            </a:rPr>
            <a:t>nTopK</a:t>
          </a:r>
          <a:r>
            <a:rPr lang="en-US" sz="1800" dirty="0" smtClean="0">
              <a:latin typeface="Arial" pitchFamily="34" charset="0"/>
              <a:cs typeface="Arial" pitchFamily="34" charset="0"/>
            </a:rPr>
            <a:t> </a:t>
          </a:r>
        </a:p>
        <a:p>
          <a:r>
            <a:rPr lang="en-US" sz="1800" dirty="0" err="1" smtClean="0">
              <a:latin typeface="Arial" pitchFamily="34" charset="0"/>
              <a:cs typeface="Arial" pitchFamily="34" charset="0"/>
            </a:rPr>
            <a:t>selektion</a:t>
          </a:r>
          <a:endParaRPr lang="en-US" sz="1800" dirty="0" smtClean="0">
            <a:latin typeface="Arial" pitchFamily="34" charset="0"/>
            <a:cs typeface="Arial" pitchFamily="34" charset="0"/>
          </a:endParaRPr>
        </a:p>
      </dgm:t>
    </dgm:pt>
    <dgm:pt modelId="{E57A1F93-E60C-4F44-9CD8-235A1F174F87}" type="parTrans" cxnId="{63B59877-B442-1D4F-ADAE-30D06FDF219B}">
      <dgm:prSet/>
      <dgm:spPr/>
      <dgm:t>
        <a:bodyPr/>
        <a:lstStyle/>
        <a:p>
          <a:endParaRPr lang="en-US"/>
        </a:p>
      </dgm:t>
    </dgm:pt>
    <dgm:pt modelId="{A68D47C3-2314-A94E-AB40-486C41778A10}" type="sibTrans" cxnId="{63B59877-B442-1D4F-ADAE-30D06FDF219B}">
      <dgm:prSet/>
      <dgm:spPr/>
      <dgm:t>
        <a:bodyPr/>
        <a:lstStyle/>
        <a:p>
          <a:endParaRPr lang="en-US"/>
        </a:p>
      </dgm:t>
    </dgm:pt>
    <dgm:pt modelId="{296C8D5A-7545-EC49-ABF5-F3D46CDD93A5}">
      <dgm:prSet phldrT="[Text]" custT="1"/>
      <dgm:spPr>
        <a:gradFill rotWithShape="0">
          <a:gsLst>
            <a:gs pos="0">
              <a:srgbClr val="34A8CC"/>
            </a:gs>
            <a:gs pos="100000">
              <a:srgbClr val="227088"/>
            </a:gs>
          </a:gsLst>
          <a:lin ang="10500000" scaled="0"/>
        </a:gradFill>
      </dgm:spPr>
      <dgm:t>
        <a:bodyPr/>
        <a:lstStyle/>
        <a:p>
          <a:r>
            <a:rPr lang="en-US" sz="1800" dirty="0" smtClean="0">
              <a:latin typeface="Arial" pitchFamily="34" charset="0"/>
              <a:cs typeface="Arial" pitchFamily="34" charset="0"/>
            </a:rPr>
            <a:t>Asset</a:t>
          </a:r>
          <a:br>
            <a:rPr lang="en-US" sz="1800" dirty="0" smtClean="0">
              <a:latin typeface="Arial" pitchFamily="34" charset="0"/>
              <a:cs typeface="Arial" pitchFamily="34" charset="0"/>
            </a:rPr>
          </a:br>
          <a:r>
            <a:rPr lang="en-US" sz="1800" dirty="0" smtClean="0">
              <a:latin typeface="Arial" pitchFamily="34" charset="0"/>
              <a:cs typeface="Arial" pitchFamily="34" charset="0"/>
            </a:rPr>
            <a:t>allocation</a:t>
          </a:r>
          <a:endParaRPr lang="en-US" sz="1800" dirty="0">
            <a:latin typeface="Arial" pitchFamily="34" charset="0"/>
            <a:cs typeface="Arial" pitchFamily="34" charset="0"/>
          </a:endParaRPr>
        </a:p>
      </dgm:t>
    </dgm:pt>
    <dgm:pt modelId="{192EB120-D01A-AB44-93C2-BE598B29EE49}" type="parTrans" cxnId="{0983A8E8-F81D-2C42-BEB8-67EF5B070FB5}">
      <dgm:prSet/>
      <dgm:spPr/>
      <dgm:t>
        <a:bodyPr/>
        <a:lstStyle/>
        <a:p>
          <a:endParaRPr lang="en-US"/>
        </a:p>
      </dgm:t>
    </dgm:pt>
    <dgm:pt modelId="{CBCEB8E4-4636-1E42-82B5-5DE753507621}" type="sibTrans" cxnId="{0983A8E8-F81D-2C42-BEB8-67EF5B070FB5}">
      <dgm:prSet/>
      <dgm:spPr/>
      <dgm:t>
        <a:bodyPr/>
        <a:lstStyle/>
        <a:p>
          <a:endParaRPr lang="en-US"/>
        </a:p>
      </dgm:t>
    </dgm:pt>
    <dgm:pt modelId="{D32E4BE2-9E68-9D4E-83C1-855103317570}">
      <dgm:prSet phldrT="[Text]" custT="1"/>
      <dgm:spPr>
        <a:gradFill rotWithShape="0">
          <a:gsLst>
            <a:gs pos="0">
              <a:srgbClr val="3FC1FF"/>
            </a:gs>
            <a:gs pos="100000">
              <a:srgbClr val="1F88C8"/>
            </a:gs>
          </a:gsLst>
          <a:lin ang="10500000" scaled="0"/>
        </a:gradFill>
      </dgm:spPr>
      <dgm:t>
        <a:bodyPr/>
        <a:lstStyle/>
        <a:p>
          <a:r>
            <a:rPr lang="en-US" sz="1800" dirty="0" smtClean="0">
              <a:solidFill>
                <a:schemeClr val="bg1"/>
              </a:solidFill>
              <a:latin typeface="Arial" pitchFamily="34" charset="0"/>
              <a:cs typeface="Arial" pitchFamily="34" charset="0"/>
            </a:rPr>
            <a:t>Risk</a:t>
          </a:r>
          <a:br>
            <a:rPr lang="en-US" sz="1800" dirty="0" smtClean="0">
              <a:solidFill>
                <a:schemeClr val="bg1"/>
              </a:solidFill>
              <a:latin typeface="Arial" pitchFamily="34" charset="0"/>
              <a:cs typeface="Arial" pitchFamily="34" charset="0"/>
            </a:rPr>
          </a:br>
          <a:r>
            <a:rPr lang="en-US" sz="1800" dirty="0" smtClean="0">
              <a:solidFill>
                <a:schemeClr val="bg1"/>
              </a:solidFill>
              <a:latin typeface="Arial" pitchFamily="34" charset="0"/>
              <a:cs typeface="Arial" pitchFamily="34" charset="0"/>
            </a:rPr>
            <a:t>management</a:t>
          </a:r>
          <a:endParaRPr lang="en-US" sz="1800" dirty="0">
            <a:solidFill>
              <a:schemeClr val="bg1"/>
            </a:solidFill>
            <a:latin typeface="Arial" pitchFamily="34" charset="0"/>
            <a:cs typeface="Arial" pitchFamily="34" charset="0"/>
          </a:endParaRPr>
        </a:p>
      </dgm:t>
    </dgm:pt>
    <dgm:pt modelId="{E3B898FA-0B57-ED42-9E2D-87DF56A8EE6D}" type="parTrans" cxnId="{8A60FB06-0A0A-F748-AD7F-F2400853258B}">
      <dgm:prSet/>
      <dgm:spPr/>
      <dgm:t>
        <a:bodyPr/>
        <a:lstStyle/>
        <a:p>
          <a:endParaRPr lang="en-US"/>
        </a:p>
      </dgm:t>
    </dgm:pt>
    <dgm:pt modelId="{BF1A1DCE-7E60-F94E-A3C3-8FB42C780955}" type="sibTrans" cxnId="{8A60FB06-0A0A-F748-AD7F-F2400853258B}">
      <dgm:prSet/>
      <dgm:spPr/>
      <dgm:t>
        <a:bodyPr/>
        <a:lstStyle/>
        <a:p>
          <a:endParaRPr lang="en-US"/>
        </a:p>
      </dgm:t>
    </dgm:pt>
    <dgm:pt modelId="{E6398FE1-A6D9-4E40-84D6-71F78BCE9508}" type="pres">
      <dgm:prSet presAssocID="{537339CD-1334-5346-B1E0-0495A20CAFA7}" presName="CompostProcess" presStyleCnt="0">
        <dgm:presLayoutVars>
          <dgm:dir/>
          <dgm:resizeHandles val="exact"/>
        </dgm:presLayoutVars>
      </dgm:prSet>
      <dgm:spPr/>
      <dgm:t>
        <a:bodyPr/>
        <a:lstStyle/>
        <a:p>
          <a:endParaRPr lang="de-DE"/>
        </a:p>
      </dgm:t>
    </dgm:pt>
    <dgm:pt modelId="{11D6DE97-E59A-0F45-B8AE-BAAED31D1F1B}" type="pres">
      <dgm:prSet presAssocID="{537339CD-1334-5346-B1E0-0495A20CAFA7}" presName="arrow" presStyleLbl="bgShp" presStyleIdx="0" presStyleCnt="1" custScaleX="117647" custLinFactNeighborX="0" custLinFactNeighborY="-3571"/>
      <dgm:spPr>
        <a:solidFill>
          <a:schemeClr val="tx1">
            <a:lumMod val="85000"/>
          </a:schemeClr>
        </a:solidFill>
      </dgm:spPr>
    </dgm:pt>
    <dgm:pt modelId="{9A5CED87-ACD7-764B-8A4D-0EF8896E25B6}" type="pres">
      <dgm:prSet presAssocID="{537339CD-1334-5346-B1E0-0495A20CAFA7}" presName="linearProcess" presStyleCnt="0"/>
      <dgm:spPr/>
    </dgm:pt>
    <dgm:pt modelId="{9F17E099-765B-CF4F-89E9-D17A76BFDC55}" type="pres">
      <dgm:prSet presAssocID="{74E22AB2-4765-D64A-AF93-9BD4314CF21A}" presName="textNode" presStyleLbl="node1" presStyleIdx="0" presStyleCnt="3" custLinFactNeighborX="-596" custLinFactNeighborY="5357">
        <dgm:presLayoutVars>
          <dgm:bulletEnabled val="1"/>
        </dgm:presLayoutVars>
      </dgm:prSet>
      <dgm:spPr/>
      <dgm:t>
        <a:bodyPr/>
        <a:lstStyle/>
        <a:p>
          <a:endParaRPr lang="en-US"/>
        </a:p>
      </dgm:t>
    </dgm:pt>
    <dgm:pt modelId="{9D6C5F2A-B0D1-FE41-B478-6C853D971F12}" type="pres">
      <dgm:prSet presAssocID="{A68D47C3-2314-A94E-AB40-486C41778A10}" presName="sibTrans" presStyleCnt="0"/>
      <dgm:spPr/>
    </dgm:pt>
    <dgm:pt modelId="{079BE834-201D-644F-A04A-268B34F078A6}" type="pres">
      <dgm:prSet presAssocID="{296C8D5A-7545-EC49-ABF5-F3D46CDD93A5}" presName="textNode" presStyleLbl="node1" presStyleIdx="1" presStyleCnt="3" custScaleX="106103" custLinFactNeighborX="-9196" custLinFactNeighborY="5357">
        <dgm:presLayoutVars>
          <dgm:bulletEnabled val="1"/>
        </dgm:presLayoutVars>
      </dgm:prSet>
      <dgm:spPr/>
      <dgm:t>
        <a:bodyPr/>
        <a:lstStyle/>
        <a:p>
          <a:endParaRPr lang="en-US"/>
        </a:p>
      </dgm:t>
    </dgm:pt>
    <dgm:pt modelId="{4F05A554-3098-0F49-9D1A-2FC4F151AAD4}" type="pres">
      <dgm:prSet presAssocID="{CBCEB8E4-4636-1E42-82B5-5DE753507621}" presName="sibTrans" presStyleCnt="0"/>
      <dgm:spPr/>
    </dgm:pt>
    <dgm:pt modelId="{4076167F-96B9-2840-9D51-11191ECEA048}" type="pres">
      <dgm:prSet presAssocID="{D32E4BE2-9E68-9D4E-83C1-855103317570}" presName="textNode" presStyleLbl="node1" presStyleIdx="2" presStyleCnt="3">
        <dgm:presLayoutVars>
          <dgm:bulletEnabled val="1"/>
        </dgm:presLayoutVars>
      </dgm:prSet>
      <dgm:spPr/>
      <dgm:t>
        <a:bodyPr/>
        <a:lstStyle/>
        <a:p>
          <a:endParaRPr lang="en-US"/>
        </a:p>
      </dgm:t>
    </dgm:pt>
  </dgm:ptLst>
  <dgm:cxnLst>
    <dgm:cxn modelId="{63B59877-B442-1D4F-ADAE-30D06FDF219B}" srcId="{537339CD-1334-5346-B1E0-0495A20CAFA7}" destId="{74E22AB2-4765-D64A-AF93-9BD4314CF21A}" srcOrd="0" destOrd="0" parTransId="{E57A1F93-E60C-4F44-9CD8-235A1F174F87}" sibTransId="{A68D47C3-2314-A94E-AB40-486C41778A10}"/>
    <dgm:cxn modelId="{7A6BC509-56DA-45D9-A12E-64770B4CC916}" type="presOf" srcId="{74E22AB2-4765-D64A-AF93-9BD4314CF21A}" destId="{9F17E099-765B-CF4F-89E9-D17A76BFDC55}" srcOrd="0" destOrd="0" presId="urn:microsoft.com/office/officeart/2005/8/layout/hProcess9"/>
    <dgm:cxn modelId="{DDCFC89A-0F4D-43B3-A81E-A2380BD45AA5}" type="presOf" srcId="{296C8D5A-7545-EC49-ABF5-F3D46CDD93A5}" destId="{079BE834-201D-644F-A04A-268B34F078A6}" srcOrd="0" destOrd="0" presId="urn:microsoft.com/office/officeart/2005/8/layout/hProcess9"/>
    <dgm:cxn modelId="{6FC47727-FEDE-4A3E-B0F9-984F6BB07DF2}" type="presOf" srcId="{D32E4BE2-9E68-9D4E-83C1-855103317570}" destId="{4076167F-96B9-2840-9D51-11191ECEA048}" srcOrd="0" destOrd="0" presId="urn:microsoft.com/office/officeart/2005/8/layout/hProcess9"/>
    <dgm:cxn modelId="{74F3223E-1DA2-4E79-8C0E-C3004469E9D5}" type="presOf" srcId="{537339CD-1334-5346-B1E0-0495A20CAFA7}" destId="{E6398FE1-A6D9-4E40-84D6-71F78BCE9508}" srcOrd="0" destOrd="0" presId="urn:microsoft.com/office/officeart/2005/8/layout/hProcess9"/>
    <dgm:cxn modelId="{8A60FB06-0A0A-F748-AD7F-F2400853258B}" srcId="{537339CD-1334-5346-B1E0-0495A20CAFA7}" destId="{D32E4BE2-9E68-9D4E-83C1-855103317570}" srcOrd="2" destOrd="0" parTransId="{E3B898FA-0B57-ED42-9E2D-87DF56A8EE6D}" sibTransId="{BF1A1DCE-7E60-F94E-A3C3-8FB42C780955}"/>
    <dgm:cxn modelId="{0983A8E8-F81D-2C42-BEB8-67EF5B070FB5}" srcId="{537339CD-1334-5346-B1E0-0495A20CAFA7}" destId="{296C8D5A-7545-EC49-ABF5-F3D46CDD93A5}" srcOrd="1" destOrd="0" parTransId="{192EB120-D01A-AB44-93C2-BE598B29EE49}" sibTransId="{CBCEB8E4-4636-1E42-82B5-5DE753507621}"/>
    <dgm:cxn modelId="{41F09D47-CAF3-431B-8679-776A0BFB7959}" type="presParOf" srcId="{E6398FE1-A6D9-4E40-84D6-71F78BCE9508}" destId="{11D6DE97-E59A-0F45-B8AE-BAAED31D1F1B}" srcOrd="0" destOrd="0" presId="urn:microsoft.com/office/officeart/2005/8/layout/hProcess9"/>
    <dgm:cxn modelId="{5C2290EF-6C2A-4085-9903-1A7BA80135DC}" type="presParOf" srcId="{E6398FE1-A6D9-4E40-84D6-71F78BCE9508}" destId="{9A5CED87-ACD7-764B-8A4D-0EF8896E25B6}" srcOrd="1" destOrd="0" presId="urn:microsoft.com/office/officeart/2005/8/layout/hProcess9"/>
    <dgm:cxn modelId="{20413EA0-B84B-44CF-89D8-61604FAABD39}" type="presParOf" srcId="{9A5CED87-ACD7-764B-8A4D-0EF8896E25B6}" destId="{9F17E099-765B-CF4F-89E9-D17A76BFDC55}" srcOrd="0" destOrd="0" presId="urn:microsoft.com/office/officeart/2005/8/layout/hProcess9"/>
    <dgm:cxn modelId="{B8216B3A-70AA-4452-8E8B-C5BBD8C8F700}" type="presParOf" srcId="{9A5CED87-ACD7-764B-8A4D-0EF8896E25B6}" destId="{9D6C5F2A-B0D1-FE41-B478-6C853D971F12}" srcOrd="1" destOrd="0" presId="urn:microsoft.com/office/officeart/2005/8/layout/hProcess9"/>
    <dgm:cxn modelId="{9FD1509E-B32D-467B-A3A2-DEBB017AF50B}" type="presParOf" srcId="{9A5CED87-ACD7-764B-8A4D-0EF8896E25B6}" destId="{079BE834-201D-644F-A04A-268B34F078A6}" srcOrd="2" destOrd="0" presId="urn:microsoft.com/office/officeart/2005/8/layout/hProcess9"/>
    <dgm:cxn modelId="{0B24A5DE-B3F6-4B16-BC9A-3C1496F27D0B}" type="presParOf" srcId="{9A5CED87-ACD7-764B-8A4D-0EF8896E25B6}" destId="{4F05A554-3098-0F49-9D1A-2FC4F151AAD4}" srcOrd="3" destOrd="0" presId="urn:microsoft.com/office/officeart/2005/8/layout/hProcess9"/>
    <dgm:cxn modelId="{009AE83C-A470-4F3A-A1E7-79AFBF4A317D}" type="presParOf" srcId="{9A5CED87-ACD7-764B-8A4D-0EF8896E25B6}" destId="{4076167F-96B9-2840-9D51-11191ECEA048}"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F604317-AB94-4BE9-9599-F79F54D232B7}" type="datetimeFigureOut">
              <a:rPr lang="de-DE" smtClean="0"/>
              <a:pPr/>
              <a:t>07.11.2013</a:t>
            </a:fld>
            <a:endParaRPr lang="de-D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9D1A61-DB0C-463D-B526-549D595ADB5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E79D1A61-DB0C-463D-B526-549D595ADB54}"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E79D1A61-DB0C-463D-B526-549D595ADB54}" type="slidenum">
              <a:rPr lang="de-DE" smtClean="0"/>
              <a:pPr/>
              <a:t>33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C68D13-5EF5-42B0-A8BE-ADA17887028F}" type="datetimeFigureOut">
              <a:rPr lang="en-US" smtClean="0"/>
              <a:pPr/>
              <a:t>11/7/2013</a:t>
            </a:fld>
            <a:endParaRPr lang="en-US"/>
          </a:p>
        </p:txBody>
      </p:sp>
      <p:sp>
        <p:nvSpPr>
          <p:cNvPr id="17" name="Footer Placeholder 16"/>
          <p:cNvSpPr>
            <a:spLocks noGrp="1"/>
          </p:cNvSpPr>
          <p:nvPr>
            <p:ph type="ftr" sz="quarter" idx="11"/>
          </p:nvPr>
        </p:nvSpPr>
        <p:spPr/>
        <p:txBody>
          <a:bodyPr/>
          <a:lstStyle/>
          <a:p>
            <a:r>
              <a:rPr lang="en-US" smtClean="0"/>
              <a:t>DataPrisma GmbH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DC8AA99-7238-42D3-B68A-A4E1B56FEE73}"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C68D13-5EF5-42B0-A8BE-ADA17887028F}"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C68D13-5EF5-42B0-A8BE-ADA17887028F}" type="datetimeFigureOut">
              <a:rPr lang="en-US" smtClean="0"/>
              <a:pPr/>
              <a:t>11/7/2013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DC8AA99-7238-42D3-B68A-A4E1B56FEE7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C68D13-5EF5-42B0-A8BE-ADA17887028F}"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C68D13-5EF5-42B0-A8BE-ADA17887028F}" type="datetimeFigureOut">
              <a:rPr lang="en-US" smtClean="0"/>
              <a:pPr/>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8AA99-7238-42D3-B68A-A4E1B56FEE7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68D13-5EF5-42B0-A8BE-ADA17887028F}" type="datetimeFigureOut">
              <a:rPr lang="en-US" smtClean="0"/>
              <a:pPr/>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8D13-5EF5-42B0-A8BE-ADA17887028F}" type="datetimeFigureOut">
              <a:rPr lang="en-US" smtClean="0"/>
              <a:pPr/>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8AA99-7238-42D3-B68A-A4E1B56FEE7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C68D13-5EF5-42B0-A8BE-ADA17887028F}"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C68D13-5EF5-42B0-A8BE-ADA17887028F}" type="datetimeFigureOut">
              <a:rPr lang="en-US" smtClean="0"/>
              <a:pPr/>
              <a:t>11/7/2013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DC8AA99-7238-42D3-B68A-A4E1B56FEE7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4C68D13-5EF5-42B0-A8BE-ADA17887028F}" type="datetimeFigureOut">
              <a:rPr lang="en-US" smtClean="0"/>
              <a:pPr/>
              <a:t>11/7/2013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DataPrisma GmbH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DC8AA99-7238-42D3-B68A-A4E1B56FEE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wikifolio.com/de/Publish/Advantage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 </a:t>
            </a:r>
            <a:br>
              <a:rPr lang="en-US" dirty="0" smtClean="0"/>
            </a:br>
            <a:r>
              <a:rPr lang="en-US" b="1" dirty="0" smtClean="0"/>
              <a:t>S</a:t>
            </a:r>
            <a:r>
              <a:rPr lang="en-US" dirty="0" smtClean="0"/>
              <a:t>ystematic </a:t>
            </a:r>
            <a:r>
              <a:rPr lang="en-US" b="1" dirty="0" smtClean="0"/>
              <a:t>A</a:t>
            </a:r>
            <a:r>
              <a:rPr lang="en-US" dirty="0" smtClean="0"/>
              <a:t>sset Management</a:t>
            </a:r>
          </a:p>
          <a:p>
            <a:endParaRPr lang="en-US" dirty="0" smtClean="0"/>
          </a:p>
          <a:p>
            <a:endParaRPr lang="en-US" dirty="0" smtClean="0"/>
          </a:p>
        </p:txBody>
      </p:sp>
      <p:sp>
        <p:nvSpPr>
          <p:cNvPr id="2" name="Title 1"/>
          <p:cNvSpPr>
            <a:spLocks noGrp="1"/>
          </p:cNvSpPr>
          <p:nvPr>
            <p:ph type="ctrTitle"/>
          </p:nvPr>
        </p:nvSpPr>
        <p:spPr/>
        <p:txBody>
          <a:bodyPr>
            <a:normAutofit/>
          </a:bodyPr>
          <a:lstStyle/>
          <a:p>
            <a:r>
              <a:rPr lang="de-DE" dirty="0" smtClean="0"/>
              <a:t> SAM </a:t>
            </a:r>
            <a:endParaRPr lang="en-US" dirty="0"/>
          </a:p>
        </p:txBody>
      </p:sp>
      <p:sp>
        <p:nvSpPr>
          <p:cNvPr id="4" name="Subtitle 2"/>
          <p:cNvSpPr txBox="1">
            <a:spLocks/>
          </p:cNvSpPr>
          <p:nvPr/>
        </p:nvSpPr>
        <p:spPr>
          <a:xfrm>
            <a:off x="251520" y="5949280"/>
            <a:ext cx="5105400" cy="576064"/>
          </a:xfrm>
          <a:prstGeom prst="rect">
            <a:avLst/>
          </a:prstGeom>
        </p:spPr>
        <p:txBody>
          <a:bodyPr vert="horz" lIns="91440" tIns="45720" rIns="91440" bIns="45720" rtlCol="0">
            <a:normAutofit fontScale="6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9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Dr. Markus Miksa Consulting</a:t>
            </a:r>
            <a:br>
              <a:rPr kumimoji="0" lang="en-US" sz="29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br>
            <a:r>
              <a:rPr kumimoji="0" lang="en-US" sz="2900" b="1" i="0" u="none" strike="noStrike" kern="1200" cap="none" spc="0" normalizeH="0" baseline="0" noProof="0" dirty="0" err="1" smtClean="0">
                <a:ln>
                  <a:noFill/>
                </a:ln>
                <a:solidFill>
                  <a:schemeClr val="tx1"/>
                </a:solidFill>
                <a:effectLst>
                  <a:reflection blurRad="6350" stA="55000" endA="300" endPos="45500" dir="5400000" sy="-100000" algn="bl" rotWithShape="0"/>
                </a:effectLst>
                <a:uLnTx/>
                <a:uFillTx/>
                <a:latin typeface="+mn-lt"/>
                <a:ea typeface="+mn-ea"/>
                <a:cs typeface="+mn-cs"/>
              </a:rPr>
              <a:t>München</a:t>
            </a:r>
            <a:r>
              <a:rPr kumimoji="0" lang="en-US" sz="29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rPr>
              <a:t> </a:t>
            </a:r>
            <a:r>
              <a:rPr lang="en-US" sz="2900" b="1" dirty="0" smtClean="0">
                <a:effectLst>
                  <a:reflection blurRad="6350" stA="55000" endA="300" endPos="45500" dir="5400000" sy="-100000" algn="bl" rotWithShape="0"/>
                </a:effectLst>
              </a:rPr>
              <a:t>Mai</a:t>
            </a:r>
            <a:r>
              <a:rPr kumimoji="0" lang="en-US" sz="2900" b="1" i="0" u="none" strike="noStrike" kern="1200" cap="none" spc="0" normalizeH="0" noProof="0" dirty="0" smtClean="0">
                <a:ln>
                  <a:noFill/>
                </a:ln>
                <a:solidFill>
                  <a:schemeClr val="tx1"/>
                </a:solidFill>
                <a:effectLst>
                  <a:reflection blurRad="6350" stA="55000" endA="300" endPos="45500" dir="5400000" sy="-100000" algn="bl" rotWithShape="0"/>
                </a:effectLst>
                <a:uLnTx/>
                <a:uFillTx/>
                <a:latin typeface="+mn-lt"/>
                <a:ea typeface="+mn-ea"/>
                <a:cs typeface="+mn-cs"/>
              </a:rPr>
              <a:t> 2013</a:t>
            </a: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reflection blurRad="6350" stA="55000" endA="300" endPos="45500" dir="5400000" sy="-100000" algn="bl" rotWithShape="0"/>
              </a:effectLst>
              <a:uLnTx/>
              <a:uFillTx/>
              <a:latin typeface="+mn-lt"/>
              <a:ea typeface="+mn-ea"/>
              <a:cs typeface="+mn-cs"/>
            </a:endParaRPr>
          </a:p>
        </p:txBody>
      </p:sp>
    </p:spTree>
    <p:extLst>
      <p:ext uri="{BB962C8B-B14F-4D97-AF65-F5344CB8AC3E}">
        <p14:creationId xmlns:p14="http://schemas.microsoft.com/office/powerpoint/2010/main" xmlns=""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Universe-Beispiele</a:t>
            </a:r>
            <a:endParaRPr lang="de-DE" dirty="0"/>
          </a:p>
        </p:txBody>
      </p:sp>
      <p:sp>
        <p:nvSpPr>
          <p:cNvPr id="3" name="Content Placeholder 2"/>
          <p:cNvSpPr>
            <a:spLocks noGrp="1"/>
          </p:cNvSpPr>
          <p:nvPr>
            <p:ph sz="quarter" idx="1"/>
          </p:nvPr>
        </p:nvSpPr>
        <p:spPr/>
        <p:txBody>
          <a:bodyPr/>
          <a:lstStyle/>
          <a:p>
            <a:r>
              <a:rPr lang="de-DE" dirty="0" smtClean="0"/>
              <a:t>World</a:t>
            </a:r>
          </a:p>
          <a:p>
            <a:r>
              <a:rPr lang="de-DE" dirty="0" smtClean="0"/>
              <a:t>Stoxx50</a:t>
            </a:r>
          </a:p>
          <a:p>
            <a:r>
              <a:rPr lang="de-DE" dirty="0" smtClean="0"/>
              <a:t>Dax</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Timing</a:t>
            </a:r>
            <a:endParaRPr lang="de-DE" dirty="0"/>
          </a:p>
        </p:txBody>
      </p:sp>
      <p:sp>
        <p:nvSpPr>
          <p:cNvPr id="3" name="Content Placeholder 2"/>
          <p:cNvSpPr>
            <a:spLocks noGrp="1"/>
          </p:cNvSpPr>
          <p:nvPr>
            <p:ph sz="quarter" idx="1"/>
          </p:nvPr>
        </p:nvSpPr>
        <p:spPr/>
        <p:txBody>
          <a:bodyPr/>
          <a:lstStyle/>
          <a:p>
            <a:r>
              <a:rPr lang="de-DE" dirty="0" smtClean="0"/>
              <a:t>Technische Signale – oder eine Kombination aus technischen Signalen und Macros/Fundamentals -&gt; </a:t>
            </a:r>
          </a:p>
          <a:p>
            <a:r>
              <a:rPr lang="de-DE" dirty="0" smtClean="0"/>
              <a:t>Forest-signal-Geber </a:t>
            </a:r>
          </a:p>
          <a:p>
            <a:r>
              <a:rPr lang="de-DE" dirty="0" smtClean="0"/>
              <a:t>-&gt; TimingEntscheidung  WANN wird die Position gewechselt</a:t>
            </a:r>
          </a:p>
          <a:p>
            <a:r>
              <a:rPr lang="de-DE" dirty="0" smtClean="0"/>
              <a:t>LONG/FLAT     bzw.   LONG/SHORT/FLAT</a:t>
            </a:r>
          </a:p>
          <a:p>
            <a:endParaRPr lang="de-DE" dirty="0" smtClean="0"/>
          </a:p>
          <a:p>
            <a:endParaRPr lang="de-DE" dirty="0" smtClean="0"/>
          </a:p>
          <a:p>
            <a:r>
              <a:rPr lang="de-DE" dirty="0" smtClean="0"/>
              <a:t>(alles oder nichts Signale)</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Selection</a:t>
            </a:r>
            <a:endParaRPr lang="de-DE" dirty="0"/>
          </a:p>
        </p:txBody>
      </p:sp>
      <p:sp>
        <p:nvSpPr>
          <p:cNvPr id="3" name="Content Placeholder 2"/>
          <p:cNvSpPr>
            <a:spLocks noGrp="1"/>
          </p:cNvSpPr>
          <p:nvPr>
            <p:ph sz="quarter" idx="1"/>
          </p:nvPr>
        </p:nvSpPr>
        <p:spPr/>
        <p:txBody>
          <a:bodyPr/>
          <a:lstStyle/>
          <a:p>
            <a:r>
              <a:rPr lang="de-DE" dirty="0" smtClean="0"/>
              <a:t>Es gibt ein technisch-fundamentales Ranking:</a:t>
            </a:r>
          </a:p>
          <a:p>
            <a:pPr>
              <a:buNone/>
            </a:pPr>
            <a:r>
              <a:rPr lang="de-DE" dirty="0" smtClean="0"/>
              <a:t>eine Qualitäts-Zahl für jedes Asset des Universums.</a:t>
            </a:r>
          </a:p>
          <a:p>
            <a:pPr>
              <a:buNone/>
            </a:pPr>
            <a:endParaRPr lang="de-DE" dirty="0" smtClean="0"/>
          </a:p>
          <a:p>
            <a:pPr>
              <a:buNone/>
            </a:pPr>
            <a:r>
              <a:rPr lang="de-DE" dirty="0" smtClean="0"/>
              <a:t>Ein nTopk-Selektor pickt sich die n besten Titel heraus – bzw. wenn ein Titel schon ausgewählt ist genügt es auch, wenn er zu den k besten Titeln zählt um  dabei zu bleiben.</a:t>
            </a:r>
          </a:p>
          <a:p>
            <a:pPr>
              <a:buNone/>
            </a:pPr>
            <a:endParaRPr lang="de-DE" dirty="0" smtClean="0"/>
          </a:p>
          <a:p>
            <a:pPr>
              <a:buNone/>
            </a:pPr>
            <a:r>
              <a:rPr lang="de-DE" dirty="0" smtClean="0"/>
              <a:t>   (beachte k &gt; n)</a:t>
            </a:r>
          </a:p>
          <a:p>
            <a:pPr>
              <a:buNone/>
            </a:pPr>
            <a:endParaRPr lang="de-DE"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Allocation	</a:t>
            </a:r>
            <a:endParaRPr lang="de-DE" dirty="0"/>
          </a:p>
        </p:txBody>
      </p:sp>
      <p:sp>
        <p:nvSpPr>
          <p:cNvPr id="3" name="Content Placeholder 2"/>
          <p:cNvSpPr>
            <a:spLocks noGrp="1"/>
          </p:cNvSpPr>
          <p:nvPr>
            <p:ph sz="quarter" idx="1"/>
          </p:nvPr>
        </p:nvSpPr>
        <p:spPr/>
        <p:txBody>
          <a:bodyPr/>
          <a:lstStyle/>
          <a:p>
            <a:r>
              <a:rPr lang="de-DE" dirty="0" smtClean="0"/>
              <a:t>Für die n ausgewählten Titel wird die passende Gewichtung gesucht.   </a:t>
            </a:r>
          </a:p>
          <a:p>
            <a:endParaRPr lang="de-DE" dirty="0" smtClean="0"/>
          </a:p>
          <a:p>
            <a:r>
              <a:rPr lang="de-DE" dirty="0" smtClean="0"/>
              <a:t>Also nicht mehr eine Alles oder Nichts – Entscheidung, sondern so abgestimmt dass  sich die Schwankungen der Einzeltitel untereinander möglichst so gegenseitig verringern, dass die resultierende Portfolio-Equity möglichst glatt – aber doch noch performant ist.</a:t>
            </a:r>
          </a:p>
          <a:p>
            <a:r>
              <a:rPr lang="de-DE" dirty="0" smtClean="0"/>
              <a:t> Kompromiss aus Glätte und Return finden:</a:t>
            </a:r>
          </a:p>
          <a:p>
            <a:pPr>
              <a:buNone/>
            </a:pPr>
            <a:r>
              <a:rPr lang="de-DE" dirty="0" smtClean="0"/>
              <a:t>       heißt:   SharpeRatio optimieren )</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Orders	</a:t>
            </a:r>
            <a:endParaRPr lang="de-DE" dirty="0"/>
          </a:p>
        </p:txBody>
      </p:sp>
      <p:sp>
        <p:nvSpPr>
          <p:cNvPr id="3" name="Content Placeholder 2"/>
          <p:cNvSpPr>
            <a:spLocks noGrp="1"/>
          </p:cNvSpPr>
          <p:nvPr>
            <p:ph sz="quarter" idx="1"/>
          </p:nvPr>
        </p:nvSpPr>
        <p:spPr/>
        <p:txBody>
          <a:bodyPr/>
          <a:lstStyle/>
          <a:p>
            <a:r>
              <a:rPr lang="de-DE" dirty="0" smtClean="0"/>
              <a:t>Der Unterschied der neuen Allokation zur alten Allokation wird mittels Wertpapiertransaktionen ausgeglichen.</a:t>
            </a:r>
          </a:p>
          <a:p>
            <a:endParaRPr lang="de-DE" dirty="0" smtClean="0"/>
          </a:p>
          <a:p>
            <a:endParaRPr lang="de-DE" dirty="0" smtClean="0"/>
          </a:p>
          <a:p>
            <a:r>
              <a:rPr lang="de-DE" dirty="0" smtClean="0"/>
              <a:t>Die Orders werden in xls-Sheets geschrieben und via email verschickt.</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iPM in R</a:t>
            </a:r>
            <a:endParaRPr lang="de-DE" dirty="0"/>
          </a:p>
        </p:txBody>
      </p:sp>
      <p:sp>
        <p:nvSpPr>
          <p:cNvPr id="3" name="Content Placeholder 2"/>
          <p:cNvSpPr>
            <a:spLocks noGrp="1"/>
          </p:cNvSpPr>
          <p:nvPr>
            <p:ph sz="quarter" idx="1"/>
          </p:nvPr>
        </p:nvSpPr>
        <p:spPr/>
        <p:txBody>
          <a:bodyPr/>
          <a:lstStyle/>
          <a:p>
            <a:r>
              <a:rPr lang="de-DE" dirty="0" smtClean="0"/>
              <a:t>x=indi.Generic("signal.any.smoothing", global_arg, </a:t>
            </a:r>
          </a:p>
          <a:p>
            <a:r>
              <a:rPr lang="de-DE" dirty="0" smtClean="0"/>
              <a:t>                 par=list(glaettung=200,glaettung2=50,dw=2),</a:t>
            </a:r>
          </a:p>
          <a:p>
            <a:r>
              <a:rPr lang="de-DE" dirty="0" smtClean="0"/>
              <a:t>                 xarg=list(fn="ZLEMA",fn2="SMA",onlyLong=T,q.w="50%"),</a:t>
            </a:r>
          </a:p>
          <a:p>
            <a:r>
              <a:rPr lang="de-DE" dirty="0" smtClean="0"/>
              <a:t>                 visual=T, TRAINSYM =-1, experiment="zlema_sma",nTop=2)</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Eine Software</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Die systematisch die globalen Märkte beobachtet und Tag täglich auf Chansen und Risiken reagiert in dem Sie mir Ordervorschläge für meine Portfolios macht.</a:t>
            </a:r>
          </a:p>
          <a:p>
            <a:endParaRPr lang="de-DE" dirty="0" smtClean="0"/>
          </a:p>
          <a:p>
            <a:r>
              <a:rPr lang="de-DE" dirty="0" smtClean="0"/>
              <a:t>Aber Software allein wär mir zu unsicher:  Es braucht einen kompetenten Ökonomen der auf Grund seines Sachverstandes und der gesamten Nachrichtenlage am Markt in der Lage ist auch langfristige Chansen und Risiken  intuitiv zu erfassen: </a:t>
            </a:r>
          </a:p>
          <a:p>
            <a:r>
              <a:rPr lang="de-DE" dirty="0" smtClean="0"/>
              <a:t> Ein Warren Buffet läßt sich nicht programmieren. </a:t>
            </a:r>
          </a:p>
          <a:p>
            <a:endParaRPr lang="de-DE" dirty="0" smtClean="0"/>
          </a:p>
          <a:p>
            <a:r>
              <a:rPr lang="de-DE" dirty="0" smtClean="0"/>
              <a:t>Die Kombination aus Economy + Technology ist das was es braucht um erfolgreich ein Vermögen zu verwalten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80% der FM schaffen es nicht den Index zu schlagen</a:t>
            </a:r>
            <a:endParaRPr lang="de-DE" dirty="0"/>
          </a:p>
        </p:txBody>
      </p:sp>
      <p:sp>
        <p:nvSpPr>
          <p:cNvPr id="3" name="Content Placeholder 2"/>
          <p:cNvSpPr>
            <a:spLocks noGrp="1"/>
          </p:cNvSpPr>
          <p:nvPr>
            <p:ph sz="quarter" idx="1"/>
          </p:nvPr>
        </p:nvSpPr>
        <p:spPr>
          <a:xfrm>
            <a:off x="914400" y="1447800"/>
            <a:ext cx="7772400" cy="5005536"/>
          </a:xfrm>
        </p:spPr>
        <p:txBody>
          <a:bodyPr>
            <a:normAutofit fontScale="62500" lnSpcReduction="20000"/>
          </a:bodyPr>
          <a:lstStyle/>
          <a:p>
            <a:r>
              <a:rPr lang="de-DE" dirty="0" smtClean="0"/>
              <a:t>Wir zeigen Ihnen jetzt 3 Strategien mit denen es dennoch geht – und zwar systematisch  </a:t>
            </a:r>
          </a:p>
          <a:p>
            <a:r>
              <a:rPr lang="de-DE" dirty="0" smtClean="0"/>
              <a:t>A) DAX: Super einfach:   Faber‘s Ansatz für den DAX  - verbessert mit IFO</a:t>
            </a:r>
          </a:p>
          <a:p>
            <a:r>
              <a:rPr lang="de-DE" dirty="0" smtClean="0"/>
              <a:t>B)  DAX: GlobalIndex-Portfolio:   Nutze internationale Chansen (DAX,S&amp;P,Nikkei, ...)</a:t>
            </a:r>
          </a:p>
          <a:p>
            <a:r>
              <a:rPr lang="de-DE" dirty="0" smtClean="0"/>
              <a:t>C)  STOXX:  Branchen-ETF-Portfolio und STOXX</a:t>
            </a:r>
          </a:p>
          <a:p>
            <a:r>
              <a:rPr lang="de-DE" dirty="0" smtClean="0"/>
              <a:t>C)  S&amp;P500- Aktien-Universum  (US-Titel für die ich Fundamentaldaten hab),   fundamentales Pres-Select,...</a:t>
            </a:r>
          </a:p>
          <a:p>
            <a:endParaRPr lang="de-DE" dirty="0" smtClean="0"/>
          </a:p>
          <a:p>
            <a:r>
              <a:rPr lang="de-DE" dirty="0" smtClean="0"/>
              <a:t>A) Super einfach:   Faber‘s Ansatz </a:t>
            </a:r>
          </a:p>
          <a:p>
            <a:pPr>
              <a:buNone/>
            </a:pPr>
            <a:r>
              <a:rPr lang="de-DE" dirty="0" smtClean="0"/>
              <a:t>         Indikator:  der 200 Tage SMA </a:t>
            </a:r>
          </a:p>
          <a:p>
            <a:pPr>
              <a:buNone/>
            </a:pPr>
            <a:r>
              <a:rPr lang="de-DE" dirty="0" smtClean="0"/>
              <a:t>         Entscheidungsregel:   Kaufe wenn DAX  drüber,  verkaufen wenn DAX drunter fällt</a:t>
            </a:r>
          </a:p>
          <a:p>
            <a:pPr>
              <a:buNone/>
            </a:pPr>
            <a:r>
              <a:rPr lang="de-DE" dirty="0" smtClean="0"/>
              <a:t> </a:t>
            </a:r>
          </a:p>
          <a:p>
            <a:pPr>
              <a:buFont typeface="Wingdings"/>
              <a:buChar char="à"/>
            </a:pPr>
            <a:r>
              <a:rPr lang="de-DE" dirty="0" smtClean="0">
                <a:sym typeface="Wingdings" pitchFamily="2" charset="2"/>
              </a:rPr>
              <a:t>Chart dazu.</a:t>
            </a:r>
          </a:p>
          <a:p>
            <a:pPr>
              <a:buFont typeface="Wingdings"/>
              <a:buChar char="à"/>
            </a:pPr>
            <a:r>
              <a:rPr lang="de-DE" dirty="0" smtClean="0">
                <a:sym typeface="Wingdings" pitchFamily="2" charset="2"/>
              </a:rPr>
              <a:t>Buy-And – Hold –Vergleich,    MaxDrawDown:</a:t>
            </a:r>
          </a:p>
          <a:p>
            <a:pPr>
              <a:buFont typeface="Wingdings"/>
              <a:buChar char="à"/>
            </a:pPr>
            <a:r>
              <a:rPr lang="de-DE" dirty="0" smtClean="0">
                <a:sym typeface="Wingdings" pitchFamily="2" charset="2"/>
              </a:rPr>
              <a:t>Wir haben zwar kaum mehr verdient, aber wir haben die fürchterlichen Verluste (MaxDrawDown) nicht mitgemacht.</a:t>
            </a:r>
          </a:p>
          <a:p>
            <a:pPr>
              <a:buFont typeface="Wingdings"/>
              <a:buChar char="à"/>
            </a:pPr>
            <a:r>
              <a:rPr lang="de-DE" dirty="0" smtClean="0">
                <a:sym typeface="Wingdings" pitchFamily="2" charset="2"/>
              </a:rPr>
              <a:t>Wir sehen aber auch das Problem des „Trendfolge-Systems“</a:t>
            </a:r>
          </a:p>
          <a:p>
            <a:pPr>
              <a:buFont typeface="Wingdings"/>
              <a:buChar char="à"/>
            </a:pPr>
            <a:r>
              <a:rPr lang="de-DE" dirty="0" smtClean="0">
                <a:sym typeface="Wingdings" pitchFamily="2" charset="2"/>
              </a:rPr>
              <a:t>Fehlsignale in Horizontal-Bewegungen.</a:t>
            </a:r>
          </a:p>
          <a:p>
            <a:pPr>
              <a:buFont typeface="Wingdings"/>
              <a:buChar char="à"/>
            </a:pPr>
            <a:r>
              <a:rPr lang="de-DE" dirty="0" smtClean="0">
                <a:sym typeface="Wingdings" pitchFamily="2" charset="2"/>
              </a:rPr>
              <a:t>   Die lassens sich beheben – in unserem iFaber (improvedFaber) – damit gibts dann sogar Outperformance.</a:t>
            </a:r>
            <a:endParaRPr lang="de-DE" dirty="0" smtClean="0"/>
          </a:p>
          <a:p>
            <a:pPr>
              <a:buNone/>
            </a:pP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Risiko: sich was in die Tasche lügen .. </a:t>
            </a:r>
            <a:br>
              <a:rPr lang="de-DE" dirty="0" smtClean="0"/>
            </a:br>
            <a:r>
              <a:rPr lang="de-DE" dirty="0" smtClean="0"/>
              <a:t>   </a:t>
            </a:r>
            <a:r>
              <a:rPr lang="de-DE" sz="2700" dirty="0" smtClean="0"/>
              <a:t>„Übergeneralisierung bei Backtests“</a:t>
            </a:r>
            <a:endParaRPr lang="de-DE" dirty="0"/>
          </a:p>
        </p:txBody>
      </p:sp>
      <p:sp>
        <p:nvSpPr>
          <p:cNvPr id="3" name="Content Placeholder 2"/>
          <p:cNvSpPr>
            <a:spLocks noGrp="1"/>
          </p:cNvSpPr>
          <p:nvPr>
            <p:ph sz="quarter" idx="1"/>
          </p:nvPr>
        </p:nvSpPr>
        <p:spPr/>
        <p:txBody>
          <a:bodyPr>
            <a:normAutofit/>
          </a:bodyPr>
          <a:lstStyle/>
          <a:p>
            <a:r>
              <a:rPr lang="de-DE" dirty="0" smtClean="0"/>
              <a:t>Funktioniert denn das auch bei anderen Zeitreihen:</a:t>
            </a:r>
          </a:p>
          <a:p>
            <a:r>
              <a:rPr lang="de-DE" dirty="0" smtClean="0"/>
              <a:t>Lassen wir das mal über sämtliche Einzeltitel des (heutigen) Dax laufen:</a:t>
            </a:r>
          </a:p>
          <a:p>
            <a:r>
              <a:rPr lang="de-DE" dirty="0" smtClean="0"/>
              <a:t>B) Einzelcharts   ... Oft klappts – manchmal auch gar nicht.</a:t>
            </a:r>
          </a:p>
          <a:p>
            <a:r>
              <a:rPr lang="de-DE" dirty="0" smtClean="0"/>
              <a:t>   (dann würde ein andere Zeitfensterlänge  Wunder wirken.. Das kennt man aber nicht im vorhinein .. Parameter-Fitting)</a:t>
            </a:r>
          </a:p>
          <a:p>
            <a:r>
              <a:rPr lang="de-DE" dirty="0" smtClean="0"/>
              <a:t>Unserem Modell geben wir bisher lediglich Informationen über den bisherigen Verlauf  (SMA) des Dax. („chart-Technik“) </a:t>
            </a:r>
          </a:p>
          <a:p>
            <a:endParaRPr lang="de-DE" dirty="0" smtClean="0"/>
          </a:p>
          <a:p>
            <a:endParaRPr lang="de-DE"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Markttechnik: forecasts sind schwierig</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Marktzeitreihen: diff(log()) – wie gewürfelt (Random-walk) </a:t>
            </a:r>
          </a:p>
          <a:p>
            <a:r>
              <a:rPr lang="de-DE" dirty="0" smtClean="0"/>
              <a:t>aber mit VolaClustering + fat tails</a:t>
            </a:r>
          </a:p>
          <a:p>
            <a:r>
              <a:rPr lang="de-DE" dirty="0" smtClean="0"/>
              <a:t>Ein super schwerer Job – wenn man sonst nichts hat.</a:t>
            </a:r>
          </a:p>
          <a:p>
            <a:r>
              <a:rPr lang="de-DE" dirty="0" smtClean="0"/>
              <a:t>Es gibt Modelle</a:t>
            </a:r>
          </a:p>
          <a:p>
            <a:r>
              <a:rPr lang="de-DE" dirty="0" smtClean="0"/>
              <a:t>   -&gt;  Forecasts: garchmodelle:  garch(p,q) – aber die haben Stellknöpfe die täglich passend gewählt werden müssen – und dass sie passen merkt man daran, dass die Prognose stimmt.</a:t>
            </a:r>
          </a:p>
          <a:p>
            <a:r>
              <a:rPr lang="de-DE" dirty="0" smtClean="0"/>
              <a:t>2 Stellknöpfe: wie radiosender+lautstärke  -  beides muss im Auto richtig eingestellt sein, damit man den passenden Verkehrsfunk hört. (da hilft nur die Hoffung:  die Einstellung von gestern passt auch für heute. Das stimmt oft – oft aber auch nicht)</a:t>
            </a:r>
          </a:p>
          <a:p>
            <a:r>
              <a:rPr lang="de-DE" dirty="0" smtClean="0"/>
              <a:t>Rätsel: Welche Werte von p,q brauch ich heute damit sie zum Markt von morgen passen ?</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sz="1600" dirty="0" smtClean="0"/>
              <a:t>KnowHow of </a:t>
            </a:r>
            <a:r>
              <a:rPr lang="de-DE" dirty="0" smtClean="0"/>
              <a:t>  economy+technology=&gt;</a:t>
            </a:r>
            <a:br>
              <a:rPr lang="de-DE" dirty="0" smtClean="0"/>
            </a:br>
            <a:r>
              <a:rPr lang="de-DE" dirty="0" smtClean="0"/>
              <a:t>			assetmanagement </a:t>
            </a:r>
            <a:endParaRPr lang="de-DE" dirty="0"/>
          </a:p>
        </p:txBody>
      </p:sp>
      <p:sp>
        <p:nvSpPr>
          <p:cNvPr id="3" name="Content Placeholder 2"/>
          <p:cNvSpPr>
            <a:spLocks noGrp="1"/>
          </p:cNvSpPr>
          <p:nvPr>
            <p:ph sz="quarter" idx="1"/>
          </p:nvPr>
        </p:nvSpPr>
        <p:spPr/>
        <p:txBody>
          <a:bodyPr>
            <a:normAutofit/>
          </a:bodyPr>
          <a:lstStyle/>
          <a:p>
            <a:r>
              <a:rPr lang="de-DE" dirty="0" smtClean="0"/>
              <a:t>Ich bin   Pysiker und Informatiker</a:t>
            </a:r>
          </a:p>
          <a:p>
            <a:r>
              <a:rPr lang="de-DE" dirty="0" smtClean="0"/>
              <a:t>ich interessiere mich für technische Systeme – die möglichst intelligent und zuverlässig, selbstständig Aufgaben erledigen die für mich wichtig sind.</a:t>
            </a:r>
          </a:p>
          <a:p>
            <a:r>
              <a:rPr lang="de-DE" dirty="0" smtClean="0"/>
              <a:t>Was ist mir wichtig:</a:t>
            </a:r>
          </a:p>
          <a:p>
            <a:r>
              <a:rPr lang="de-DE" dirty="0" smtClean="0"/>
              <a:t>    Mein Altersversorgung </a:t>
            </a:r>
          </a:p>
          <a:p>
            <a:r>
              <a:rPr lang="de-DE" dirty="0" smtClean="0"/>
              <a:t>    Mein Vermögensaufbau</a:t>
            </a:r>
          </a:p>
          <a:p>
            <a:r>
              <a:rPr lang="de-DE" dirty="0" smtClean="0"/>
              <a:t>Meine Risikoneigung:  Gering</a:t>
            </a:r>
          </a:p>
          <a:p>
            <a:r>
              <a:rPr lang="de-DE" dirty="0" smtClean="0"/>
              <a:t>Mein Problem:    niedrige Zinsen &lt; Inflationsrate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Einfache Dinge aber helfen:   </a:t>
            </a:r>
            <a:br>
              <a:rPr lang="de-DE" dirty="0" smtClean="0"/>
            </a:br>
            <a:r>
              <a:rPr lang="de-DE" dirty="0" smtClean="0"/>
              <a:t>faber-Timing + Portfolio-Allocation</a:t>
            </a:r>
            <a:endParaRPr lang="de-DE" dirty="0"/>
          </a:p>
        </p:txBody>
      </p:sp>
      <p:sp>
        <p:nvSpPr>
          <p:cNvPr id="3" name="Content Placeholder 2"/>
          <p:cNvSpPr>
            <a:spLocks noGrp="1"/>
          </p:cNvSpPr>
          <p:nvPr>
            <p:ph sz="quarter" idx="1"/>
          </p:nvPr>
        </p:nvSpPr>
        <p:spPr>
          <a:xfrm>
            <a:off x="914400" y="1447800"/>
            <a:ext cx="7772400" cy="5077544"/>
          </a:xfrm>
        </p:spPr>
        <p:txBody>
          <a:bodyPr>
            <a:normAutofit fontScale="47500" lnSpcReduction="20000"/>
          </a:bodyPr>
          <a:lstStyle/>
          <a:p>
            <a:r>
              <a:rPr lang="de-DE" sz="3400" dirty="0" smtClean="0"/>
              <a:t>P-SMA(200)  .... fischt (bild: DAX)  - produziert nicht mehr Ertrag macht die Kurve aber glatter ?</a:t>
            </a:r>
          </a:p>
          <a:p>
            <a:r>
              <a:rPr lang="de-DE" sz="3400" dirty="0" smtClean="0"/>
              <a:t>Immer (jetzt das WorldIndex-Portfolio)? </a:t>
            </a:r>
          </a:p>
          <a:p>
            <a:r>
              <a:rPr lang="de-DE" sz="3400" dirty="0" smtClean="0"/>
              <a:t>Nein:   aber der Portfolio-Return passt dann wieder.</a:t>
            </a:r>
          </a:p>
          <a:p>
            <a:r>
              <a:rPr lang="de-DE" sz="3400" i="1" dirty="0" smtClean="0"/>
              <a:t>(außer bei echten Marktkrisen 2009 ..da läuft alles synchron .. Aber da kann faber helfen )</a:t>
            </a:r>
          </a:p>
          <a:p>
            <a:r>
              <a:rPr lang="de-DE" sz="3400" i="1" dirty="0" smtClean="0"/>
              <a:t>Einschränkung:  einige ernste Krisen (starke Markteinbrüche)  passieren in sehr kurzer Zeit !!!  Ein großer Anteil der Marktbewegung geschieht in sehr kurzen, sehr steilen Events (rauf, runter).</a:t>
            </a:r>
          </a:p>
          <a:p>
            <a:r>
              <a:rPr lang="de-DE" sz="3400" i="1" dirty="0" smtClean="0"/>
              <a:t>Da hat man als Trendfolger dann – auch mit Faber – nicht mehr die Chanse die Seite zu wechseln.</a:t>
            </a:r>
          </a:p>
          <a:p>
            <a:endParaRPr lang="de-DE" sz="3400" dirty="0" smtClean="0"/>
          </a:p>
          <a:p>
            <a:r>
              <a:rPr lang="de-DE" sz="3400" dirty="0" smtClean="0"/>
              <a:t>KurzAusblick auf  Portfolio-Strategien:</a:t>
            </a:r>
          </a:p>
          <a:p>
            <a:r>
              <a:rPr lang="de-DE" sz="3400" dirty="0" smtClean="0"/>
              <a:t>BuyAndHold ( die Auswahl der richtigen Titel macht die Performance) – gleichgewichtet – vs.  </a:t>
            </a:r>
          </a:p>
          <a:p>
            <a:r>
              <a:rPr lang="de-DE" sz="3400" dirty="0" smtClean="0"/>
              <a:t>Unterschiedlich gewichtet: nämlich so dass Schwankungen möglichst minimiert werden (da gehen dann Return- und Korrelatinserwartungen rein .. Also sehr viel Knochenwerfen).. Aber immerhin: mit der naiven Prognose  und ein bischen Mathe erhält man ein Min-Var (minimale Varianz)- Portfolio</a:t>
            </a:r>
          </a:p>
          <a:p>
            <a:r>
              <a:rPr lang="de-DE" sz="3400" dirty="0" smtClean="0"/>
              <a:t>.. Oder .. Wenn mans nen Tick sportlicher mag:  ein Max-Sharpe-Portfolio</a:t>
            </a:r>
          </a:p>
          <a:p>
            <a:r>
              <a:rPr lang="de-DE" sz="3400" dirty="0" smtClean="0"/>
              <a:t>(beide  Portfolio - Charts dazu)</a:t>
            </a:r>
          </a:p>
          <a:p>
            <a:r>
              <a:rPr lang="de-DE" sz="3400" dirty="0" smtClean="0"/>
              <a:t>Heißt letztlich:   Wir liegen nicht immer richtig, aber wenn wir schon mal grundsätzlich die richtigen Titel im Portfolio haben und die schlimmsten Timing-Fehler vermeiden (improved faber) – glätten sich die restlichen Fehler im Portfolio schon weg.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Performance-Anteile</a:t>
            </a:r>
            <a:endParaRPr lang="de-DE" dirty="0"/>
          </a:p>
        </p:txBody>
      </p:sp>
      <p:sp>
        <p:nvSpPr>
          <p:cNvPr id="3" name="Content Placeholder 2"/>
          <p:cNvSpPr>
            <a:spLocks noGrp="1"/>
          </p:cNvSpPr>
          <p:nvPr>
            <p:ph sz="quarter" idx="1"/>
          </p:nvPr>
        </p:nvSpPr>
        <p:spPr/>
        <p:txBody>
          <a:bodyPr>
            <a:normAutofit fontScale="55000" lnSpcReduction="20000"/>
          </a:bodyPr>
          <a:lstStyle/>
          <a:p>
            <a:r>
              <a:rPr lang="de-DE" dirty="0" smtClean="0"/>
              <a:t>Selektion  </a:t>
            </a:r>
            <a:r>
              <a:rPr lang="de-DE" sz="2000" dirty="0" smtClean="0"/>
              <a:t>- die richtigen Titel ( in den Jahren ... Genügte es viel Gold und Treasury zu haben, das couch-potato-model (nix machen) – reicht dann völlig und war kaum zu schlagen.  .. Aber: wie findet man das richtige Anlageuniversum (möglichst Jahre im vorraus ?):  Volkswirtschaftler können den emerging markets boom kommen sehen – oder eine hohe Wahrscheinlichkeit für das wieder erstarken Japans abschätzen.   HIER BRAUCHTS den MENSCHEN (vwl, ...) </a:t>
            </a:r>
          </a:p>
          <a:p>
            <a:r>
              <a:rPr lang="de-DE" sz="1800" dirty="0" smtClean="0"/>
              <a:t> Buffet kann  kommende Unternehmen  Jahrelang im Vorraus „riechen“,  </a:t>
            </a:r>
          </a:p>
          <a:p>
            <a:r>
              <a:rPr lang="de-DE" sz="1800" dirty="0" smtClean="0"/>
              <a:t>Algorithmen können aus Unternehmenskennzahlen und Gewinnerwartungen mit Marktumfeldberücksichtigung Unternehmenswerte berechnen im Vergleich mit deren Aktienkursen erkennen ob die Unternehmen „unterbewertet“ sind – und daraus eine Kaufattraktivität – letzlich also ein Prognose für steigende Kurse ableiten.  Oft „irrit sich dann der Markt“ – aber – unsere Erfahrung zeigt, dass sich eine systematische Auswertung lohnt ( Chart dazu)</a:t>
            </a:r>
            <a:endParaRPr lang="de-DE" dirty="0" smtClean="0"/>
          </a:p>
          <a:p>
            <a:r>
              <a:rPr lang="de-DE" dirty="0" smtClean="0"/>
              <a:t>Timing  </a:t>
            </a:r>
            <a:r>
              <a:rPr lang="de-DE" sz="1400" dirty="0" smtClean="0"/>
              <a:t>- als das Gold einkrachte sollte man handeln (faber)</a:t>
            </a:r>
            <a:endParaRPr lang="de-DE" dirty="0" smtClean="0"/>
          </a:p>
          <a:p>
            <a:r>
              <a:rPr lang="de-DE" dirty="0" smtClean="0"/>
              <a:t>Allocation  </a:t>
            </a:r>
            <a:r>
              <a:rPr lang="de-DE" sz="1500" dirty="0" smtClean="0"/>
              <a:t>es macht einen riesen Unterschied ob ich 10 Bayer im Portfolio hab oder nur 4%.  </a:t>
            </a:r>
          </a:p>
          <a:p>
            <a:r>
              <a:rPr lang="de-DE" sz="1500" dirty="0" smtClean="0"/>
              <a:t> Wenn Bayer anzieht hab ich dass dann zwar richtig gesehen, ob ich aber wirklich dran verdien/verlier hängt davon ab, ob ich auch „genug“ davon im Portfolio hatte.</a:t>
            </a:r>
          </a:p>
          <a:p>
            <a:r>
              <a:rPr lang="de-DE" sz="1500" dirty="0" smtClean="0"/>
              <a:t>Was ist „genug“ ?  Wie komm ich an die passenden Gewichte ?</a:t>
            </a:r>
          </a:p>
          <a:p>
            <a:r>
              <a:rPr lang="de-DE" sz="1500" dirty="0" smtClean="0"/>
              <a:t>Angenommen ich kann gut selektieren und halbwegs timen:  Wie komm ich dann aber zu einem Portfolio ??</a:t>
            </a:r>
          </a:p>
          <a:p>
            <a:r>
              <a:rPr lang="de-DE" dirty="0" smtClean="0"/>
              <a:t>Aufgabe (Ziel) einer Portfolio-allokation (das ist der Set aller Gewichte)</a:t>
            </a:r>
          </a:p>
          <a:p>
            <a:r>
              <a:rPr lang="de-DE" dirty="0" smtClean="0"/>
              <a:t>Ist: Kureinbrücke wegmitteln – und damit die Return-Kurve glätten.</a:t>
            </a:r>
          </a:p>
          <a:p>
            <a:r>
              <a:rPr lang="de-DE" dirty="0" smtClean="0"/>
              <a:t>Natürlich werden dabei auch Kursanstiege gemittelt – weshalb geglättete  EQ-Kurven in der Regel weniger steil sind – auch hier gilt die  fundamentale Regel:  </a:t>
            </a:r>
          </a:p>
          <a:p>
            <a:r>
              <a:rPr lang="de-DE" dirty="0" smtClean="0"/>
              <a:t>Du erkaufst Dir Risikovermeidung (Etragskurven-glättung) mit Etragseinbußen</a:t>
            </a:r>
          </a:p>
          <a:p>
            <a:r>
              <a:rPr lang="de-DE" sz="2200" dirty="0" smtClean="0"/>
              <a:t> (das geht hin bis zum Sparbuch, wo die Ertragseinbuße so groß ist, dass mitlerweile die Inflation den Ertrag gesichert wegfrisst.)</a:t>
            </a:r>
          </a:p>
          <a:p>
            <a:r>
              <a:rPr lang="de-DE" sz="2200" dirty="0" smtClean="0"/>
              <a:t>Darum beurteilen wir Anlagestrategien nie allein am Ertrag, sondern immer in Verbindung mit dem dazu eingegangen Risiko:</a:t>
            </a:r>
          </a:p>
          <a:p>
            <a:r>
              <a:rPr lang="de-DE" sz="2200" dirty="0" smtClean="0"/>
              <a:t>(%E/%R) ..  Oder im Bild:  (risk-Return-Bild) – oder als Kennzahl:     SharpeRatio  ... </a:t>
            </a:r>
          </a:p>
          <a:p>
            <a:r>
              <a:rPr lang="de-DE" sz="2200" dirty="0" smtClean="0"/>
              <a:t>Weil „gehedged kriegen wir das immer“....</a:t>
            </a:r>
            <a:endParaRPr lang="de-DE"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Portfolio ?</a:t>
            </a:r>
            <a:endParaRPr lang="de-DE" dirty="0"/>
          </a:p>
        </p:txBody>
      </p:sp>
      <p:sp>
        <p:nvSpPr>
          <p:cNvPr id="3" name="Content Placeholder 2"/>
          <p:cNvSpPr>
            <a:spLocks noGrp="1"/>
          </p:cNvSpPr>
          <p:nvPr>
            <p:ph sz="quarter" idx="1"/>
          </p:nvPr>
        </p:nvSpPr>
        <p:spPr>
          <a:xfrm>
            <a:off x="755576" y="1556792"/>
            <a:ext cx="7772400" cy="4572000"/>
          </a:xfrm>
        </p:spPr>
        <p:txBody>
          <a:bodyPr>
            <a:normAutofit lnSpcReduction="10000"/>
          </a:bodyPr>
          <a:lstStyle/>
          <a:p>
            <a:r>
              <a:rPr lang="de-DE" dirty="0" smtClean="0"/>
              <a:t>B)  Funktioniert das auch für andere Indizes ?</a:t>
            </a:r>
          </a:p>
          <a:p>
            <a:r>
              <a:rPr lang="de-DE" dirty="0" smtClean="0"/>
              <a:t>DAX, S&amp;P, Nikkei, SMI, REX, GOLD, STOXX und DAX-Short  -  kaufbar in Form von ETFs</a:t>
            </a:r>
          </a:p>
          <a:p>
            <a:pPr>
              <a:buNone/>
            </a:pPr>
            <a:r>
              <a:rPr lang="de-DE" dirty="0" smtClean="0"/>
              <a:t>Einzelcharts ...</a:t>
            </a:r>
          </a:p>
          <a:p>
            <a:pPr>
              <a:buNone/>
            </a:pPr>
            <a:r>
              <a:rPr lang="de-DE" dirty="0" smtClean="0"/>
              <a:t>Wie sieht die Portfolioperformance aus wenn man die Titel gleichgewichtet kauft so sie long sind und andernfallss ins Tagesgeld geht (oder in den REX, oder in den „aktuell am sicherst erscheinenden Titel“)</a:t>
            </a:r>
          </a:p>
          <a:p>
            <a:pPr>
              <a:buNone/>
            </a:pPr>
            <a:r>
              <a:rPr lang="de-DE" sz="1400" dirty="0" smtClean="0"/>
              <a:t>Eine einfache Assetallocation-Strategie wäre jetzt:</a:t>
            </a:r>
          </a:p>
          <a:p>
            <a:pPr>
              <a:buNone/>
            </a:pPr>
            <a:r>
              <a:rPr lang="de-DE" sz="1400" dirty="0" smtClean="0"/>
              <a:t>Wenn das DaxTiming-Modell:  Short ist  gehe in Aktien – sonst in Tagesgeld oder Gold – je nachdem ob Gold long ist oder nicht.</a:t>
            </a:r>
          </a:p>
          <a:p>
            <a:r>
              <a:rPr lang="de-DE" sz="1400" dirty="0" smtClean="0"/>
              <a:t>Portfolioperformance:  Vergleich Buyand Hold</a:t>
            </a:r>
          </a:p>
          <a:p>
            <a:r>
              <a:rPr lang="de-DE" sz="1400" dirty="0" smtClean="0"/>
              <a:t>BuyEqual,StopTo0 (StopToMinRisk) </a:t>
            </a:r>
          </a:p>
          <a:p>
            <a:pPr>
              <a:buNone/>
            </a:pPr>
            <a:endParaRPr lang="de-DE" dirty="0" smtClean="0"/>
          </a:p>
          <a:p>
            <a:pPr>
              <a:buNone/>
            </a:pPr>
            <a:endParaRPr lang="de-DE" dirty="0" smtClean="0"/>
          </a:p>
          <a:p>
            <a:pPr>
              <a:buNone/>
            </a:pPr>
            <a:endParaRPr lang="de-DE"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Improved Faber:</a:t>
            </a:r>
            <a:endParaRPr lang="de-DE" dirty="0"/>
          </a:p>
        </p:txBody>
      </p:sp>
      <p:sp>
        <p:nvSpPr>
          <p:cNvPr id="3" name="Content Placeholder 2"/>
          <p:cNvSpPr>
            <a:spLocks noGrp="1"/>
          </p:cNvSpPr>
          <p:nvPr>
            <p:ph sz="quarter" idx="1"/>
          </p:nvPr>
        </p:nvSpPr>
        <p:spPr/>
        <p:txBody>
          <a:bodyPr>
            <a:normAutofit fontScale="62500" lnSpcReduction="20000"/>
          </a:bodyPr>
          <a:lstStyle/>
          <a:p>
            <a:r>
              <a:rPr lang="de-DE" dirty="0" smtClean="0"/>
              <a:t>Läßt sich leicht verbessern:   Trendfolger haben immer Probleme in Seitwärtsbewegungen: (bild SMA-schnitte in Seitwärtsbewegung .. Transaktionskosten ruinieren...)</a:t>
            </a:r>
          </a:p>
          <a:p>
            <a:r>
              <a:rPr lang="de-DE" dirty="0" smtClean="0"/>
              <a:t>   Erkenne Seitwärtsbewegungen und ignoriere dann die Signale des Trendfolger- (greife lieber zum Oszillator).</a:t>
            </a:r>
          </a:p>
          <a:p>
            <a:endParaRPr lang="de-DE" dirty="0" smtClean="0"/>
          </a:p>
          <a:p>
            <a:r>
              <a:rPr lang="de-DE" dirty="0" smtClean="0"/>
              <a:t>Chart-Technik kann das was das Auge kann - das liegt schon daran, dass 75% des Marktvolumens AlgoTradern gehört – Programmen also die die üblichen Chart-Muster  (Support, Resistance, Channel,  Moving-Averages,...) erkennen und darauf reagieren. „Self-Fulfilling- Profecy“</a:t>
            </a:r>
          </a:p>
          <a:p>
            <a:r>
              <a:rPr lang="de-DE" b="1" dirty="0" smtClean="0"/>
              <a:t>Darum gehörts die Beherrschung von Chart-Technik zum Standard-Repertoir.</a:t>
            </a:r>
          </a:p>
          <a:p>
            <a:r>
              <a:rPr lang="de-DE" dirty="0" smtClean="0"/>
              <a:t>Chart Dax+Portfolio-Performance damit,    Bild eines Channel-Indikators dazu...</a:t>
            </a:r>
          </a:p>
          <a:p>
            <a:r>
              <a:rPr lang="de-DE" dirty="0" smtClean="0"/>
              <a:t>Gute Nachricht:   Damit wirds oft besser  (und im Portfolio gemittelt – siehts dann sogar recht stabil aus !!)  </a:t>
            </a:r>
          </a:p>
          <a:p>
            <a:r>
              <a:rPr lang="de-DE" dirty="0" smtClean="0"/>
              <a:t>Schlechte Nachricht (einzeltitel):  manchmal aber viel schlimmer (nächste Seite) </a:t>
            </a:r>
          </a:p>
          <a:p>
            <a:endParaRPr lang="de-DE" dirty="0" smtClean="0"/>
          </a:p>
          <a:p>
            <a:r>
              <a:rPr lang="de-DE" dirty="0" smtClean="0"/>
              <a:t>(auf die Folien unten immer die jeweiligen Workflow-Symbole zeichnen)</a:t>
            </a:r>
          </a:p>
          <a:p>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
            </a:r>
            <a:br>
              <a:rPr lang="de-DE" dirty="0" smtClean="0"/>
            </a:br>
            <a:r>
              <a:rPr lang="de-DE" dirty="0" smtClean="0"/>
              <a:t>Swing-Bugs</a:t>
            </a:r>
            <a:endParaRPr lang="de-DE" dirty="0"/>
          </a:p>
        </p:txBody>
      </p:sp>
      <p:sp>
        <p:nvSpPr>
          <p:cNvPr id="3" name="Content Placeholder 2"/>
          <p:cNvSpPr>
            <a:spLocks noGrp="1"/>
          </p:cNvSpPr>
          <p:nvPr>
            <p:ph sz="quarter" idx="1"/>
          </p:nvPr>
        </p:nvSpPr>
        <p:spPr/>
        <p:txBody>
          <a:bodyPr>
            <a:normAutofit fontScale="62500" lnSpcReduction="20000"/>
          </a:bodyPr>
          <a:lstStyle/>
          <a:p>
            <a:r>
              <a:rPr lang="de-DE" dirty="0" smtClean="0"/>
              <a:t>Andere Probleme sind da viel schlimmer:</a:t>
            </a:r>
          </a:p>
          <a:p>
            <a:r>
              <a:rPr lang="de-DE" dirty="0" smtClean="0"/>
              <a:t> </a:t>
            </a:r>
            <a:r>
              <a:rPr lang="de-DE" b="1" dirty="0" smtClean="0"/>
              <a:t>Aufschaukeln von Fehlentscheidungen in eigentlich harmlosen Märkten (siehe Dax-Chart)</a:t>
            </a:r>
          </a:p>
          <a:p>
            <a:r>
              <a:rPr lang="de-DE" dirty="0" smtClean="0"/>
              <a:t>Situation:  Der Markt läuft 10% gegen mich, ich drehe .. Und kaum hab ich gedreht, läuft der Markt so wie eigentlich gedacht hatte, aber jetzt steh ich wieder falsch rum:</a:t>
            </a:r>
          </a:p>
          <a:p>
            <a:r>
              <a:rPr lang="de-DE" b="1" dirty="0" smtClean="0"/>
              <a:t>Der Markt mach nur ein 10% runter wieder rauf – ich – als aktiver Investor – hab aber 20% verloren !!</a:t>
            </a:r>
          </a:p>
          <a:p>
            <a:r>
              <a:rPr lang="de-DE" dirty="0" smtClean="0"/>
              <a:t> Und da hilft mir keine Chart-Technik !!!</a:t>
            </a:r>
          </a:p>
          <a:p>
            <a:r>
              <a:rPr lang="de-DE" b="1" dirty="0" smtClean="0"/>
              <a:t>- viele Anlageberater drücken sich dann davor tatsächlich aktive Manager zu sein, setzen sich lieber auf eine Benchmark von der sie haarscharf abweichen, vermeiden persönliches Risiko um dafür dann aber sicheren Return (Managementfee) zu kassieren.</a:t>
            </a:r>
          </a:p>
          <a:p>
            <a:pPr>
              <a:buNone/>
            </a:pPr>
            <a:r>
              <a:rPr lang="de-DE" dirty="0" smtClean="0"/>
              <a:t>der kluge Kunde kriegt das mit und wechselt vom Pseudo-aktiven PM lieber gleich zum viel billigeren ETF (das aber im Gleichschritt mit dem Markt auch einbricht), dann hab  ich wieder DrawDowns.</a:t>
            </a:r>
          </a:p>
          <a:p>
            <a:pPr>
              <a:buNone/>
            </a:pPr>
            <a:r>
              <a:rPr lang="de-DE" dirty="0" smtClean="0"/>
              <a:t>Also muss jemand aktiv managen:  Entweder der Kunde, oder sinniger Weise – doch lieber sein Vermögensverwalter.</a:t>
            </a:r>
          </a:p>
          <a:p>
            <a:pPr>
              <a:buNone/>
            </a:pPr>
            <a:r>
              <a:rPr lang="de-DE" b="1" dirty="0" smtClean="0"/>
              <a:t>Was tuen ?</a:t>
            </a:r>
          </a:p>
          <a:p>
            <a:pPr>
              <a:buNone/>
            </a:pPr>
            <a:r>
              <a:rPr lang="de-DE" dirty="0" smtClean="0"/>
              <a:t>Zum Glück gibts nicht nur Markt-Technik (also die Kurszeitreihe) .. Sondern eine ganze Fülle von weiteren Kennzahlen:  Gewinnwarnungen,  Volkwirtschaftsindikatoren (arbeitsmarkt, ifo,...)</a:t>
            </a:r>
            <a:endParaRPr lang="de-DE"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Fundamentaldaten</a:t>
            </a:r>
            <a:endParaRPr lang="de-DE" dirty="0"/>
          </a:p>
        </p:txBody>
      </p:sp>
      <p:sp>
        <p:nvSpPr>
          <p:cNvPr id="3" name="Content Placeholder 2"/>
          <p:cNvSpPr>
            <a:spLocks noGrp="1"/>
          </p:cNvSpPr>
          <p:nvPr>
            <p:ph sz="quarter" idx="1"/>
          </p:nvPr>
        </p:nvSpPr>
        <p:spPr/>
        <p:txBody>
          <a:bodyPr/>
          <a:lstStyle/>
          <a:p>
            <a:r>
              <a:rPr lang="de-DE" dirty="0" smtClean="0"/>
              <a:t>Zurück zum Dax: </a:t>
            </a:r>
          </a:p>
          <a:p>
            <a:endParaRPr lang="de-DE" dirty="0" smtClean="0"/>
          </a:p>
          <a:p>
            <a:r>
              <a:rPr lang="de-DE" dirty="0" smtClean="0"/>
              <a:t>Nicht allein Preisinfos sondern auch Fundamental-Informationen hinzugeben</a:t>
            </a:r>
          </a:p>
          <a:p>
            <a:r>
              <a:rPr lang="de-DE" dirty="0" smtClean="0"/>
              <a:t>Geben wir doch  ein bischen mehr Marktwissen hinzu:  nämlich den IFO  .</a:t>
            </a:r>
          </a:p>
          <a:p>
            <a:r>
              <a:rPr lang="de-DE" dirty="0" smtClean="0"/>
              <a:t>Wenn  SMA(IF0)... ...</a:t>
            </a:r>
          </a:p>
          <a:p>
            <a:endParaRPr lang="de-DE" dirty="0" smtClean="0"/>
          </a:p>
          <a:p>
            <a:r>
              <a:rPr lang="de-DE" dirty="0" smtClean="0"/>
              <a:t>Verbessertes Dax-Modell</a:t>
            </a:r>
          </a:p>
          <a:p>
            <a:endParaRPr lang="de-DE" dirty="0" smtClean="0"/>
          </a:p>
          <a:p>
            <a:endParaRPr lang="de-DE" dirty="0" smtClean="0"/>
          </a:p>
          <a:p>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Komplexe Marktbeobachtung</a:t>
            </a:r>
            <a:endParaRPr lang="de-DE" dirty="0"/>
          </a:p>
        </p:txBody>
      </p:sp>
      <p:sp>
        <p:nvSpPr>
          <p:cNvPr id="3" name="Content Placeholder 2"/>
          <p:cNvSpPr>
            <a:spLocks noGrp="1"/>
          </p:cNvSpPr>
          <p:nvPr>
            <p:ph sz="quarter" idx="1"/>
          </p:nvPr>
        </p:nvSpPr>
        <p:spPr/>
        <p:txBody>
          <a:bodyPr>
            <a:normAutofit fontScale="92500"/>
          </a:bodyPr>
          <a:lstStyle/>
          <a:p>
            <a:r>
              <a:rPr lang="de-DE" dirty="0" smtClean="0"/>
              <a:t>Da kann man sich natürlich noch mehr „Indikatoren“ vorstellen:</a:t>
            </a:r>
          </a:p>
          <a:p>
            <a:r>
              <a:rPr lang="de-DE" dirty="0" smtClean="0"/>
              <a:t>MACD:  90Tage-30-TageDifferenz</a:t>
            </a:r>
          </a:p>
          <a:p>
            <a:r>
              <a:rPr lang="de-DE" dirty="0" smtClean="0"/>
              <a:t>RSI:   overbougth-oversold</a:t>
            </a:r>
          </a:p>
          <a:p>
            <a:pPr>
              <a:buNone/>
            </a:pPr>
            <a:r>
              <a:rPr lang="de-DE" dirty="0" smtClean="0"/>
              <a:t>Dann definiert man neue „Indikatoren“  SMA(90)-SMA(30)  und denkt sich lustige Regeln aus wie Wenn (SMA(90)-SMA(30) &gt; 0 &amp;&amp; SMA(200) &gt; Dax) dann Long sonst Short... Aber diese nur in Trendphasen – sonst lieber den RSI-beachten:  RSI &gt; 80 dann Short- sonst Long...   </a:t>
            </a:r>
          </a:p>
          <a:p>
            <a:r>
              <a:rPr lang="de-DE" dirty="0" smtClean="0"/>
              <a:t>Und an „Fundamentaldaten“:  den Zinssatz, den Zinsspread, den Goldkurs, Arbeitsmarktdaten, Immodaten ... Branchendaten, Länderindizes, ...</a:t>
            </a:r>
            <a:endParaRPr lang="de-D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Die Datencloud</a:t>
            </a:r>
            <a:endParaRPr lang="de-DE" dirty="0"/>
          </a:p>
        </p:txBody>
      </p:sp>
      <p:graphicFrame>
        <p:nvGraphicFramePr>
          <p:cNvPr id="5" name="Content Placeholder 4"/>
          <p:cNvGraphicFramePr>
            <a:graphicFrameLocks noGrp="1"/>
          </p:cNvGraphicFramePr>
          <p:nvPr>
            <p:ph sz="quarter" idx="1"/>
          </p:nvPr>
        </p:nvGraphicFramePr>
        <p:xfrm>
          <a:off x="899592" y="1412776"/>
          <a:ext cx="7772400" cy="146812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70840">
                <a:tc>
                  <a:txBody>
                    <a:bodyPr/>
                    <a:lstStyle/>
                    <a:p>
                      <a:endParaRPr lang="de-DE" dirty="0"/>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r>
              <a:tr h="242208">
                <a:tc>
                  <a:txBody>
                    <a:bodyPr/>
                    <a:lstStyle/>
                    <a:p>
                      <a:r>
                        <a:rPr lang="de-DE" dirty="0" smtClean="0"/>
                        <a:t>DAX</a:t>
                      </a:r>
                      <a:endParaRPr lang="de-DE" dirty="0"/>
                    </a:p>
                  </a:txBody>
                  <a:tcPr/>
                </a:tc>
                <a:tc>
                  <a:txBody>
                    <a:bodyPr/>
                    <a:lstStyle/>
                    <a:p>
                      <a:pPr algn="l" fontAlgn="b"/>
                      <a:r>
                        <a:rPr lang="de-DE" sz="1800" b="0" i="0" u="none" strike="noStrike" dirty="0" smtClean="0">
                          <a:solidFill>
                            <a:srgbClr val="000000"/>
                          </a:solidFill>
                          <a:latin typeface="Calibri"/>
                        </a:rPr>
                        <a:t>Faber</a:t>
                      </a:r>
                      <a:endParaRPr lang="de-DE" sz="1800" b="0" i="0" u="none" strike="noStrike" dirty="0">
                        <a:solidFill>
                          <a:srgbClr val="000000"/>
                        </a:solidFill>
                        <a:latin typeface="Calibri"/>
                      </a:endParaRPr>
                    </a:p>
                  </a:txBody>
                  <a:tcPr marL="9525" marR="9525" marT="9525" marB="0" anchor="b"/>
                </a:tc>
                <a:tc>
                  <a:txBody>
                    <a:bodyPr/>
                    <a:lstStyle/>
                    <a:p>
                      <a:r>
                        <a:rPr lang="de-DE" sz="2000" dirty="0" smtClean="0"/>
                        <a:t>Faber IFO</a:t>
                      </a:r>
                      <a:endParaRPr lang="de-DE" sz="2000" dirty="0"/>
                    </a:p>
                  </a:txBody>
                  <a:tcPr/>
                </a:tc>
                <a:tc>
                  <a:txBody>
                    <a:bodyPr/>
                    <a:lstStyle/>
                    <a:p>
                      <a:r>
                        <a:rPr lang="de-DE" dirty="0" smtClean="0"/>
                        <a:t>ES</a:t>
                      </a:r>
                      <a:endParaRPr lang="de-DE" dirty="0"/>
                    </a:p>
                  </a:txBody>
                  <a:tcPr/>
                </a:tc>
                <a:tc>
                  <a:txBody>
                    <a:bodyPr/>
                    <a:lstStyle/>
                    <a:p>
                      <a:r>
                        <a:rPr lang="de-DE" dirty="0" smtClean="0"/>
                        <a:t>Zinsspread </a:t>
                      </a:r>
                      <a:endParaRPr lang="de-DE" dirty="0"/>
                    </a:p>
                  </a:txBody>
                  <a:tcPr/>
                </a:tc>
              </a:tr>
              <a:tr h="242208">
                <a:tc>
                  <a:txBody>
                    <a:bodyPr/>
                    <a:lstStyle/>
                    <a:p>
                      <a:r>
                        <a:rPr lang="de-DE" dirty="0" smtClean="0"/>
                        <a:t>S&amp;P500</a:t>
                      </a:r>
                      <a:endParaRPr lang="de-DE" dirty="0"/>
                    </a:p>
                  </a:txBody>
                  <a:tcPr/>
                </a:tc>
                <a:tc>
                  <a:txBody>
                    <a:bodyPr/>
                    <a:lstStyle/>
                    <a:p>
                      <a:pPr algn="l" fontAlgn="b"/>
                      <a:r>
                        <a:rPr lang="de-DE" sz="1800" b="0" i="0" u="none" strike="noStrike" dirty="0" smtClean="0">
                          <a:solidFill>
                            <a:srgbClr val="000000"/>
                          </a:solidFill>
                          <a:latin typeface="Calibri"/>
                        </a:rPr>
                        <a:t>Faber</a:t>
                      </a:r>
                      <a:endParaRPr lang="de-DE" sz="1800" b="0" i="0" u="none" strike="noStrike" dirty="0">
                        <a:solidFill>
                          <a:srgbClr val="000000"/>
                        </a:solidFill>
                        <a:latin typeface="Calibri"/>
                      </a:endParaRPr>
                    </a:p>
                  </a:txBody>
                  <a:tcPr marL="9525" marR="9525" marT="9525" marB="0" anchor="b"/>
                </a:tc>
                <a:tc>
                  <a:txBody>
                    <a:bodyPr/>
                    <a:lstStyle/>
                    <a:p>
                      <a:r>
                        <a:rPr lang="de-DE" sz="2000" dirty="0" smtClean="0"/>
                        <a:t>US-Arbeitsmarkt</a:t>
                      </a:r>
                      <a:endParaRPr lang="de-DE" sz="2000" dirty="0"/>
                    </a:p>
                  </a:txBody>
                  <a:tcPr/>
                </a:tc>
                <a:tc>
                  <a:txBody>
                    <a:bodyPr/>
                    <a:lstStyle/>
                    <a:p>
                      <a:r>
                        <a:rPr lang="de-DE" dirty="0" smtClean="0"/>
                        <a:t>RSI</a:t>
                      </a:r>
                      <a:endParaRPr lang="de-DE" dirty="0"/>
                    </a:p>
                  </a:txBody>
                  <a:tcPr/>
                </a:tc>
                <a:tc>
                  <a:txBody>
                    <a:bodyPr/>
                    <a:lstStyle/>
                    <a:p>
                      <a:r>
                        <a:rPr lang="de-DE" dirty="0" smtClean="0"/>
                        <a:t>MACD</a:t>
                      </a:r>
                      <a:endParaRPr lang="de-DE" dirty="0"/>
                    </a:p>
                  </a:txBody>
                  <a:tcPr/>
                </a:tc>
              </a:tr>
            </a:tbl>
          </a:graphicData>
        </a:graphic>
      </p:graphicFrame>
      <p:sp>
        <p:nvSpPr>
          <p:cNvPr id="7" name="TextBox 6"/>
          <p:cNvSpPr txBox="1"/>
          <p:nvPr/>
        </p:nvSpPr>
        <p:spPr>
          <a:xfrm>
            <a:off x="1043608" y="3501008"/>
            <a:ext cx="8124083" cy="2862322"/>
          </a:xfrm>
          <a:prstGeom prst="rect">
            <a:avLst/>
          </a:prstGeom>
          <a:noFill/>
        </p:spPr>
        <p:txBody>
          <a:bodyPr wrap="none" rtlCol="0">
            <a:spAutoFit/>
          </a:bodyPr>
          <a:lstStyle/>
          <a:p>
            <a:r>
              <a:rPr lang="de-DE" dirty="0" smtClean="0"/>
              <a:t>Für jeden Titel unseres Portfolios lässt sich eine ganze Datenwolke von Marktinformationen</a:t>
            </a:r>
          </a:p>
          <a:p>
            <a:r>
              <a:rPr lang="de-DE" dirty="0" smtClean="0"/>
              <a:t>Preise, Fundamentaldaten und Berechnungen (Indikatoren) dazu darstellen.</a:t>
            </a:r>
          </a:p>
          <a:p>
            <a:endParaRPr lang="de-DE" dirty="0" smtClean="0"/>
          </a:p>
          <a:p>
            <a:r>
              <a:rPr lang="de-DE" dirty="0" smtClean="0"/>
              <a:t>In vergangenen Zeiten war es fast unmöglich damit zu arbeiten:</a:t>
            </a:r>
          </a:p>
          <a:p>
            <a:r>
              <a:rPr lang="de-DE" dirty="0" smtClean="0"/>
              <a:t>Zwei Fragen stellten sich:   </a:t>
            </a:r>
          </a:p>
          <a:p>
            <a:r>
              <a:rPr lang="de-DE" dirty="0" smtClean="0"/>
              <a:t>     Welche  Daten der Cloud sind von  Relevanz ?  (feature detection) +</a:t>
            </a:r>
          </a:p>
          <a:p>
            <a:r>
              <a:rPr lang="de-DE" dirty="0" smtClean="0"/>
              <a:t>     Wie läßt sich aus den Daten die für die Zukunft passenden Positionierung (Long/Short/Flat)</a:t>
            </a:r>
            <a:br>
              <a:rPr lang="de-DE" dirty="0" smtClean="0"/>
            </a:br>
            <a:r>
              <a:rPr lang="de-DE" dirty="0" smtClean="0"/>
              <a:t>     ablesen  (modell)  </a:t>
            </a:r>
          </a:p>
          <a:p>
            <a:r>
              <a:rPr lang="de-DE" dirty="0" smtClean="0"/>
              <a:t>Es ist klar, dass es einfach viel zu viele Möglichkeiten für Regelwärke gibt um die alle noch </a:t>
            </a:r>
            <a:br>
              <a:rPr lang="de-DE" dirty="0" smtClean="0"/>
            </a:br>
            <a:r>
              <a:rPr lang="de-DE" dirty="0" smtClean="0"/>
              <a:t>Hand zu finden (wie beim einfachen Fabermodell) und zu testen.  </a:t>
            </a:r>
            <a:endParaRPr lang="de-D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DataCloud</a:t>
            </a:r>
            <a:endParaRPr lang="de-DE" dirty="0"/>
          </a:p>
        </p:txBody>
      </p:sp>
      <p:graphicFrame>
        <p:nvGraphicFramePr>
          <p:cNvPr id="4" name="Content Placeholder 3"/>
          <p:cNvGraphicFramePr>
            <a:graphicFrameLocks noGrp="1"/>
          </p:cNvGraphicFramePr>
          <p:nvPr>
            <p:ph sz="quarter" idx="1"/>
          </p:nvPr>
        </p:nvGraphicFramePr>
        <p:xfrm>
          <a:off x="914400" y="1447800"/>
          <a:ext cx="7772400" cy="1559560"/>
        </p:xfrm>
        <a:graphic>
          <a:graphicData uri="http://schemas.openxmlformats.org/drawingml/2006/table">
            <a:tbl>
              <a:tblPr firstRow="1" bandRow="1">
                <a:tableStyleId>{5C22544A-7EE6-4342-B048-85BDC9FD1C3A}</a:tableStyleId>
              </a:tblPr>
              <a:tblGrid>
                <a:gridCol w="3886200"/>
                <a:gridCol w="3886200"/>
              </a:tblGrid>
              <a:tr h="370840">
                <a:tc>
                  <a:txBody>
                    <a:bodyPr/>
                    <a:lstStyle/>
                    <a:p>
                      <a:r>
                        <a:rPr lang="de-DE" dirty="0" smtClean="0"/>
                        <a:t>Universal</a:t>
                      </a:r>
                      <a:endParaRPr lang="de-DE" dirty="0"/>
                    </a:p>
                  </a:txBody>
                  <a:tcPr/>
                </a:tc>
                <a:tc>
                  <a:txBody>
                    <a:bodyPr/>
                    <a:lstStyle/>
                    <a:p>
                      <a:r>
                        <a:rPr lang="de-DE" dirty="0" smtClean="0"/>
                        <a:t>Individual</a:t>
                      </a:r>
                      <a:endParaRPr lang="de-DE" dirty="0"/>
                    </a:p>
                  </a:txBody>
                  <a:tcPr/>
                </a:tc>
              </a:tr>
              <a:tr h="370840">
                <a:tc>
                  <a:txBody>
                    <a:bodyPr/>
                    <a:lstStyle/>
                    <a:p>
                      <a:r>
                        <a:rPr lang="de-DE" dirty="0" smtClean="0"/>
                        <a:t>SharpeRatio</a:t>
                      </a:r>
                    </a:p>
                    <a:p>
                      <a:r>
                        <a:rPr lang="de-DE" dirty="0" smtClean="0"/>
                        <a:t>SMA(200)</a:t>
                      </a:r>
                    </a:p>
                    <a:p>
                      <a:r>
                        <a:rPr lang="de-DE" dirty="0" smtClean="0"/>
                        <a:t>Garch</a:t>
                      </a:r>
                    </a:p>
                    <a:p>
                      <a:endParaRPr lang="de-DE" dirty="0"/>
                    </a:p>
                  </a:txBody>
                  <a:tcPr/>
                </a:tc>
                <a:tc>
                  <a:txBody>
                    <a:bodyPr/>
                    <a:lstStyle/>
                    <a:p>
                      <a:r>
                        <a:rPr lang="de-DE" dirty="0" smtClean="0"/>
                        <a:t>Earnings,</a:t>
                      </a:r>
                    </a:p>
                    <a:p>
                      <a:r>
                        <a:rPr lang="de-DE" dirty="0" smtClean="0"/>
                        <a:t>Ifo</a:t>
                      </a:r>
                    </a:p>
                    <a:p>
                      <a:r>
                        <a:rPr lang="de-DE" dirty="0" smtClean="0"/>
                        <a:t>...</a:t>
                      </a:r>
                      <a:endParaRPr lang="de-DE" dirty="0"/>
                    </a:p>
                  </a:txBody>
                  <a:tcPr/>
                </a:tc>
              </a:tr>
            </a:tbl>
          </a:graphicData>
        </a:graphic>
      </p:graphicFrame>
      <p:sp>
        <p:nvSpPr>
          <p:cNvPr id="5" name="TextBox 4"/>
          <p:cNvSpPr txBox="1"/>
          <p:nvPr/>
        </p:nvSpPr>
        <p:spPr>
          <a:xfrm>
            <a:off x="971600" y="4293096"/>
            <a:ext cx="7359964" cy="646331"/>
          </a:xfrm>
          <a:prstGeom prst="rect">
            <a:avLst/>
          </a:prstGeom>
          <a:noFill/>
        </p:spPr>
        <p:txBody>
          <a:bodyPr wrap="none" rtlCol="0">
            <a:spAutoFit/>
          </a:bodyPr>
          <a:lstStyle/>
          <a:p>
            <a:r>
              <a:rPr lang="de-DE" dirty="0" smtClean="0"/>
              <a:t>Individual:  feature nicht für alle zeitreihen  wichtig sind, sondern nur für die gewählte</a:t>
            </a:r>
          </a:p>
          <a:p>
            <a:r>
              <a:rPr lang="de-DE" dirty="0" smtClean="0"/>
              <a:t>(ifo für dax .. </a:t>
            </a:r>
            <a:r>
              <a:rPr lang="de-DE" smtClean="0"/>
              <a:t>Aber weniger wichtig für S&amp;P500)</a:t>
            </a:r>
            <a:endParaRPr lang="de-D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Neue Werkzeuge: DataMining</a:t>
            </a:r>
            <a:endParaRPr lang="de-DE" dirty="0"/>
          </a:p>
        </p:txBody>
      </p:sp>
      <p:sp>
        <p:nvSpPr>
          <p:cNvPr id="3" name="Content Placeholder 2"/>
          <p:cNvSpPr>
            <a:spLocks noGrp="1"/>
          </p:cNvSpPr>
          <p:nvPr>
            <p:ph sz="quarter" idx="1"/>
          </p:nvPr>
        </p:nvSpPr>
        <p:spPr/>
        <p:txBody>
          <a:bodyPr/>
          <a:lstStyle/>
          <a:p>
            <a:r>
              <a:rPr lang="de-DE" sz="2000" dirty="0" smtClean="0"/>
              <a:t>Unser Problem:    Wie kann ich Zusammenhänge in der Datenwolke finden</a:t>
            </a:r>
          </a:p>
          <a:p>
            <a:r>
              <a:rPr lang="de-DE" sz="2000" dirty="0" smtClean="0"/>
              <a:t>Haben wir nicht nur im finance-Bereich – sondern in vielen anderen Bereichen auch  (Beispiele aus dem Geo-Heft)</a:t>
            </a:r>
          </a:p>
          <a:p>
            <a:r>
              <a:rPr lang="de-DE" dirty="0" smtClean="0"/>
              <a:t>Und in den letzten Jahren hats es heftige Fortschritte gegeben wie man mit solchen Problemen umgeht </a:t>
            </a:r>
          </a:p>
          <a:p>
            <a:r>
              <a:rPr lang="de-DE" dirty="0" smtClean="0"/>
              <a:t>Und die neuen DataMining Werkzeuge enthalten Werkzeuge die uns hier helfen können:</a:t>
            </a:r>
          </a:p>
          <a:p>
            <a:pPr lvl="1"/>
            <a:r>
              <a:rPr lang="de-DE" dirty="0" smtClean="0"/>
              <a:t>Classifizierer  (fit + predict)</a:t>
            </a:r>
          </a:p>
          <a:p>
            <a:r>
              <a:rPr lang="de-DE" dirty="0" smtClean="0"/>
              <a:t>Einen classifier „trainiere“ ich mit historischen Daten  (die Merkmale)– und einem Target (z.B.Long/Short) was er mit diesen Merkmalen in Verbindung bringen soll.</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Mein Vermögensaufbau funktioniert</a:t>
            </a:r>
            <a:endParaRPr lang="de-DE" dirty="0"/>
          </a:p>
        </p:txBody>
      </p:sp>
      <p:sp>
        <p:nvSpPr>
          <p:cNvPr id="3" name="Content Placeholder 2"/>
          <p:cNvSpPr>
            <a:spLocks noGrp="1"/>
          </p:cNvSpPr>
          <p:nvPr>
            <p:ph sz="quarter" idx="1"/>
          </p:nvPr>
        </p:nvSpPr>
        <p:spPr/>
        <p:txBody>
          <a:bodyPr>
            <a:noAutofit/>
          </a:bodyPr>
          <a:lstStyle/>
          <a:p>
            <a:r>
              <a:rPr lang="de-DE" sz="1200" dirty="0" smtClean="0"/>
              <a:t>Nicht  mit den üblichen Methoden:</a:t>
            </a:r>
          </a:p>
          <a:p>
            <a:pPr lvl="1"/>
            <a:r>
              <a:rPr lang="de-DE" sz="1000" dirty="0" smtClean="0"/>
              <a:t>Geld zur Bank bringen, </a:t>
            </a:r>
          </a:p>
          <a:p>
            <a:pPr lvl="1"/>
            <a:r>
              <a:rPr lang="de-DE" sz="1000" dirty="0" smtClean="0"/>
              <a:t>auf‘s Sparbuch legen oder </a:t>
            </a:r>
          </a:p>
          <a:p>
            <a:pPr lvl="1"/>
            <a:r>
              <a:rPr lang="de-DE" sz="1000" dirty="0" smtClean="0"/>
              <a:t>irgendeinen Fonds kaufen                          weil</a:t>
            </a:r>
          </a:p>
          <a:p>
            <a:r>
              <a:rPr lang="de-DE" sz="1200" dirty="0" smtClean="0"/>
              <a:t>A) die Bank hat sehr eigene Interessen – und verkauft mir am liebsten margenstarke Produkte und kümmert sich nur noch sehr wenig um mein Vermögen</a:t>
            </a:r>
          </a:p>
          <a:p>
            <a:r>
              <a:rPr lang="de-DE" sz="1200" dirty="0" smtClean="0"/>
              <a:t>B) die Zinsen sind völlig im Keller – unter der Inflationsrate: heißt ich verlier jeden Tag Erspartes</a:t>
            </a:r>
          </a:p>
          <a:p>
            <a:r>
              <a:rPr lang="de-DE" sz="1200" dirty="0" smtClean="0"/>
              <a:t>C) Wenn ich Fonds kauf muss ich mich schon sehr gut auskennen.</a:t>
            </a:r>
            <a:br>
              <a:rPr lang="de-DE" sz="1200" dirty="0" smtClean="0"/>
            </a:br>
            <a:r>
              <a:rPr lang="de-DE" sz="1200" dirty="0" smtClean="0"/>
              <a:t>Ist‘s z.B. Ein Aktien-Fonds muss ich selber aufpassen wann ich ihn wieder verkauf, denn der FM wird sich eisern an seiner Benchmark (z.B.Dax) halten, und wenn die abbrauscht, rauscht mein Geld auch ab. Der FM versucht ja nicht mehr, als ganz wenige Zusatzprozent zur Benchmark zu verdienen – und selbst das misslingt 80% der FM.</a:t>
            </a:r>
          </a:p>
          <a:p>
            <a:r>
              <a:rPr lang="de-DE" sz="1200" dirty="0" smtClean="0"/>
              <a:t>Dabei bieten die globalisierten Finanzmärkte super viele Chansen:   Während der DAX verrliert, gewinnt vieleicht der Jarkarta-Index – oder Gold schießt durch die Decke – oder umgekehrt.  Weltweit können Markt-Indizes über ETFs gekauft werden – auch Short-Kontrakte sind erhältlich</a:t>
            </a:r>
          </a:p>
          <a:p>
            <a:r>
              <a:rPr lang="de-DE" sz="1200" dirty="0" smtClean="0"/>
              <a:t>ABER:   Das alles zu beobachten, abzuschätzen ist viel zu komplex für mich als Privatmann der ich ne eigenen Firma habe eingentlich Software entwickel und verkaufen.</a:t>
            </a:r>
          </a:p>
          <a:p>
            <a:r>
              <a:rPr lang="de-DE" sz="1200" dirty="0" smtClean="0"/>
              <a:t>Erwschwerend kommt hinzu:   Die Märkte sind wahnsinnig </a:t>
            </a:r>
            <a:r>
              <a:rPr lang="de-DE" sz="1200" b="1" dirty="0" smtClean="0"/>
              <a:t>schnell</a:t>
            </a:r>
            <a:r>
              <a:rPr lang="de-DE" sz="1200" dirty="0" smtClean="0"/>
              <a:t>:</a:t>
            </a:r>
          </a:p>
          <a:p>
            <a:r>
              <a:rPr lang="de-DE" sz="1200" dirty="0" smtClean="0"/>
              <a:t>70% des Marktvolumesn wird von HighSpeed-Computer im Millisekunden.Bereich gehandelt.</a:t>
            </a:r>
          </a:p>
          <a:p>
            <a:r>
              <a:rPr lang="de-DE" sz="1200" dirty="0" smtClean="0"/>
              <a:t>Während der Dax 90% seiner Zeit in gemütlichen Ranges pendelt -  rühren 60% seiner Marktbewegung (zwischen 1990- 3500Punkte und 2013 – 8000 Punkte) aus  12 Events die jeweils nicht länger als 2 Tage gedauert haben.</a:t>
            </a:r>
          </a:p>
          <a:p>
            <a:r>
              <a:rPr lang="de-DE" sz="1200" dirty="0" smtClean="0"/>
              <a:t>Wenn ich während diesr  „Krisen“ oder Chansen abgelenkt war – hab ich Verluste gemacht, die ich kaum noch einholen kann –</a:t>
            </a:r>
          </a:p>
          <a:p>
            <a:r>
              <a:rPr lang="de-DE" sz="1200" dirty="0" smtClean="0"/>
              <a:t>Und erfahren hab ich von diesen Events aus dem Fernsehen – und nicht von meinem Vermögensberater.</a:t>
            </a:r>
          </a:p>
          <a:p>
            <a:endParaRPr lang="de-DE" sz="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Classifier</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Fit: Der Classifier spuckt dann aus:</a:t>
            </a:r>
          </a:p>
          <a:p>
            <a:r>
              <a:rPr lang="de-DE" dirty="0" smtClean="0"/>
              <a:t>A) Eine Liste welche Merkmale wie relevant sind</a:t>
            </a:r>
          </a:p>
          <a:p>
            <a:r>
              <a:rPr lang="de-DE" dirty="0" smtClean="0"/>
              <a:t>   Beispiel</a:t>
            </a:r>
          </a:p>
          <a:p>
            <a:r>
              <a:rPr lang="de-DE" dirty="0" smtClean="0"/>
              <a:t>B) Ein Modell – er lernt also automatisch das Regelwerk</a:t>
            </a:r>
          </a:p>
          <a:p>
            <a:r>
              <a:rPr lang="de-DE" dirty="0" smtClean="0"/>
              <a:t>Er sagt mir wie gut das Regelwerk auf Daten funktioniert die er noch nie gesehen hat</a:t>
            </a:r>
          </a:p>
          <a:p>
            <a:r>
              <a:rPr lang="de-DE" dirty="0" smtClean="0"/>
              <a:t>Predict:</a:t>
            </a:r>
          </a:p>
          <a:p>
            <a:r>
              <a:rPr lang="de-DE" dirty="0" smtClean="0"/>
              <a:t>Dann kann man ihn zum Berechnen der zukünftigen Sollwerte (Long/Short/Flat) heranziehen.</a:t>
            </a:r>
          </a:p>
          <a:p>
            <a:r>
              <a:rPr lang="de-DE" dirty="0" smtClean="0"/>
              <a:t>Er gibt sogar in einer Zahl 0..1 an wie sicher er sich in seiner Entscheidung ist.</a:t>
            </a:r>
          </a:p>
          <a:p>
            <a:r>
              <a:rPr lang="de-DE" sz="1800" dirty="0" smtClean="0"/>
              <a:t>Natürlich kann (und sollte man) ihn, wenn neue Marktdaten eingetroffen sind, mit diesen nachtrainieren.</a:t>
            </a:r>
            <a:endParaRPr lang="de-DE"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Vorteile und Ergebnisse</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Jetzt können wir eine riesige Anzahl von Marktmessungen im Vermögensmanagement einsetzen.   Ganz egal ob es sich um technische Indikatoren handelt, oder Fundamentaldaten</a:t>
            </a:r>
          </a:p>
          <a:p>
            <a:r>
              <a:rPr lang="de-DE" dirty="0" smtClean="0"/>
              <a:t>Das System lernt selbstständig das Modell und identifiziert selbstständig die relevanten Parameter.</a:t>
            </a:r>
          </a:p>
          <a:p>
            <a:endParaRPr lang="de-DE" dirty="0" smtClean="0"/>
          </a:p>
          <a:p>
            <a:r>
              <a:rPr lang="de-DE" dirty="0" smtClean="0"/>
              <a:t>Werden die Ergebnisse dabei besser ???</a:t>
            </a:r>
          </a:p>
          <a:p>
            <a:r>
              <a:rPr lang="de-DE" dirty="0" smtClean="0"/>
              <a:t>Wie auch beim Bau von Raketenmotoren ist das Prinzip einfach.  Wasserstoff+Sauerstoff tritt aus einem Ventil – man hält ne Flamme dran und die Rakete fliegt.</a:t>
            </a:r>
          </a:p>
          <a:p>
            <a:r>
              <a:rPr lang="de-DE" dirty="0" smtClean="0"/>
              <a:t>Damit das ganze stabil und performant läuft brauchts aber sehr viel Engineering-Know-How über das wir hier nicht sprechen wollen.  (zum einen weil dazu sehr erhebliche mathe- und informatik-Kenntnisse benötigt werden ,  zum anderen weil wir die technologischen Einzelheiten als Firmeneigentum schützen)</a:t>
            </a:r>
          </a:p>
          <a:p>
            <a:endParaRPr lang="de-D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Ergebnisse	</a:t>
            </a:r>
            <a:endParaRPr lang="de-DE" dirty="0"/>
          </a:p>
        </p:txBody>
      </p:sp>
      <p:sp>
        <p:nvSpPr>
          <p:cNvPr id="3" name="Content Placeholder 2"/>
          <p:cNvSpPr>
            <a:spLocks noGrp="1"/>
          </p:cNvSpPr>
          <p:nvPr>
            <p:ph sz="quarter" idx="1"/>
          </p:nvPr>
        </p:nvSpPr>
        <p:spPr/>
        <p:txBody>
          <a:bodyPr/>
          <a:lstStyle/>
          <a:p>
            <a:r>
              <a:rPr lang="de-DE" dirty="0" smtClean="0"/>
              <a:t>Ablauf-Schaubild:  Für jeden Titel, jeden Tag:</a:t>
            </a:r>
          </a:p>
          <a:p>
            <a:endParaRPr lang="de-DE" dirty="0" smtClean="0"/>
          </a:p>
          <a:p>
            <a:endParaRPr lang="de-DE" dirty="0" smtClean="0"/>
          </a:p>
          <a:p>
            <a:r>
              <a:rPr lang="de-DE" dirty="0" smtClean="0"/>
              <a:t>Bilder zu randomForest-Timing für Dax,  S&amp;P ... und einfache Portfolio-Performance.</a:t>
            </a:r>
          </a:p>
          <a:p>
            <a:endParaRPr lang="de-DE" dirty="0"/>
          </a:p>
        </p:txBody>
      </p:sp>
      <p:sp>
        <p:nvSpPr>
          <p:cNvPr id="4" name="Pentagon 3"/>
          <p:cNvSpPr/>
          <p:nvPr/>
        </p:nvSpPr>
        <p:spPr>
          <a:xfrm>
            <a:off x="2339752" y="2060848"/>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Merkmale berechnen</a:t>
            </a:r>
            <a:endParaRPr lang="de-DE" dirty="0"/>
          </a:p>
        </p:txBody>
      </p:sp>
      <p:sp>
        <p:nvSpPr>
          <p:cNvPr id="5" name="Pentagon 4"/>
          <p:cNvSpPr/>
          <p:nvPr/>
        </p:nvSpPr>
        <p:spPr>
          <a:xfrm>
            <a:off x="3995936" y="2060848"/>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Fit (montalich)</a:t>
            </a:r>
            <a:endParaRPr lang="de-DE" dirty="0"/>
          </a:p>
        </p:txBody>
      </p:sp>
      <p:sp>
        <p:nvSpPr>
          <p:cNvPr id="6" name="Pentagon 5"/>
          <p:cNvSpPr/>
          <p:nvPr/>
        </p:nvSpPr>
        <p:spPr>
          <a:xfrm>
            <a:off x="5652120" y="2060848"/>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predict</a:t>
            </a:r>
            <a:endParaRPr lang="de-DE" dirty="0"/>
          </a:p>
        </p:txBody>
      </p:sp>
      <p:sp>
        <p:nvSpPr>
          <p:cNvPr id="7" name="Pentagon 6"/>
          <p:cNvSpPr/>
          <p:nvPr/>
        </p:nvSpPr>
        <p:spPr>
          <a:xfrm>
            <a:off x="7308304" y="2060848"/>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Buy/sell</a:t>
            </a:r>
            <a:endParaRPr lang="de-DE" dirty="0"/>
          </a:p>
        </p:txBody>
      </p:sp>
      <p:sp>
        <p:nvSpPr>
          <p:cNvPr id="8" name="Pentagon 7"/>
          <p:cNvSpPr/>
          <p:nvPr/>
        </p:nvSpPr>
        <p:spPr>
          <a:xfrm>
            <a:off x="755576" y="2060848"/>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Marktdaten holen</a:t>
            </a:r>
            <a:endParaRPr lang="de-D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de-DE" b="1" dirty="0" smtClean="0"/>
              <a:t>Aktien </a:t>
            </a:r>
            <a:r>
              <a:rPr lang="de-DE" dirty="0" smtClean="0"/>
              <a:t>des:  Dax, Dow, StoxxE50    </a:t>
            </a:r>
          </a:p>
          <a:p>
            <a:pPr>
              <a:buNone/>
            </a:pPr>
            <a:r>
              <a:rPr lang="de-DE" dirty="0" smtClean="0"/>
              <a:t>		</a:t>
            </a:r>
            <a:r>
              <a:rPr lang="de-DE" sz="1800" dirty="0" smtClean="0"/>
              <a:t>Kurse, Fundamentals </a:t>
            </a:r>
            <a:br>
              <a:rPr lang="de-DE" sz="1800" dirty="0" smtClean="0"/>
            </a:br>
            <a:r>
              <a:rPr lang="de-DE" sz="1800" dirty="0" smtClean="0"/>
              <a:t>                 </a:t>
            </a:r>
            <a:r>
              <a:rPr lang="de-DE" sz="1600" dirty="0" smtClean="0"/>
              <a:t>(von advfn, quartals-reports earnings,... )</a:t>
            </a:r>
            <a:r>
              <a:rPr lang="de-DE" sz="1800" dirty="0" smtClean="0"/>
              <a:t/>
            </a:r>
            <a:br>
              <a:rPr lang="de-DE" sz="1800" dirty="0" smtClean="0"/>
            </a:br>
            <a:r>
              <a:rPr lang="de-DE" sz="1800" dirty="0" smtClean="0"/>
              <a:t>             Indizes:   ifo, ...   </a:t>
            </a:r>
            <a:endParaRPr lang="de-DE" dirty="0" smtClean="0"/>
          </a:p>
          <a:p>
            <a:r>
              <a:rPr lang="de-DE" b="1" dirty="0" smtClean="0"/>
              <a:t>Euro – Stoxx-Branchen  </a:t>
            </a:r>
            <a:r>
              <a:rPr lang="de-DE" dirty="0" smtClean="0"/>
              <a:t>+ Währungen + LänderIndizes</a:t>
            </a:r>
            <a:br>
              <a:rPr lang="de-DE" dirty="0" smtClean="0"/>
            </a:br>
            <a:r>
              <a:rPr lang="en-US" sz="1400" dirty="0" smtClean="0"/>
              <a:t>STOXXEurope600 </a:t>
            </a:r>
            <a:r>
              <a:rPr lang="en-US" sz="1400" dirty="0" err="1" smtClean="0"/>
              <a:t>AutomobilesParts</a:t>
            </a:r>
            <a:r>
              <a:rPr lang="en-US" sz="1400" dirty="0" smtClean="0"/>
              <a:t> STOXXEurope600 Banks STOXXEurope600 Basic Resources STOXXEurope600 Chemicals STOXXEurope600 </a:t>
            </a:r>
            <a:r>
              <a:rPr lang="en-US" sz="1400" dirty="0" err="1" smtClean="0"/>
              <a:t>ConstructionMaterials</a:t>
            </a:r>
            <a:r>
              <a:rPr lang="en-US" sz="1400" dirty="0" smtClean="0"/>
              <a:t> STOXXEurope600 </a:t>
            </a:r>
            <a:r>
              <a:rPr lang="en-US" sz="1400" dirty="0" err="1" smtClean="0"/>
              <a:t>FinancialServices</a:t>
            </a:r>
            <a:r>
              <a:rPr lang="en-US" sz="1400" dirty="0" smtClean="0"/>
              <a:t> STOXXEurope600 Food Beverage STOXXEurope600 HealthCare STOXXEurope600 </a:t>
            </a:r>
            <a:r>
              <a:rPr lang="en-US" sz="1400" dirty="0" err="1" smtClean="0"/>
              <a:t>IndustrialGoodsServices</a:t>
            </a:r>
            <a:r>
              <a:rPr lang="en-US" sz="1400" dirty="0" smtClean="0"/>
              <a:t> STOXXEurope600 Insurance STOXXEurope600 Media STOXXEurope600 </a:t>
            </a:r>
            <a:r>
              <a:rPr lang="en-US" sz="1400" dirty="0" err="1" smtClean="0"/>
              <a:t>OilGas</a:t>
            </a:r>
            <a:r>
              <a:rPr lang="en-US" sz="1400" dirty="0" smtClean="0"/>
              <a:t> STOXXEurope600 </a:t>
            </a:r>
            <a:r>
              <a:rPr lang="en-US" sz="1400" dirty="0" err="1" smtClean="0"/>
              <a:t>PersonalHouseholdGoods</a:t>
            </a:r>
            <a:r>
              <a:rPr lang="en-US" sz="1400" dirty="0" smtClean="0"/>
              <a:t> STOXXEurope600 Real Estate STOXXEurope600 Retail STOXXEurope600 Technology STOXXEurope600 Telecommunications STOXXEurope600 </a:t>
            </a:r>
            <a:r>
              <a:rPr lang="en-US" sz="1400" dirty="0" err="1" smtClean="0"/>
              <a:t>TravelLeisure</a:t>
            </a:r>
            <a:r>
              <a:rPr lang="en-US" sz="1400" dirty="0" smtClean="0"/>
              <a:t> STOXXEurope600 Utilities  </a:t>
            </a:r>
            <a:r>
              <a:rPr lang="de-DE" sz="1400" dirty="0" smtClean="0"/>
              <a:t>USDEUR, USDCHF, USDGBP, ATX, CAC40 ,Dax, AEX_General Swiss_Market FTSE_100 </a:t>
            </a:r>
            <a:r>
              <a:rPr lang="en-US" sz="1400" dirty="0" smtClean="0"/>
              <a:t> </a:t>
            </a:r>
          </a:p>
          <a:p>
            <a:r>
              <a:rPr lang="en-US" b="1" dirty="0" smtClean="0"/>
              <a:t>USA</a:t>
            </a:r>
            <a:r>
              <a:rPr lang="en-US" sz="1400" dirty="0" smtClean="0"/>
              <a:t>  ConsumerCyclicals,ConsumerStaples,Energy,Financials,HealthCare,Industrials,Materials,Technology,Utilities'</a:t>
            </a:r>
          </a:p>
          <a:p>
            <a:r>
              <a:rPr lang="de-DE" b="1" dirty="0" smtClean="0"/>
              <a:t>Welt-ETF</a:t>
            </a:r>
          </a:p>
          <a:p>
            <a:pPr>
              <a:buNone/>
            </a:pPr>
            <a:r>
              <a:rPr lang="de-DE" sz="1500" dirty="0" smtClean="0"/>
              <a:t>	Swiss_Market FTSE_100 Nikkei225 Jakarta_Composite Dow Nasdaq100 MDAX Dax USDEUR SuP500 SmallCap600 EmergingMarkets InternationalEquity RealEstate Oil Treasury 5YearNote Stoxx50E sx5r sg2r sv2r Gold </a:t>
            </a:r>
          </a:p>
          <a:p>
            <a:endParaRPr lang="de-DE" dirty="0" smtClean="0"/>
          </a:p>
          <a:p>
            <a:endParaRPr lang="de-DE" dirty="0"/>
          </a:p>
        </p:txBody>
      </p:sp>
      <p:sp>
        <p:nvSpPr>
          <p:cNvPr id="4" name="Title 3"/>
          <p:cNvSpPr>
            <a:spLocks noGrp="1"/>
          </p:cNvSpPr>
          <p:nvPr>
            <p:ph type="title"/>
          </p:nvPr>
        </p:nvSpPr>
        <p:spPr>
          <a:prstGeom prst="homePlate">
            <a:avLst/>
          </a:prstGeom>
        </p:spPr>
        <p:style>
          <a:lnRef idx="1">
            <a:schemeClr val="accent1"/>
          </a:lnRef>
          <a:fillRef idx="2">
            <a:schemeClr val="accent1"/>
          </a:fillRef>
          <a:effectRef idx="1">
            <a:schemeClr val="accent1"/>
          </a:effectRef>
          <a:fontRef idx="minor">
            <a:schemeClr val="dk1"/>
          </a:fontRef>
        </p:style>
        <p:txBody>
          <a:bodyPr rtlCol="0" anchor="ctr">
            <a:normAutofit fontScale="90000"/>
          </a:bodyPr>
          <a:lstStyle/>
          <a:p>
            <a:pPr algn="ctr"/>
            <a:r>
              <a:rPr lang="de-DE" dirty="0" smtClean="0"/>
              <a:t>Ausgangsuniversum festlegen </a:t>
            </a:r>
            <a:br>
              <a:rPr lang="de-DE" dirty="0" smtClean="0"/>
            </a:br>
            <a:r>
              <a:rPr lang="de-DE" dirty="0" smtClean="0"/>
              <a:t>Marktdaten beschaffen</a:t>
            </a:r>
            <a:endParaRPr lang="de-D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1556792"/>
            <a:ext cx="8003232" cy="4824536"/>
          </a:xfrm>
        </p:spPr>
        <p:txBody>
          <a:bodyPr>
            <a:normAutofit fontScale="92500" lnSpcReduction="20000"/>
          </a:bodyPr>
          <a:lstStyle/>
          <a:p>
            <a:r>
              <a:rPr lang="de-DE" b="1" dirty="0" smtClean="0"/>
              <a:t>Technische Indikatoren</a:t>
            </a:r>
          </a:p>
          <a:p>
            <a:pPr>
              <a:buNone/>
            </a:pPr>
            <a:r>
              <a:rPr lang="en-US" sz="1800" dirty="0" smtClean="0"/>
              <a:t>	Sharpe, </a:t>
            </a:r>
            <a:r>
              <a:rPr lang="en-US" sz="1800" dirty="0" err="1" smtClean="0"/>
              <a:t>MaxDD,Kelly</a:t>
            </a:r>
            <a:r>
              <a:rPr lang="en-US" sz="1800" dirty="0" smtClean="0"/>
              <a:t>, </a:t>
            </a:r>
            <a:r>
              <a:rPr lang="en-US" sz="1800" dirty="0" err="1" smtClean="0"/>
              <a:t>Cgar</a:t>
            </a:r>
            <a:r>
              <a:rPr lang="en-US" sz="1800" dirty="0" smtClean="0"/>
              <a:t>,  </a:t>
            </a:r>
            <a:r>
              <a:rPr lang="en-US" sz="1800" dirty="0" err="1" smtClean="0"/>
              <a:t>faber</a:t>
            </a:r>
            <a:r>
              <a:rPr lang="en-US" sz="1800" dirty="0" smtClean="0"/>
              <a:t>,  expected Shortfall,  </a:t>
            </a:r>
            <a:r>
              <a:rPr lang="en-US" sz="1800" dirty="0" err="1" smtClean="0"/>
              <a:t>vola</a:t>
            </a:r>
            <a:r>
              <a:rPr lang="en-US" sz="1800" dirty="0" smtClean="0"/>
              <a:t>, RSI,  </a:t>
            </a:r>
            <a:r>
              <a:rPr lang="en-US" sz="1800" dirty="0" err="1" smtClean="0"/>
              <a:t>garchforecast</a:t>
            </a:r>
            <a:r>
              <a:rPr lang="en-US" sz="1800" dirty="0" smtClean="0"/>
              <a:t>, sma90, sma60, sma200, slope90, slope200, calmar,14 Day Stochastic , Volume x Momentum()-  … </a:t>
            </a:r>
            <a:r>
              <a:rPr lang="en-US" sz="1800" dirty="0" err="1" smtClean="0"/>
              <a:t>laged</a:t>
            </a:r>
            <a:r>
              <a:rPr lang="en-US" sz="1800" dirty="0" smtClean="0"/>
              <a:t>-values</a:t>
            </a:r>
          </a:p>
          <a:p>
            <a:pPr>
              <a:buNone/>
            </a:pPr>
            <a:r>
              <a:rPr lang="en-US" sz="1800" dirty="0" smtClean="0"/>
              <a:t>	relative </a:t>
            </a:r>
            <a:r>
              <a:rPr lang="en-US" sz="1800" dirty="0" err="1" smtClean="0"/>
              <a:t>Lage</a:t>
            </a:r>
            <a:r>
              <a:rPr lang="en-US" sz="1800" dirty="0" smtClean="0"/>
              <a:t> </a:t>
            </a:r>
            <a:r>
              <a:rPr lang="en-US" sz="1800" dirty="0" err="1" smtClean="0"/>
              <a:t>zu</a:t>
            </a:r>
            <a:r>
              <a:rPr lang="en-US" sz="1800" dirty="0" smtClean="0"/>
              <a:t>  Support-Resistance – Lines,  (Bollinger, Channel, …)</a:t>
            </a:r>
            <a:endParaRPr lang="de-DE" dirty="0" smtClean="0"/>
          </a:p>
          <a:p>
            <a:endParaRPr lang="de-DE" dirty="0" smtClean="0"/>
          </a:p>
          <a:p>
            <a:r>
              <a:rPr lang="de-DE" b="1" dirty="0" smtClean="0"/>
              <a:t>Fundamental Faktoren</a:t>
            </a:r>
          </a:p>
          <a:p>
            <a:r>
              <a:rPr lang="de-DE" sz="1800" dirty="0" smtClean="0"/>
              <a:t>Earnings per Share, Sales exception, Common Shares Outstanding, Common Equity, Dividends, Cash Flow, Price / Earnings, Price / Trailing Sales, Price / Trailing Cash Flow, Dividend Yield, Price / Book Value,</a:t>
            </a:r>
            <a:r>
              <a:rPr lang="en-US" sz="1800" dirty="0" smtClean="0"/>
              <a:t> Consecutive Quarters of Positive Changes in Trailing 12 Month Cash Flow, Consecutive Quarters of Positive Change in Quarterly Earnings, (Industry Relative) Trailing 12 Month Sales / Assets, 4 Week Industry Relative Return, Discounted Cash Flow , Intrinsic Value</a:t>
            </a:r>
            <a:endParaRPr lang="de-DE" sz="1800" dirty="0" smtClean="0"/>
          </a:p>
          <a:p>
            <a:endParaRPr lang="de-DE" b="1" dirty="0" smtClean="0"/>
          </a:p>
          <a:p>
            <a:r>
              <a:rPr lang="de-DE" b="1" dirty="0" smtClean="0"/>
              <a:t>Wirtschaftsindizes</a:t>
            </a:r>
          </a:p>
          <a:p>
            <a:pPr>
              <a:buNone/>
            </a:pPr>
            <a:r>
              <a:rPr lang="en-US" sz="1800" dirty="0" smtClean="0"/>
              <a:t>         </a:t>
            </a:r>
            <a:r>
              <a:rPr lang="en-US" sz="1800" dirty="0" err="1" smtClean="0"/>
              <a:t>ifo</a:t>
            </a:r>
            <a:r>
              <a:rPr lang="en-US" sz="1800" dirty="0" smtClean="0"/>
              <a:t>.  Cud(ifo,3),  </a:t>
            </a:r>
            <a:r>
              <a:rPr lang="en-US" sz="1800" dirty="0" err="1" smtClean="0"/>
              <a:t>ifo-runMax</a:t>
            </a:r>
            <a:r>
              <a:rPr lang="en-US" sz="1800" dirty="0" smtClean="0"/>
              <a:t>(ifo,5), </a:t>
            </a:r>
            <a:r>
              <a:rPr lang="de-DE" sz="1600" smtClean="0"/>
              <a:t>Consumer Confidence Index </a:t>
            </a:r>
            <a:r>
              <a:rPr lang="en-US" sz="1800" dirty="0" smtClean="0"/>
              <a:t/>
            </a:r>
            <a:br>
              <a:rPr lang="en-US" sz="1800" dirty="0" smtClean="0"/>
            </a:br>
            <a:endParaRPr lang="de-DE" sz="1800" dirty="0" smtClean="0"/>
          </a:p>
        </p:txBody>
      </p:sp>
      <p:sp>
        <p:nvSpPr>
          <p:cNvPr id="4" name="Title 3"/>
          <p:cNvSpPr>
            <a:spLocks noGrp="1"/>
          </p:cNvSpPr>
          <p:nvPr>
            <p:ph type="title"/>
          </p:nvPr>
        </p:nvSpPr>
        <p:spPr>
          <a:prstGeom prst="homePlate">
            <a:avLst/>
          </a:prstGeom>
        </p:spPr>
        <p:style>
          <a:lnRef idx="1">
            <a:schemeClr val="accent1"/>
          </a:lnRef>
          <a:fillRef idx="2">
            <a:schemeClr val="accent1"/>
          </a:fillRef>
          <a:effectRef idx="1">
            <a:schemeClr val="accent1"/>
          </a:effectRef>
          <a:fontRef idx="minor">
            <a:schemeClr val="dk1"/>
          </a:fontRef>
        </p:style>
        <p:txBody>
          <a:bodyPr rtlCol="0" anchor="ctr">
            <a:normAutofit fontScale="90000"/>
          </a:bodyPr>
          <a:lstStyle/>
          <a:p>
            <a:pPr algn="ctr"/>
            <a:r>
              <a:rPr lang="de-DE" dirty="0" smtClean="0"/>
              <a:t>Merkmale + Indikatoren berechnen </a:t>
            </a:r>
            <a:br>
              <a:rPr lang="de-DE" dirty="0" smtClean="0"/>
            </a:br>
            <a:r>
              <a:rPr lang="de-DE" dirty="0" smtClean="0"/>
              <a:t>„BigData“ – die Datencloud</a:t>
            </a:r>
            <a:endParaRPr lang="de-D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Kurse</a:t>
            </a:r>
            <a:endParaRPr lang="de-DE"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914400" y="1450657"/>
            <a:ext cx="7772400" cy="46426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Risk-Return-Profile</a:t>
            </a:r>
            <a:endParaRPr lang="de-DE" dirty="0"/>
          </a:p>
        </p:txBody>
      </p:sp>
      <p:pic>
        <p:nvPicPr>
          <p:cNvPr id="4" name="Content Placeholder 3"/>
          <p:cNvPicPr>
            <a:picLocks noGrp="1"/>
          </p:cNvPicPr>
          <p:nvPr>
            <p:ph sz="quarter" idx="1"/>
          </p:nvPr>
        </p:nvPicPr>
        <p:blipFill>
          <a:blip r:embed="rId2" cstate="print"/>
          <a:srcRect/>
          <a:stretch>
            <a:fillRect/>
          </a:stretch>
        </p:blipFill>
        <p:spPr bwMode="auto">
          <a:xfrm>
            <a:off x="467544" y="1340768"/>
            <a:ext cx="8280920"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sz="4400" dirty="0" smtClean="0"/>
              <a:t>Technische Timing-Systeme:</a:t>
            </a:r>
            <a:br>
              <a:rPr lang="de-DE" sz="4400" dirty="0" smtClean="0"/>
            </a:br>
            <a:r>
              <a:rPr lang="de-DE" dirty="0" smtClean="0"/>
              <a:t>faber-dax</a:t>
            </a:r>
            <a:endParaRPr lang="de-DE"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914400" y="1450657"/>
            <a:ext cx="7772400" cy="4566285"/>
          </a:xfrm>
          <a:prstGeom prst="rect">
            <a:avLst/>
          </a:prstGeom>
          <a:noFill/>
          <a:ln w="9525">
            <a:noFill/>
            <a:miter lim="800000"/>
            <a:headEnd/>
            <a:tailEnd/>
          </a:ln>
        </p:spPr>
      </p:pic>
      <p:sp>
        <p:nvSpPr>
          <p:cNvPr id="5" name="Rectangle 4"/>
          <p:cNvSpPr/>
          <p:nvPr/>
        </p:nvSpPr>
        <p:spPr>
          <a:xfrm>
            <a:off x="2483768" y="4581128"/>
            <a:ext cx="2448272" cy="1944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de-DE" sz="1400" dirty="0" smtClean="0"/>
              <a:t>" Single Symbole Results "  </a:t>
            </a:r>
            <a:br>
              <a:rPr lang="de-DE" sz="1400" dirty="0" smtClean="0"/>
            </a:br>
            <a:r>
              <a:rPr lang="de-DE" sz="1400" dirty="0" smtClean="0"/>
              <a:t>"60 Trades #!" </a:t>
            </a:r>
          </a:p>
          <a:p>
            <a:r>
              <a:rPr lang="de-DE" sz="1400" dirty="0" smtClean="0"/>
              <a:t>"Haltedauer 45.283333 Tage" </a:t>
            </a:r>
          </a:p>
          <a:p>
            <a:r>
              <a:rPr lang="de-DE" sz="1400" dirty="0" smtClean="0"/>
              <a:t>"sharpe: 0.550733"  </a:t>
            </a:r>
          </a:p>
          <a:p>
            <a:r>
              <a:rPr lang="de-DE" sz="1400" dirty="0" smtClean="0"/>
              <a:t>"last(eq) 2.030303" </a:t>
            </a:r>
          </a:p>
          <a:p>
            <a:r>
              <a:rPr lang="de-DE" sz="1400" dirty="0" smtClean="0"/>
              <a:t>"Cgar 6.981981" </a:t>
            </a:r>
          </a:p>
          <a:p>
            <a:r>
              <a:rPr lang="de-DE" sz="1400" dirty="0" smtClean="0"/>
              <a:t>"MaxDD -18.603789" </a:t>
            </a:r>
          </a:p>
          <a:p>
            <a:r>
              <a:rPr lang="de-DE" sz="1400" dirty="0" smtClean="0"/>
              <a:t>"calmar 0.375299"</a:t>
            </a:r>
          </a:p>
          <a:p>
            <a:pPr algn="ctr"/>
            <a:endParaRPr lang="de-DE" sz="1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Support-Resistance</a:t>
            </a:r>
            <a:endParaRPr lang="de-DE" dirty="0"/>
          </a:p>
        </p:txBody>
      </p:sp>
      <p:pic>
        <p:nvPicPr>
          <p:cNvPr id="4" name="Content Placeholder 3"/>
          <p:cNvPicPr>
            <a:picLocks noGrp="1"/>
          </p:cNvPicPr>
          <p:nvPr>
            <p:ph sz="quarter" idx="1"/>
          </p:nvPr>
        </p:nvPicPr>
        <p:blipFill>
          <a:blip r:embed="rId2" cstate="print"/>
          <a:srcRect/>
          <a:stretch>
            <a:fillRect/>
          </a:stretch>
        </p:blipFill>
        <p:spPr bwMode="auto">
          <a:xfrm>
            <a:off x="986712" y="1447800"/>
            <a:ext cx="7627776"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Channel-Timing-System</a:t>
            </a:r>
            <a:endParaRPr lang="de-DE" dirty="0"/>
          </a:p>
        </p:txBody>
      </p:sp>
      <p:pic>
        <p:nvPicPr>
          <p:cNvPr id="4" name="Picture 3"/>
          <p:cNvPicPr/>
          <p:nvPr/>
        </p:nvPicPr>
        <p:blipFill>
          <a:blip r:embed="rId2" cstate="print"/>
          <a:srcRect/>
          <a:stretch>
            <a:fillRect/>
          </a:stretch>
        </p:blipFill>
        <p:spPr bwMode="auto">
          <a:xfrm>
            <a:off x="1691680" y="2060848"/>
            <a:ext cx="6192688"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Mein Ziel	</a:t>
            </a:r>
            <a:endParaRPr lang="de-DE" dirty="0"/>
          </a:p>
        </p:txBody>
      </p:sp>
      <p:sp>
        <p:nvSpPr>
          <p:cNvPr id="3" name="Content Placeholder 2"/>
          <p:cNvSpPr>
            <a:spLocks noGrp="1"/>
          </p:cNvSpPr>
          <p:nvPr>
            <p:ph sz="quarter" idx="1"/>
          </p:nvPr>
        </p:nvSpPr>
        <p:spPr/>
        <p:txBody>
          <a:bodyPr>
            <a:normAutofit fontScale="92500" lnSpcReduction="10000"/>
          </a:bodyPr>
          <a:lstStyle/>
          <a:p>
            <a:pPr>
              <a:buNone/>
            </a:pPr>
            <a:r>
              <a:rPr lang="de-DE" dirty="0" smtClean="0"/>
              <a:t>Ist möchte ein – gar nicht mal gierige – dafür aber eine sichere Rendite .. sagen wir 6 bis 7 Prozent p.a.  Mir ist klar dass ich – bei diesen katastrophal niedrigen Zinsen – am Aktiemarkt nicht vorbeikomm.  Vor dem hab ich aber einen riesen Respekt:   Es gibt genug Leute die ihr Leben lang in AktienWertpapieren gespart haben und dann in den Jahren ... Bis .. 80% ihrer Altersvorsorge verloren haben. </a:t>
            </a:r>
          </a:p>
          <a:p>
            <a:pPr>
              <a:buNone/>
            </a:pPr>
            <a:r>
              <a:rPr lang="de-DE" dirty="0" smtClean="0"/>
              <a:t>Normaler Weise würd ich sagen:  „Finger weg“ – bin ja kein Zocker  aber bei Zinsen unterhalb der Inflationsrate ... </a:t>
            </a:r>
          </a:p>
          <a:p>
            <a:pPr>
              <a:buNone/>
            </a:pPr>
            <a:endParaRPr lang="de-DE" dirty="0" smtClean="0"/>
          </a:p>
          <a:p>
            <a:pPr>
              <a:buNone/>
            </a:pPr>
            <a:r>
              <a:rPr lang="de-DE" dirty="0" smtClean="0"/>
              <a:t>Also:  wie kann ich möglichst kontrolliert und rational in Aktien investieren ?</a:t>
            </a:r>
            <a:endParaRPr lang="de-D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sz="4400" dirty="0" smtClean="0"/>
              <a:t>Beispiele</a:t>
            </a:r>
            <a:r>
              <a:rPr lang="de-DE" dirty="0" smtClean="0"/>
              <a:t>:</a:t>
            </a:r>
            <a:r>
              <a:rPr lang="en-US" dirty="0" smtClean="0"/>
              <a:t> </a:t>
            </a:r>
            <a:br>
              <a:rPr lang="en-US" dirty="0" smtClean="0"/>
            </a:br>
            <a:r>
              <a:rPr lang="en-US" dirty="0" smtClean="0"/>
              <a:t>Discounted Cash Flow Apple</a:t>
            </a:r>
            <a:endParaRPr lang="de-DE" dirty="0"/>
          </a:p>
        </p:txBody>
      </p:sp>
      <p:pic>
        <p:nvPicPr>
          <p:cNvPr id="4" name="Content Placeholder 3" descr="O:\R\Nuggets\Eckhard\Plots\Fundamentals\AAPL_DCF.png"/>
          <p:cNvPicPr>
            <a:picLocks noGrp="1"/>
          </p:cNvPicPr>
          <p:nvPr>
            <p:ph sz="quarter" idx="1"/>
          </p:nvPr>
        </p:nvPicPr>
        <p:blipFill>
          <a:blip r:embed="rId2" cstate="print"/>
          <a:srcRect/>
          <a:stretch>
            <a:fillRect/>
          </a:stretch>
        </p:blipFill>
        <p:spPr bwMode="auto">
          <a:xfrm>
            <a:off x="827584" y="1340768"/>
            <a:ext cx="4572000" cy="4572000"/>
          </a:xfrm>
          <a:prstGeom prst="rect">
            <a:avLst/>
          </a:prstGeom>
          <a:noFill/>
          <a:ln w="9525">
            <a:noFill/>
            <a:miter lim="800000"/>
            <a:headEnd/>
            <a:tailEnd/>
          </a:ln>
        </p:spPr>
      </p:pic>
      <p:pic>
        <p:nvPicPr>
          <p:cNvPr id="5" name="Content Placeholder 3" descr="O:\R\Nuggets\Eckhard\Plots\Fundamentals\AAPL_freeCashFlow.png"/>
          <p:cNvPicPr>
            <a:picLocks/>
          </p:cNvPicPr>
          <p:nvPr/>
        </p:nvPicPr>
        <p:blipFill>
          <a:blip r:embed="rId3" cstate="print"/>
          <a:srcRect/>
          <a:stretch>
            <a:fillRect/>
          </a:stretch>
        </p:blipFill>
        <p:spPr bwMode="auto">
          <a:xfrm>
            <a:off x="6156176" y="1268760"/>
            <a:ext cx="2370584" cy="2341240"/>
          </a:xfrm>
          <a:prstGeom prst="rect">
            <a:avLst/>
          </a:prstGeom>
          <a:noFill/>
          <a:ln w="9525">
            <a:noFill/>
            <a:miter lim="800000"/>
            <a:headEnd/>
            <a:tailEnd/>
          </a:ln>
        </p:spPr>
      </p:pic>
      <p:pic>
        <p:nvPicPr>
          <p:cNvPr id="6" name="Picture 5" descr="O:\R\Nuggets\Eckhard\Plots\Fundamentals\AAPL_GrowthRate.png"/>
          <p:cNvPicPr/>
          <p:nvPr/>
        </p:nvPicPr>
        <p:blipFill>
          <a:blip r:embed="rId4" cstate="print"/>
          <a:srcRect/>
          <a:stretch>
            <a:fillRect/>
          </a:stretch>
        </p:blipFill>
        <p:spPr bwMode="auto">
          <a:xfrm>
            <a:off x="4052030" y="4005064"/>
            <a:ext cx="4768442"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Ifo,  Consumer Confidence Index </a:t>
            </a:r>
            <a:br>
              <a:rPr lang="de-DE" dirty="0" smtClean="0"/>
            </a:br>
            <a:r>
              <a:rPr lang="de-DE" dirty="0" smtClean="0"/>
              <a:t>       </a:t>
            </a:r>
            <a:r>
              <a:rPr lang="de-DE" sz="1200" dirty="0" smtClean="0"/>
              <a:t>(Eckhard‘s  findings)</a:t>
            </a:r>
            <a:endParaRPr lang="de-DE"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059313" y="1447800"/>
            <a:ext cx="748257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Target – Berechnung</a:t>
            </a:r>
            <a:endParaRPr lang="de-DE"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914400" y="1450658"/>
            <a:ext cx="4305672" cy="2529582"/>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3491880" y="3140968"/>
            <a:ext cx="4833982" cy="2953658"/>
          </a:xfrm>
          <a:prstGeom prst="rect">
            <a:avLst/>
          </a:prstGeom>
          <a:noFill/>
          <a:ln w="9525">
            <a:noFill/>
            <a:miter lim="800000"/>
            <a:headEnd/>
            <a:tailEnd/>
          </a:ln>
        </p:spPr>
      </p:pic>
      <p:sp>
        <p:nvSpPr>
          <p:cNvPr id="6" name="Rectangle 5"/>
          <p:cNvSpPr/>
          <p:nvPr/>
        </p:nvSpPr>
        <p:spPr>
          <a:xfrm>
            <a:off x="5076056" y="2492896"/>
            <a:ext cx="2816030" cy="707886"/>
          </a:xfrm>
          <a:prstGeom prst="rect">
            <a:avLst/>
          </a:prstGeom>
        </p:spPr>
        <p:txBody>
          <a:bodyPr wrap="square">
            <a:spAutoFit/>
          </a:bodyPr>
          <a:lstStyle/>
          <a:p>
            <a:pPr>
              <a:spcBef>
                <a:spcPct val="0"/>
              </a:spcBef>
            </a:pPr>
            <a:r>
              <a:rPr lang="de-DE" sz="4000" dirty="0" smtClean="0">
                <a:solidFill>
                  <a:schemeClr val="tx2"/>
                </a:solidFill>
                <a:latin typeface="+mj-lt"/>
                <a:ea typeface="+mj-ea"/>
                <a:cs typeface="+mj-cs"/>
              </a:rPr>
              <a:t>Target -Test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Identifikation der Merkmals-Relevanz</a:t>
            </a:r>
            <a:endParaRPr lang="de-DE" dirty="0"/>
          </a:p>
        </p:txBody>
      </p:sp>
      <p:pic>
        <p:nvPicPr>
          <p:cNvPr id="4" name="Picture 3"/>
          <p:cNvPicPr/>
          <p:nvPr/>
        </p:nvPicPr>
        <p:blipFill>
          <a:blip r:embed="rId2" cstate="print"/>
          <a:srcRect/>
          <a:stretch>
            <a:fillRect/>
          </a:stretch>
        </p:blipFill>
        <p:spPr bwMode="auto">
          <a:xfrm>
            <a:off x="1187624" y="1628800"/>
            <a:ext cx="7128872" cy="49702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Die DatenCloud </a:t>
            </a:r>
            <a:r>
              <a:rPr lang="de-DE" dirty="0" smtClean="0"/>
              <a:t/>
            </a:r>
            <a:br>
              <a:rPr lang="de-DE" dirty="0" smtClean="0"/>
            </a:br>
            <a:r>
              <a:rPr lang="de-DE" dirty="0" smtClean="0"/>
              <a:t>ca. 90 bis 120 Kennzahlen pro Titel</a:t>
            </a:r>
            <a:endParaRPr lang="de-DE" dirty="0"/>
          </a:p>
        </p:txBody>
      </p:sp>
      <p:pic>
        <p:nvPicPr>
          <p:cNvPr id="68610" name="Picture 2"/>
          <p:cNvPicPr>
            <a:picLocks noGrp="1" noChangeAspect="1" noChangeArrowheads="1"/>
          </p:cNvPicPr>
          <p:nvPr>
            <p:ph sz="quarter" idx="1"/>
          </p:nvPr>
        </p:nvPicPr>
        <p:blipFill>
          <a:blip r:embed="rId2" cstate="print"/>
          <a:srcRect/>
          <a:stretch>
            <a:fillRect/>
          </a:stretch>
        </p:blipFill>
        <p:spPr bwMode="auto">
          <a:xfrm>
            <a:off x="954881" y="1447800"/>
            <a:ext cx="7691438"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Datamining Modell </a:t>
            </a:r>
            <a:r>
              <a:rPr lang="de-DE" dirty="0" smtClean="0"/>
              <a:t/>
            </a:r>
            <a:br>
              <a:rPr lang="de-DE" dirty="0" smtClean="0"/>
            </a:br>
            <a:r>
              <a:rPr lang="de-DE" dirty="0" smtClean="0"/>
              <a:t>nachvollziebarer Entscheidungsbaum</a:t>
            </a:r>
            <a:endParaRPr lang="de-DE" dirty="0"/>
          </a:p>
        </p:txBody>
      </p:sp>
      <p:sp>
        <p:nvSpPr>
          <p:cNvPr id="3" name="Content Placeholder 2"/>
          <p:cNvSpPr>
            <a:spLocks noGrp="1"/>
          </p:cNvSpPr>
          <p:nvPr>
            <p:ph sz="quarter" idx="1"/>
          </p:nvPr>
        </p:nvSpPr>
        <p:spPr/>
        <p:txBody>
          <a:bodyPr/>
          <a:lstStyle/>
          <a:p>
            <a:endParaRPr lang="de-DE"/>
          </a:p>
        </p:txBody>
      </p:sp>
      <p:pic>
        <p:nvPicPr>
          <p:cNvPr id="4" name="Picture 3"/>
          <p:cNvPicPr/>
          <p:nvPr/>
        </p:nvPicPr>
        <p:blipFill>
          <a:blip r:embed="rId2" cstate="print"/>
          <a:srcRect/>
          <a:stretch>
            <a:fillRect/>
          </a:stretch>
        </p:blipFill>
        <p:spPr bwMode="auto">
          <a:xfrm>
            <a:off x="755576" y="1340768"/>
            <a:ext cx="7848872"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514350" indent="-514350"/>
            <a:r>
              <a:rPr lang="de-DE" dirty="0" smtClean="0"/>
              <a:t>Jeder Assetmanager kennt duzende solcher Faktoren</a:t>
            </a:r>
          </a:p>
          <a:p>
            <a:pPr marL="514350" indent="-514350"/>
            <a:r>
              <a:rPr lang="de-DE" dirty="0" smtClean="0"/>
              <a:t>Wie kann diese Informationsvielfalt konsistent in ein Portfolio überführt werden ?</a:t>
            </a:r>
          </a:p>
          <a:p>
            <a:pPr marL="514350" indent="-514350"/>
            <a:endParaRPr lang="de-DE" dirty="0" smtClean="0"/>
          </a:p>
          <a:p>
            <a:pPr marL="514350" indent="-514350"/>
            <a:r>
              <a:rPr lang="de-DE" dirty="0" smtClean="0"/>
              <a:t>Lösung:   </a:t>
            </a:r>
          </a:p>
          <a:p>
            <a:pPr marL="514350" indent="-514350">
              <a:buNone/>
            </a:pPr>
            <a:r>
              <a:rPr lang="de-DE" dirty="0" smtClean="0"/>
              <a:t>                 Datamining + PortfolioOptimierung</a:t>
            </a:r>
            <a:endParaRPr lang="de-DE" dirty="0"/>
          </a:p>
        </p:txBody>
      </p:sp>
      <p:sp>
        <p:nvSpPr>
          <p:cNvPr id="5" name="Title 3"/>
          <p:cNvSpPr>
            <a:spLocks noGrp="1"/>
          </p:cNvSpPr>
          <p:nvPr>
            <p:ph type="title"/>
          </p:nvPr>
        </p:nvSpPr>
        <p:spPr>
          <a:prstGeom prst="homePlate">
            <a:avLst/>
          </a:prstGeom>
        </p:spPr>
        <p:style>
          <a:lnRef idx="1">
            <a:schemeClr val="accent1"/>
          </a:lnRef>
          <a:fillRef idx="2">
            <a:schemeClr val="accent1"/>
          </a:fillRef>
          <a:effectRef idx="1">
            <a:schemeClr val="accent1"/>
          </a:effectRef>
          <a:fontRef idx="minor">
            <a:schemeClr val="dk1"/>
          </a:fontRef>
        </p:style>
        <p:txBody>
          <a:bodyPr rtlCol="0" anchor="ctr">
            <a:normAutofit fontScale="90000"/>
          </a:bodyPr>
          <a:lstStyle/>
          <a:p>
            <a:pPr algn="ctr"/>
            <a:r>
              <a:rPr lang="de-DE" dirty="0" smtClean="0"/>
              <a:t>Verdichtung der Datencloud zu einer </a:t>
            </a:r>
            <a:br>
              <a:rPr lang="de-DE" dirty="0" smtClean="0"/>
            </a:br>
            <a:r>
              <a:rPr lang="de-DE" dirty="0" smtClean="0"/>
              <a:t>Titel-Selektion </a:t>
            </a:r>
            <a:endParaRPr lang="de-DE" dirty="0"/>
          </a:p>
        </p:txBody>
      </p:sp>
      <p:sp>
        <p:nvSpPr>
          <p:cNvPr id="7" name="Pentagon 6"/>
          <p:cNvSpPr/>
          <p:nvPr/>
        </p:nvSpPr>
        <p:spPr>
          <a:xfrm>
            <a:off x="2051720" y="436510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Datamining</a:t>
            </a:r>
            <a:endParaRPr lang="de-DE" dirty="0"/>
          </a:p>
        </p:txBody>
      </p:sp>
      <p:sp>
        <p:nvSpPr>
          <p:cNvPr id="8" name="Pentagon 7"/>
          <p:cNvSpPr/>
          <p:nvPr/>
        </p:nvSpPr>
        <p:spPr>
          <a:xfrm>
            <a:off x="5220072" y="4365104"/>
            <a:ext cx="2304256"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Portfolio Optimierung</a:t>
            </a:r>
            <a:endParaRPr lang="de-DE" dirty="0"/>
          </a:p>
        </p:txBody>
      </p:sp>
      <p:sp>
        <p:nvSpPr>
          <p:cNvPr id="9" name="Pentagon 8"/>
          <p:cNvSpPr/>
          <p:nvPr/>
        </p:nvSpPr>
        <p:spPr>
          <a:xfrm>
            <a:off x="3635896" y="436510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Selektion</a:t>
            </a:r>
            <a:endParaRPr lang="de-DE"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Datamining</a:t>
            </a:r>
            <a:endParaRPr lang="de-DE" dirty="0"/>
          </a:p>
        </p:txBody>
      </p:sp>
      <p:pic>
        <p:nvPicPr>
          <p:cNvPr id="5" name="Picture 2"/>
          <p:cNvPicPr>
            <a:picLocks noChangeAspect="1" noChangeArrowheads="1"/>
          </p:cNvPicPr>
          <p:nvPr/>
        </p:nvPicPr>
        <p:blipFill>
          <a:blip r:embed="rId2" cstate="print"/>
          <a:srcRect/>
          <a:stretch>
            <a:fillRect/>
          </a:stretch>
        </p:blipFill>
        <p:spPr bwMode="auto">
          <a:xfrm>
            <a:off x="899592" y="1772816"/>
            <a:ext cx="7691438" cy="1261120"/>
          </a:xfrm>
          <a:prstGeom prst="rect">
            <a:avLst/>
          </a:prstGeom>
          <a:noFill/>
          <a:ln w="9525">
            <a:noFill/>
            <a:miter lim="800000"/>
            <a:headEnd/>
            <a:tailEnd/>
          </a:ln>
        </p:spPr>
      </p:pic>
      <p:sp>
        <p:nvSpPr>
          <p:cNvPr id="6" name="Down Arrow 5"/>
          <p:cNvSpPr/>
          <p:nvPr/>
        </p:nvSpPr>
        <p:spPr>
          <a:xfrm>
            <a:off x="2411760" y="3356992"/>
            <a:ext cx="1080120"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403648" y="4941168"/>
            <a:ext cx="4921668" cy="923330"/>
          </a:xfrm>
          <a:prstGeom prst="rect">
            <a:avLst/>
          </a:prstGeom>
          <a:noFill/>
        </p:spPr>
        <p:txBody>
          <a:bodyPr wrap="none" rtlCol="0">
            <a:spAutoFit/>
          </a:bodyPr>
          <a:lstStyle/>
          <a:p>
            <a:r>
              <a:rPr lang="de-DE" dirty="0" smtClean="0"/>
              <a:t>2 Zahlen </a:t>
            </a:r>
            <a:r>
              <a:rPr lang="de-DE" b="1" dirty="0" smtClean="0"/>
              <a:t>pro Titel</a:t>
            </a:r>
            <a:r>
              <a:rPr lang="de-DE" dirty="0" smtClean="0"/>
              <a:t>:     </a:t>
            </a:r>
          </a:p>
          <a:p>
            <a:endParaRPr lang="de-DE" dirty="0" smtClean="0"/>
          </a:p>
          <a:p>
            <a:r>
              <a:rPr lang="de-DE" dirty="0" smtClean="0"/>
              <a:t>    </a:t>
            </a:r>
            <a:r>
              <a:rPr lang="de-DE" b="1" dirty="0" smtClean="0"/>
              <a:t>Position</a:t>
            </a:r>
            <a:r>
              <a:rPr lang="de-DE" dirty="0" smtClean="0"/>
              <a:t> (1/0/-1)   +  </a:t>
            </a:r>
            <a:r>
              <a:rPr lang="de-DE" b="1" dirty="0" smtClean="0"/>
              <a:t>Ranking</a:t>
            </a:r>
            <a:r>
              <a:rPr lang="de-DE" dirty="0" smtClean="0"/>
              <a:t> (fließkomma-Zahl) </a:t>
            </a:r>
            <a:endParaRPr lang="de-DE" dirty="0"/>
          </a:p>
        </p:txBody>
      </p:sp>
      <p:sp>
        <p:nvSpPr>
          <p:cNvPr id="8" name="TextBox 7"/>
          <p:cNvSpPr txBox="1"/>
          <p:nvPr/>
        </p:nvSpPr>
        <p:spPr>
          <a:xfrm>
            <a:off x="4211960" y="3212976"/>
            <a:ext cx="4962705" cy="1754326"/>
          </a:xfrm>
          <a:prstGeom prst="rect">
            <a:avLst/>
          </a:prstGeom>
          <a:noFill/>
        </p:spPr>
        <p:txBody>
          <a:bodyPr wrap="none" rtlCol="0">
            <a:spAutoFit/>
          </a:bodyPr>
          <a:lstStyle/>
          <a:p>
            <a:r>
              <a:rPr lang="de-DE" dirty="0" smtClean="0"/>
              <a:t>Herzstück ist ein Algorithmus der lernt</a:t>
            </a:r>
          </a:p>
          <a:p>
            <a:pPr>
              <a:buFont typeface="Arial" pitchFamily="34" charset="0"/>
              <a:buChar char="•"/>
            </a:pPr>
            <a:r>
              <a:rPr lang="de-DE" dirty="0" smtClean="0"/>
              <a:t>welche der vielen  Faktoren  jeweils von Bedeutung sind </a:t>
            </a:r>
          </a:p>
          <a:p>
            <a:pPr>
              <a:buFont typeface="Arial" pitchFamily="34" charset="0"/>
              <a:buChar char="•"/>
            </a:pPr>
            <a:r>
              <a:rPr lang="de-DE" dirty="0" smtClean="0"/>
              <a:t>welches Modell  daraus eine klare</a:t>
            </a:r>
            <a:br>
              <a:rPr lang="de-DE" dirty="0" smtClean="0"/>
            </a:br>
            <a:r>
              <a:rPr lang="de-DE" dirty="0" smtClean="0"/>
              <a:t>  Positionsempfehlung erstellt</a:t>
            </a:r>
          </a:p>
          <a:p>
            <a:pPr>
              <a:buFont typeface="Arial" pitchFamily="34" charset="0"/>
              <a:buChar char="•"/>
            </a:pPr>
            <a:r>
              <a:rPr lang="de-DE" dirty="0" smtClean="0"/>
              <a:t>wie sicher sich das Modell damit ist  (Confidence )</a:t>
            </a:r>
          </a:p>
          <a:p>
            <a:endParaRPr lang="de-DE"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prstGeom prst="homePlate">
            <a:avLst/>
          </a:prstGeom>
        </p:spPr>
        <p:style>
          <a:lnRef idx="1">
            <a:schemeClr val="accent1"/>
          </a:lnRef>
          <a:fillRef idx="2">
            <a:schemeClr val="accent1"/>
          </a:fillRef>
          <a:effectRef idx="1">
            <a:schemeClr val="accent1"/>
          </a:effectRef>
          <a:fontRef idx="minor">
            <a:schemeClr val="dk1"/>
          </a:fontRef>
        </p:style>
        <p:txBody>
          <a:bodyPr rtlCol="0" anchor="ctr">
            <a:normAutofit fontScale="90000"/>
          </a:bodyPr>
          <a:lstStyle/>
          <a:p>
            <a:r>
              <a:rPr lang="de-DE" dirty="0" smtClean="0"/>
              <a:t>Optimierung</a:t>
            </a:r>
            <a:br>
              <a:rPr lang="de-DE" dirty="0" smtClean="0"/>
            </a:br>
            <a:r>
              <a:rPr lang="de-DE" sz="2700" dirty="0" smtClean="0"/>
              <a:t>mit welchen Stückzahlen (Anteile am Gesamtvermögen) kauf ich empfohlene Titel ? </a:t>
            </a:r>
            <a:endParaRPr lang="de-DE" dirty="0"/>
          </a:p>
        </p:txBody>
      </p:sp>
      <p:sp>
        <p:nvSpPr>
          <p:cNvPr id="6" name="Flowchart: Magnetic Disk 5"/>
          <p:cNvSpPr/>
          <p:nvPr/>
        </p:nvSpPr>
        <p:spPr>
          <a:xfrm>
            <a:off x="1619672" y="1988840"/>
            <a:ext cx="1584176" cy="136815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smtClean="0"/>
              <a:t>Datamining-</a:t>
            </a:r>
          </a:p>
          <a:p>
            <a:pPr algn="ctr"/>
            <a:r>
              <a:rPr lang="de-DE" dirty="0" smtClean="0"/>
              <a:t>Ranking</a:t>
            </a:r>
            <a:endParaRPr lang="de-DE" dirty="0"/>
          </a:p>
        </p:txBody>
      </p:sp>
      <p:sp>
        <p:nvSpPr>
          <p:cNvPr id="7" name="TextBox 6"/>
          <p:cNvSpPr txBox="1"/>
          <p:nvPr/>
        </p:nvSpPr>
        <p:spPr>
          <a:xfrm>
            <a:off x="467544" y="3356992"/>
            <a:ext cx="2341025" cy="646331"/>
          </a:xfrm>
          <a:prstGeom prst="rect">
            <a:avLst/>
          </a:prstGeom>
          <a:noFill/>
        </p:spPr>
        <p:txBody>
          <a:bodyPr wrap="none" rtlCol="0">
            <a:spAutoFit/>
          </a:bodyPr>
          <a:lstStyle/>
          <a:p>
            <a:r>
              <a:rPr lang="de-DE" dirty="0" smtClean="0"/>
              <a:t>Monatliche  Titelselektion</a:t>
            </a:r>
          </a:p>
          <a:p>
            <a:r>
              <a:rPr lang="de-DE" dirty="0" smtClean="0"/>
              <a:t>  nTopK- Titel</a:t>
            </a:r>
            <a:endParaRPr lang="de-DE" dirty="0"/>
          </a:p>
        </p:txBody>
      </p:sp>
      <p:sp>
        <p:nvSpPr>
          <p:cNvPr id="8" name="Flowchart: Magnetic Disk 7"/>
          <p:cNvSpPr/>
          <p:nvPr/>
        </p:nvSpPr>
        <p:spPr>
          <a:xfrm>
            <a:off x="3851920" y="1988840"/>
            <a:ext cx="1944216" cy="136815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smtClean="0"/>
              <a:t>Riskmanagement+</a:t>
            </a:r>
          </a:p>
          <a:p>
            <a:pPr algn="ctr"/>
            <a:r>
              <a:rPr lang="de-DE" dirty="0" smtClean="0"/>
              <a:t>Transaktionskosten</a:t>
            </a:r>
            <a:endParaRPr lang="de-DE" dirty="0"/>
          </a:p>
        </p:txBody>
      </p:sp>
      <p:sp>
        <p:nvSpPr>
          <p:cNvPr id="9" name="TextBox 8"/>
          <p:cNvSpPr txBox="1"/>
          <p:nvPr/>
        </p:nvSpPr>
        <p:spPr>
          <a:xfrm>
            <a:off x="3635896" y="3501008"/>
            <a:ext cx="2962606" cy="1477328"/>
          </a:xfrm>
          <a:prstGeom prst="rect">
            <a:avLst/>
          </a:prstGeom>
          <a:noFill/>
        </p:spPr>
        <p:txBody>
          <a:bodyPr wrap="none" rtlCol="0">
            <a:spAutoFit/>
          </a:bodyPr>
          <a:lstStyle/>
          <a:p>
            <a:r>
              <a:rPr lang="de-DE" dirty="0" smtClean="0"/>
              <a:t>Korrelationen der Zeitreihen</a:t>
            </a:r>
          </a:p>
          <a:p>
            <a:r>
              <a:rPr lang="de-DE" dirty="0" smtClean="0"/>
              <a:t>(expectedShortfall-Minimierung)</a:t>
            </a:r>
            <a:br>
              <a:rPr lang="de-DE" dirty="0" smtClean="0"/>
            </a:br>
            <a:r>
              <a:rPr lang="de-DE" dirty="0" smtClean="0"/>
              <a:t>-&gt;Glättung des Portfolioertrags</a:t>
            </a:r>
            <a:br>
              <a:rPr lang="de-DE" dirty="0" smtClean="0"/>
            </a:br>
            <a:r>
              <a:rPr lang="de-DE" dirty="0" smtClean="0"/>
              <a:t>„Schwankungsausgleich“ </a:t>
            </a:r>
          </a:p>
          <a:p>
            <a:r>
              <a:rPr lang="de-DE" dirty="0" smtClean="0"/>
              <a:t>unkorrelierter Titel</a:t>
            </a:r>
            <a:endParaRPr lang="de-DE" dirty="0"/>
          </a:p>
        </p:txBody>
      </p:sp>
      <p:sp>
        <p:nvSpPr>
          <p:cNvPr id="10" name="Flowchart: Magnetic Disk 9"/>
          <p:cNvSpPr/>
          <p:nvPr/>
        </p:nvSpPr>
        <p:spPr>
          <a:xfrm>
            <a:off x="6444208" y="1988840"/>
            <a:ext cx="1584176" cy="136815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smtClean="0"/>
              <a:t>Vormonats Portfolio</a:t>
            </a:r>
            <a:endParaRPr lang="de-DE" dirty="0"/>
          </a:p>
        </p:txBody>
      </p:sp>
      <p:sp>
        <p:nvSpPr>
          <p:cNvPr id="12" name="Pentagon 11"/>
          <p:cNvSpPr/>
          <p:nvPr/>
        </p:nvSpPr>
        <p:spPr>
          <a:xfrm>
            <a:off x="2843808" y="5157192"/>
            <a:ext cx="3960440"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Finde den optimalen Mittelweg: Optimizer</a:t>
            </a:r>
            <a:endParaRPr lang="de-DE" dirty="0"/>
          </a:p>
        </p:txBody>
      </p:sp>
      <p:sp>
        <p:nvSpPr>
          <p:cNvPr id="13" name="TextBox 12"/>
          <p:cNvSpPr txBox="1"/>
          <p:nvPr/>
        </p:nvSpPr>
        <p:spPr>
          <a:xfrm>
            <a:off x="6660232" y="3429000"/>
            <a:ext cx="1845057" cy="923330"/>
          </a:xfrm>
          <a:prstGeom prst="rect">
            <a:avLst/>
          </a:prstGeom>
          <a:noFill/>
        </p:spPr>
        <p:txBody>
          <a:bodyPr wrap="none" rtlCol="0">
            <a:spAutoFit/>
          </a:bodyPr>
          <a:lstStyle/>
          <a:p>
            <a:r>
              <a:rPr lang="de-DE" dirty="0" smtClean="0"/>
              <a:t>Unnötige</a:t>
            </a:r>
            <a:br>
              <a:rPr lang="de-DE" dirty="0" smtClean="0"/>
            </a:br>
            <a:r>
              <a:rPr lang="de-DE" dirty="0" smtClean="0"/>
              <a:t>Transaktionskosten-</a:t>
            </a:r>
            <a:br>
              <a:rPr lang="de-DE" dirty="0" smtClean="0"/>
            </a:br>
            <a:r>
              <a:rPr lang="de-DE" dirty="0" smtClean="0"/>
              <a:t>vermeiden</a:t>
            </a:r>
            <a:endParaRPr lang="de-DE" dirty="0"/>
          </a:p>
        </p:txBody>
      </p:sp>
      <p:sp>
        <p:nvSpPr>
          <p:cNvPr id="14" name="TextBox 13"/>
          <p:cNvSpPr txBox="1"/>
          <p:nvPr/>
        </p:nvSpPr>
        <p:spPr>
          <a:xfrm>
            <a:off x="2843808" y="5949280"/>
            <a:ext cx="4141968" cy="369332"/>
          </a:xfrm>
          <a:prstGeom prst="rect">
            <a:avLst/>
          </a:prstGeom>
          <a:noFill/>
        </p:spPr>
        <p:txBody>
          <a:bodyPr wrap="none" rtlCol="0">
            <a:spAutoFit/>
          </a:bodyPr>
          <a:lstStyle/>
          <a:p>
            <a:r>
              <a:rPr lang="de-DE" dirty="0" smtClean="0"/>
              <a:t>Portfoliogewichte + Umschichtungen (Orders)</a:t>
            </a:r>
            <a:endParaRPr lang="de-DE" dirty="0"/>
          </a:p>
        </p:txBody>
      </p:sp>
      <p:sp>
        <p:nvSpPr>
          <p:cNvPr id="15" name="TextBox 14"/>
          <p:cNvSpPr txBox="1"/>
          <p:nvPr/>
        </p:nvSpPr>
        <p:spPr>
          <a:xfrm>
            <a:off x="3491880" y="1484784"/>
            <a:ext cx="2430345" cy="369332"/>
          </a:xfrm>
          <a:prstGeom prst="rect">
            <a:avLst/>
          </a:prstGeom>
          <a:noFill/>
        </p:spPr>
        <p:txBody>
          <a:bodyPr wrap="none" rtlCol="0">
            <a:spAutoFit/>
          </a:bodyPr>
          <a:lstStyle/>
          <a:p>
            <a:r>
              <a:rPr lang="de-DE" dirty="0" smtClean="0"/>
              <a:t>Drei  konkurierende Ziele:</a:t>
            </a:r>
            <a:endParaRPr lang="de-DE"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Portfolio-Run  - &gt;pdf</a:t>
            </a:r>
            <a:endParaRPr lang="de-DE" dirty="0"/>
          </a:p>
        </p:txBody>
      </p:sp>
      <p:pic>
        <p:nvPicPr>
          <p:cNvPr id="4" name="Content Placeholder 3"/>
          <p:cNvPicPr>
            <a:picLocks noGrp="1"/>
          </p:cNvPicPr>
          <p:nvPr>
            <p:ph sz="quarter" idx="1"/>
          </p:nvPr>
        </p:nvPicPr>
        <p:blipFill>
          <a:blip r:embed="rId2" cstate="print"/>
          <a:srcRect/>
          <a:stretch>
            <a:fillRect/>
          </a:stretch>
        </p:blipFill>
        <p:spPr bwMode="auto">
          <a:xfrm>
            <a:off x="2627784" y="1772816"/>
            <a:ext cx="416587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Anlageziel:  Was will ich</a:t>
            </a:r>
            <a:endParaRPr lang="de-DE" dirty="0"/>
          </a:p>
        </p:txBody>
      </p:sp>
      <p:sp>
        <p:nvSpPr>
          <p:cNvPr id="3" name="Content Placeholder 2"/>
          <p:cNvSpPr>
            <a:spLocks noGrp="1"/>
          </p:cNvSpPr>
          <p:nvPr>
            <p:ph sz="quarter" idx="1"/>
          </p:nvPr>
        </p:nvSpPr>
        <p:spPr/>
        <p:txBody>
          <a:bodyPr>
            <a:normAutofit fontScale="55000" lnSpcReduction="20000"/>
          </a:bodyPr>
          <a:lstStyle/>
          <a:p>
            <a:r>
              <a:rPr lang="de-DE" dirty="0" smtClean="0"/>
              <a:t>Heute ein Gerade durch den Dax [heute-10 Jahre,  heute], wär prima.  (bild) Wenn ich das gleiche aber Mitte 2009 gemacht hätte säh es schlecht aus.</a:t>
            </a:r>
          </a:p>
          <a:p>
            <a:r>
              <a:rPr lang="de-DE" dirty="0" smtClean="0"/>
              <a:t>Mein Feind:  die performance-Katastrophe: der DrawDown.</a:t>
            </a:r>
          </a:p>
          <a:p>
            <a:r>
              <a:rPr lang="de-DE" dirty="0" smtClean="0"/>
              <a:t>Nehmen wir an, wir sind ein Sparer (Aktien-Sparer):</a:t>
            </a:r>
          </a:p>
          <a:p>
            <a:r>
              <a:rPr lang="de-DE" dirty="0" smtClean="0"/>
              <a:t>Der Aktiensparer hat 10 Jahre Geld über, an das er nicht ran muss, das arbeiten darf.  Geld arbeiten lassen heißt:  höhere Ertragschansen wahrnehmen -&gt; was mit eingehen höherer Risiken bezahlt wird.</a:t>
            </a:r>
          </a:p>
          <a:p>
            <a:r>
              <a:rPr lang="de-DE" dirty="0" smtClean="0"/>
              <a:t>Am Ende dieser Arbeitsphase  (Ertrag/Risk)p.a., sagen wir </a:t>
            </a:r>
          </a:p>
          <a:p>
            <a:pPr>
              <a:buNone/>
            </a:pPr>
            <a:r>
              <a:rPr lang="de-DE" dirty="0" smtClean="0"/>
              <a:t>  (8%/8%) möchte er in die Entnahmephase gehen:  Konsumieren (Haus , Jacht  oder Unternehmen  kaufen), oder aber eine sichere Rente genießen – also umschichten in ein (2%/1%) – Investment der Kollegen aus der Bond-Abteilung.</a:t>
            </a:r>
          </a:p>
          <a:p>
            <a:pPr>
              <a:buNone/>
            </a:pPr>
            <a:r>
              <a:rPr lang="de-DE" dirty="0" smtClean="0"/>
              <a:t>Dann ist ein entscheidender Unterschied ob ich gerade im DrawDown sitze (2009) oder im High  (2013).  </a:t>
            </a:r>
          </a:p>
          <a:p>
            <a:pPr>
              <a:buNone/>
            </a:pPr>
            <a:r>
              <a:rPr lang="de-DE" dirty="0" smtClean="0"/>
              <a:t>DrawDowns vernichten mein Vertrauen in die wichtige Anlageform:  Unternehmensbeteiligung  (Aktien...)</a:t>
            </a:r>
          </a:p>
          <a:p>
            <a:pPr>
              <a:buNone/>
            </a:pPr>
            <a:r>
              <a:rPr lang="de-DE" dirty="0" smtClean="0"/>
              <a:t>Zig USA-Aktien-Sparer die 2009 in Rente gingen haben 80% ihrer Einlagen VERLOREN.</a:t>
            </a:r>
          </a:p>
          <a:p>
            <a:pPr>
              <a:buNone/>
            </a:pPr>
            <a:r>
              <a:rPr lang="de-DE" dirty="0" smtClean="0"/>
              <a:t>Heißt für den Vermögensmanager:  So managen, dass DrawDowns verringert werden:</a:t>
            </a:r>
          </a:p>
          <a:p>
            <a:pPr>
              <a:buNone/>
            </a:pPr>
            <a:r>
              <a:rPr lang="de-DE" dirty="0" smtClean="0"/>
              <a:t>Lieber eine nicht so steile Ertragskurve – dafür aber glatt.</a:t>
            </a:r>
          </a:p>
          <a:p>
            <a:pPr>
              <a:buNone/>
            </a:pPr>
            <a:r>
              <a:rPr lang="de-DE" dirty="0" smtClean="0"/>
              <a:t>Wie sagte mein früherer Chef im Handel:    Produzier ein glatte Performance:  (z.B. (7%/2%) .. Wenn die höher sein soll für den Anleger können wir sie immer noch leveragen...(faktor davor multiplizieren:   </a:t>
            </a:r>
          </a:p>
          <a:p>
            <a:pPr>
              <a:buNone/>
            </a:pPr>
            <a:r>
              <a:rPr lang="de-DE" dirty="0" smtClean="0"/>
              <a:t>Leverage 3:   (21%,6%)</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Portfolio-Strategien</a:t>
            </a:r>
            <a:endParaRPr lang="de-DE" dirty="0"/>
          </a:p>
        </p:txBody>
      </p:sp>
      <p:sp>
        <p:nvSpPr>
          <p:cNvPr id="3" name="Content Placeholder 2"/>
          <p:cNvSpPr>
            <a:spLocks noGrp="1"/>
          </p:cNvSpPr>
          <p:nvPr>
            <p:ph sz="quarter" idx="1"/>
          </p:nvPr>
        </p:nvSpPr>
        <p:spPr/>
        <p:txBody>
          <a:bodyPr>
            <a:normAutofit lnSpcReduction="10000"/>
          </a:bodyPr>
          <a:lstStyle/>
          <a:p>
            <a:r>
              <a:rPr lang="de-DE" dirty="0" smtClean="0"/>
              <a:t>Heuristisch</a:t>
            </a:r>
          </a:p>
          <a:p>
            <a:endParaRPr lang="de-DE" dirty="0" smtClean="0"/>
          </a:p>
          <a:p>
            <a:endParaRPr lang="de-DE" dirty="0" smtClean="0"/>
          </a:p>
          <a:p>
            <a:endParaRPr lang="de-DE" dirty="0" smtClean="0"/>
          </a:p>
          <a:p>
            <a:endParaRPr lang="de-DE" dirty="0" smtClean="0"/>
          </a:p>
          <a:p>
            <a:r>
              <a:rPr lang="de-DE" dirty="0" smtClean="0"/>
              <a:t>Schnelle Optimierung </a:t>
            </a:r>
          </a:p>
          <a:p>
            <a:pPr>
              <a:buNone/>
            </a:pPr>
            <a:r>
              <a:rPr lang="de-DE" dirty="0" smtClean="0"/>
              <a:t>            min-Var,  Max-Sharpe, Min-DrawDown</a:t>
            </a:r>
          </a:p>
          <a:p>
            <a:pPr>
              <a:buNone/>
            </a:pPr>
            <a:r>
              <a:rPr lang="de-DE" dirty="0" smtClean="0"/>
              <a:t>   Ergebnisse:  PDF</a:t>
            </a:r>
          </a:p>
          <a:p>
            <a:pPr>
              <a:buNone/>
            </a:pPr>
            <a:endParaRPr lang="de-DE" dirty="0" smtClean="0"/>
          </a:p>
          <a:p>
            <a:r>
              <a:rPr lang="de-DE" dirty="0" smtClean="0"/>
              <a:t> Komplexe-Zielfunktion  - simulated annealing</a:t>
            </a:r>
          </a:p>
          <a:p>
            <a:pPr>
              <a:buNone/>
            </a:pPr>
            <a:endParaRPr lang="de-DE" dirty="0" smtClean="0"/>
          </a:p>
        </p:txBody>
      </p:sp>
      <p:pic>
        <p:nvPicPr>
          <p:cNvPr id="4" name="Content Placeholder 3"/>
          <p:cNvPicPr>
            <a:picLocks/>
          </p:cNvPicPr>
          <p:nvPr/>
        </p:nvPicPr>
        <p:blipFill>
          <a:blip r:embed="rId2" cstate="print"/>
          <a:srcRect/>
          <a:stretch>
            <a:fillRect/>
          </a:stretch>
        </p:blipFill>
        <p:spPr bwMode="auto">
          <a:xfrm>
            <a:off x="3059832" y="1484784"/>
            <a:ext cx="4968552"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Komplexe Zielfunktionen</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Hauptgefahr:   Hohe Transaktionskosten und Blindheit gegenüber Marktinformationen (weil lediglich Preis-Informationen berücksichtigt werden)</a:t>
            </a:r>
          </a:p>
          <a:p>
            <a:r>
              <a:rPr lang="de-DE" dirty="0" smtClean="0"/>
              <a:t>Schöner ist wenn man eine Zielfunktion definiert die da lautet:  </a:t>
            </a:r>
          </a:p>
          <a:p>
            <a:pPr lvl="1"/>
            <a:r>
              <a:rPr lang="de-DE" dirty="0" smtClean="0"/>
              <a:t>Sorge für eine gute Performance und ferner:</a:t>
            </a:r>
          </a:p>
          <a:p>
            <a:pPr lvl="1"/>
            <a:r>
              <a:rPr lang="de-DE" dirty="0" smtClean="0"/>
              <a:t>+ Vermeide hohe Rückschläge,  (min: „expected Shortfall“) </a:t>
            </a:r>
          </a:p>
          <a:p>
            <a:pPr lvl="1"/>
            <a:r>
              <a:rPr lang="de-DE" dirty="0" smtClean="0"/>
              <a:t>+ Vermeide unnötige Transaktionen (T-Kosten vermeiden)</a:t>
            </a:r>
          </a:p>
          <a:p>
            <a:pPr lvl="1"/>
            <a:r>
              <a:rPr lang="de-DE" dirty="0" smtClean="0"/>
              <a:t>+ Kaufe Titel für die wir einen möglichst positiven Marktausblick haben</a:t>
            </a:r>
          </a:p>
          <a:p>
            <a:pPr lvl="1">
              <a:buNone/>
            </a:pPr>
            <a:endParaRPr lang="de-DE" dirty="0" smtClean="0"/>
          </a:p>
          <a:p>
            <a:pPr lvl="1">
              <a:buNone/>
            </a:pPr>
            <a:r>
              <a:rPr lang="de-DE" dirty="0" smtClean="0"/>
              <a:t>Optimierer für solche Zielfunktionen sind heftig kompliziert und brauchen viel Rechenpower.  (genetische algorithmen, simulated annealing...)</a:t>
            </a:r>
          </a:p>
          <a:p>
            <a:pPr lvl="1">
              <a:buNone/>
            </a:pPr>
            <a:endParaRPr lang="de-DE"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Modell-Lernen:   Target + Feature</a:t>
            </a:r>
            <a:endParaRPr lang="de-DE" dirty="0"/>
          </a:p>
        </p:txBody>
      </p:sp>
      <p:pic>
        <p:nvPicPr>
          <p:cNvPr id="4" name="Content Placeholder 3"/>
          <p:cNvPicPr>
            <a:picLocks noGrp="1"/>
          </p:cNvPicPr>
          <p:nvPr>
            <p:ph sz="quarter" idx="1"/>
          </p:nvPr>
        </p:nvPicPr>
        <p:blipFill>
          <a:blip r:embed="rId2" cstate="print"/>
          <a:srcRect/>
          <a:stretch>
            <a:fillRect/>
          </a:stretch>
        </p:blipFill>
        <p:spPr bwMode="auto">
          <a:xfrm>
            <a:off x="1059313" y="1447800"/>
            <a:ext cx="748257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smtClean="0"/>
              <a:t>Identifizierung</a:t>
            </a:r>
            <a:r>
              <a:rPr lang="de-DE" dirty="0" smtClean="0"/>
              <a:t> der erfolgskritischen Merkmale</a:t>
            </a:r>
            <a:endParaRPr lang="de-DE" dirty="0"/>
          </a:p>
        </p:txBody>
      </p:sp>
      <p:pic>
        <p:nvPicPr>
          <p:cNvPr id="5" name="Picture 4"/>
          <p:cNvPicPr/>
          <p:nvPr/>
        </p:nvPicPr>
        <p:blipFill>
          <a:blip r:embed="rId2" cstate="print"/>
          <a:srcRect/>
          <a:stretch>
            <a:fillRect/>
          </a:stretch>
        </p:blipFill>
        <p:spPr bwMode="auto">
          <a:xfrm>
            <a:off x="1403648" y="1484784"/>
            <a:ext cx="6552768" cy="5149636"/>
          </a:xfrm>
          <a:prstGeom prst="rect">
            <a:avLst/>
          </a:prstGeom>
          <a:noFill/>
          <a:ln w="9525">
            <a:noFill/>
            <a:miter lim="800000"/>
            <a:headEnd/>
            <a:tailEnd/>
          </a:ln>
        </p:spPr>
      </p:pic>
      <p:sp>
        <p:nvSpPr>
          <p:cNvPr id="6" name="Rectangle 5"/>
          <p:cNvSpPr/>
          <p:nvPr/>
        </p:nvSpPr>
        <p:spPr>
          <a:xfrm>
            <a:off x="7380312" y="1484784"/>
            <a:ext cx="936104" cy="5112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Ablauf:</a:t>
            </a:r>
            <a:endParaRPr lang="de-DE" dirty="0"/>
          </a:p>
        </p:txBody>
      </p:sp>
      <p:sp>
        <p:nvSpPr>
          <p:cNvPr id="3" name="Content Placeholder 2"/>
          <p:cNvSpPr>
            <a:spLocks noGrp="1"/>
          </p:cNvSpPr>
          <p:nvPr>
            <p:ph sz="quarter" idx="1"/>
          </p:nvPr>
        </p:nvSpPr>
        <p:spPr/>
        <p:txBody>
          <a:bodyPr/>
          <a:lstStyle/>
          <a:p>
            <a:r>
              <a:rPr lang="de-DE" dirty="0" smtClean="0"/>
              <a:t>Zu jedem Assetallocation-Zeitpunkt:</a:t>
            </a:r>
          </a:p>
          <a:p>
            <a:r>
              <a:rPr lang="de-DE" dirty="0" smtClean="0"/>
              <a:t>  Merkmale berechnen</a:t>
            </a:r>
          </a:p>
          <a:p>
            <a:r>
              <a:rPr lang="de-DE" dirty="0" smtClean="0"/>
              <a:t>  Dataminer trainieren</a:t>
            </a:r>
          </a:p>
          <a:p>
            <a:r>
              <a:rPr lang="de-DE" dirty="0" smtClean="0"/>
              <a:t>  Dataminer benutzen für die Empfehlung</a:t>
            </a:r>
          </a:p>
          <a:p>
            <a:r>
              <a:rPr lang="de-DE" dirty="0" smtClean="0"/>
              <a:t>  Empfehlung in Optimierer geben</a:t>
            </a:r>
          </a:p>
          <a:p>
            <a:r>
              <a:rPr lang="de-DE" dirty="0" smtClean="0"/>
              <a:t> Umschichtungsvorschläge umsetzen </a:t>
            </a:r>
            <a:endParaRPr lang="de-DE"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Resultate: Dax-Datencloud</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683568" y="1412776"/>
            <a:ext cx="7815739" cy="5015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Gesamtablauf</a:t>
            </a:r>
            <a:endParaRPr lang="de-DE" dirty="0"/>
          </a:p>
        </p:txBody>
      </p:sp>
      <p:sp>
        <p:nvSpPr>
          <p:cNvPr id="3" name="Content Placeholder 2"/>
          <p:cNvSpPr>
            <a:spLocks noGrp="1"/>
          </p:cNvSpPr>
          <p:nvPr>
            <p:ph sz="quarter" idx="1"/>
          </p:nvPr>
        </p:nvSpPr>
        <p:spPr/>
        <p:txBody>
          <a:bodyPr/>
          <a:lstStyle/>
          <a:p>
            <a:r>
              <a:rPr lang="de-DE" dirty="0" smtClean="0"/>
              <a:t> Wir verbinden  Marktanalyse / Titelselektion  / Stop / Gewichtsberechnung / Ordergenerierung / Perfanalyse</a:t>
            </a:r>
            <a:endParaRPr lang="de-DE" dirty="0"/>
          </a:p>
        </p:txBody>
      </p:sp>
      <p:sp>
        <p:nvSpPr>
          <p:cNvPr id="9" name="Pentagon 8"/>
          <p:cNvSpPr/>
          <p:nvPr/>
        </p:nvSpPr>
        <p:spPr>
          <a:xfrm>
            <a:off x="2411760"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Merkmale berechnen</a:t>
            </a:r>
            <a:endParaRPr lang="de-DE" dirty="0"/>
          </a:p>
        </p:txBody>
      </p:sp>
      <p:sp>
        <p:nvSpPr>
          <p:cNvPr id="10" name="Pentagon 9"/>
          <p:cNvSpPr/>
          <p:nvPr/>
        </p:nvSpPr>
        <p:spPr>
          <a:xfrm>
            <a:off x="4067944"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Fit (montalich)</a:t>
            </a:r>
            <a:endParaRPr lang="de-DE" dirty="0"/>
          </a:p>
        </p:txBody>
      </p:sp>
      <p:sp>
        <p:nvSpPr>
          <p:cNvPr id="11" name="Pentagon 10"/>
          <p:cNvSpPr/>
          <p:nvPr/>
        </p:nvSpPr>
        <p:spPr>
          <a:xfrm>
            <a:off x="5724128"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Predict</a:t>
            </a:r>
          </a:p>
          <a:p>
            <a:pPr algn="ctr"/>
            <a:r>
              <a:rPr lang="de-DE" dirty="0" smtClean="0"/>
              <a:t>(timing)</a:t>
            </a:r>
            <a:endParaRPr lang="de-DE" dirty="0"/>
          </a:p>
        </p:txBody>
      </p:sp>
      <p:sp>
        <p:nvSpPr>
          <p:cNvPr id="12" name="Pentagon 11"/>
          <p:cNvSpPr/>
          <p:nvPr/>
        </p:nvSpPr>
        <p:spPr>
          <a:xfrm>
            <a:off x="5796136"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Buy/sell</a:t>
            </a:r>
            <a:endParaRPr lang="de-DE" dirty="0"/>
          </a:p>
        </p:txBody>
      </p:sp>
      <p:sp>
        <p:nvSpPr>
          <p:cNvPr id="13" name="Pentagon 12"/>
          <p:cNvSpPr/>
          <p:nvPr/>
        </p:nvSpPr>
        <p:spPr>
          <a:xfrm>
            <a:off x="827584"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Marktdaten holen</a:t>
            </a:r>
            <a:endParaRPr lang="de-DE" dirty="0"/>
          </a:p>
        </p:txBody>
      </p:sp>
      <p:sp>
        <p:nvSpPr>
          <p:cNvPr id="14" name="Pentagon 13"/>
          <p:cNvSpPr/>
          <p:nvPr/>
        </p:nvSpPr>
        <p:spPr>
          <a:xfrm>
            <a:off x="827584"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Titelauswahl </a:t>
            </a:r>
            <a:endParaRPr lang="de-DE" dirty="0"/>
          </a:p>
        </p:txBody>
      </p:sp>
      <p:sp>
        <p:nvSpPr>
          <p:cNvPr id="15" name="Pentagon 14"/>
          <p:cNvSpPr/>
          <p:nvPr/>
        </p:nvSpPr>
        <p:spPr>
          <a:xfrm>
            <a:off x="2483768"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AssetAlloc</a:t>
            </a:r>
            <a:endParaRPr lang="de-DE" dirty="0"/>
          </a:p>
        </p:txBody>
      </p:sp>
      <p:sp>
        <p:nvSpPr>
          <p:cNvPr id="16" name="Pentagon 15"/>
          <p:cNvSpPr/>
          <p:nvPr/>
        </p:nvSpPr>
        <p:spPr>
          <a:xfrm>
            <a:off x="4139952"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Stop</a:t>
            </a:r>
            <a:endParaRPr lang="de-DE" dirty="0"/>
          </a:p>
        </p:txBody>
      </p:sp>
      <p:sp>
        <p:nvSpPr>
          <p:cNvPr id="17" name="Pentagon 16"/>
          <p:cNvSpPr/>
          <p:nvPr/>
        </p:nvSpPr>
        <p:spPr>
          <a:xfrm>
            <a:off x="2699792" y="4653136"/>
            <a:ext cx="2016224" cy="504056"/>
          </a:xfrm>
          <a:prstGeom prst="homePlate">
            <a:avLst>
              <a:gd name="adj" fmla="val 0"/>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PortfolioPerformance</a:t>
            </a:r>
            <a:endParaRPr lang="de-DE"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Asset-Allocation</a:t>
            </a:r>
            <a:endParaRPr lang="de-DE" dirty="0"/>
          </a:p>
        </p:txBody>
      </p:sp>
      <p:sp>
        <p:nvSpPr>
          <p:cNvPr id="3" name="Content Placeholder 2"/>
          <p:cNvSpPr>
            <a:spLocks noGrp="1"/>
          </p:cNvSpPr>
          <p:nvPr>
            <p:ph sz="quarter" idx="1"/>
          </p:nvPr>
        </p:nvSpPr>
        <p:spPr/>
        <p:txBody>
          <a:bodyPr>
            <a:normAutofit/>
          </a:bodyPr>
          <a:lstStyle/>
          <a:p>
            <a:r>
              <a:rPr lang="de-DE" dirty="0" smtClean="0"/>
              <a:t>Wie sieht das aus wenn man die Gewichte (also welche Stückzahlen jeweils zu kaufen sind) über eine „Assetallocation-Strategie“ berechnet ?</a:t>
            </a:r>
          </a:p>
          <a:p>
            <a:pPr>
              <a:buNone/>
            </a:pPr>
            <a:r>
              <a:rPr lang="de-DE" dirty="0" smtClean="0"/>
              <a:t>Jetzt haben wir schon ganz gute „Timing-Modelle“ (Faber+IFO) für die Dax-Titel und den Dax-Index</a:t>
            </a:r>
          </a:p>
          <a:p>
            <a:endParaRPr lang="de-DE" dirty="0" smtClean="0"/>
          </a:p>
          <a:p>
            <a:endParaRPr lang="de-DE"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Assetallocation</a:t>
            </a:r>
            <a:endParaRPr lang="de-DE" dirty="0"/>
          </a:p>
        </p:txBody>
      </p:sp>
      <p:sp>
        <p:nvSpPr>
          <p:cNvPr id="3" name="Content Placeholder 2"/>
          <p:cNvSpPr>
            <a:spLocks noGrp="1"/>
          </p:cNvSpPr>
          <p:nvPr>
            <p:ph sz="quarter" idx="1"/>
          </p:nvPr>
        </p:nvSpPr>
        <p:spPr>
          <a:xfrm>
            <a:off x="914400" y="1447800"/>
            <a:ext cx="7772400" cy="5410200"/>
          </a:xfrm>
        </p:spPr>
        <p:txBody>
          <a:bodyPr>
            <a:normAutofit fontScale="70000" lnSpcReduction="20000"/>
          </a:bodyPr>
          <a:lstStyle/>
          <a:p>
            <a:pPr>
              <a:buNone/>
            </a:pPr>
            <a:r>
              <a:rPr lang="de-DE" dirty="0" smtClean="0"/>
              <a:t>Wir haben jetzt jede Aktien zu gleichen Anteilen gekauft  (Kuchendiagramm malen).</a:t>
            </a:r>
          </a:p>
          <a:p>
            <a:pPr>
              <a:buNone/>
            </a:pPr>
            <a:r>
              <a:rPr lang="de-DE" dirty="0" smtClean="0"/>
              <a:t>Dazu haben wir das Portfoliovermögen in 32 gleich große Anteile (a 100T€/32) geteilt. Wenn eine Aktie long war haben sie für diesen Betrag gekauft, andernfalls haben den Betrag in den den „lahmsten“ Titel (REX) investiert.</a:t>
            </a:r>
          </a:p>
          <a:p>
            <a:r>
              <a:rPr lang="de-DE" dirty="0" smtClean="0"/>
              <a:t>Performance-Plot</a:t>
            </a:r>
          </a:p>
          <a:p>
            <a:r>
              <a:rPr lang="de-DE" dirty="0" smtClean="0"/>
              <a:t>Andere Allocations-Strategie wären:</a:t>
            </a:r>
          </a:p>
          <a:p>
            <a:pPr>
              <a:buNone/>
            </a:pPr>
            <a:r>
              <a:rPr lang="de-DE" dirty="0" smtClean="0"/>
              <a:t>Wenn du in  Aktien gehst:   Kaufe die Titel des Dax die Long sind –und zwar mit dem Gewicht dass sie im Dax-Index haben.  (eine Strategie sich stark an die zufällige Zusammensetzung des Dax-Index der deutschen Börse anlehnt) </a:t>
            </a:r>
          </a:p>
          <a:p>
            <a:pPr>
              <a:buNone/>
            </a:pPr>
            <a:r>
              <a:rPr lang="de-DE" dirty="0" smtClean="0"/>
              <a:t>„heißt benchmarkorientiert“ </a:t>
            </a:r>
          </a:p>
          <a:p>
            <a:pPr>
              <a:buNone/>
            </a:pPr>
            <a:r>
              <a:rPr lang="de-DE" dirty="0" smtClean="0"/>
              <a:t>Besser wäre eine am meinem Anlageziel (7% performance+ geringe Rückschläge) orientierte Strategie:</a:t>
            </a:r>
          </a:p>
          <a:p>
            <a:pPr>
              <a:buNone/>
            </a:pPr>
            <a:r>
              <a:rPr lang="de-DE" dirty="0" smtClean="0"/>
              <a:t> Kaufe die Titel des Dax die Long sind – und zwar so gewichtet, dass die Schwankungen der Einzeltitel sich möglichst gegenseitig neutralisieren  und so die Rückschläge (drawdowns) in der Wertentwicklung des Portfolios (equity-Kurve) möglichst klein sind.   Ziel:  eine bessere SharpeRatio wie der Dax und wenigstens 7% pro Jahr.</a:t>
            </a:r>
          </a:p>
          <a:p>
            <a:r>
              <a:rPr lang="de-DE" dirty="0" smtClean="0"/>
              <a:t>BuyShareRatio.StopToMinRisk</a:t>
            </a:r>
          </a:p>
          <a:p>
            <a:r>
              <a:rPr lang="de-DE" dirty="0" smtClean="0"/>
              <a:t>Das  Rechnewerkzeug  dass man dafür braucht heißt „Optimierer“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Optimierer </a:t>
            </a:r>
            <a:endParaRPr lang="de-DE" dirty="0"/>
          </a:p>
        </p:txBody>
      </p:sp>
      <p:sp>
        <p:nvSpPr>
          <p:cNvPr id="3" name="Content Placeholder 2"/>
          <p:cNvSpPr>
            <a:spLocks noGrp="1"/>
          </p:cNvSpPr>
          <p:nvPr>
            <p:ph sz="quarter" idx="1"/>
          </p:nvPr>
        </p:nvSpPr>
        <p:spPr/>
        <p:txBody>
          <a:bodyPr/>
          <a:lstStyle/>
          <a:p>
            <a:r>
              <a:rPr lang="de-DE" dirty="0" smtClean="0"/>
              <a:t>So ein Optimierer bekommt ein Ziel dass er optimieren soll (z.B. Die Sharpe-Ratio, oder die Jahresperformance ...) </a:t>
            </a:r>
          </a:p>
          <a:p>
            <a:r>
              <a:rPr lang="de-DE" dirty="0" smtClean="0"/>
              <a:t>Dann würfelt er so lange die Gewichte der Long-Titel – berechnet wieder die Ziefunktion – und merkt sich die neuen Gewichte wenn der  dem Ziel näher gekommen ist</a:t>
            </a:r>
          </a:p>
          <a:p>
            <a:r>
              <a:rPr lang="de-DE" dirty="0" smtClean="0"/>
              <a:t>Bei manchen Zielen geht das Fix:</a:t>
            </a:r>
          </a:p>
          <a:p>
            <a:r>
              <a:rPr lang="de-DE" dirty="0" smtClean="0"/>
              <a:t>Z.B. MaxSharpe,  oder MinVar,...</a:t>
            </a:r>
          </a:p>
          <a:p>
            <a:pPr>
              <a:buNone/>
            </a:pPr>
            <a:endParaRPr lang="de-DE" dirty="0" smtClean="0"/>
          </a:p>
          <a:p>
            <a:r>
              <a:rPr lang="de-DE" dirty="0" smtClean="0"/>
              <a:t>Perf-Kurven zeigen und analysieren</a:t>
            </a:r>
          </a:p>
          <a:p>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iPM – iron Portfoliomanager</a:t>
            </a:r>
            <a:endParaRPr lang="de-DE" dirty="0"/>
          </a:p>
        </p:txBody>
      </p:sp>
      <p:sp>
        <p:nvSpPr>
          <p:cNvPr id="3" name="Content Placeholder 2"/>
          <p:cNvSpPr>
            <a:spLocks noGrp="1"/>
          </p:cNvSpPr>
          <p:nvPr>
            <p:ph sz="quarter" idx="1"/>
          </p:nvPr>
        </p:nvSpPr>
        <p:spPr/>
        <p:txBody>
          <a:bodyPr/>
          <a:lstStyle/>
          <a:p>
            <a:pPr>
              <a:buNone/>
            </a:pPr>
            <a:r>
              <a:rPr lang="de-DE" dirty="0" smtClean="0"/>
              <a:t> stellen Sie sich einen Schiffsmotor eines HochseeTransporters vor:    15*30 meter – Technologie – verbunden mit zig Systemen – produziert – kontinuierliche Performance.</a:t>
            </a:r>
          </a:p>
          <a:p>
            <a:pPr>
              <a:buNone/>
            </a:pPr>
            <a:r>
              <a:rPr lang="de-DE" dirty="0" smtClean="0"/>
              <a:t>Es gibt ein paar Hebel mit denen Sie die Maschine steuern.</a:t>
            </a:r>
          </a:p>
          <a:p>
            <a:pPr>
              <a:buNone/>
            </a:pPr>
            <a:endParaRPr lang="de-D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Gesamtablauf</a:t>
            </a:r>
            <a:endParaRPr lang="de-DE" dirty="0"/>
          </a:p>
        </p:txBody>
      </p:sp>
      <p:sp>
        <p:nvSpPr>
          <p:cNvPr id="3" name="Content Placeholder 2"/>
          <p:cNvSpPr>
            <a:spLocks noGrp="1"/>
          </p:cNvSpPr>
          <p:nvPr>
            <p:ph sz="quarter" idx="1"/>
          </p:nvPr>
        </p:nvSpPr>
        <p:spPr/>
        <p:txBody>
          <a:bodyPr/>
          <a:lstStyle/>
          <a:p>
            <a:r>
              <a:rPr lang="de-DE" dirty="0" smtClean="0"/>
              <a:t> Wir verbinden  Marktanalyse / Titelselektion  / Stop / Gewichtsberechnung / Ordergenerierung / Perfanalyse</a:t>
            </a:r>
            <a:endParaRPr lang="de-DE" dirty="0"/>
          </a:p>
        </p:txBody>
      </p:sp>
      <p:sp>
        <p:nvSpPr>
          <p:cNvPr id="9" name="Pentagon 8"/>
          <p:cNvSpPr/>
          <p:nvPr/>
        </p:nvSpPr>
        <p:spPr>
          <a:xfrm>
            <a:off x="2411760"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Merkmale berechnen</a:t>
            </a:r>
            <a:endParaRPr lang="de-DE" dirty="0"/>
          </a:p>
        </p:txBody>
      </p:sp>
      <p:sp>
        <p:nvSpPr>
          <p:cNvPr id="10" name="Pentagon 9"/>
          <p:cNvSpPr/>
          <p:nvPr/>
        </p:nvSpPr>
        <p:spPr>
          <a:xfrm>
            <a:off x="4067944"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Fit (montalich)</a:t>
            </a:r>
            <a:endParaRPr lang="de-DE" dirty="0"/>
          </a:p>
        </p:txBody>
      </p:sp>
      <p:sp>
        <p:nvSpPr>
          <p:cNvPr id="11" name="Pentagon 10"/>
          <p:cNvSpPr/>
          <p:nvPr/>
        </p:nvSpPr>
        <p:spPr>
          <a:xfrm>
            <a:off x="5724128"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Predict</a:t>
            </a:r>
          </a:p>
          <a:p>
            <a:pPr algn="ctr"/>
            <a:r>
              <a:rPr lang="de-DE" dirty="0" smtClean="0"/>
              <a:t>(timing)</a:t>
            </a:r>
            <a:endParaRPr lang="de-DE" dirty="0"/>
          </a:p>
        </p:txBody>
      </p:sp>
      <p:sp>
        <p:nvSpPr>
          <p:cNvPr id="12" name="Pentagon 11"/>
          <p:cNvSpPr/>
          <p:nvPr/>
        </p:nvSpPr>
        <p:spPr>
          <a:xfrm>
            <a:off x="5796136"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Buy/sell</a:t>
            </a:r>
            <a:endParaRPr lang="de-DE" dirty="0"/>
          </a:p>
        </p:txBody>
      </p:sp>
      <p:sp>
        <p:nvSpPr>
          <p:cNvPr id="13" name="Pentagon 12"/>
          <p:cNvSpPr/>
          <p:nvPr/>
        </p:nvSpPr>
        <p:spPr>
          <a:xfrm>
            <a:off x="827584" y="2636912"/>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Marktdaten holen</a:t>
            </a:r>
            <a:endParaRPr lang="de-DE" dirty="0"/>
          </a:p>
        </p:txBody>
      </p:sp>
      <p:sp>
        <p:nvSpPr>
          <p:cNvPr id="14" name="Pentagon 13"/>
          <p:cNvSpPr/>
          <p:nvPr/>
        </p:nvSpPr>
        <p:spPr>
          <a:xfrm>
            <a:off x="827584"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Titelauswahl </a:t>
            </a:r>
            <a:endParaRPr lang="de-DE" dirty="0"/>
          </a:p>
        </p:txBody>
      </p:sp>
      <p:sp>
        <p:nvSpPr>
          <p:cNvPr id="15" name="Pentagon 14"/>
          <p:cNvSpPr/>
          <p:nvPr/>
        </p:nvSpPr>
        <p:spPr>
          <a:xfrm>
            <a:off x="2483768"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AssetAlloc</a:t>
            </a:r>
            <a:endParaRPr lang="de-DE" dirty="0"/>
          </a:p>
        </p:txBody>
      </p:sp>
      <p:sp>
        <p:nvSpPr>
          <p:cNvPr id="16" name="Pentagon 15"/>
          <p:cNvSpPr/>
          <p:nvPr/>
        </p:nvSpPr>
        <p:spPr>
          <a:xfrm>
            <a:off x="4139952" y="3645024"/>
            <a:ext cx="1512168" cy="50405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Stop</a:t>
            </a:r>
            <a:endParaRPr lang="de-DE" dirty="0"/>
          </a:p>
        </p:txBody>
      </p:sp>
      <p:sp>
        <p:nvSpPr>
          <p:cNvPr id="17" name="Pentagon 16"/>
          <p:cNvSpPr/>
          <p:nvPr/>
        </p:nvSpPr>
        <p:spPr>
          <a:xfrm>
            <a:off x="2699792" y="4653136"/>
            <a:ext cx="2016224" cy="504056"/>
          </a:xfrm>
          <a:prstGeom prst="homePlate">
            <a:avLst>
              <a:gd name="adj" fmla="val 0"/>
            </a:avLst>
          </a:prstGeom>
        </p:spPr>
        <p:style>
          <a:lnRef idx="1">
            <a:schemeClr val="accent1"/>
          </a:lnRef>
          <a:fillRef idx="2">
            <a:schemeClr val="accent1"/>
          </a:fillRef>
          <a:effectRef idx="1">
            <a:schemeClr val="accent1"/>
          </a:effectRef>
          <a:fontRef idx="minor">
            <a:schemeClr val="dk1"/>
          </a:fontRef>
        </p:style>
        <p:txBody>
          <a:bodyPr rtlCol="0" anchor="ctr"/>
          <a:lstStyle/>
          <a:p>
            <a:r>
              <a:rPr lang="de-DE" dirty="0" smtClean="0"/>
              <a:t>PortfolioPerformance</a:t>
            </a:r>
            <a:endParaRPr lang="de-DE"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Global-Portfolio und StoxxBranchen</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Und US-Einzeltitel – Portfolio... </a:t>
            </a:r>
          </a:p>
          <a:p>
            <a:r>
              <a:rPr lang="de-DE" dirty="0" smtClean="0"/>
              <a:t>+Paar-Portfolios:</a:t>
            </a:r>
          </a:p>
          <a:p>
            <a:r>
              <a:rPr lang="de-DE" dirty="0" smtClean="0"/>
              <a:t>Und Dax/Rex- Portfolio,  bzw. Stoxx/XX-Portfolio bzw.</a:t>
            </a:r>
            <a:br>
              <a:rPr lang="de-DE" dirty="0" smtClean="0"/>
            </a:br>
            <a:r>
              <a:rPr lang="de-DE" dirty="0" smtClean="0"/>
              <a:t>S&amp;P/Treasury</a:t>
            </a:r>
            <a:endParaRPr lang="de-DE" dirty="0"/>
          </a:p>
          <a:p>
            <a:r>
              <a:rPr lang="de-DE" dirty="0" smtClean="0"/>
              <a:t>Diese Portfolios sind direkt handelbar (mit ETFs, oder Futures) </a:t>
            </a:r>
          </a:p>
          <a:p>
            <a:r>
              <a:rPr lang="de-DE" dirty="0" smtClean="0"/>
              <a:t>nicht KAGG-compliant,  nicht T-Kostenopitimiert (gr. Volumina)  </a:t>
            </a:r>
          </a:p>
          <a:p>
            <a:r>
              <a:rPr lang="de-DE" dirty="0" smtClean="0"/>
              <a:t>Für die VV haben sie Produkt-Charakter- für das Assetmanagement nur Empfehlungskarakter (im Sinne Assetallokation, oder Musterportfolio)</a:t>
            </a:r>
          </a:p>
          <a:p>
            <a:r>
              <a:rPr lang="de-DE" dirty="0" smtClean="0"/>
              <a:t> Man könnte damit Publikumsfonds auflegen (teuer im Sinne seed – money) – oder – (viel billiger – und für den objektiven Nachweis der Performane völlig ausreichend:  </a:t>
            </a:r>
          </a:p>
          <a:p>
            <a:r>
              <a:rPr lang="de-DE" b="1" dirty="0" smtClean="0">
                <a:sym typeface="Wingdings" pitchFamily="2" charset="2"/>
              </a:rPr>
              <a:t>WikiFolios </a:t>
            </a:r>
          </a:p>
          <a:p>
            <a:r>
              <a:rPr lang="de-DE" u="sng" dirty="0" smtClean="0">
                <a:hlinkClick r:id="rId2"/>
              </a:rPr>
              <a:t>http://www.wikifolio.com/de/Publish/Advantages</a:t>
            </a:r>
            <a:endParaRPr lang="de-DE" dirty="0" smtClean="0"/>
          </a:p>
          <a:p>
            <a:endParaRPr lang="de-DE" b="1"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Meta-Portfolio	</a:t>
            </a:r>
            <a:endParaRPr lang="de-DE" dirty="0"/>
          </a:p>
        </p:txBody>
      </p:sp>
      <p:sp>
        <p:nvSpPr>
          <p:cNvPr id="3" name="Content Placeholder 2"/>
          <p:cNvSpPr>
            <a:spLocks noGrp="1"/>
          </p:cNvSpPr>
          <p:nvPr>
            <p:ph sz="quarter" idx="1"/>
          </p:nvPr>
        </p:nvSpPr>
        <p:spPr/>
        <p:txBody>
          <a:bodyPr>
            <a:normAutofit lnSpcReduction="10000"/>
          </a:bodyPr>
          <a:lstStyle/>
          <a:p>
            <a:r>
              <a:rPr lang="de-DE" dirty="0" smtClean="0"/>
              <a:t>Steuer ein persönliches  RiskReturn-Ziel an indem du die Einzelprodukte kombinierst :</a:t>
            </a:r>
          </a:p>
          <a:p>
            <a:endParaRPr lang="de-DE" dirty="0" smtClean="0"/>
          </a:p>
          <a:p>
            <a:r>
              <a:rPr lang="de-DE" dirty="0" smtClean="0"/>
              <a:t>Dabei wird das Beimisch-Exposure dann erhöht, wenn die Gesamtsicherheit  </a:t>
            </a:r>
          </a:p>
          <a:p>
            <a:r>
              <a:rPr lang="de-DE" dirty="0" smtClean="0"/>
              <a:t>(ES gering + MarketSicherheit hoch  + noch eine Underperformance zum InvestZiel vorhanden ist)</a:t>
            </a:r>
          </a:p>
          <a:p>
            <a:pPr>
              <a:buNone/>
            </a:pPr>
            <a:endParaRPr lang="de-DE" dirty="0" smtClean="0"/>
          </a:p>
          <a:p>
            <a:pPr>
              <a:buNone/>
            </a:pPr>
            <a:r>
              <a:rPr lang="de-DE" dirty="0" smtClean="0"/>
              <a:t>(ab 7% wird heruntergeregelt)</a:t>
            </a:r>
          </a:p>
          <a:p>
            <a:pPr>
              <a:buNone/>
            </a:pPr>
            <a:r>
              <a:rPr lang="de-DE" dirty="0" smtClean="0"/>
              <a:t>Die MarketSicherheit ist die Summer der  Sicherheit der EinzelAssetPositionierungen</a:t>
            </a:r>
          </a:p>
          <a:p>
            <a:pPr>
              <a:buNone/>
            </a:pPr>
            <a:endParaRPr lang="de-DE"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Inhalt</a:t>
            </a:r>
            <a:endParaRPr lang="de-DE" dirty="0"/>
          </a:p>
        </p:txBody>
      </p:sp>
      <p:sp>
        <p:nvSpPr>
          <p:cNvPr id="3" name="Content Placeholder 2"/>
          <p:cNvSpPr>
            <a:spLocks noGrp="1"/>
          </p:cNvSpPr>
          <p:nvPr>
            <p:ph sz="quarter" idx="1"/>
          </p:nvPr>
        </p:nvSpPr>
        <p:spPr>
          <a:xfrm>
            <a:off x="251520" y="1772816"/>
            <a:ext cx="8686800" cy="4545406"/>
          </a:xfrm>
        </p:spPr>
        <p:txBody>
          <a:bodyPr>
            <a:normAutofit/>
          </a:bodyPr>
          <a:lstStyle/>
          <a:p>
            <a:pPr>
              <a:buNone/>
            </a:pPr>
            <a:r>
              <a:rPr lang="de-DE" sz="2800" dirty="0" smtClean="0"/>
              <a:t>Dr. Markus-Miksa-Consulting </a:t>
            </a:r>
          </a:p>
          <a:p>
            <a:pPr>
              <a:buNone/>
            </a:pPr>
            <a:r>
              <a:rPr lang="de-DE" sz="2800" dirty="0" smtClean="0"/>
              <a:t>bietet die Entwicklung quantitativer Anlagestrategien im Assetmanagent an.</a:t>
            </a:r>
          </a:p>
          <a:p>
            <a:pPr>
              <a:buNone/>
            </a:pPr>
            <a:r>
              <a:rPr lang="de-DE" sz="2800" dirty="0" smtClean="0"/>
              <a:t>Zentrales Werkzeug dafür SAM.</a:t>
            </a:r>
          </a:p>
          <a:p>
            <a:pPr>
              <a:buNone/>
            </a:pPr>
            <a:endParaRPr lang="de-DE" sz="2800" dirty="0" smtClean="0"/>
          </a:p>
          <a:p>
            <a:pPr>
              <a:buNone/>
            </a:pPr>
            <a:r>
              <a:rPr lang="de-DE" sz="2800" dirty="0" smtClean="0"/>
              <a:t>Entwickelte Strategien sind aktuell       (siehe pdf-Anhang)</a:t>
            </a:r>
          </a:p>
          <a:p>
            <a:pPr>
              <a:buNone/>
            </a:pPr>
            <a:r>
              <a:rPr lang="de-DE" sz="2800" dirty="0" smtClean="0"/>
              <a:t>	</a:t>
            </a:r>
            <a:r>
              <a:rPr lang="de-DE" sz="2800" i="1" dirty="0" smtClean="0"/>
              <a:t>nTopKmaxSharpeTimed  - World - long </a:t>
            </a:r>
          </a:p>
          <a:p>
            <a:pPr>
              <a:buNone/>
            </a:pPr>
            <a:r>
              <a:rPr lang="de-DE" dirty="0" smtClean="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 </a:t>
            </a:r>
            <a:endParaRPr lang="en-US" dirty="0"/>
          </a:p>
        </p:txBody>
      </p:sp>
      <p:sp>
        <p:nvSpPr>
          <p:cNvPr id="6" name="Content Placeholder 5"/>
          <p:cNvSpPr>
            <a:spLocks noGrp="1"/>
          </p:cNvSpPr>
          <p:nvPr>
            <p:ph sz="quarter" idx="1"/>
          </p:nvPr>
        </p:nvSpPr>
        <p:spPr/>
        <p:txBody>
          <a:bodyPr>
            <a:normAutofit/>
          </a:bodyPr>
          <a:lstStyle/>
          <a:p>
            <a:pPr>
              <a:buNone/>
            </a:pPr>
            <a:r>
              <a:rPr lang="de-DE" sz="2800" b="1" dirty="0" smtClean="0"/>
              <a:t>Systematisches Asset Management</a:t>
            </a:r>
          </a:p>
          <a:p>
            <a:pPr>
              <a:buNone/>
            </a:pPr>
            <a:r>
              <a:rPr lang="de-DE" sz="2800" b="1" dirty="0" smtClean="0"/>
              <a:t>				</a:t>
            </a:r>
            <a:r>
              <a:rPr lang="de-DE" sz="2800" dirty="0" smtClean="0"/>
              <a:t>Computerunterstützung</a:t>
            </a:r>
            <a:r>
              <a:rPr lang="de-DE" sz="2800" b="1" dirty="0" smtClean="0"/>
              <a:t/>
            </a:r>
            <a:br>
              <a:rPr lang="de-DE" sz="2800" b="1" dirty="0" smtClean="0"/>
            </a:br>
            <a:r>
              <a:rPr lang="de-DE" sz="2800" b="1" dirty="0" smtClean="0"/>
              <a:t>                            Selektion +  Timing +</a:t>
            </a:r>
          </a:p>
          <a:p>
            <a:pPr>
              <a:buNone/>
            </a:pPr>
            <a:r>
              <a:rPr lang="de-DE" sz="2800" b="1" dirty="0" smtClean="0"/>
              <a:t>                                     Assetallocation + 			     			Ordergenerierung +</a:t>
            </a:r>
          </a:p>
          <a:p>
            <a:pPr>
              <a:buNone/>
            </a:pPr>
            <a:r>
              <a:rPr lang="de-DE" sz="2800" b="1" dirty="0" smtClean="0"/>
              <a:t>						Reporting</a:t>
            </a:r>
            <a:endParaRPr lang="de-DE" sz="2800" dirty="0" smtClean="0"/>
          </a:p>
        </p:txBody>
      </p:sp>
      <p:sp>
        <p:nvSpPr>
          <p:cNvPr id="1026" name="AutoShape 2" descr="data:image/jpeg;base64,/9j/4AAQSkZJRgABAQAAAQABAAD/2wCEAAkGBhQSEBQQEhQQFBASFA8UFA8QEA8PDw8PFBAVFBQQFBQXHCYeFxkjGRQUHy8gIycpLCwsFR4xNTAqNSYrLCkBCQoKDgwOFA8PFCkcFBwpKSkpKSkpKSkpKSkpKSkpLikpNSkpKSkpKTAuKSkpKSkpKSkpKSkpKSkpKSkpKSkpKf/AABEIANwA2wMBIgACEQEDEQH/xAAbAAACAgMBAAAAAAAAAAAAAAABAgADBAUGB//EAD4QAAIBAgQDBAcGBAUFAAAAAAABAgMRBAUSMSFBUQYTYXEiMoGRobHBFEJTYnLRFSNSkgczgqLxJEPC4fD/xAAaAQEBAQEBAQEAAAAAAAAAAAAAAQMCBAUG/8QAKREBAAIBAwMDAwUBAAAAAAAAAAECEQMEIQUxQRIyUUJhgRQVIlJxE//aAAwDAQACEQMRAD8A5ZIZMpjMOo5RdcaMyhTG7wguTIyjvCd6Be5CuXMp7wV1QLNXESUxHMTWA8pCahJSA5ACchWLUYtyKLYkiahJMokiuTHcitsIViMeTFZVIxCxiMorYrHYjAUEgtAYCMUdoWwR1KqB7wpUBu7ORZ3pHUKmhbAX96TWU2YALXMGsS4rAtdQWTKnIGsgfWK5CuZNQAcgOQWIBHIC4uxJIaHIondMR0y9sruMqpcBdJdIrZUVOIriWsRhVTiVsvaKXEoUUZioIDEGkC5cDotQdZW2RyMxZqJqK7kuBamBsr1AuBZqA5FuEwFSrfu4ylp4u3Iunktdb0p+4mVwwWwNmRPLKq3pz/tZVLCTW8J/2yGRXpBpG7qS5S9qYjZRGhWFsVsANkjLYDYpRe5CXKxWUWSYrZXcDAdyFZW2C4DtlLGFbCFYowChAWGZlU8qrSSkqVRp7NQlZlWIbMDLbAcThFQLlmkDiQLclwSEYGyybN3Qqat4PhOPWPXzR3ixScU07xkk4yXNPmeYxR03ZbML/wDTSdm7ulJ7KfOm/B8vHzMr1zy6iXRzmUSfQWpPk7pp2d9+H/skJGToUrjRwd+SfsHpUmzYYakBRRymD3hB+cY/sZFPs/Re9Kn/AGI2VCkZ1OkT1K0L7JYZ70afusVz7C4V/wDaS8pSX1OojSHjSHqlXHS/w4wr+7NeU2U1P8McNb1q0fKcbfFHZ4uvClBznJRiub5+R552j7ayq3p0bxp9fvSOom0+XM4cz2myahQaVGpOfFqWvTZPlZpI0DZsMxqcF4t/I1rPTXOOXMgxWFguduQbFGaL8Pl8prVwjD8Sb0w9nV+CERnssRnsxWzLw+VyktbtCn+JPgn5LeXsL1VpU/Uj3k/xKi9Bfph+/uMPE4yU3eUm34vbwXQ9mltbW93DaNL+0s1YmlS/yo65/i1Unx/LDZe25jVMxm225zbfPVIwpVRNZ9Km3rWOIWdWteIdToJoLnC3VeFrCtH5551NgNFukVoDHlATSZLiLJAUqIy4Py9hbRpXdgvDu51FZnlJl2mWY77TR712demkqy/rjtGsvk/GzLYK+yscplGMnh6sasN47xfqzg+EoS8GjtMRTjaFal/k1U3HrBr1qb8U/hYw1K4dVtEraFI2FCga/DTNthmYtIZdGkZcIGPTki6NQ5F8YGvzztDSw0Lyd58oLe/iaXtH22jSTp0fSqbat1E88xeKnUk5zblJ82aVrlJlmZ72hqYqV5u0eUFskapsLQrZtEeIcMHMfu+0wjMzB3a8vqU0sM5bcFzk+EV7TWsZ4g7qGWUMFKfHgo85yemK9v7FzlTht/Ml1d1TXkt37bGNicdKXrO/RbJeCS4I9ultLW78Q0ikRzaWSp06fqrvJf1SVqafVR5+0xsTjZTd5Nt7cdkuiXIx7tjwwje59PT29NNxbcUpH8VUqhFTbM+lgDLpYE0m9a9ng1N592qp4MvWDNzTwJesGjKdd4L7vl2dTBUqi5e30l7zAxHZlPjG/wDpd17maWlWcfVbXk7Gfh+0E47+l/tfwPzz7rExGS1I7K/wfuZgVKTjumvNNHV0e0VOXCSt+pXXvRld3SqLha3skgOG0g0nWYrs1F8Y/wC1/RmoxGQzjtx8/RZBgYGF6iXn8jcVMu1K63XxRrcPRlCpHUmuK3Vl7zoqVZdUPXNYxDK+n6piWnWHNv2ezCMG6FV/yKrXpfhVPu1V8n4GPi7esv8Ag1mIxCM857tK1w7F0XTqOnPg4+5rlJdU0Z9GrwNJ2ezL7XS7iTviaCbpSvxq0VvTfjHdeFy+tjVTXpcH0e/uMrRiWkS3Lxiim27I5bPO1Up3p0m1HnLmzVZlnE6lTTxUE9uvmYU0dVp8pMkmuJXIcMKLlty3k3aK82bf45jljVJF1LL3bVP0VvZ8PffYtnmNKivQXeVPxJcIR/SufmanE4mpVd3d+fBL2Hs0tne/NuIW3pr7pTH4mmpXSUmlZcqa9m8jXV8ZKe7v0S4JeSMqOVSb4mdQybwPp009LRh5dTf0pxVpI0JSMmjlhvqeXpF8aKXI5vvKw+Xqb+bdmno5Z4GZTy8z0A8Wpv4+Xitr3spjhkh1BIYh4b7+PljmZQgCWPLbfJgLCtDsh637BUSM3F3TafVcB2LYDNoZ3Uju1Lz4P3o2WH7TRfCaa81qXvRz0kJYiu0w9SjNpq1rrbin7DJzPsnFPVT2fFaXp4eWxwcZWaauvLgep5A3iMGlwdSF0pPd9EzOyw4nG5XON+Psl6L9+xyWMk4trl1+h6XiMwXGFRNNXXFXs9jgczy53k1xi234okSJ2ZxEo1tcXaUYyafikbXH4uVSeqb48OC2XA1nZrD+nU8KdR+yxmSjxLPcUVV/MXmvmNWh6TLFh3KolFXd48DdSy6EJXm05vk9ok9WElzKqdE38gvBVam/CPRcEdXHK0ttC9qG/hn5l7x+77fS9lefl4dTU3duKacxDmaORpbmZTwcVsjdwya7tdN9LmzwnZyMeLab+CPJq9etPZ47bPd390S42S4gsbyWXRu+K3fzIsDHqjw36re3lzHS9ae7R6GHuWb37HHqg/ZI9Uea29vPlpHStRo1hWFYRm8WFiH7NHwMZ3My1jpdvhpFgxlgzc/Z4+Ae4XgcTry7jpsx4adYQb7KbbuUTuV4HP8A2l3+3/ZzckI0WCtn7J7CWFaLUwMgqYjY7QrRQluJ6D/h5jbTdNvhJfE4KMDe9msboqxfNP3ozu6h2/a/I7/z4rwmvHlL6HI1Mpcnw2PVKE1Ugr8YyVmuTTRz+Nyru5tcuT6x5GauTo5HGEKkor0+6qK/W9jTU8E5O74R69fI7z7N6NT9D+aOGqT5dLjPIWFbTdLr7WltdiVsRcqnP0imczqIQ7xD6sfBKrVmoQ4t83tFdWTL8snXlpiuHOXKKO9ybIo0oqMV5ye7ZxalJ8Q0rq3r2tKjAZAkklKer7007XfRJ7Iy8bkvd0alTvJWhCcuKi9ot8joMPQSVkjA7b1e6y3FTf4Uor9UrRS+Jn+m0571bV3erH1PGV2ljf1pLzjf5Muh2hi9qkf9WqPzRxc5C631O52WlPhpG/1I7xE/h3sM3b2lB+U4/uXLMJ/0y9ib+R513g0cS1s2vJ2M56fp+GsdQ+dOHof8Wa3uvNNDLN/E4SnnVaO1Sfk5Nr3MyI9o6vPRL9VODMp6dXxLWN/oz305/DtY5r4jrMjjqfaR/epUn5a4P4MyqeeUnvTqL9NVP4Sj9TKemy1jdbWe+Y/DqVmIf4gc5HM6D+/Wj+qmpL3xZasVS/Hh7YVV9DKen2+G0X2k/W2T8RWiEPuvzQNE0EDcihoI6YbkATSPSlpkmuQGBEwPS+yudeik3w4ew6uvQVanZesuMX80eS9msfpnoez2PR8qxrVk9jKeOHTFdH0ai/K/mjzLFTtJrxfzPZ8fhk4zqLnGz87rieKZiv5so89TVlve4iMSMWtU4mxyXIJ4iV9qa3ntfwXUsyDLaVSq/tM3CMLeiotym+avyPSMDWoRilSjGy2u/ohkYuV5KoRUIR4cNuN31Zv6GW6V6Vl58X7hIYx24O3hFJIpxePhSg6tWSjCPFyb+Hn4FhGZisZRoU5VZu0Iptzltt06+B4x237b1MbPSm44eL9Cltf80urE7Y9sZ4uelXjQi3op33/NLq38Dl5VDuBVWoRfJGDVwqMupVMHEYjkdwjErQtsUlkmLY6ETGiwKJdSpAPTiXWAkFhAIGxLAdpcgNQNRyp1IFxdQb8yAth1leomsA6woS40VcC2lV0yUk+KPQclzRSpp8zzlI3ORY/RLS9nt+xxeMrD1jLsVeLT43Wx5Rm6jSrTlHjVbdm9qcfBdfE7vLMZwPP+0PHE1PMxy6a+nJvi927nQ5NXcbcTSUYGxeKhSg6k2oxju38vMDrJ9oI0qbqVJKMIq7kzy3tX2/njJ2V40Iv0IdX/AFy6tmg7S9q54mWlXjRj6sL7/ml4mmVQ3rTHdG6WNFliDU96B1jTCM6vijBlMVzIioIURFkIXANOmZUYAp0y2wQtiWGAwFJYNiAdgK48S1oFmcqXT/wEAFICyKQJMW3v+ZNQBsgagXAwC5seniJJ8H8iogR3GR5hqinz5+Zp80pp1py8jAyXH6JpP1ZcPJmRnGNjT1Tm0ori/ovE89q8u4lRVrwpwdSbSiuf0OA7QdopYiVtqS9WH/k/EXPs+liJdKa9WH1fiak2pTHM90yhEyWCkaIlyIKgOoAKh4oKgWRgAIQMqnTBSpF6QESGAFoANEsBkuAWCwLkCOzfwFkwuQskcgagN22BJg1AFyA5AA0AbkTFbCmAWxdQblc38QGc7cfkavNsLOt61STS2i7cP3M2bK7gaCeRtcyt5WzoWiudIuRz7y9i/ZH0N5KkVOmBqPs7CqXgbN0wOmijXdyXU6Bld0GNMKrUCaSywGghLAsO0BgLYVodoDArYLDNAA7EDY8hLECSYGwyEAaKA+grZHMgDCmLLYVMoZz/APtytyDcWXwIFkxGGTFYBYtyMDYAaK2h2weIFLiLKJfe23P5FUkUV6RR7AkihWBsYrYAIQDQVGADBcYRJIXSSTBqA7JvkLItqRsIyCqYjHZWAGhZMZCMgjkBz5CT3A+viAWyNiNkbKAQgtyA2BfyJcDYEtxEmiBYCMrbDU3FZQLgkGSEKA2IMxGAWxGwyYgEbFYWxWUQAWJq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grpSp>
        <p:nvGrpSpPr>
          <p:cNvPr id="34" name="Group 26"/>
          <p:cNvGrpSpPr>
            <a:grpSpLocks/>
          </p:cNvGrpSpPr>
          <p:nvPr/>
        </p:nvGrpSpPr>
        <p:grpSpPr bwMode="auto">
          <a:xfrm>
            <a:off x="539552" y="2852936"/>
            <a:ext cx="3492500" cy="3492500"/>
            <a:chOff x="2845003" y="1954619"/>
            <a:chExt cx="3492500" cy="3492500"/>
          </a:xfrm>
        </p:grpSpPr>
        <p:sp>
          <p:nvSpPr>
            <p:cNvPr id="35" name="Freeform 6"/>
            <p:cNvSpPr>
              <a:spLocks noEditPoints="1"/>
            </p:cNvSpPr>
            <p:nvPr/>
          </p:nvSpPr>
          <p:spPr bwMode="gray">
            <a:xfrm rot="5400000">
              <a:off x="2845003" y="1954619"/>
              <a:ext cx="3492500" cy="3492500"/>
            </a:xfrm>
            <a:custGeom>
              <a:avLst/>
              <a:gdLst/>
              <a:ahLst/>
              <a:cxnLst>
                <a:cxn ang="0">
                  <a:pos x="292" y="0"/>
                </a:cxn>
                <a:cxn ang="0">
                  <a:pos x="0" y="293"/>
                </a:cxn>
                <a:cxn ang="0">
                  <a:pos x="292" y="585"/>
                </a:cxn>
                <a:cxn ang="0">
                  <a:pos x="585" y="293"/>
                </a:cxn>
                <a:cxn ang="0">
                  <a:pos x="292" y="0"/>
                </a:cxn>
                <a:cxn ang="0">
                  <a:pos x="292" y="539"/>
                </a:cxn>
                <a:cxn ang="0">
                  <a:pos x="46" y="293"/>
                </a:cxn>
                <a:cxn ang="0">
                  <a:pos x="292" y="46"/>
                </a:cxn>
                <a:cxn ang="0">
                  <a:pos x="539" y="293"/>
                </a:cxn>
                <a:cxn ang="0">
                  <a:pos x="292" y="539"/>
                </a:cxn>
              </a:cxnLst>
              <a:rect l="0" t="0" r="r" b="b"/>
              <a:pathLst>
                <a:path w="585" h="585">
                  <a:moveTo>
                    <a:pt x="292" y="0"/>
                  </a:moveTo>
                  <a:cubicBezTo>
                    <a:pt x="131" y="0"/>
                    <a:pt x="0" y="131"/>
                    <a:pt x="0" y="293"/>
                  </a:cubicBezTo>
                  <a:cubicBezTo>
                    <a:pt x="0" y="454"/>
                    <a:pt x="131" y="585"/>
                    <a:pt x="292" y="585"/>
                  </a:cubicBezTo>
                  <a:cubicBezTo>
                    <a:pt x="454" y="585"/>
                    <a:pt x="585" y="454"/>
                    <a:pt x="585" y="293"/>
                  </a:cubicBezTo>
                  <a:cubicBezTo>
                    <a:pt x="585" y="131"/>
                    <a:pt x="454" y="0"/>
                    <a:pt x="292" y="0"/>
                  </a:cubicBezTo>
                  <a:close/>
                  <a:moveTo>
                    <a:pt x="292" y="539"/>
                  </a:moveTo>
                  <a:cubicBezTo>
                    <a:pt x="156" y="539"/>
                    <a:pt x="46" y="429"/>
                    <a:pt x="46" y="293"/>
                  </a:cubicBezTo>
                  <a:cubicBezTo>
                    <a:pt x="46" y="156"/>
                    <a:pt x="156" y="46"/>
                    <a:pt x="292" y="46"/>
                  </a:cubicBezTo>
                  <a:cubicBezTo>
                    <a:pt x="429" y="46"/>
                    <a:pt x="539" y="156"/>
                    <a:pt x="539" y="293"/>
                  </a:cubicBezTo>
                  <a:cubicBezTo>
                    <a:pt x="539" y="429"/>
                    <a:pt x="429" y="539"/>
                    <a:pt x="292" y="539"/>
                  </a:cubicBezTo>
                  <a:close/>
                </a:path>
              </a:pathLst>
            </a:custGeom>
            <a:gradFill>
              <a:gsLst>
                <a:gs pos="0">
                  <a:schemeClr val="accent1">
                    <a:lumMod val="10000"/>
                  </a:schemeClr>
                </a:gs>
                <a:gs pos="100000">
                  <a:schemeClr val="accent1">
                    <a:lumMod val="25000"/>
                  </a:schemeClr>
                </a:gs>
              </a:gsLs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a:defRPr/>
              </a:pPr>
              <a:endParaRPr lang="en-US" dirty="0">
                <a:solidFill>
                  <a:srgbClr val="FFFFFF"/>
                </a:solidFill>
                <a:latin typeface="Arial" pitchFamily="34" charset="0"/>
                <a:ea typeface="ＭＳ Ｐゴシック" charset="-128"/>
                <a:cs typeface="ＭＳ Ｐゴシック" charset="-128"/>
              </a:endParaRPr>
            </a:p>
          </p:txBody>
        </p:sp>
        <p:grpSp>
          <p:nvGrpSpPr>
            <p:cNvPr id="36" name="Grupper 14"/>
            <p:cNvGrpSpPr>
              <a:grpSpLocks/>
            </p:cNvGrpSpPr>
            <p:nvPr/>
          </p:nvGrpSpPr>
          <p:grpSpPr bwMode="auto">
            <a:xfrm rot="5400000">
              <a:off x="3182144" y="2283619"/>
              <a:ext cx="2803525" cy="2795587"/>
              <a:chOff x="3179762" y="2281238"/>
              <a:chExt cx="2803525" cy="2795587"/>
            </a:xfrm>
          </p:grpSpPr>
          <p:sp>
            <p:nvSpPr>
              <p:cNvPr id="41" name="Freeform 8"/>
              <p:cNvSpPr>
                <a:spLocks/>
              </p:cNvSpPr>
              <p:nvPr/>
            </p:nvSpPr>
            <p:spPr bwMode="gray">
              <a:xfrm>
                <a:off x="3176993" y="2284211"/>
                <a:ext cx="1357313" cy="2795588"/>
              </a:xfrm>
              <a:custGeom>
                <a:avLst/>
                <a:gdLst/>
                <a:ahLst/>
                <a:cxnLst>
                  <a:cxn ang="0">
                    <a:pos x="0" y="234"/>
                  </a:cxn>
                  <a:cxn ang="0">
                    <a:pos x="227" y="468"/>
                  </a:cxn>
                  <a:cxn ang="0">
                    <a:pos x="227" y="357"/>
                  </a:cxn>
                  <a:cxn ang="0">
                    <a:pos x="111" y="234"/>
                  </a:cxn>
                  <a:cxn ang="0">
                    <a:pos x="227" y="112"/>
                  </a:cxn>
                  <a:cxn ang="0">
                    <a:pos x="227" y="0"/>
                  </a:cxn>
                  <a:cxn ang="0">
                    <a:pos x="0" y="234"/>
                  </a:cxn>
                </a:cxnLst>
                <a:rect l="0" t="0" r="r" b="b"/>
                <a:pathLst>
                  <a:path w="227" h="468">
                    <a:moveTo>
                      <a:pt x="0" y="234"/>
                    </a:moveTo>
                    <a:cubicBezTo>
                      <a:pt x="0" y="361"/>
                      <a:pt x="101" y="465"/>
                      <a:pt x="227" y="468"/>
                    </a:cubicBezTo>
                    <a:cubicBezTo>
                      <a:pt x="227" y="357"/>
                      <a:pt x="227" y="357"/>
                      <a:pt x="227" y="357"/>
                    </a:cubicBezTo>
                    <a:cubicBezTo>
                      <a:pt x="163" y="354"/>
                      <a:pt x="111" y="300"/>
                      <a:pt x="111" y="234"/>
                    </a:cubicBezTo>
                    <a:cubicBezTo>
                      <a:pt x="111" y="169"/>
                      <a:pt x="163" y="115"/>
                      <a:pt x="227" y="112"/>
                    </a:cubicBezTo>
                    <a:cubicBezTo>
                      <a:pt x="227" y="0"/>
                      <a:pt x="227" y="0"/>
                      <a:pt x="227" y="0"/>
                    </a:cubicBezTo>
                    <a:cubicBezTo>
                      <a:pt x="101" y="4"/>
                      <a:pt x="0" y="107"/>
                      <a:pt x="0" y="234"/>
                    </a:cubicBezTo>
                    <a:close/>
                  </a:path>
                </a:pathLst>
              </a:custGeom>
              <a:gradFill rotWithShape="1">
                <a:gsLst>
                  <a:gs pos="0">
                    <a:schemeClr val="bg2">
                      <a:lumMod val="90000"/>
                    </a:schemeClr>
                  </a:gs>
                  <a:gs pos="100000">
                    <a:schemeClr val="bg2"/>
                  </a:gs>
                </a:gsLst>
                <a:lin ang="10800000" scaled="0"/>
              </a:gradFill>
              <a:ln w="3175" cap="flat" cmpd="sng">
                <a:solidFill>
                  <a:schemeClr val="bg2">
                    <a:lumMod val="75000"/>
                  </a:schemeClr>
                </a:solidFill>
                <a:prstDash val="solid"/>
                <a:round/>
                <a:headEnd type="none" w="med" len="med"/>
                <a:tailEnd type="none" w="med" len="med"/>
              </a:ln>
              <a:effectLst/>
            </p:spPr>
            <p:txBody>
              <a:bodyPr/>
              <a:lstStyle/>
              <a:p>
                <a:pPr>
                  <a:defRPr/>
                </a:pPr>
                <a:endParaRPr lang="en-US" dirty="0">
                  <a:latin typeface="Arial" pitchFamily="34" charset="0"/>
                  <a:cs typeface="ＭＳ Ｐゴシック" charset="-128"/>
                </a:endParaRPr>
              </a:p>
            </p:txBody>
          </p:sp>
          <p:sp>
            <p:nvSpPr>
              <p:cNvPr id="42" name="Freeform 9"/>
              <p:cNvSpPr>
                <a:spLocks/>
              </p:cNvSpPr>
              <p:nvPr/>
            </p:nvSpPr>
            <p:spPr bwMode="gray">
              <a:xfrm>
                <a:off x="4623206" y="2284210"/>
                <a:ext cx="1357312" cy="2795588"/>
              </a:xfrm>
              <a:custGeom>
                <a:avLst/>
                <a:gdLst/>
                <a:ahLst/>
                <a:cxnLst>
                  <a:cxn ang="0">
                    <a:pos x="115" y="234"/>
                  </a:cxn>
                  <a:cxn ang="0">
                    <a:pos x="0" y="357"/>
                  </a:cxn>
                  <a:cxn ang="0">
                    <a:pos x="0" y="468"/>
                  </a:cxn>
                  <a:cxn ang="0">
                    <a:pos x="227" y="234"/>
                  </a:cxn>
                  <a:cxn ang="0">
                    <a:pos x="0" y="0"/>
                  </a:cxn>
                  <a:cxn ang="0">
                    <a:pos x="0" y="112"/>
                  </a:cxn>
                  <a:cxn ang="0">
                    <a:pos x="115" y="234"/>
                  </a:cxn>
                </a:cxnLst>
                <a:rect l="0" t="0" r="r" b="b"/>
                <a:pathLst>
                  <a:path w="227" h="468">
                    <a:moveTo>
                      <a:pt x="115" y="234"/>
                    </a:moveTo>
                    <a:cubicBezTo>
                      <a:pt x="115" y="300"/>
                      <a:pt x="64" y="353"/>
                      <a:pt x="0" y="357"/>
                    </a:cubicBezTo>
                    <a:cubicBezTo>
                      <a:pt x="0" y="468"/>
                      <a:pt x="0" y="468"/>
                      <a:pt x="0" y="468"/>
                    </a:cubicBezTo>
                    <a:cubicBezTo>
                      <a:pt x="126" y="465"/>
                      <a:pt x="227" y="361"/>
                      <a:pt x="227" y="234"/>
                    </a:cubicBezTo>
                    <a:cubicBezTo>
                      <a:pt x="227" y="108"/>
                      <a:pt x="126" y="4"/>
                      <a:pt x="0" y="0"/>
                    </a:cubicBezTo>
                    <a:cubicBezTo>
                      <a:pt x="0" y="112"/>
                      <a:pt x="0" y="112"/>
                      <a:pt x="0" y="112"/>
                    </a:cubicBezTo>
                    <a:cubicBezTo>
                      <a:pt x="64" y="115"/>
                      <a:pt x="115" y="169"/>
                      <a:pt x="115" y="234"/>
                    </a:cubicBezTo>
                    <a:close/>
                  </a:path>
                </a:pathLst>
              </a:custGeom>
              <a:gradFill rotWithShape="1">
                <a:gsLst>
                  <a:gs pos="100000">
                    <a:srgbClr val="1F88C8"/>
                  </a:gs>
                  <a:gs pos="0">
                    <a:srgbClr val="60DCEB"/>
                  </a:gs>
                </a:gsLst>
                <a:lin ang="240000" scaled="0"/>
              </a:gradFill>
              <a:ln w="3175" cap="flat" cmpd="sng">
                <a:solidFill>
                  <a:schemeClr val="bg2">
                    <a:lumMod val="75000"/>
                  </a:schemeClr>
                </a:solidFill>
                <a:prstDash val="solid"/>
                <a:round/>
                <a:headEnd type="none" w="med" len="med"/>
                <a:tailEnd type="none" w="med" len="med"/>
              </a:ln>
              <a:effectLst/>
            </p:spPr>
            <p:txBody>
              <a:bodyPr/>
              <a:lstStyle/>
              <a:p>
                <a:pPr>
                  <a:defRPr/>
                </a:pPr>
                <a:endParaRPr lang="en-US" u="sng" dirty="0">
                  <a:latin typeface="Arial" pitchFamily="34" charset="0"/>
                  <a:cs typeface="ＭＳ Ｐゴシック" charset="-128"/>
                </a:endParaRPr>
              </a:p>
            </p:txBody>
          </p:sp>
        </p:grpSp>
        <p:sp>
          <p:nvSpPr>
            <p:cNvPr id="37" name="Ellipse 18"/>
            <p:cNvSpPr/>
            <p:nvPr/>
          </p:nvSpPr>
          <p:spPr bwMode="auto">
            <a:xfrm>
              <a:off x="3581603" y="2356256"/>
              <a:ext cx="2070100" cy="1530350"/>
            </a:xfrm>
            <a:prstGeom prst="ellipse">
              <a:avLst/>
            </a:prstGeom>
            <a:gradFill flip="none" rotWithShape="1">
              <a:gsLst>
                <a:gs pos="0">
                  <a:schemeClr val="tx2">
                    <a:lumMod val="40000"/>
                    <a:lumOff val="60000"/>
                    <a:alpha val="0"/>
                  </a:schemeClr>
                </a:gs>
                <a:gs pos="100000">
                  <a:schemeClr val="bg1">
                    <a:alpha val="77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Arial" pitchFamily="34" charset="0"/>
                <a:ea typeface="ＭＳ Ｐゴシック" charset="-128"/>
                <a:cs typeface="ＭＳ Ｐゴシック" charset="-128"/>
              </a:endParaRPr>
            </a:p>
          </p:txBody>
        </p:sp>
        <p:grpSp>
          <p:nvGrpSpPr>
            <p:cNvPr id="38" name="Grupper 13"/>
            <p:cNvGrpSpPr>
              <a:grpSpLocks/>
            </p:cNvGrpSpPr>
            <p:nvPr/>
          </p:nvGrpSpPr>
          <p:grpSpPr bwMode="auto">
            <a:xfrm>
              <a:off x="3941761" y="3041649"/>
              <a:ext cx="1279525" cy="1279525"/>
              <a:chOff x="5957565" y="2822022"/>
              <a:chExt cx="974510" cy="974510"/>
            </a:xfrm>
          </p:grpSpPr>
          <p:sp>
            <p:nvSpPr>
              <p:cNvPr id="39" name="Ellipse 11"/>
              <p:cNvSpPr>
                <a:spLocks noChangeArrowheads="1"/>
              </p:cNvSpPr>
              <p:nvPr/>
            </p:nvSpPr>
            <p:spPr bwMode="auto">
              <a:xfrm>
                <a:off x="5957720" y="2822332"/>
                <a:ext cx="974510" cy="974510"/>
              </a:xfrm>
              <a:prstGeom prst="ellipse">
                <a:avLst/>
              </a:prstGeom>
              <a:gradFill rotWithShape="1">
                <a:gsLst>
                  <a:gs pos="0">
                    <a:srgbClr val="353637"/>
                  </a:gs>
                  <a:gs pos="100000">
                    <a:srgbClr val="151616"/>
                  </a:gs>
                </a:gsLst>
                <a:path path="shape">
                  <a:fillToRect l="50000" t="50000" r="50000" b="50000"/>
                </a:path>
              </a:gradFill>
              <a:ln w="9525">
                <a:solidFill>
                  <a:srgbClr val="191919"/>
                </a:solidFill>
                <a:round/>
                <a:headEnd/>
                <a:tailEnd/>
              </a:ln>
              <a:effectLst>
                <a:outerShdw dist="23000" dir="5400000" rotWithShape="0">
                  <a:srgbClr val="808080">
                    <a:alpha val="34999"/>
                  </a:srgbClr>
                </a:outerShdw>
              </a:effectLst>
            </p:spPr>
            <p:txBody>
              <a:bodyPr anchor="ctr"/>
              <a:lstStyle/>
              <a:p>
                <a:pPr algn="ctr">
                  <a:defRPr/>
                </a:pPr>
                <a:endParaRPr lang="en-US" dirty="0">
                  <a:solidFill>
                    <a:srgbClr val="FFFFFF"/>
                  </a:solidFill>
                  <a:latin typeface="Arial" pitchFamily="34" charset="0"/>
                  <a:cs typeface="ＭＳ Ｐゴシック" charset="-128"/>
                </a:endParaRPr>
              </a:p>
            </p:txBody>
          </p:sp>
          <p:sp>
            <p:nvSpPr>
              <p:cNvPr id="40" name="Ellipse 12"/>
              <p:cNvSpPr/>
              <p:nvPr/>
            </p:nvSpPr>
            <p:spPr>
              <a:xfrm>
                <a:off x="6079837" y="2859814"/>
                <a:ext cx="714560" cy="528363"/>
              </a:xfrm>
              <a:prstGeom prst="ellipse">
                <a:avLst/>
              </a:prstGeom>
              <a:gradFill flip="none" rotWithShape="1">
                <a:gsLst>
                  <a:gs pos="0">
                    <a:schemeClr val="tx2">
                      <a:lumMod val="40000"/>
                      <a:lumOff val="60000"/>
                      <a:alpha val="0"/>
                    </a:schemeClr>
                  </a:gs>
                  <a:gs pos="100000">
                    <a:schemeClr val="bg1">
                      <a:alpha val="77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Arial" pitchFamily="34" charset="0"/>
                  <a:ea typeface="ＭＳ Ｐゴシック" charset="-128"/>
                  <a:cs typeface="ＭＳ Ｐゴシック" charset="-128"/>
                </a:endParaRPr>
              </a:p>
            </p:txBody>
          </p:sp>
        </p:grpSp>
      </p:grpSp>
      <p:sp>
        <p:nvSpPr>
          <p:cNvPr id="43" name="TextBox 24"/>
          <p:cNvSpPr txBox="1">
            <a:spLocks noChangeArrowheads="1"/>
          </p:cNvSpPr>
          <p:nvPr/>
        </p:nvSpPr>
        <p:spPr bwMode="auto">
          <a:xfrm>
            <a:off x="1889497" y="2846586"/>
            <a:ext cx="1082675" cy="307777"/>
          </a:xfrm>
          <a:prstGeom prst="rect">
            <a:avLst/>
          </a:prstGeom>
          <a:noFill/>
          <a:ln w="9525">
            <a:noFill/>
            <a:miter lim="800000"/>
            <a:headEnd/>
            <a:tailEnd/>
          </a:ln>
        </p:spPr>
        <p:txBody>
          <a:bodyPr wrap="square">
            <a:spAutoFit/>
          </a:bodyPr>
          <a:lstStyle/>
          <a:p>
            <a:pPr algn="ctr"/>
            <a:r>
              <a:rPr lang="da-DK" sz="1400" dirty="0" smtClean="0">
                <a:solidFill>
                  <a:schemeClr val="bg1"/>
                </a:solidFill>
              </a:rPr>
              <a:t>Produktion</a:t>
            </a:r>
            <a:endParaRPr lang="da-DK" sz="1400" dirty="0">
              <a:solidFill>
                <a:schemeClr val="bg1"/>
              </a:solidFill>
            </a:endParaRPr>
          </a:p>
        </p:txBody>
      </p:sp>
      <p:sp>
        <p:nvSpPr>
          <p:cNvPr id="44" name="Tekstboks 23"/>
          <p:cNvSpPr txBox="1">
            <a:spLocks noChangeArrowheads="1"/>
          </p:cNvSpPr>
          <p:nvPr/>
        </p:nvSpPr>
        <p:spPr bwMode="auto">
          <a:xfrm>
            <a:off x="1691680" y="4149080"/>
            <a:ext cx="1308100" cy="646331"/>
          </a:xfrm>
          <a:prstGeom prst="rect">
            <a:avLst/>
          </a:prstGeom>
          <a:noFill/>
          <a:ln w="9525">
            <a:noFill/>
            <a:miter lim="800000"/>
            <a:headEnd/>
            <a:tailEnd/>
          </a:ln>
        </p:spPr>
        <p:txBody>
          <a:bodyPr>
            <a:spAutoFit/>
          </a:bodyPr>
          <a:lstStyle/>
          <a:p>
            <a:pPr algn="ctr"/>
            <a:r>
              <a:rPr lang="da-DK" dirty="0" smtClean="0">
                <a:solidFill>
                  <a:schemeClr val="bg1"/>
                </a:solidFill>
              </a:rPr>
              <a:t/>
            </a:r>
            <a:br>
              <a:rPr lang="da-DK" dirty="0" smtClean="0">
                <a:solidFill>
                  <a:schemeClr val="bg1"/>
                </a:solidFill>
              </a:rPr>
            </a:br>
            <a:r>
              <a:rPr lang="da-DK" dirty="0" smtClean="0">
                <a:solidFill>
                  <a:schemeClr val="bg1"/>
                </a:solidFill>
              </a:rPr>
              <a:t>SAM</a:t>
            </a:r>
            <a:endParaRPr lang="da-DK" dirty="0">
              <a:solidFill>
                <a:schemeClr val="bg1"/>
              </a:solidFill>
            </a:endParaRPr>
          </a:p>
        </p:txBody>
      </p:sp>
      <p:sp>
        <p:nvSpPr>
          <p:cNvPr id="45" name="TextBox 23"/>
          <p:cNvSpPr txBox="1">
            <a:spLocks noChangeArrowheads="1"/>
          </p:cNvSpPr>
          <p:nvPr/>
        </p:nvSpPr>
        <p:spPr bwMode="auto">
          <a:xfrm>
            <a:off x="1547664" y="5373216"/>
            <a:ext cx="1584176" cy="523220"/>
          </a:xfrm>
          <a:prstGeom prst="rect">
            <a:avLst/>
          </a:prstGeom>
          <a:noFill/>
          <a:ln w="9525">
            <a:noFill/>
            <a:miter lim="800000"/>
            <a:headEnd/>
            <a:tailEnd/>
          </a:ln>
        </p:spPr>
        <p:txBody>
          <a:bodyPr wrap="square">
            <a:spAutoFit/>
          </a:bodyPr>
          <a:lstStyle/>
          <a:p>
            <a:pPr algn="ctr"/>
            <a:r>
              <a:rPr lang="da-DK" sz="1400" dirty="0" smtClean="0">
                <a:solidFill>
                  <a:srgbClr val="151616"/>
                </a:solidFill>
              </a:rPr>
              <a:t>Quantitatives </a:t>
            </a:r>
            <a:br>
              <a:rPr lang="da-DK" sz="1400" dirty="0" smtClean="0">
                <a:solidFill>
                  <a:srgbClr val="151616"/>
                </a:solidFill>
              </a:rPr>
            </a:br>
            <a:r>
              <a:rPr lang="da-DK" sz="1400" dirty="0" smtClean="0">
                <a:solidFill>
                  <a:srgbClr val="151616"/>
                </a:solidFill>
              </a:rPr>
              <a:t>Assetmanagement</a:t>
            </a:r>
            <a:endParaRPr lang="da-DK" sz="1400" dirty="0">
              <a:solidFill>
                <a:srgbClr val="151616"/>
              </a:solidFill>
            </a:endParaRPr>
          </a:p>
        </p:txBody>
      </p:sp>
      <p:sp>
        <p:nvSpPr>
          <p:cNvPr id="46" name="TextBox 25"/>
          <p:cNvSpPr txBox="1">
            <a:spLocks noChangeArrowheads="1"/>
          </p:cNvSpPr>
          <p:nvPr/>
        </p:nvSpPr>
        <p:spPr bwMode="auto">
          <a:xfrm>
            <a:off x="1547664" y="3212976"/>
            <a:ext cx="1656184" cy="738664"/>
          </a:xfrm>
          <a:prstGeom prst="rect">
            <a:avLst/>
          </a:prstGeom>
          <a:noFill/>
          <a:ln w="9525">
            <a:noFill/>
            <a:miter lim="800000"/>
            <a:headEnd/>
            <a:tailEnd/>
          </a:ln>
        </p:spPr>
        <p:txBody>
          <a:bodyPr wrap="square">
            <a:spAutoFit/>
          </a:bodyPr>
          <a:lstStyle/>
          <a:p>
            <a:pPr algn="ctr"/>
            <a:r>
              <a:rPr lang="da-DK" sz="1400" dirty="0" smtClean="0">
                <a:solidFill>
                  <a:srgbClr val="151616"/>
                </a:solidFill>
              </a:rPr>
              <a:t>Langfristig fundamental definiertes Universum </a:t>
            </a:r>
            <a:endParaRPr lang="da-DK" sz="1400" dirty="0">
              <a:solidFill>
                <a:srgbClr val="151616"/>
              </a:solidFill>
            </a:endParaRPr>
          </a:p>
        </p:txBody>
      </p:sp>
    </p:spTree>
    <p:extLst>
      <p:ext uri="{BB962C8B-B14F-4D97-AF65-F5344CB8AC3E}">
        <p14:creationId xmlns:p14="http://schemas.microsoft.com/office/powerpoint/2010/main" xmlns="" val="2459693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SAM –Software</a:t>
            </a:r>
            <a:endParaRPr lang="de-DE" dirty="0"/>
          </a:p>
        </p:txBody>
      </p:sp>
      <p:sp>
        <p:nvSpPr>
          <p:cNvPr id="3" name="Content Placeholder 2"/>
          <p:cNvSpPr>
            <a:spLocks noGrp="1"/>
          </p:cNvSpPr>
          <p:nvPr>
            <p:ph sz="quarter" idx="1"/>
          </p:nvPr>
        </p:nvSpPr>
        <p:spPr>
          <a:xfrm>
            <a:off x="914400" y="1447800"/>
            <a:ext cx="7772400" cy="5221560"/>
          </a:xfrm>
        </p:spPr>
        <p:txBody>
          <a:bodyPr>
            <a:normAutofit fontScale="77500" lnSpcReduction="20000"/>
          </a:bodyPr>
          <a:lstStyle/>
          <a:p>
            <a:r>
              <a:rPr lang="de-DE" dirty="0" smtClean="0"/>
              <a:t>SAM ist eine quantitative Werkbank für die systematische Vermögensverwaltung</a:t>
            </a:r>
          </a:p>
          <a:p>
            <a:r>
              <a:rPr lang="de-DE" dirty="0" smtClean="0"/>
              <a:t>SAM ist eine Backtest- und Produktionsumgebung für die Entwicklung und den Betrieb integrierter Assetallcoations-  und Timing - Modelle. </a:t>
            </a:r>
          </a:p>
          <a:p>
            <a:r>
              <a:rPr lang="de-DE" dirty="0" smtClean="0"/>
              <a:t>Performance-relevante Bausteine wie </a:t>
            </a:r>
            <a:br>
              <a:rPr lang="de-DE" dirty="0" smtClean="0"/>
            </a:br>
            <a:r>
              <a:rPr lang="de-DE" b="1" dirty="0" smtClean="0"/>
              <a:t>Taktische Titelauswahl,   </a:t>
            </a:r>
            <a:br>
              <a:rPr lang="de-DE" b="1" dirty="0" smtClean="0"/>
            </a:br>
            <a:r>
              <a:rPr lang="de-DE" b="1" dirty="0" smtClean="0"/>
              <a:t>Assetallocation </a:t>
            </a:r>
            <a:br>
              <a:rPr lang="de-DE" b="1" dirty="0" smtClean="0"/>
            </a:br>
            <a:r>
              <a:rPr lang="de-DE" b="1" dirty="0" smtClean="0"/>
              <a:t>Riskmanagement</a:t>
            </a:r>
            <a:r>
              <a:rPr lang="de-DE" dirty="0" smtClean="0"/>
              <a:t/>
            </a:r>
            <a:br>
              <a:rPr lang="de-DE" dirty="0" smtClean="0"/>
            </a:br>
            <a:r>
              <a:rPr lang="de-DE" dirty="0" smtClean="0"/>
              <a:t>werden in Form von erweiterbaren R-Bibliotheken zu einem integriertem Produktionssystem für den Assetmanager verbunden. </a:t>
            </a:r>
          </a:p>
          <a:p>
            <a:r>
              <a:rPr lang="de-DE" dirty="0" smtClean="0"/>
              <a:t>Die einzelnen Bibliotheken benutzen neueste Verfahren der Statistik, Mustererkennung und des computerbasierten DataMinings um </a:t>
            </a:r>
            <a:br>
              <a:rPr lang="de-DE" dirty="0" smtClean="0"/>
            </a:br>
            <a:r>
              <a:rPr lang="de-DE" dirty="0" smtClean="0"/>
              <a:t>im kontinuierlichen Tageseinsatz bei klar begrenztem Risiko Ertrag zu generieren.</a:t>
            </a:r>
          </a:p>
          <a:p>
            <a:r>
              <a:rPr lang="de-DE" dirty="0" smtClean="0"/>
              <a:t>Ziel ist eine stetige Outperformance bei geringst möglichen Drawdowns.</a:t>
            </a:r>
          </a:p>
          <a:p>
            <a:r>
              <a:rPr lang="de-DE" dirty="0" smtClean="0"/>
              <a:t>SAM ist das Werkzeug mit dem unterschiedlichste Anlagestrategien für den Kunden entwickelt werden</a:t>
            </a:r>
          </a:p>
          <a:p>
            <a:endParaRPr lang="de-DE"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SAM</a:t>
            </a:r>
            <a:endParaRPr lang="de-DE" dirty="0"/>
          </a:p>
        </p:txBody>
      </p:sp>
      <p:sp>
        <p:nvSpPr>
          <p:cNvPr id="3" name="Content Placeholder 2"/>
          <p:cNvSpPr>
            <a:spLocks noGrp="1"/>
          </p:cNvSpPr>
          <p:nvPr>
            <p:ph sz="quarter" idx="1"/>
          </p:nvPr>
        </p:nvSpPr>
        <p:spPr/>
        <p:txBody>
          <a:bodyPr/>
          <a:lstStyle/>
          <a:p>
            <a:pPr>
              <a:buNone/>
            </a:pPr>
            <a:r>
              <a:rPr lang="de-DE" dirty="0" smtClean="0"/>
              <a:t> </a:t>
            </a:r>
            <a:endParaRPr lang="de-DE" dirty="0"/>
          </a:p>
        </p:txBody>
      </p:sp>
      <p:graphicFrame>
        <p:nvGraphicFramePr>
          <p:cNvPr id="5" name="Diagram 4"/>
          <p:cNvGraphicFramePr/>
          <p:nvPr/>
        </p:nvGraphicFramePr>
        <p:xfrm>
          <a:off x="467544" y="2708920"/>
          <a:ext cx="8064896"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3275856" y="1700808"/>
            <a:ext cx="2088232" cy="806489"/>
            <a:chOff x="2360" y="604867"/>
            <a:chExt cx="2374576" cy="806489"/>
          </a:xfrm>
        </p:grpSpPr>
        <p:sp>
          <p:nvSpPr>
            <p:cNvPr id="8" name="Rounded Rectangle 7"/>
            <p:cNvSpPr/>
            <p:nvPr/>
          </p:nvSpPr>
          <p:spPr>
            <a:xfrm>
              <a:off x="2360" y="604867"/>
              <a:ext cx="2374576" cy="806489"/>
            </a:xfrm>
            <a:prstGeom prst="roundRect">
              <a:avLst/>
            </a:prstGeom>
            <a:gradFill rotWithShape="0">
              <a:gsLst>
                <a:gs pos="0">
                  <a:srgbClr val="0070C0"/>
                </a:gs>
                <a:gs pos="100000">
                  <a:srgbClr val="00405F"/>
                </a:gs>
              </a:gsLst>
              <a:lin ang="10500000" scaled="0"/>
            </a:gra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Rounded Rectangle 4"/>
            <p:cNvSpPr/>
            <p:nvPr/>
          </p:nvSpPr>
          <p:spPr>
            <a:xfrm>
              <a:off x="41730" y="644237"/>
              <a:ext cx="2295836" cy="7277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dirty="0" err="1" smtClean="0">
                  <a:latin typeface="Arial" pitchFamily="34" charset="0"/>
                  <a:cs typeface="Arial" pitchFamily="34" charset="0"/>
                </a:rPr>
                <a:t>Titel</a:t>
              </a:r>
              <a:r>
                <a:rPr lang="en-US" dirty="0" smtClean="0">
                  <a:latin typeface="Arial" pitchFamily="34" charset="0"/>
                  <a:cs typeface="Arial" pitchFamily="34" charset="0"/>
                </a:rPr>
                <a:t> </a:t>
              </a:r>
              <a:r>
                <a:rPr lang="en-US" dirty="0" err="1" smtClean="0">
                  <a:latin typeface="Arial" pitchFamily="34" charset="0"/>
                  <a:cs typeface="Arial" pitchFamily="34" charset="0"/>
                </a:rPr>
                <a:t>Universum</a:t>
              </a:r>
              <a:endParaRPr lang="en-US" sz="1800" kern="1200" dirty="0" smtClean="0">
                <a:latin typeface="Arial" pitchFamily="34" charset="0"/>
                <a:cs typeface="Arial" pitchFamily="34" charset="0"/>
              </a:endParaRPr>
            </a:p>
          </p:txBody>
        </p:sp>
      </p:grpSp>
      <p:grpSp>
        <p:nvGrpSpPr>
          <p:cNvPr id="11" name="Group 10"/>
          <p:cNvGrpSpPr/>
          <p:nvPr/>
        </p:nvGrpSpPr>
        <p:grpSpPr>
          <a:xfrm>
            <a:off x="3347864" y="5157192"/>
            <a:ext cx="2088232" cy="806489"/>
            <a:chOff x="2360" y="604867"/>
            <a:chExt cx="2374576" cy="806489"/>
          </a:xfrm>
        </p:grpSpPr>
        <p:sp>
          <p:nvSpPr>
            <p:cNvPr id="12" name="Rounded Rectangle 11"/>
            <p:cNvSpPr/>
            <p:nvPr/>
          </p:nvSpPr>
          <p:spPr>
            <a:xfrm>
              <a:off x="2360" y="604867"/>
              <a:ext cx="2374576" cy="806489"/>
            </a:xfrm>
            <a:prstGeom prst="roundRect">
              <a:avLst/>
            </a:prstGeom>
            <a:gradFill rotWithShape="0">
              <a:gsLst>
                <a:gs pos="0">
                  <a:srgbClr val="0070C0"/>
                </a:gs>
                <a:gs pos="100000">
                  <a:srgbClr val="00405F"/>
                </a:gs>
              </a:gsLst>
              <a:lin ang="10500000" scaled="0"/>
            </a:gra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3" name="Rounded Rectangle 4"/>
            <p:cNvSpPr/>
            <p:nvPr/>
          </p:nvSpPr>
          <p:spPr>
            <a:xfrm>
              <a:off x="41730" y="644237"/>
              <a:ext cx="2295836" cy="7277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dirty="0" smtClean="0">
                  <a:latin typeface="Arial" pitchFamily="34" charset="0"/>
                  <a:cs typeface="Arial" pitchFamily="34" charset="0"/>
                </a:rPr>
                <a:t>Orders</a:t>
              </a:r>
              <a:endParaRPr lang="en-US" sz="1800" kern="1200" dirty="0" smtClean="0">
                <a:latin typeface="Arial" pitchFamily="34" charset="0"/>
                <a:cs typeface="Arial" pitchFamily="34" charset="0"/>
              </a:endParaRPr>
            </a:p>
          </p:txBody>
        </p:sp>
      </p:grpSp>
      <p:sp>
        <p:nvSpPr>
          <p:cNvPr id="14" name="Down Arrow 13"/>
          <p:cNvSpPr/>
          <p:nvPr/>
        </p:nvSpPr>
        <p:spPr>
          <a:xfrm>
            <a:off x="3923928" y="4365104"/>
            <a:ext cx="100811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Down Arrow 14"/>
          <p:cNvSpPr/>
          <p:nvPr/>
        </p:nvSpPr>
        <p:spPr>
          <a:xfrm>
            <a:off x="3851920" y="2492896"/>
            <a:ext cx="100811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p:cNvSpPr txBox="1"/>
          <p:nvPr/>
        </p:nvSpPr>
        <p:spPr>
          <a:xfrm>
            <a:off x="323528" y="2852936"/>
            <a:ext cx="2294218" cy="369332"/>
          </a:xfrm>
          <a:prstGeom prst="rect">
            <a:avLst/>
          </a:prstGeom>
          <a:noFill/>
        </p:spPr>
        <p:txBody>
          <a:bodyPr wrap="none" rtlCol="0">
            <a:spAutoFit/>
          </a:bodyPr>
          <a:lstStyle/>
          <a:p>
            <a:r>
              <a:rPr lang="de-DE" dirty="0" smtClean="0"/>
              <a:t>Management - Bausteine:</a:t>
            </a:r>
            <a:endParaRPr lang="de-DE"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772400" cy="1143000"/>
          </a:xfrm>
        </p:spPr>
        <p:txBody>
          <a:bodyPr/>
          <a:lstStyle/>
          <a:p>
            <a:r>
              <a:rPr lang="de-DE" dirty="0" smtClean="0"/>
              <a:t>nTopK-AA-Stop   - Stratgie</a:t>
            </a:r>
            <a:endParaRPr lang="de-DE" dirty="0"/>
          </a:p>
        </p:txBody>
      </p:sp>
      <p:sp>
        <p:nvSpPr>
          <p:cNvPr id="3" name="Content Placeholder 2"/>
          <p:cNvSpPr>
            <a:spLocks noGrp="1"/>
          </p:cNvSpPr>
          <p:nvPr>
            <p:ph sz="quarter" idx="1"/>
          </p:nvPr>
        </p:nvSpPr>
        <p:spPr>
          <a:xfrm>
            <a:off x="228600" y="1403874"/>
            <a:ext cx="8686800" cy="4689422"/>
          </a:xfrm>
        </p:spPr>
        <p:txBody>
          <a:bodyPr>
            <a:normAutofit/>
          </a:bodyPr>
          <a:lstStyle/>
          <a:p>
            <a:r>
              <a:rPr lang="de-DE" sz="2400" dirty="0" smtClean="0"/>
              <a:t>Unsere zur Zeit favorisierte Stratgie</a:t>
            </a:r>
          </a:p>
          <a:p>
            <a:r>
              <a:rPr lang="de-DE" sz="2200" dirty="0" smtClean="0"/>
              <a:t>Bei dieser Stratgie wird als</a:t>
            </a:r>
          </a:p>
          <a:p>
            <a:r>
              <a:rPr lang="de-DE" sz="2400" dirty="0" smtClean="0"/>
              <a:t>INPUT</a:t>
            </a:r>
          </a:p>
          <a:p>
            <a:r>
              <a:rPr lang="de-DE" sz="2400" dirty="0" smtClean="0"/>
              <a:t>jährlich ein internationales   ETF/Future Universum vom Anwender/Analysten vorgeben die zu seiner fundamentalen Marteinschätzung passen.  (Grobauswahl von Märkten, Regionen,  Assetklassen).  -</a:t>
            </a:r>
          </a:p>
          <a:p>
            <a:r>
              <a:rPr lang="de-DE" sz="2400" dirty="0" smtClean="0"/>
              <a:t>z.B. Die 40 wichtigsten  Aktien- + Rentenindizes + Währungen und Commodities</a:t>
            </a:r>
          </a:p>
          <a:p>
            <a:pPr>
              <a:buNone/>
            </a:pPr>
            <a:endParaRPr lang="de-DE" sz="2400" dirty="0" smtClean="0"/>
          </a:p>
          <a:p>
            <a:pPr>
              <a:buNone/>
            </a:pPr>
            <a:endParaRPr lang="de-DE"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nTopK</a:t>
            </a:r>
            <a:endParaRPr lang="de-DE" dirty="0"/>
          </a:p>
        </p:txBody>
      </p:sp>
      <p:sp>
        <p:nvSpPr>
          <p:cNvPr id="3" name="Content Placeholder 2"/>
          <p:cNvSpPr>
            <a:spLocks noGrp="1"/>
          </p:cNvSpPr>
          <p:nvPr>
            <p:ph sz="quarter" idx="1"/>
          </p:nvPr>
        </p:nvSpPr>
        <p:spPr/>
        <p:txBody>
          <a:bodyPr>
            <a:normAutofit fontScale="85000" lnSpcReduction="20000"/>
          </a:bodyPr>
          <a:lstStyle/>
          <a:p>
            <a:r>
              <a:rPr lang="de-DE" dirty="0" smtClean="0"/>
              <a:t>Monatlich ( oder auch zu besonderen Events) findet eine Assetallokation statt.</a:t>
            </a:r>
          </a:p>
          <a:p>
            <a:r>
              <a:rPr lang="de-DE" dirty="0" smtClean="0"/>
              <a:t>Dazu findet eine quantitative Attraktivitäsbeurteilung (Ranking) des Titeluniversum – nach einer Vielzahl quantitativer Attraktivitätskriterien statt. ( fundamentale und technische Merkmale).</a:t>
            </a:r>
            <a:br>
              <a:rPr lang="de-DE" dirty="0" smtClean="0"/>
            </a:br>
            <a:r>
              <a:rPr lang="de-DE" dirty="0" smtClean="0"/>
              <a:t>Die  Gewichtung und Auswahl der Beurteilungskriterien unterliegt selber einem statistischen Lernalgorithmus und ändert sich  algorithmisch im Laufe der Zeit.</a:t>
            </a:r>
          </a:p>
          <a:p>
            <a:r>
              <a:rPr lang="de-DE" dirty="0" smtClean="0"/>
              <a:t>Es erfolgt eine  Auswahl der </a:t>
            </a:r>
            <a:r>
              <a:rPr lang="de-DE" b="1" dirty="0" smtClean="0"/>
              <a:t>n</a:t>
            </a:r>
            <a:r>
              <a:rPr lang="de-DE" dirty="0" smtClean="0"/>
              <a:t> attraktivsten Titel für den kommenden Monat statt.   (Hohe Selektions - ,  geringe Timingkomponente).</a:t>
            </a:r>
          </a:p>
          <a:p>
            <a:r>
              <a:rPr lang="de-DE" dirty="0" smtClean="0"/>
              <a:t>Diese Titel bilden das aktuelle Allokationsuniversum für den kommenden Allocationsabschnitt.</a:t>
            </a:r>
          </a:p>
          <a:p>
            <a:r>
              <a:rPr lang="de-DE" dirty="0" smtClean="0"/>
              <a:t>Ein einmal dazugehörender Titel verbleibt so lange in diesem Set wie er noch zu den K attraktivisten Titeln zählt (K &gt; n ).</a:t>
            </a:r>
          </a:p>
          <a:p>
            <a:r>
              <a:rPr lang="de-DE" dirty="0" smtClean="0"/>
              <a:t>Diese Komponente ist optional. (es gibt auch prognosefreie Strategien)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Assetallocation    ( AA )</a:t>
            </a:r>
            <a:endParaRPr lang="de-DE" dirty="0"/>
          </a:p>
        </p:txBody>
      </p:sp>
      <p:sp>
        <p:nvSpPr>
          <p:cNvPr id="3" name="Content Placeholder 2"/>
          <p:cNvSpPr>
            <a:spLocks noGrp="1"/>
          </p:cNvSpPr>
          <p:nvPr>
            <p:ph sz="quarter" idx="1"/>
          </p:nvPr>
        </p:nvSpPr>
        <p:spPr/>
        <p:txBody>
          <a:bodyPr>
            <a:normAutofit lnSpcReduction="10000"/>
          </a:bodyPr>
          <a:lstStyle/>
          <a:p>
            <a:r>
              <a:rPr lang="de-DE" dirty="0" smtClean="0"/>
              <a:t> Die Aufgabe besteht hier für die  Titel des Assetuniversums Gewichte zu finden,  die zu einer möglicht optimalen Risiko-Return-Struktur des Portfolios führen.</a:t>
            </a:r>
          </a:p>
          <a:p>
            <a:r>
              <a:rPr lang="de-DE" dirty="0" smtClean="0"/>
              <a:t>Hier kommt eine ganze Bibliothek unterschiedlichster Portfoliooptimierer zum Einsatz.</a:t>
            </a:r>
          </a:p>
          <a:p>
            <a:r>
              <a:rPr lang="de-DE" dirty="0" smtClean="0"/>
              <a:t>Verfügbar sind zur Zeit ca 10  Algorithmen wie</a:t>
            </a:r>
            <a:br>
              <a:rPr lang="de-DE" dirty="0" smtClean="0"/>
            </a:br>
            <a:endParaRPr lang="de-DE" dirty="0" smtClean="0"/>
          </a:p>
          <a:p>
            <a:r>
              <a:rPr lang="de-DE" i="1" dirty="0" smtClean="0"/>
              <a:t>Min.var,  Risk.parity,  Max.Sharpe,  Min.corr, Min.downside, ...</a:t>
            </a:r>
          </a:p>
          <a:p>
            <a:endParaRPr lang="de-DE" dirty="0" smtClean="0"/>
          </a:p>
          <a:p>
            <a:r>
              <a:rPr lang="de-DE" dirty="0" smtClean="0"/>
              <a:t>Wie alle anderen Leistungsbausteinen wird auch das AA-Modul kontinuierlich um neue Algorithmen ergänzt.</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TSA</a:t>
            </a:r>
            <a:endParaRPr lang="de-DE" dirty="0"/>
          </a:p>
        </p:txBody>
      </p:sp>
      <p:sp>
        <p:nvSpPr>
          <p:cNvPr id="4" name="Cube 3"/>
          <p:cNvSpPr/>
          <p:nvPr/>
        </p:nvSpPr>
        <p:spPr>
          <a:xfrm>
            <a:off x="1403648" y="2924944"/>
            <a:ext cx="1584176" cy="1188132"/>
          </a:xfrm>
          <a:prstGeom prst="cube">
            <a:avLst>
              <a:gd name="adj" fmla="val 7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Marketdata</a:t>
            </a:r>
          </a:p>
          <a:p>
            <a:pPr algn="ctr"/>
            <a:r>
              <a:rPr lang="de-DE" dirty="0" smtClean="0"/>
              <a:t>Kurse</a:t>
            </a:r>
          </a:p>
          <a:p>
            <a:pPr algn="ctr"/>
            <a:r>
              <a:rPr lang="de-DE" dirty="0" smtClean="0"/>
              <a:t>Bilanzen</a:t>
            </a:r>
          </a:p>
          <a:p>
            <a:pPr algn="ctr"/>
            <a:r>
              <a:rPr lang="de-DE" dirty="0" smtClean="0"/>
              <a:t>Macros</a:t>
            </a:r>
            <a:endParaRPr lang="de-DE" dirty="0"/>
          </a:p>
        </p:txBody>
      </p:sp>
      <p:sp>
        <p:nvSpPr>
          <p:cNvPr id="5" name="Cube 4"/>
          <p:cNvSpPr/>
          <p:nvPr/>
        </p:nvSpPr>
        <p:spPr>
          <a:xfrm>
            <a:off x="2699792" y="1844824"/>
            <a:ext cx="1440160" cy="29523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Timing</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7" name="Cube 6"/>
          <p:cNvSpPr/>
          <p:nvPr/>
        </p:nvSpPr>
        <p:spPr>
          <a:xfrm>
            <a:off x="3707904" y="1484784"/>
            <a:ext cx="1872208" cy="331236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Selection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8" name="Cube 7"/>
          <p:cNvSpPr/>
          <p:nvPr/>
        </p:nvSpPr>
        <p:spPr>
          <a:xfrm>
            <a:off x="5076056" y="1412776"/>
            <a:ext cx="2016224" cy="3384376"/>
          </a:xfrm>
          <a:prstGeom prst="cube">
            <a:avLst>
              <a:gd name="adj" fmla="val 23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Allocation</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t/>
            </a:r>
            <a:br>
              <a:rPr lang="de-DE" dirty="0" smtClean="0">
                <a:ln w="18415" cmpd="sng">
                  <a:solidFill>
                    <a:srgbClr val="FFFFFF"/>
                  </a:solidFill>
                  <a:prstDash val="solid"/>
                </a:ln>
                <a:solidFill>
                  <a:srgbClr val="FFFFFF"/>
                </a:solidFill>
                <a:effectLst>
                  <a:glow rad="139700">
                    <a:schemeClr val="accent4">
                      <a:satMod val="175000"/>
                      <a:alpha val="40000"/>
                    </a:schemeClr>
                  </a:glow>
                  <a:outerShdw blurRad="63500" dir="3600000" algn="tl" rotWithShape="0">
                    <a:srgbClr val="000000">
                      <a:alpha val="70000"/>
                    </a:srgbClr>
                  </a:outerShdw>
                </a:effectLst>
              </a:rPr>
            </a:br>
            <a:endParaRPr lang="de-DE" dirty="0">
              <a:effectLst>
                <a:glow rad="139700">
                  <a:schemeClr val="accent4">
                    <a:satMod val="175000"/>
                    <a:alpha val="40000"/>
                  </a:schemeClr>
                </a:glow>
                <a:outerShdw blurRad="63500" dir="3600000" algn="tl" rotWithShape="0">
                  <a:srgbClr val="000000">
                    <a:alpha val="70000"/>
                  </a:srgbClr>
                </a:outerShdw>
              </a:effectLst>
            </a:endParaRPr>
          </a:p>
        </p:txBody>
      </p:sp>
      <p:sp>
        <p:nvSpPr>
          <p:cNvPr id="9" name="Cube 8"/>
          <p:cNvSpPr/>
          <p:nvPr/>
        </p:nvSpPr>
        <p:spPr>
          <a:xfrm>
            <a:off x="6588224" y="2852936"/>
            <a:ext cx="1296144" cy="1296144"/>
          </a:xfrm>
          <a:prstGeom prst="cube">
            <a:avLst>
              <a:gd name="adj" fmla="val 172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Orders</a:t>
            </a:r>
            <a:br>
              <a:rPr lang="de-DE" dirty="0" smtClean="0"/>
            </a:br>
            <a:r>
              <a:rPr lang="de-DE" dirty="0" smtClean="0"/>
              <a:t>Portfolios, Reports</a:t>
            </a:r>
            <a:endParaRPr lang="de-DE" dirty="0"/>
          </a:p>
        </p:txBody>
      </p:sp>
      <p:sp>
        <p:nvSpPr>
          <p:cNvPr id="12" name="Flowchart: Multidocument 11"/>
          <p:cNvSpPr/>
          <p:nvPr/>
        </p:nvSpPr>
        <p:spPr>
          <a:xfrm>
            <a:off x="2843808" y="3429000"/>
            <a:ext cx="792088"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faber</a:t>
            </a:r>
          </a:p>
        </p:txBody>
      </p:sp>
      <p:sp>
        <p:nvSpPr>
          <p:cNvPr id="13" name="Flowchart: Multidocument 12"/>
          <p:cNvSpPr/>
          <p:nvPr/>
        </p:nvSpPr>
        <p:spPr>
          <a:xfrm>
            <a:off x="3923928" y="3429000"/>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Data</a:t>
            </a:r>
          </a:p>
          <a:p>
            <a:pPr algn="ctr"/>
            <a:r>
              <a:rPr lang="de-DE" dirty="0" smtClean="0">
                <a:solidFill>
                  <a:schemeClr val="tx1"/>
                </a:solidFill>
              </a:rPr>
              <a:t>mining</a:t>
            </a:r>
          </a:p>
        </p:txBody>
      </p:sp>
      <p:sp>
        <p:nvSpPr>
          <p:cNvPr id="14" name="Flowchart: Multidocument 13"/>
          <p:cNvSpPr/>
          <p:nvPr/>
        </p:nvSpPr>
        <p:spPr>
          <a:xfrm>
            <a:off x="5364088" y="3356992"/>
            <a:ext cx="1008112"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Max</a:t>
            </a:r>
            <a:br>
              <a:rPr lang="de-DE" dirty="0" smtClean="0">
                <a:solidFill>
                  <a:schemeClr val="tx1"/>
                </a:solidFill>
              </a:rPr>
            </a:br>
            <a:r>
              <a:rPr lang="de-DE" dirty="0" smtClean="0">
                <a:solidFill>
                  <a:schemeClr val="tx1"/>
                </a:solidFill>
              </a:rPr>
              <a:t>sharpe</a:t>
            </a:r>
          </a:p>
        </p:txBody>
      </p:sp>
      <p:sp>
        <p:nvSpPr>
          <p:cNvPr id="15" name="Flowchart: Multidocument 14"/>
          <p:cNvSpPr/>
          <p:nvPr/>
        </p:nvSpPr>
        <p:spPr>
          <a:xfrm>
            <a:off x="107504" y="3068960"/>
            <a:ext cx="1296144" cy="1224136"/>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Universes</a:t>
            </a:r>
          </a:p>
          <a:p>
            <a:pPr algn="ctr"/>
            <a:r>
              <a:rPr lang="de-DE" dirty="0" smtClean="0">
                <a:solidFill>
                  <a:schemeClr val="tx1"/>
                </a:solidFill>
              </a:rPr>
              <a:t>Stoxx50</a:t>
            </a:r>
          </a:p>
        </p:txBody>
      </p:sp>
      <p:sp>
        <p:nvSpPr>
          <p:cNvPr id="16" name="Right Arrow 15"/>
          <p:cNvSpPr/>
          <p:nvPr/>
        </p:nvSpPr>
        <p:spPr>
          <a:xfrm>
            <a:off x="755576" y="5157192"/>
            <a:ext cx="741682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 machine producing security portfolios</a:t>
            </a:r>
            <a:endParaRPr lang="de-DE" dirty="0"/>
          </a:p>
        </p:txBody>
      </p:sp>
      <p:sp>
        <p:nvSpPr>
          <p:cNvPr id="17" name="Flowchart: Multidocument 16"/>
          <p:cNvSpPr/>
          <p:nvPr/>
        </p:nvSpPr>
        <p:spPr>
          <a:xfrm>
            <a:off x="7740352" y="2996952"/>
            <a:ext cx="864096" cy="1008112"/>
          </a:xfrm>
          <a:prstGeom prst="flowChartMultidocumen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Emails</a:t>
            </a:r>
          </a:p>
          <a:p>
            <a:pPr algn="ctr"/>
            <a:r>
              <a:rPr lang="de-DE" dirty="0" smtClean="0">
                <a:solidFill>
                  <a:schemeClr val="tx1"/>
                </a:solidFill>
              </a:rPr>
              <a:t>xls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Risikomanagement</a:t>
            </a:r>
            <a:endParaRPr lang="de-DE" dirty="0"/>
          </a:p>
        </p:txBody>
      </p:sp>
      <p:sp>
        <p:nvSpPr>
          <p:cNvPr id="3" name="Content Placeholder 2"/>
          <p:cNvSpPr>
            <a:spLocks noGrp="1"/>
          </p:cNvSpPr>
          <p:nvPr>
            <p:ph sz="quarter" idx="1"/>
          </p:nvPr>
        </p:nvSpPr>
        <p:spPr/>
        <p:txBody>
          <a:bodyPr>
            <a:normAutofit fontScale="92500" lnSpcReduction="10000"/>
          </a:bodyPr>
          <a:lstStyle/>
          <a:p>
            <a:r>
              <a:rPr lang="de-DE" dirty="0" smtClean="0"/>
              <a:t>Täglich operierende Timing-System  auf</a:t>
            </a:r>
          </a:p>
          <a:p>
            <a:pPr>
              <a:buNone/>
            </a:pPr>
            <a:r>
              <a:rPr lang="de-DE" dirty="0" smtClean="0"/>
              <a:t>      </a:t>
            </a:r>
            <a:r>
              <a:rPr lang="de-DE" b="1" dirty="0" smtClean="0"/>
              <a:t>A) Einzeltitel-Ebene</a:t>
            </a:r>
          </a:p>
          <a:p>
            <a:r>
              <a:rPr lang="de-DE" dirty="0" smtClean="0"/>
              <a:t>Keine Position ohne Stop</a:t>
            </a:r>
          </a:p>
          <a:p>
            <a:r>
              <a:rPr lang="de-DE" dirty="0" smtClean="0"/>
              <a:t>Die  Berechnung und Überwachung optimaler Stop-Limits erfolgt voll algorithmisch. Im Hintergrund werden dazu für jeden Einzeltitel kontinuierlich ein ganzer Set von Timing-Systemen adaptiert.</a:t>
            </a:r>
          </a:p>
          <a:p>
            <a:r>
              <a:rPr lang="de-DE" b="1" dirty="0" smtClean="0"/>
              <a:t>B) Portfolio-Ebene</a:t>
            </a:r>
          </a:p>
          <a:p>
            <a:pPr>
              <a:buNone/>
            </a:pPr>
            <a:r>
              <a:rPr lang="de-DE" dirty="0" smtClean="0"/>
              <a:t>    Expected-Shortfall  - Risk –Begrenzung durch Exposure- Steuerung auf Portfolioebene.  (Das Exposure wird durch Future-Hedge-Positionen derart reduziert, das der zu erwartenden Max-Loss auf das akzeptierte Risikomaß begrenzt wird)</a:t>
            </a:r>
          </a:p>
          <a:p>
            <a:pPr>
              <a:buNone/>
            </a:pPr>
            <a:endParaRPr lang="de-DE"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Reporting und Output</a:t>
            </a:r>
            <a:endParaRPr lang="de-DE" dirty="0"/>
          </a:p>
        </p:txBody>
      </p:sp>
      <p:sp>
        <p:nvSpPr>
          <p:cNvPr id="3" name="Content Placeholder 2"/>
          <p:cNvSpPr>
            <a:spLocks noGrp="1"/>
          </p:cNvSpPr>
          <p:nvPr>
            <p:ph sz="quarter" idx="1"/>
          </p:nvPr>
        </p:nvSpPr>
        <p:spPr/>
        <p:txBody>
          <a:bodyPr>
            <a:normAutofit fontScale="92500"/>
          </a:bodyPr>
          <a:lstStyle/>
          <a:p>
            <a:r>
              <a:rPr lang="de-DE" dirty="0" smtClean="0"/>
              <a:t>SAM berechnet alle relevanten Performance- und Risikokennzahlen.  Es passt die quantitativen Algorithmen kontinuierlich den Martgegebenheiten an (lernfähig).</a:t>
            </a:r>
          </a:p>
          <a:p>
            <a:r>
              <a:rPr lang="de-DE" dirty="0" smtClean="0"/>
              <a:t>Für alle Positionen werden Orders und Exit-Limits berechnet.  Alle Transaktionen und Kennzahlen können in PDF und Excel-Sheets exportiert und automatisiert als email versandt werden.</a:t>
            </a:r>
          </a:p>
          <a:p>
            <a:r>
              <a:rPr lang="de-DE" dirty="0" smtClean="0"/>
              <a:t>Marktdatenschnittstellen gibt es zu unterschiedlichen Internet-Providern und Bloomberg.</a:t>
            </a:r>
          </a:p>
          <a:p>
            <a:r>
              <a:rPr lang="de-DE" dirty="0" smtClean="0"/>
              <a:t>Broker können bei Bedarf automatisch angebunden werden.</a:t>
            </a:r>
          </a:p>
          <a:p>
            <a:r>
              <a:rPr lang="de-DE" dirty="0" smtClean="0"/>
              <a:t>SAM ist ein offenens System:  Es wird kontinuierlich um Algorithmen und Anlagestrategien erweitert.</a:t>
            </a:r>
          </a:p>
          <a:p>
            <a:pPr>
              <a:buNone/>
            </a:pPr>
            <a:endParaRPr lang="de-DE"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Konzept des Produktionslabors</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Analogie zur Autoindustrie:</a:t>
            </a:r>
          </a:p>
          <a:p>
            <a:pPr lvl="1"/>
            <a:r>
              <a:rPr lang="de-DE" dirty="0" smtClean="0"/>
              <a:t>Verschiedene Kundenprodukte (Autos/Fonds) werden aus einem einheitlichen Set von Basiskomponenten (Motoren../ Leistungsbausteinen) kombiniert.</a:t>
            </a:r>
          </a:p>
          <a:p>
            <a:pPr lvl="1"/>
            <a:r>
              <a:rPr lang="de-DE" dirty="0" smtClean="0"/>
              <a:t>Die Produktion besteht aus zwei Phasen:</a:t>
            </a:r>
          </a:p>
          <a:p>
            <a:pPr lvl="1"/>
            <a:r>
              <a:rPr lang="de-DE" dirty="0" smtClean="0"/>
              <a:t> A) Dezentrale Erstellung  hochqualitativer </a:t>
            </a:r>
            <a:r>
              <a:rPr lang="de-DE" b="1" dirty="0" smtClean="0"/>
              <a:t>BasisBausteine </a:t>
            </a:r>
          </a:p>
          <a:p>
            <a:pPr lvl="1"/>
            <a:r>
              <a:rPr lang="de-DE" b="1" dirty="0" smtClean="0"/>
              <a:t> </a:t>
            </a:r>
            <a:r>
              <a:rPr lang="de-DE" dirty="0" smtClean="0"/>
              <a:t>B) Integration der Bausteine zu marktrelevanten Endprodukten (Autos/Fonds) mit Hilfe einer zentralen  hochautomatisierten </a:t>
            </a:r>
            <a:r>
              <a:rPr lang="de-DE" b="1" dirty="0" smtClean="0"/>
              <a:t>Integrationsplattform</a:t>
            </a:r>
            <a:r>
              <a:rPr lang="de-DE" dirty="0" smtClean="0"/>
              <a:t> (Fließband = SAM)</a:t>
            </a:r>
          </a:p>
          <a:p>
            <a:pPr lvl="1"/>
            <a:r>
              <a:rPr lang="de-DE" dirty="0" smtClean="0"/>
              <a:t>Vorteile für die Autoindustrie sind bekannt !!!</a:t>
            </a:r>
          </a:p>
          <a:p>
            <a:pPr lvl="1"/>
            <a:r>
              <a:rPr lang="de-DE" dirty="0" smtClean="0"/>
              <a:t>Die Wiederverwendung von Basistechnologien für unterschiedliche Endprodukte ermöglicht dem Hersteller seine Kernkompetenz auf Produktion und Vertrieb zu konzentrieren und  schnell auf sich ändernde Marktbedürfnisse mit zugeschnittenen Endprodukten zu reagieren. </a:t>
            </a:r>
          </a:p>
          <a:p>
            <a:pPr lvl="1">
              <a:buNone/>
            </a:pPr>
            <a:endParaRPr lang="de-DE" dirty="0" smtClean="0"/>
          </a:p>
          <a:p>
            <a:endParaRPr lang="de-DE"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dirty="0" smtClean="0"/>
              <a:t>Aufgaben der SAM Produktionsplattform</a:t>
            </a:r>
            <a:endParaRPr lang="de-DE" dirty="0"/>
          </a:p>
        </p:txBody>
      </p:sp>
      <p:sp>
        <p:nvSpPr>
          <p:cNvPr id="3" name="Content Placeholder 2"/>
          <p:cNvSpPr>
            <a:spLocks noGrp="1"/>
          </p:cNvSpPr>
          <p:nvPr>
            <p:ph sz="quarter" idx="1"/>
          </p:nvPr>
        </p:nvSpPr>
        <p:spPr>
          <a:xfrm>
            <a:off x="179512" y="1628800"/>
            <a:ext cx="8686800" cy="5472608"/>
          </a:xfrm>
        </p:spPr>
        <p:txBody>
          <a:bodyPr>
            <a:normAutofit/>
          </a:bodyPr>
          <a:lstStyle/>
          <a:p>
            <a:r>
              <a:rPr lang="de-DE" dirty="0" smtClean="0"/>
              <a:t>Identifizierung und QS der Leistungsbausteine / Performance</a:t>
            </a:r>
          </a:p>
          <a:p>
            <a:r>
              <a:rPr lang="de-DE" dirty="0" smtClean="0"/>
              <a:t>Integration dieser Leistungsbausteine in eine offene, erweiterbare Produktionsplattform: sämtliche quant-Tools laufen in zentraler Umgebung,  alle Daten stehen in zentraler Datenbank</a:t>
            </a:r>
          </a:p>
          <a:p>
            <a:r>
              <a:rPr lang="de-DE" dirty="0" smtClean="0"/>
              <a:t>Automatisierter Fondsbetrieb im Tagesgeschäft:</a:t>
            </a:r>
            <a:br>
              <a:rPr lang="de-DE" dirty="0" smtClean="0"/>
            </a:br>
            <a:r>
              <a:rPr lang="de-DE" dirty="0" smtClean="0"/>
              <a:t>	 Positionsüberwachung + Ordergenerierung </a:t>
            </a:r>
          </a:p>
          <a:p>
            <a:r>
              <a:rPr lang="de-DE" dirty="0" smtClean="0"/>
              <a:t>Wiederverwendung der Leistungsbausteine im Tagesgeschäft in unterschiedlichen Fonds</a:t>
            </a:r>
            <a:br>
              <a:rPr lang="de-DE" dirty="0" smtClean="0"/>
            </a:br>
            <a:r>
              <a:rPr lang="de-DE" dirty="0" smtClean="0"/>
              <a:t>Kombination von bewährten Timing- und  AA – Algorithmen und ganz unterschiedlichen Endprodukten (Europa,Welt, Future-Hedge,...) </a:t>
            </a:r>
            <a:endParaRPr lang="de-DE" sz="2100"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dirty="0" smtClean="0"/>
              <a:t>Leistungsbausteine einer Fondsplattform</a:t>
            </a:r>
            <a:endParaRPr lang="de-DE" dirty="0"/>
          </a:p>
        </p:txBody>
      </p:sp>
      <p:sp>
        <p:nvSpPr>
          <p:cNvPr id="3" name="Content Placeholder 2"/>
          <p:cNvSpPr>
            <a:spLocks noGrp="1"/>
          </p:cNvSpPr>
          <p:nvPr>
            <p:ph sz="quarter" idx="1"/>
          </p:nvPr>
        </p:nvSpPr>
        <p:spPr>
          <a:xfrm>
            <a:off x="228600" y="1403874"/>
            <a:ext cx="8686800" cy="5454126"/>
          </a:xfrm>
        </p:spPr>
        <p:txBody>
          <a:bodyPr>
            <a:normAutofit fontScale="77500" lnSpcReduction="20000"/>
          </a:bodyPr>
          <a:lstStyle/>
          <a:p>
            <a:pPr>
              <a:buNone/>
            </a:pPr>
            <a:endParaRPr lang="de-DE" dirty="0" smtClean="0"/>
          </a:p>
          <a:p>
            <a:pPr>
              <a:buNone/>
            </a:pPr>
            <a:r>
              <a:rPr lang="de-DE" dirty="0" smtClean="0"/>
              <a:t>... sind die Arbeitsergebnisse des Assetmanagers mit denen er die </a:t>
            </a:r>
            <a:r>
              <a:rPr lang="de-DE" u="sng" dirty="0" smtClean="0"/>
              <a:t>Out</a:t>
            </a:r>
            <a:r>
              <a:rPr lang="de-DE" dirty="0" smtClean="0"/>
              <a:t>performance seiner aktiven  gemanagden Fonds erzeugt: </a:t>
            </a:r>
          </a:p>
          <a:p>
            <a:pPr>
              <a:buNone/>
            </a:pPr>
            <a:r>
              <a:rPr lang="da-DK" sz="2400" dirty="0" smtClean="0">
                <a:solidFill>
                  <a:srgbClr val="171717"/>
                </a:solidFill>
                <a:cs typeface="Arial" charset="0"/>
              </a:rPr>
              <a:t>	</a:t>
            </a:r>
          </a:p>
          <a:p>
            <a:r>
              <a:rPr lang="da-DK" sz="2600" dirty="0" smtClean="0">
                <a:solidFill>
                  <a:srgbClr val="171717"/>
                </a:solidFill>
                <a:cs typeface="Arial" charset="0"/>
              </a:rPr>
              <a:t>Assetallocation  (Assetklassen/Länder/Branchen/Laufzeiten...)</a:t>
            </a:r>
          </a:p>
          <a:p>
            <a:r>
              <a:rPr lang="da-DK" sz="2600" dirty="0" smtClean="0">
                <a:solidFill>
                  <a:srgbClr val="171717"/>
                </a:solidFill>
                <a:cs typeface="Arial" charset="0"/>
              </a:rPr>
              <a:t>Titelselektionen / Rankinglisten  ...</a:t>
            </a:r>
          </a:p>
          <a:p>
            <a:r>
              <a:rPr lang="da-DK" sz="2600" dirty="0" smtClean="0">
                <a:solidFill>
                  <a:srgbClr val="171717"/>
                </a:solidFill>
                <a:cs typeface="Arial" charset="0"/>
              </a:rPr>
              <a:t>Musterportfolios</a:t>
            </a:r>
          </a:p>
          <a:p>
            <a:r>
              <a:rPr lang="da-DK" sz="2600" dirty="0" smtClean="0">
                <a:solidFill>
                  <a:srgbClr val="171717"/>
                </a:solidFill>
                <a:cs typeface="Arial" charset="0"/>
              </a:rPr>
              <a:t>Fondsgewichtungen der Kundenportfolios  </a:t>
            </a:r>
          </a:p>
          <a:p>
            <a:r>
              <a:rPr lang="da-DK" sz="2600" dirty="0" smtClean="0">
                <a:solidFill>
                  <a:srgbClr val="171717"/>
                </a:solidFill>
                <a:cs typeface="Arial" charset="0"/>
              </a:rPr>
              <a:t>Strategien Entry/Exit-Timing- und Hedge stategien </a:t>
            </a:r>
          </a:p>
          <a:p>
            <a:r>
              <a:rPr lang="da-DK" sz="2600" dirty="0" smtClean="0">
                <a:solidFill>
                  <a:srgbClr val="171717"/>
                </a:solidFill>
                <a:cs typeface="Arial" charset="0"/>
              </a:rPr>
              <a:t>Talent der Portfoliomanger</a:t>
            </a:r>
          </a:p>
          <a:p>
            <a:endParaRPr lang="da-DK" sz="2600" dirty="0" smtClean="0">
              <a:solidFill>
                <a:srgbClr val="171717"/>
              </a:solidFill>
              <a:cs typeface="Arial" charset="0"/>
            </a:endParaRPr>
          </a:p>
          <a:p>
            <a:pPr>
              <a:buNone/>
            </a:pPr>
            <a:r>
              <a:rPr lang="da-DK" sz="2600" dirty="0" smtClean="0">
                <a:solidFill>
                  <a:srgbClr val="171717"/>
                </a:solidFill>
                <a:cs typeface="Arial" charset="0"/>
              </a:rPr>
              <a:t>Wichtig:  Solche Leistungsbausteine können mit quantitative Methoden erbracht werden,  es können aber genau so gut auch konventionell produzierte Teilergebnisse sein:   z.B. Die Top 20 – Euro-Aktien Liste die ein Fondsmanager auf Grund seiner Erfahrung beisteuern kann oder ein von Hand gepflegtes Musterportfolio / Fonds</a:t>
            </a:r>
          </a:p>
          <a:p>
            <a:pPr>
              <a:buNone/>
            </a:pPr>
            <a:endParaRPr lang="da-DK" sz="2600" dirty="0" smtClean="0">
              <a:solidFill>
                <a:srgbClr val="171717"/>
              </a:solidFill>
              <a:cs typeface="Arial" charset="0"/>
            </a:endParaRPr>
          </a:p>
          <a:p>
            <a:pPr>
              <a:buNone/>
            </a:pPr>
            <a:r>
              <a:rPr lang="da-DK" sz="2600" dirty="0" smtClean="0">
                <a:solidFill>
                  <a:srgbClr val="171717"/>
                </a:solidFill>
                <a:cs typeface="Arial" charset="0"/>
              </a:rPr>
              <a:t>Leistungbausteine  finden sich in jedem Einzelschritt der Fondsproduktion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Universe</a:t>
            </a:r>
            <a:endParaRPr lang="de-DE" dirty="0"/>
          </a:p>
        </p:txBody>
      </p:sp>
      <p:sp>
        <p:nvSpPr>
          <p:cNvPr id="3" name="Content Placeholder 2"/>
          <p:cNvSpPr>
            <a:spLocks noGrp="1"/>
          </p:cNvSpPr>
          <p:nvPr>
            <p:ph sz="quarter" idx="1"/>
          </p:nvPr>
        </p:nvSpPr>
        <p:spPr/>
        <p:txBody>
          <a:bodyPr>
            <a:normAutofit lnSpcReduction="10000"/>
          </a:bodyPr>
          <a:lstStyle/>
          <a:p>
            <a:r>
              <a:rPr lang="de-DE" dirty="0" smtClean="0"/>
              <a:t>Beliebige Sets von Wertpapieren (Universes) können in die iPM eingespeist werden.</a:t>
            </a:r>
          </a:p>
          <a:p>
            <a:r>
              <a:rPr lang="de-DE" dirty="0" smtClean="0"/>
              <a:t> Die Wahl eines Universums ist ziemlich wichtig für die erreichbare Gesamtperformance:    Wenn lahme Enten dabein sind..</a:t>
            </a:r>
          </a:p>
          <a:p>
            <a:r>
              <a:rPr lang="de-DE" dirty="0" smtClean="0"/>
              <a:t>Gut wär:  Ein möglichst herterogener Set von Assets  - wo  es zu jedem Zeitraum einige gibt die einen brauchbaren Trend ausprägen.</a:t>
            </a:r>
          </a:p>
          <a:p>
            <a:r>
              <a:rPr lang="de-DE" dirty="0" smtClean="0"/>
              <a:t>Das führt dann zur Auswahl eines global Portfolio, und diversen Assetklassen  (Aktien,Währunge, Renten,Commodities)</a:t>
            </a:r>
          </a:p>
          <a:p>
            <a:pPr>
              <a:buNone/>
            </a:pPr>
            <a:endParaRPr lang="de-DE"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Marktdaten	</a:t>
            </a:r>
            <a:endParaRPr lang="de-DE" dirty="0"/>
          </a:p>
        </p:txBody>
      </p:sp>
      <p:sp>
        <p:nvSpPr>
          <p:cNvPr id="3" name="Content Placeholder 2"/>
          <p:cNvSpPr>
            <a:spLocks noGrp="1"/>
          </p:cNvSpPr>
          <p:nvPr>
            <p:ph sz="quarter" idx="1"/>
          </p:nvPr>
        </p:nvSpPr>
        <p:spPr/>
        <p:txBody>
          <a:bodyPr>
            <a:normAutofit fontScale="92500" lnSpcReduction="20000"/>
          </a:bodyPr>
          <a:lstStyle/>
          <a:p>
            <a:r>
              <a:rPr lang="de-DE" dirty="0" smtClean="0"/>
              <a:t>Zu den Titeln sollten neben den Kursen,  Begleitdaten verfügbar sein, die als Leadingindikatoren helfen das zukünftige Potential abzuschätzen.  </a:t>
            </a:r>
          </a:p>
          <a:p>
            <a:r>
              <a:rPr lang="de-DE" dirty="0" smtClean="0"/>
              <a:t>Für Aktien:  Bilanzdaten </a:t>
            </a:r>
          </a:p>
          <a:p>
            <a:pPr>
              <a:buNone/>
            </a:pPr>
            <a:r>
              <a:rPr lang="de-DE" dirty="0" smtClean="0"/>
              <a:t>             (für das eingebaute Discounted Cash Flow – Modell) </a:t>
            </a:r>
          </a:p>
          <a:p>
            <a:r>
              <a:rPr lang="de-DE" dirty="0" smtClean="0"/>
              <a:t>Für  Indizes – Macros   (CPI, IFO,...)</a:t>
            </a:r>
          </a:p>
          <a:p>
            <a:r>
              <a:rPr lang="de-DE" dirty="0" smtClean="0"/>
              <a:t>Beispiele </a:t>
            </a:r>
          </a:p>
          <a:p>
            <a:r>
              <a:rPr lang="de-DE" dirty="0" smtClean="0"/>
              <a:t>     DAX:   IFO </a:t>
            </a:r>
          </a:p>
          <a:p>
            <a:endParaRPr lang="de-DE" dirty="0" smtClean="0"/>
          </a:p>
          <a:p>
            <a:r>
              <a:rPr lang="de-DE" dirty="0" smtClean="0"/>
              <a:t>Die Menge der vorverarbeiteten  Begleitdaten eines Titels bildet seine DatenCloud.</a:t>
            </a:r>
          </a:p>
          <a:p>
            <a:r>
              <a:rPr lang="de-DE" dirty="0" smtClean="0"/>
              <a:t>Mittels Data.Mining wird daraus die Attraktivität des Titels berechnet.</a:t>
            </a:r>
            <a:endParaRPr lang="de-D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0</TotalTime>
  <Words>4361</Words>
  <Application>Microsoft Office PowerPoint</Application>
  <PresentationFormat>On-screen Show (4:3)</PresentationFormat>
  <Paragraphs>553</Paragraphs>
  <Slides>74</Slides>
  <Notes>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Equity</vt:lpstr>
      <vt:lpstr> SAM </vt:lpstr>
      <vt:lpstr> KnowHow of   economy+technology=&gt;    assetmanagement </vt:lpstr>
      <vt:lpstr>Mein Vermögensaufbau funktioniert</vt:lpstr>
      <vt:lpstr>Mein Ziel </vt:lpstr>
      <vt:lpstr>Anlageziel:  Was will ich</vt:lpstr>
      <vt:lpstr>iPM – iron Portfoliomanager</vt:lpstr>
      <vt:lpstr>TSA</vt:lpstr>
      <vt:lpstr>Universe</vt:lpstr>
      <vt:lpstr>Marktdaten </vt:lpstr>
      <vt:lpstr>Universe-Beispiele</vt:lpstr>
      <vt:lpstr>Timing</vt:lpstr>
      <vt:lpstr>Selection</vt:lpstr>
      <vt:lpstr>Allocation </vt:lpstr>
      <vt:lpstr>Orders </vt:lpstr>
      <vt:lpstr>iPM in R</vt:lpstr>
      <vt:lpstr>Eine Software</vt:lpstr>
      <vt:lpstr> 80% der FM schaffen es nicht den Index zu schlagen</vt:lpstr>
      <vt:lpstr>Risiko: sich was in die Tasche lügen ..     „Übergeneralisierung bei Backtests“</vt:lpstr>
      <vt:lpstr>Markttechnik: forecasts sind schwierig</vt:lpstr>
      <vt:lpstr>Einfache Dinge aber helfen:    faber-Timing + Portfolio-Allocation</vt:lpstr>
      <vt:lpstr>Performance-Anteile</vt:lpstr>
      <vt:lpstr>Portfolio ?</vt:lpstr>
      <vt:lpstr>Improved Faber:</vt:lpstr>
      <vt:lpstr> Swing-Bugs</vt:lpstr>
      <vt:lpstr>Fundamentaldaten</vt:lpstr>
      <vt:lpstr>Komplexe Marktbeobachtung</vt:lpstr>
      <vt:lpstr>Die Datencloud</vt:lpstr>
      <vt:lpstr>DataCloud</vt:lpstr>
      <vt:lpstr>Neue Werkzeuge: DataMining</vt:lpstr>
      <vt:lpstr>Classifier</vt:lpstr>
      <vt:lpstr>Vorteile und Ergebnisse</vt:lpstr>
      <vt:lpstr>Ergebnisse </vt:lpstr>
      <vt:lpstr>Ausgangsuniversum festlegen  Marktdaten beschaffen</vt:lpstr>
      <vt:lpstr>Merkmale + Indikatoren berechnen  „BigData“ – die Datencloud</vt:lpstr>
      <vt:lpstr>Kurse</vt:lpstr>
      <vt:lpstr>Risk-Return-Profile</vt:lpstr>
      <vt:lpstr>Technische Timing-Systeme: faber-dax</vt:lpstr>
      <vt:lpstr>Support-Resistance</vt:lpstr>
      <vt:lpstr>Channel-Timing-System</vt:lpstr>
      <vt:lpstr>Beispiele:  Discounted Cash Flow Apple</vt:lpstr>
      <vt:lpstr>Ifo,  Consumer Confidence Index         (Eckhard‘s  findings)</vt:lpstr>
      <vt:lpstr>Target – Berechnung</vt:lpstr>
      <vt:lpstr>Identifikation der Merkmals-Relevanz</vt:lpstr>
      <vt:lpstr>Die DatenCloud  ca. 90 bis 120 Kennzahlen pro Titel</vt:lpstr>
      <vt:lpstr>Datamining Modell  nachvollziebarer Entscheidungsbaum</vt:lpstr>
      <vt:lpstr>Verdichtung der Datencloud zu einer  Titel-Selektion </vt:lpstr>
      <vt:lpstr>Datamining</vt:lpstr>
      <vt:lpstr>Optimierung mit welchen Stückzahlen (Anteile am Gesamtvermögen) kauf ich empfohlene Titel ? </vt:lpstr>
      <vt:lpstr>Portfolio-Run  - &gt;pdf</vt:lpstr>
      <vt:lpstr>Portfolio-Strategien</vt:lpstr>
      <vt:lpstr>Komplexe Zielfunktionen</vt:lpstr>
      <vt:lpstr>Modell-Lernen:   Target + Feature</vt:lpstr>
      <vt:lpstr>Identifizierung der erfolgskritischen Merkmale</vt:lpstr>
      <vt:lpstr>Ablauf:</vt:lpstr>
      <vt:lpstr>Resultate: Dax-Datencloud</vt:lpstr>
      <vt:lpstr>Gesamtablauf</vt:lpstr>
      <vt:lpstr>Asset-Allocation</vt:lpstr>
      <vt:lpstr>Assetallocation</vt:lpstr>
      <vt:lpstr>Optimierer </vt:lpstr>
      <vt:lpstr>Gesamtablauf</vt:lpstr>
      <vt:lpstr>Global-Portfolio und StoxxBranchen</vt:lpstr>
      <vt:lpstr>Meta-Portfolio </vt:lpstr>
      <vt:lpstr>Inhalt</vt:lpstr>
      <vt:lpstr>SAM </vt:lpstr>
      <vt:lpstr>SAM –Software</vt:lpstr>
      <vt:lpstr>SAM</vt:lpstr>
      <vt:lpstr>nTopK-AA-Stop   - Stratgie</vt:lpstr>
      <vt:lpstr>nTopK</vt:lpstr>
      <vt:lpstr>Assetallocation    ( AA )</vt:lpstr>
      <vt:lpstr>Risikomanagement</vt:lpstr>
      <vt:lpstr>Reporting und Output</vt:lpstr>
      <vt:lpstr>Konzept des Produktionslabors</vt:lpstr>
      <vt:lpstr>Aufgaben der SAM Produktionsplattform</vt:lpstr>
      <vt:lpstr>Leistungsbausteine einer Fondsplattform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markus</dc:creator>
  <cp:lastModifiedBy>markus</cp:lastModifiedBy>
  <cp:revision>297</cp:revision>
  <dcterms:created xsi:type="dcterms:W3CDTF">2012-01-20T18:27:01Z</dcterms:created>
  <dcterms:modified xsi:type="dcterms:W3CDTF">2013-11-07T08:39:43Z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