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62"/>
  </p:notesMasterIdLst>
  <p:sldIdLst>
    <p:sldId id="256" r:id="rId3"/>
    <p:sldId id="342" r:id="rId4"/>
    <p:sldId id="333" r:id="rId5"/>
    <p:sldId id="339" r:id="rId6"/>
    <p:sldId id="341" r:id="rId7"/>
    <p:sldId id="343" r:id="rId8"/>
    <p:sldId id="340" r:id="rId9"/>
    <p:sldId id="334" r:id="rId10"/>
    <p:sldId id="335" r:id="rId11"/>
    <p:sldId id="336" r:id="rId12"/>
    <p:sldId id="337" r:id="rId13"/>
    <p:sldId id="289" r:id="rId14"/>
    <p:sldId id="302" r:id="rId15"/>
    <p:sldId id="290" r:id="rId16"/>
    <p:sldId id="291" r:id="rId17"/>
    <p:sldId id="292" r:id="rId18"/>
    <p:sldId id="293" r:id="rId19"/>
    <p:sldId id="304" r:id="rId20"/>
    <p:sldId id="305" r:id="rId21"/>
    <p:sldId id="308" r:id="rId22"/>
    <p:sldId id="321" r:id="rId23"/>
    <p:sldId id="312" r:id="rId24"/>
    <p:sldId id="324" r:id="rId25"/>
    <p:sldId id="326" r:id="rId26"/>
    <p:sldId id="306" r:id="rId27"/>
    <p:sldId id="309" r:id="rId28"/>
    <p:sldId id="310" r:id="rId29"/>
    <p:sldId id="318" r:id="rId30"/>
    <p:sldId id="313" r:id="rId31"/>
    <p:sldId id="322" r:id="rId32"/>
    <p:sldId id="314" r:id="rId33"/>
    <p:sldId id="315" r:id="rId34"/>
    <p:sldId id="316" r:id="rId35"/>
    <p:sldId id="325" r:id="rId36"/>
    <p:sldId id="327" r:id="rId37"/>
    <p:sldId id="284" r:id="rId38"/>
    <p:sldId id="329" r:id="rId39"/>
    <p:sldId id="330" r:id="rId40"/>
    <p:sldId id="331" r:id="rId41"/>
    <p:sldId id="295" r:id="rId42"/>
    <p:sldId id="303" r:id="rId43"/>
    <p:sldId id="287" r:id="rId44"/>
    <p:sldId id="280" r:id="rId45"/>
    <p:sldId id="283" r:id="rId46"/>
    <p:sldId id="282" r:id="rId47"/>
    <p:sldId id="279" r:id="rId48"/>
    <p:sldId id="294" r:id="rId49"/>
    <p:sldId id="259" r:id="rId50"/>
    <p:sldId id="257" r:id="rId51"/>
    <p:sldId id="266" r:id="rId52"/>
    <p:sldId id="265" r:id="rId53"/>
    <p:sldId id="267" r:id="rId54"/>
    <p:sldId id="268" r:id="rId55"/>
    <p:sldId id="269" r:id="rId56"/>
    <p:sldId id="270" r:id="rId57"/>
    <p:sldId id="271" r:id="rId58"/>
    <p:sldId id="260" r:id="rId59"/>
    <p:sldId id="262" r:id="rId60"/>
    <p:sldId id="258" r:id="rId61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3" d="100"/>
          <a:sy n="73" d="100"/>
        </p:scale>
        <p:origin x="-1104" y="-108"/>
      </p:cViewPr>
      <p:guideLst>
        <p:guide orient="horz" pos="2160"/>
        <p:guide pos="2880"/>
        <p:guide pos="144"/>
        <p:guide pos="5616"/>
      </p:guideLst>
    </p:cSldViewPr>
  </p:slideViewPr>
  <p:notesTextViewPr>
    <p:cViewPr>
      <p:scale>
        <a:sx n="25" d="100"/>
        <a:sy n="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86" y="-96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7339CD-1334-5346-B1E0-0495A20CAFA7}" type="doc">
      <dgm:prSet loTypeId="urn:microsoft.com/office/officeart/2005/8/layout/hProcess9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4E22AB2-4765-D64A-AF93-9BD4314CF21A}">
      <dgm:prSet phldrT="[Text]" custT="1"/>
      <dgm:spPr>
        <a:gradFill rotWithShape="0">
          <a:gsLst>
            <a:gs pos="0">
              <a:srgbClr val="0070C0"/>
            </a:gs>
            <a:gs pos="100000">
              <a:srgbClr val="00405F"/>
            </a:gs>
          </a:gsLst>
          <a:lin ang="10500000" scaled="0"/>
        </a:gradFill>
      </dgm:spPr>
      <dgm:t>
        <a:bodyPr/>
        <a:lstStyle/>
        <a:p>
          <a:r>
            <a:rPr lang="en-US" sz="1800" dirty="0" err="1" smtClean="0">
              <a:latin typeface="Arial" pitchFamily="34" charset="0"/>
              <a:cs typeface="Arial" pitchFamily="34" charset="0"/>
            </a:rPr>
            <a:t>nTopK</a:t>
          </a:r>
          <a:r>
            <a:rPr lang="en-US" sz="1800" dirty="0" smtClean="0">
              <a:latin typeface="Arial" pitchFamily="34" charset="0"/>
              <a:cs typeface="Arial" pitchFamily="34" charset="0"/>
            </a:rPr>
            <a:t> </a:t>
          </a:r>
        </a:p>
        <a:p>
          <a:r>
            <a:rPr lang="en-US" sz="1800" dirty="0" err="1" smtClean="0">
              <a:latin typeface="Arial" pitchFamily="34" charset="0"/>
              <a:cs typeface="Arial" pitchFamily="34" charset="0"/>
            </a:rPr>
            <a:t>selektion</a:t>
          </a:r>
          <a:endParaRPr lang="en-US" sz="1800" dirty="0" smtClean="0">
            <a:latin typeface="Arial" pitchFamily="34" charset="0"/>
            <a:cs typeface="Arial" pitchFamily="34" charset="0"/>
          </a:endParaRPr>
        </a:p>
      </dgm:t>
    </dgm:pt>
    <dgm:pt modelId="{E57A1F93-E60C-4F44-9CD8-235A1F174F87}" type="parTrans" cxnId="{63B59877-B442-1D4F-ADAE-30D06FDF219B}">
      <dgm:prSet/>
      <dgm:spPr/>
      <dgm:t>
        <a:bodyPr/>
        <a:lstStyle/>
        <a:p>
          <a:endParaRPr lang="en-US"/>
        </a:p>
      </dgm:t>
    </dgm:pt>
    <dgm:pt modelId="{A68D47C3-2314-A94E-AB40-486C41778A10}" type="sibTrans" cxnId="{63B59877-B442-1D4F-ADAE-30D06FDF219B}">
      <dgm:prSet/>
      <dgm:spPr/>
      <dgm:t>
        <a:bodyPr/>
        <a:lstStyle/>
        <a:p>
          <a:endParaRPr lang="en-US"/>
        </a:p>
      </dgm:t>
    </dgm:pt>
    <dgm:pt modelId="{296C8D5A-7545-EC49-ABF5-F3D46CDD93A5}">
      <dgm:prSet phldrT="[Text]" custT="1"/>
      <dgm:spPr>
        <a:gradFill rotWithShape="0">
          <a:gsLst>
            <a:gs pos="0">
              <a:srgbClr val="34A8CC"/>
            </a:gs>
            <a:gs pos="100000">
              <a:srgbClr val="227088"/>
            </a:gs>
          </a:gsLst>
          <a:lin ang="10500000" scaled="0"/>
        </a:gradFill>
      </dgm:spPr>
      <dgm:t>
        <a:bodyPr/>
        <a:lstStyle/>
        <a:p>
          <a:r>
            <a:rPr lang="en-US" sz="1800" dirty="0" smtClean="0">
              <a:latin typeface="Arial" pitchFamily="34" charset="0"/>
              <a:cs typeface="Arial" pitchFamily="34" charset="0"/>
            </a:rPr>
            <a:t>Asset</a:t>
          </a:r>
          <a:br>
            <a:rPr lang="en-US" sz="1800" dirty="0" smtClean="0">
              <a:latin typeface="Arial" pitchFamily="34" charset="0"/>
              <a:cs typeface="Arial" pitchFamily="34" charset="0"/>
            </a:rPr>
          </a:br>
          <a:r>
            <a:rPr lang="en-US" sz="1800" dirty="0" smtClean="0">
              <a:latin typeface="Arial" pitchFamily="34" charset="0"/>
              <a:cs typeface="Arial" pitchFamily="34" charset="0"/>
            </a:rPr>
            <a:t>allocation</a:t>
          </a:r>
          <a:endParaRPr lang="en-US" sz="1800" dirty="0">
            <a:latin typeface="Arial" pitchFamily="34" charset="0"/>
            <a:cs typeface="Arial" pitchFamily="34" charset="0"/>
          </a:endParaRPr>
        </a:p>
      </dgm:t>
    </dgm:pt>
    <dgm:pt modelId="{192EB120-D01A-AB44-93C2-BE598B29EE49}" type="parTrans" cxnId="{0983A8E8-F81D-2C42-BEB8-67EF5B070FB5}">
      <dgm:prSet/>
      <dgm:spPr/>
      <dgm:t>
        <a:bodyPr/>
        <a:lstStyle/>
        <a:p>
          <a:endParaRPr lang="en-US"/>
        </a:p>
      </dgm:t>
    </dgm:pt>
    <dgm:pt modelId="{CBCEB8E4-4636-1E42-82B5-5DE753507621}" type="sibTrans" cxnId="{0983A8E8-F81D-2C42-BEB8-67EF5B070FB5}">
      <dgm:prSet/>
      <dgm:spPr/>
      <dgm:t>
        <a:bodyPr/>
        <a:lstStyle/>
        <a:p>
          <a:endParaRPr lang="en-US"/>
        </a:p>
      </dgm:t>
    </dgm:pt>
    <dgm:pt modelId="{D32E4BE2-9E68-9D4E-83C1-855103317570}">
      <dgm:prSet phldrT="[Text]" custT="1"/>
      <dgm:spPr>
        <a:gradFill rotWithShape="0">
          <a:gsLst>
            <a:gs pos="0">
              <a:srgbClr val="3FC1FF"/>
            </a:gs>
            <a:gs pos="100000">
              <a:srgbClr val="1F88C8"/>
            </a:gs>
          </a:gsLst>
          <a:lin ang="10500000" scaled="0"/>
        </a:gradFill>
      </dgm:spPr>
      <dgm:t>
        <a:bodyPr/>
        <a:lstStyle/>
        <a:p>
          <a:r>
            <a:rPr lang="en-US" sz="1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Risk</a:t>
          </a:r>
          <a:br>
            <a:rPr lang="en-US" sz="1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</a:br>
          <a:r>
            <a:rPr lang="en-US" sz="1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management</a:t>
          </a:r>
          <a:endParaRPr lang="en-US" sz="18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E3B898FA-0B57-ED42-9E2D-87DF56A8EE6D}" type="parTrans" cxnId="{8A60FB06-0A0A-F748-AD7F-F2400853258B}">
      <dgm:prSet/>
      <dgm:spPr/>
      <dgm:t>
        <a:bodyPr/>
        <a:lstStyle/>
        <a:p>
          <a:endParaRPr lang="en-US"/>
        </a:p>
      </dgm:t>
    </dgm:pt>
    <dgm:pt modelId="{BF1A1DCE-7E60-F94E-A3C3-8FB42C780955}" type="sibTrans" cxnId="{8A60FB06-0A0A-F748-AD7F-F2400853258B}">
      <dgm:prSet/>
      <dgm:spPr/>
      <dgm:t>
        <a:bodyPr/>
        <a:lstStyle/>
        <a:p>
          <a:endParaRPr lang="en-US"/>
        </a:p>
      </dgm:t>
    </dgm:pt>
    <dgm:pt modelId="{E6398FE1-A6D9-4E40-84D6-71F78BCE9508}" type="pres">
      <dgm:prSet presAssocID="{537339CD-1334-5346-B1E0-0495A20CAFA7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11D6DE97-E59A-0F45-B8AE-BAAED31D1F1B}" type="pres">
      <dgm:prSet presAssocID="{537339CD-1334-5346-B1E0-0495A20CAFA7}" presName="arrow" presStyleLbl="bgShp" presStyleIdx="0" presStyleCnt="1" custScaleX="117647" custLinFactNeighborX="0" custLinFactNeighborY="-3571"/>
      <dgm:spPr>
        <a:solidFill>
          <a:schemeClr val="tx1">
            <a:lumMod val="85000"/>
          </a:schemeClr>
        </a:solidFill>
      </dgm:spPr>
    </dgm:pt>
    <dgm:pt modelId="{9A5CED87-ACD7-764B-8A4D-0EF8896E25B6}" type="pres">
      <dgm:prSet presAssocID="{537339CD-1334-5346-B1E0-0495A20CAFA7}" presName="linearProcess" presStyleCnt="0"/>
      <dgm:spPr/>
    </dgm:pt>
    <dgm:pt modelId="{9F17E099-765B-CF4F-89E9-D17A76BFDC55}" type="pres">
      <dgm:prSet presAssocID="{74E22AB2-4765-D64A-AF93-9BD4314CF21A}" presName="textNode" presStyleLbl="node1" presStyleIdx="0" presStyleCnt="3" custLinFactNeighborX="-596" custLinFactNeighborY="53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6C5F2A-B0D1-FE41-B478-6C853D971F12}" type="pres">
      <dgm:prSet presAssocID="{A68D47C3-2314-A94E-AB40-486C41778A10}" presName="sibTrans" presStyleCnt="0"/>
      <dgm:spPr/>
    </dgm:pt>
    <dgm:pt modelId="{079BE834-201D-644F-A04A-268B34F078A6}" type="pres">
      <dgm:prSet presAssocID="{296C8D5A-7545-EC49-ABF5-F3D46CDD93A5}" presName="textNode" presStyleLbl="node1" presStyleIdx="1" presStyleCnt="3" custScaleX="106103" custLinFactNeighborX="-9196" custLinFactNeighborY="53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05A554-3098-0F49-9D1A-2FC4F151AAD4}" type="pres">
      <dgm:prSet presAssocID="{CBCEB8E4-4636-1E42-82B5-5DE753507621}" presName="sibTrans" presStyleCnt="0"/>
      <dgm:spPr/>
    </dgm:pt>
    <dgm:pt modelId="{4076167F-96B9-2840-9D51-11191ECEA048}" type="pres">
      <dgm:prSet presAssocID="{D32E4BE2-9E68-9D4E-83C1-855103317570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B59877-B442-1D4F-ADAE-30D06FDF219B}" srcId="{537339CD-1334-5346-B1E0-0495A20CAFA7}" destId="{74E22AB2-4765-D64A-AF93-9BD4314CF21A}" srcOrd="0" destOrd="0" parTransId="{E57A1F93-E60C-4F44-9CD8-235A1F174F87}" sibTransId="{A68D47C3-2314-A94E-AB40-486C41778A10}"/>
    <dgm:cxn modelId="{7A6BC509-56DA-45D9-A12E-64770B4CC916}" type="presOf" srcId="{74E22AB2-4765-D64A-AF93-9BD4314CF21A}" destId="{9F17E099-765B-CF4F-89E9-D17A76BFDC55}" srcOrd="0" destOrd="0" presId="urn:microsoft.com/office/officeart/2005/8/layout/hProcess9"/>
    <dgm:cxn modelId="{DDCFC89A-0F4D-43B3-A81E-A2380BD45AA5}" type="presOf" srcId="{296C8D5A-7545-EC49-ABF5-F3D46CDD93A5}" destId="{079BE834-201D-644F-A04A-268B34F078A6}" srcOrd="0" destOrd="0" presId="urn:microsoft.com/office/officeart/2005/8/layout/hProcess9"/>
    <dgm:cxn modelId="{6FC47727-FEDE-4A3E-B0F9-984F6BB07DF2}" type="presOf" srcId="{D32E4BE2-9E68-9D4E-83C1-855103317570}" destId="{4076167F-96B9-2840-9D51-11191ECEA048}" srcOrd="0" destOrd="0" presId="urn:microsoft.com/office/officeart/2005/8/layout/hProcess9"/>
    <dgm:cxn modelId="{74F3223E-1DA2-4E79-8C0E-C3004469E9D5}" type="presOf" srcId="{537339CD-1334-5346-B1E0-0495A20CAFA7}" destId="{E6398FE1-A6D9-4E40-84D6-71F78BCE9508}" srcOrd="0" destOrd="0" presId="urn:microsoft.com/office/officeart/2005/8/layout/hProcess9"/>
    <dgm:cxn modelId="{8A60FB06-0A0A-F748-AD7F-F2400853258B}" srcId="{537339CD-1334-5346-B1E0-0495A20CAFA7}" destId="{D32E4BE2-9E68-9D4E-83C1-855103317570}" srcOrd="2" destOrd="0" parTransId="{E3B898FA-0B57-ED42-9E2D-87DF56A8EE6D}" sibTransId="{BF1A1DCE-7E60-F94E-A3C3-8FB42C780955}"/>
    <dgm:cxn modelId="{0983A8E8-F81D-2C42-BEB8-67EF5B070FB5}" srcId="{537339CD-1334-5346-B1E0-0495A20CAFA7}" destId="{296C8D5A-7545-EC49-ABF5-F3D46CDD93A5}" srcOrd="1" destOrd="0" parTransId="{192EB120-D01A-AB44-93C2-BE598B29EE49}" sibTransId="{CBCEB8E4-4636-1E42-82B5-5DE753507621}"/>
    <dgm:cxn modelId="{41F09D47-CAF3-431B-8679-776A0BFB7959}" type="presParOf" srcId="{E6398FE1-A6D9-4E40-84D6-71F78BCE9508}" destId="{11D6DE97-E59A-0F45-B8AE-BAAED31D1F1B}" srcOrd="0" destOrd="0" presId="urn:microsoft.com/office/officeart/2005/8/layout/hProcess9"/>
    <dgm:cxn modelId="{5C2290EF-6C2A-4085-9903-1A7BA80135DC}" type="presParOf" srcId="{E6398FE1-A6D9-4E40-84D6-71F78BCE9508}" destId="{9A5CED87-ACD7-764B-8A4D-0EF8896E25B6}" srcOrd="1" destOrd="0" presId="urn:microsoft.com/office/officeart/2005/8/layout/hProcess9"/>
    <dgm:cxn modelId="{20413EA0-B84B-44CF-89D8-61604FAABD39}" type="presParOf" srcId="{9A5CED87-ACD7-764B-8A4D-0EF8896E25B6}" destId="{9F17E099-765B-CF4F-89E9-D17A76BFDC55}" srcOrd="0" destOrd="0" presId="urn:microsoft.com/office/officeart/2005/8/layout/hProcess9"/>
    <dgm:cxn modelId="{B8216B3A-70AA-4452-8E8B-C5BBD8C8F700}" type="presParOf" srcId="{9A5CED87-ACD7-764B-8A4D-0EF8896E25B6}" destId="{9D6C5F2A-B0D1-FE41-B478-6C853D971F12}" srcOrd="1" destOrd="0" presId="urn:microsoft.com/office/officeart/2005/8/layout/hProcess9"/>
    <dgm:cxn modelId="{9FD1509E-B32D-467B-A3A2-DEBB017AF50B}" type="presParOf" srcId="{9A5CED87-ACD7-764B-8A4D-0EF8896E25B6}" destId="{079BE834-201D-644F-A04A-268B34F078A6}" srcOrd="2" destOrd="0" presId="urn:microsoft.com/office/officeart/2005/8/layout/hProcess9"/>
    <dgm:cxn modelId="{0B24A5DE-B3F6-4B16-BC9A-3C1496F27D0B}" type="presParOf" srcId="{9A5CED87-ACD7-764B-8A4D-0EF8896E25B6}" destId="{4F05A554-3098-0F49-9D1A-2FC4F151AAD4}" srcOrd="3" destOrd="0" presId="urn:microsoft.com/office/officeart/2005/8/layout/hProcess9"/>
    <dgm:cxn modelId="{009AE83C-A470-4F3A-A1E7-79AFBF4A317D}" type="presParOf" srcId="{9A5CED87-ACD7-764B-8A4D-0EF8896E25B6}" destId="{4076167F-96B9-2840-9D51-11191ECEA048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F604317-AB94-4BE9-9599-F79F54D232B7}" type="datetimeFigureOut">
              <a:rPr lang="de-DE" smtClean="0"/>
              <a:pPr/>
              <a:t>07.11.2013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79D1A61-DB0C-463D-B526-549D595ADB54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D1A61-DB0C-463D-B526-549D595ADB54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D1A61-DB0C-463D-B526-549D595ADB54}" type="slidenum">
              <a:rPr lang="de-DE" smtClean="0"/>
              <a:pPr/>
              <a:t>18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8D13-5EF5-42B0-A8BE-ADA17887028F}" type="datetimeFigureOut">
              <a:rPr lang="en-US" smtClean="0"/>
              <a:pPr/>
              <a:t>11/7/2013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DataPrisma GmbH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DC8AA99-7238-42D3-B68A-A4E1B56FEE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8D13-5EF5-42B0-A8BE-ADA17887028F}" type="datetimeFigureOut">
              <a:rPr lang="en-US" smtClean="0"/>
              <a:pPr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AA99-7238-42D3-B68A-A4E1B56FEE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8D13-5EF5-42B0-A8BE-ADA17887028F}" type="datetimeFigureOut">
              <a:rPr lang="en-US" smtClean="0"/>
              <a:pPr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AA99-7238-42D3-B68A-A4E1B56FEE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8D13-5EF5-42B0-A8BE-ADA17887028F}" type="datetimeFigureOut">
              <a:rPr lang="en-US" smtClean="0"/>
              <a:pPr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AA99-7238-42D3-B68A-A4E1B56FEE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8D13-5EF5-42B0-A8BE-ADA17887028F}" type="datetimeFigureOut">
              <a:rPr lang="en-US" smtClean="0"/>
              <a:pPr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DC8AA99-7238-42D3-B68A-A4E1B56FEE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8D13-5EF5-42B0-A8BE-ADA17887028F}" type="datetimeFigureOut">
              <a:rPr lang="en-US" smtClean="0"/>
              <a:pPr/>
              <a:t>11/7/2013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AA99-7238-42D3-B68A-A4E1B56FEE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8D13-5EF5-42B0-A8BE-ADA17887028F}" type="datetimeFigureOut">
              <a:rPr lang="en-US" smtClean="0"/>
              <a:pPr/>
              <a:t>11/7/2013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AA99-7238-42D3-B68A-A4E1B56FEE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8D13-5EF5-42B0-A8BE-ADA17887028F}" type="datetimeFigureOut">
              <a:rPr lang="en-US" smtClean="0"/>
              <a:pPr/>
              <a:t>11/7/2013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AA99-7238-42D3-B68A-A4E1B56FEE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8D13-5EF5-42B0-A8BE-ADA17887028F}" type="datetimeFigureOut">
              <a:rPr lang="en-US" smtClean="0"/>
              <a:pPr/>
              <a:t>11/7/2013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AA99-7238-42D3-B68A-A4E1B56FEE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8D13-5EF5-42B0-A8BE-ADA17887028F}" type="datetimeFigureOut">
              <a:rPr lang="en-US" smtClean="0"/>
              <a:pPr/>
              <a:t>11/7/2013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AA99-7238-42D3-B68A-A4E1B56FEE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8D13-5EF5-42B0-A8BE-ADA17887028F}" type="datetimeFigureOut">
              <a:rPr lang="en-US" smtClean="0"/>
              <a:pPr/>
              <a:t>11/7/2013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DC8AA99-7238-42D3-B68A-A4E1B56FEE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4C68D13-5EF5-42B0-A8BE-ADA17887028F}" type="datetimeFigureOut">
              <a:rPr lang="en-US" smtClean="0"/>
              <a:pPr/>
              <a:t>11/7/2013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DataPrisma GmbH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DC8AA99-7238-42D3-B68A-A4E1B56FEE7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ikifolio.com/de/Publish/Advantages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</a:t>
            </a:r>
            <a:br>
              <a:rPr lang="en-US" dirty="0" smtClean="0"/>
            </a:br>
            <a:r>
              <a:rPr lang="en-US" b="1" dirty="0" smtClean="0"/>
              <a:t>T</a:t>
            </a:r>
            <a:r>
              <a:rPr lang="en-US" dirty="0" smtClean="0"/>
              <a:t>iming</a:t>
            </a:r>
            <a:r>
              <a:rPr lang="en-US" b="1" dirty="0" smtClean="0"/>
              <a:t> S</a:t>
            </a:r>
            <a:r>
              <a:rPr lang="en-US" dirty="0" smtClean="0"/>
              <a:t>election</a:t>
            </a:r>
            <a:r>
              <a:rPr lang="en-US" b="1" dirty="0" smtClean="0"/>
              <a:t> A</a:t>
            </a:r>
            <a:r>
              <a:rPr lang="en-US" dirty="0" smtClean="0"/>
              <a:t>llocation</a:t>
            </a:r>
          </a:p>
          <a:p>
            <a:endParaRPr lang="en-US" dirty="0" smtClean="0"/>
          </a:p>
          <a:p>
            <a:r>
              <a:rPr lang="en-US" dirty="0" smtClean="0"/>
              <a:t>Systematic </a:t>
            </a:r>
            <a:r>
              <a:rPr lang="en-US" dirty="0" err="1" smtClean="0"/>
              <a:t>Assetmanagement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 </a:t>
            </a:r>
            <a:r>
              <a:rPr lang="de-DE" dirty="0" smtClean="0"/>
              <a:t>TSA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51520" y="5949280"/>
            <a:ext cx="5105400" cy="57606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Dr. Markus Miksa </a:t>
            </a:r>
            <a:r>
              <a:rPr kumimoji="0" lang="en-US" sz="2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2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9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München</a:t>
            </a:r>
            <a:r>
              <a:rPr kumimoji="0" lang="en-US" sz="2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900" b="1" dirty="0" smtClean="0">
                <a:effectLst>
                  <a:reflection blurRad="6350" stA="55000" endA="300" endPos="45500" dir="5400000" sy="-100000" algn="bl" rotWithShape="0"/>
                </a:effectLst>
              </a:rPr>
              <a:t>November </a:t>
            </a:r>
            <a:r>
              <a:rPr kumimoji="0" lang="en-US" sz="29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2013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reflection blurRad="6350" stA="55000" endA="300" endPos="455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reflection blurRad="6350" stA="55000" endA="300" endPos="455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355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Allocation	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Für die n </a:t>
            </a:r>
            <a:r>
              <a:rPr lang="de-DE" dirty="0" smtClean="0"/>
              <a:t>besten Titel </a:t>
            </a:r>
            <a:r>
              <a:rPr lang="de-DE" dirty="0" smtClean="0"/>
              <a:t>wird die passende Gewichtung gesucht.   </a:t>
            </a:r>
          </a:p>
          <a:p>
            <a:endParaRPr lang="de-DE" dirty="0" smtClean="0"/>
          </a:p>
          <a:p>
            <a:r>
              <a:rPr lang="de-DE" dirty="0" smtClean="0"/>
              <a:t>Also nicht mehr eine Alles oder Nichts – Entscheidung, sondern so abgestimmt dass  sich die Schwankungen der Einzeltitel untereinander möglichst so gegenseitig verringern, dass die resultierende Portfolio-Equity möglichst glatt – aber doch noch performant ist.</a:t>
            </a:r>
          </a:p>
          <a:p>
            <a:r>
              <a:rPr lang="de-DE" dirty="0" smtClean="0"/>
              <a:t> Kompromiss aus Glätte und Return finden:</a:t>
            </a:r>
          </a:p>
          <a:p>
            <a:pPr>
              <a:buNone/>
            </a:pPr>
            <a:r>
              <a:rPr lang="de-DE" dirty="0" smtClean="0"/>
              <a:t>       heißt:   SharpeRatio optimieren </a:t>
            </a:r>
            <a:endParaRPr lang="de-DE" dirty="0" smtClean="0"/>
          </a:p>
          <a:p>
            <a:pPr>
              <a:buNone/>
            </a:pPr>
            <a:r>
              <a:rPr lang="de-DE" dirty="0" smtClean="0"/>
              <a:t> </a:t>
            </a:r>
            <a:r>
              <a:rPr lang="de-DE" dirty="0" smtClean="0"/>
              <a:t>   Kosten:   Transaktionskosten – siehe  turnover</a:t>
            </a:r>
            <a:endParaRPr lang="de-D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Orders	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Der Unterschied der neuen Allokation zur alten Allokation wird mittels Wertpapiertransaktionen ausgeglichen.</a:t>
            </a:r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Die Orders werden in xls-Sheets geschrieben und via email verschickt.</a:t>
            </a:r>
            <a:endParaRPr lang="de-DE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Datencloud</a:t>
            </a:r>
            <a:endParaRPr lang="de-D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899592" y="1412776"/>
          <a:ext cx="7772400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480"/>
                <a:gridCol w="1554480"/>
                <a:gridCol w="1554480"/>
                <a:gridCol w="1554480"/>
                <a:gridCol w="1554480"/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42208">
                <a:tc>
                  <a:txBody>
                    <a:bodyPr/>
                    <a:lstStyle/>
                    <a:p>
                      <a:r>
                        <a:rPr lang="de-DE" dirty="0" smtClean="0"/>
                        <a:t>DAX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Faber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Faber IFO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Zinsspread </a:t>
                      </a:r>
                      <a:endParaRPr lang="de-DE" dirty="0"/>
                    </a:p>
                  </a:txBody>
                  <a:tcPr/>
                </a:tc>
              </a:tr>
              <a:tr h="242208">
                <a:tc>
                  <a:txBody>
                    <a:bodyPr/>
                    <a:lstStyle/>
                    <a:p>
                      <a:r>
                        <a:rPr lang="de-DE" dirty="0" smtClean="0"/>
                        <a:t>S&amp;P500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Faber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US-Arbeitsmarkt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RSI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MACD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43608" y="3501008"/>
            <a:ext cx="812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Für jeden Titel unseres Portfolios lässt sich eine ganze Datenwolke von Marktinformationen</a:t>
            </a:r>
          </a:p>
          <a:p>
            <a:r>
              <a:rPr lang="de-DE" dirty="0" smtClean="0"/>
              <a:t>Preise, Fundamentaldaten und Berechnungen (Indikatoren) dazu darstellen.</a:t>
            </a:r>
          </a:p>
          <a:p>
            <a:endParaRPr lang="de-DE" dirty="0" smtClean="0"/>
          </a:p>
          <a:p>
            <a:r>
              <a:rPr lang="de-DE" dirty="0" smtClean="0"/>
              <a:t>In vergangenen Zeiten war es fast unmöglich damit zu arbeiten:</a:t>
            </a:r>
          </a:p>
          <a:p>
            <a:r>
              <a:rPr lang="de-DE" dirty="0" smtClean="0"/>
              <a:t>Zwei Fragen stellten sich:   </a:t>
            </a:r>
          </a:p>
          <a:p>
            <a:r>
              <a:rPr lang="de-DE" dirty="0" smtClean="0"/>
              <a:t>     Welche  Daten der Cloud sind von  Relevanz ?  (feature detection) +</a:t>
            </a:r>
          </a:p>
          <a:p>
            <a:r>
              <a:rPr lang="de-DE" dirty="0" smtClean="0"/>
              <a:t>     Wie läßt sich aus den Daten die für die Zukunft passenden Positionierung (Long/Short/Flat)</a:t>
            </a:r>
            <a:br>
              <a:rPr lang="de-DE" dirty="0" smtClean="0"/>
            </a:br>
            <a:r>
              <a:rPr lang="de-DE" dirty="0" smtClean="0"/>
              <a:t>     ablesen  (modell)  </a:t>
            </a:r>
          </a:p>
          <a:p>
            <a:r>
              <a:rPr lang="de-DE" dirty="0" smtClean="0"/>
              <a:t>Es ist klar, dass es einfach viel zu viele Möglichkeiten für Regelwärke gibt um die alle noch </a:t>
            </a:r>
            <a:br>
              <a:rPr lang="de-DE" dirty="0" smtClean="0"/>
            </a:br>
            <a:r>
              <a:rPr lang="de-DE" dirty="0" smtClean="0"/>
              <a:t>Hand zu finden (wie beim einfachen Fabermodell) und zu testen. 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DataCloud</a:t>
            </a:r>
            <a:endParaRPr lang="de-D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914400" y="1447800"/>
          <a:ext cx="77724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/>
                <a:gridCol w="38862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Universal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Individual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SharpeRatio</a:t>
                      </a:r>
                    </a:p>
                    <a:p>
                      <a:r>
                        <a:rPr lang="de-DE" dirty="0" smtClean="0"/>
                        <a:t>SMA(200)</a:t>
                      </a:r>
                    </a:p>
                    <a:p>
                      <a:r>
                        <a:rPr lang="de-DE" dirty="0" smtClean="0"/>
                        <a:t>Garch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Earnings,</a:t>
                      </a:r>
                    </a:p>
                    <a:p>
                      <a:r>
                        <a:rPr lang="de-DE" dirty="0" smtClean="0"/>
                        <a:t>Ifo</a:t>
                      </a:r>
                    </a:p>
                    <a:p>
                      <a:r>
                        <a:rPr lang="de-DE" dirty="0" smtClean="0"/>
                        <a:t>...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71600" y="4293096"/>
            <a:ext cx="7359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Individual:  feature nicht für alle zeitreihen  wichtig sind, sondern nur für die gewählte</a:t>
            </a:r>
          </a:p>
          <a:p>
            <a:r>
              <a:rPr lang="de-DE" dirty="0" smtClean="0"/>
              <a:t>(ifo für dax .. </a:t>
            </a:r>
            <a:r>
              <a:rPr lang="de-DE" smtClean="0"/>
              <a:t>Aber weniger wichtig für S&amp;P500)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Neue Werkzeuge: DataMining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sz="2000" dirty="0" smtClean="0"/>
              <a:t>Unser Problem:    Wie kann ich Zusammenhänge in der Datenwolke finden</a:t>
            </a:r>
          </a:p>
          <a:p>
            <a:r>
              <a:rPr lang="de-DE" sz="2000" dirty="0" smtClean="0"/>
              <a:t>Haben wir nicht nur im finance-Bereich – sondern in vielen anderen Bereichen auch  (Beispiele aus dem Geo-Heft)</a:t>
            </a:r>
          </a:p>
          <a:p>
            <a:r>
              <a:rPr lang="de-DE" dirty="0" smtClean="0"/>
              <a:t>Und in den letzten Jahren hats es heftige Fortschritte gegeben wie man mit solchen Problemen umgeht </a:t>
            </a:r>
          </a:p>
          <a:p>
            <a:r>
              <a:rPr lang="de-DE" dirty="0" smtClean="0"/>
              <a:t>Und die neuen DataMining Werkzeuge enthalten Werkzeuge die uns hier helfen können:</a:t>
            </a:r>
          </a:p>
          <a:p>
            <a:pPr lvl="1"/>
            <a:r>
              <a:rPr lang="de-DE" dirty="0" smtClean="0"/>
              <a:t>Classifizierer  (fit + predict)</a:t>
            </a:r>
          </a:p>
          <a:p>
            <a:r>
              <a:rPr lang="de-DE" dirty="0" smtClean="0"/>
              <a:t>Einen classifier „trainiere“ ich mit historischen Daten  (die Merkmale)– und einem Target (z.B.Long/Short) was er mit diesen Merkmalen in Verbindung bringen soll.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Classifier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Fit: Der Classifier spuckt dann aus:</a:t>
            </a:r>
          </a:p>
          <a:p>
            <a:r>
              <a:rPr lang="de-DE" dirty="0" smtClean="0"/>
              <a:t>A) Eine Liste welche Merkmale wie relevant sind</a:t>
            </a:r>
          </a:p>
          <a:p>
            <a:r>
              <a:rPr lang="de-DE" dirty="0" smtClean="0"/>
              <a:t>   Beispiel</a:t>
            </a:r>
          </a:p>
          <a:p>
            <a:r>
              <a:rPr lang="de-DE" dirty="0" smtClean="0"/>
              <a:t>B) Ein Modell – er lernt also automatisch das Regelwerk</a:t>
            </a:r>
          </a:p>
          <a:p>
            <a:r>
              <a:rPr lang="de-DE" dirty="0" smtClean="0"/>
              <a:t>Er sagt mir wie gut das Regelwerk auf Daten funktioniert die er noch nie gesehen hat</a:t>
            </a:r>
          </a:p>
          <a:p>
            <a:r>
              <a:rPr lang="de-DE" dirty="0" smtClean="0"/>
              <a:t>Predict:</a:t>
            </a:r>
          </a:p>
          <a:p>
            <a:r>
              <a:rPr lang="de-DE" dirty="0" smtClean="0"/>
              <a:t>Dann kann man ihn zum Berechnen der zukünftigen Sollwerte (Long/Short/Flat) heranziehen.</a:t>
            </a:r>
          </a:p>
          <a:p>
            <a:r>
              <a:rPr lang="de-DE" dirty="0" smtClean="0"/>
              <a:t>Er gibt sogar in einer Zahl 0..1 an wie sicher er sich in seiner Entscheidung ist.</a:t>
            </a:r>
          </a:p>
          <a:p>
            <a:r>
              <a:rPr lang="de-DE" sz="1800" dirty="0" smtClean="0"/>
              <a:t>Natürlich kann (und sollte man) ihn, wenn neue Marktdaten eingetroffen sind, mit diesen nachtrainieren.</a:t>
            </a:r>
            <a:endParaRPr lang="de-DE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Vorteile und Ergebnisse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Jetzt können wir eine riesige Anzahl von Marktmessungen im Vermögensmanagement einsetzen.   Ganz egal ob es sich um technische Indikatoren handelt, oder Fundamentaldaten</a:t>
            </a:r>
          </a:p>
          <a:p>
            <a:r>
              <a:rPr lang="de-DE" dirty="0" smtClean="0"/>
              <a:t>Das System lernt selbstständig das Modell und identifiziert selbstständig die relevanten Parameter.</a:t>
            </a:r>
          </a:p>
          <a:p>
            <a:endParaRPr lang="de-DE" dirty="0" smtClean="0"/>
          </a:p>
          <a:p>
            <a:r>
              <a:rPr lang="de-DE" dirty="0" smtClean="0"/>
              <a:t>Werden die Ergebnisse dabei besser ???</a:t>
            </a:r>
          </a:p>
          <a:p>
            <a:r>
              <a:rPr lang="de-DE" dirty="0" smtClean="0"/>
              <a:t>Wie auch beim Bau von Raketenmotoren ist das Prinzip einfach.  Wasserstoff+Sauerstoff tritt aus einem Ventil – man hält ne Flamme dran und die Rakete fliegt.</a:t>
            </a:r>
          </a:p>
          <a:p>
            <a:r>
              <a:rPr lang="de-DE" dirty="0" smtClean="0"/>
              <a:t>Damit das ganze stabil und performant läuft brauchts aber sehr viel Engineering-Know-How über das wir hier nicht sprechen wollen.  (zum einen weil dazu sehr erhebliche mathe- und informatik-Kenntnisse benötigt werden ,  zum anderen weil wir die technologischen Einzelheiten als Firmeneigentum schützen)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	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Ablauf-Schaubild:  Für jeden Titel, jeden Tag:</a:t>
            </a:r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Bilder zu randomForest-Timing für Dax,  S&amp;P ... und einfache Portfolio-Performance.</a:t>
            </a:r>
          </a:p>
          <a:p>
            <a:endParaRPr lang="de-DE" dirty="0"/>
          </a:p>
        </p:txBody>
      </p:sp>
      <p:sp>
        <p:nvSpPr>
          <p:cNvPr id="4" name="Pentagon 3"/>
          <p:cNvSpPr/>
          <p:nvPr/>
        </p:nvSpPr>
        <p:spPr>
          <a:xfrm>
            <a:off x="2339752" y="2060848"/>
            <a:ext cx="1512168" cy="504056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Merkmale berechnen</a:t>
            </a:r>
            <a:endParaRPr lang="de-DE" dirty="0"/>
          </a:p>
        </p:txBody>
      </p:sp>
      <p:sp>
        <p:nvSpPr>
          <p:cNvPr id="5" name="Pentagon 4"/>
          <p:cNvSpPr/>
          <p:nvPr/>
        </p:nvSpPr>
        <p:spPr>
          <a:xfrm>
            <a:off x="3995936" y="2060848"/>
            <a:ext cx="1512168" cy="504056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Fit (montalich)</a:t>
            </a:r>
            <a:endParaRPr lang="de-DE" dirty="0"/>
          </a:p>
        </p:txBody>
      </p:sp>
      <p:sp>
        <p:nvSpPr>
          <p:cNvPr id="6" name="Pentagon 5"/>
          <p:cNvSpPr/>
          <p:nvPr/>
        </p:nvSpPr>
        <p:spPr>
          <a:xfrm>
            <a:off x="5652120" y="2060848"/>
            <a:ext cx="1512168" cy="504056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predict</a:t>
            </a:r>
            <a:endParaRPr lang="de-DE" dirty="0"/>
          </a:p>
        </p:txBody>
      </p:sp>
      <p:sp>
        <p:nvSpPr>
          <p:cNvPr id="7" name="Pentagon 6"/>
          <p:cNvSpPr/>
          <p:nvPr/>
        </p:nvSpPr>
        <p:spPr>
          <a:xfrm>
            <a:off x="7308304" y="2060848"/>
            <a:ext cx="1512168" cy="504056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Buy/sell</a:t>
            </a:r>
            <a:endParaRPr lang="de-DE" dirty="0"/>
          </a:p>
        </p:txBody>
      </p:sp>
      <p:sp>
        <p:nvSpPr>
          <p:cNvPr id="8" name="Pentagon 7"/>
          <p:cNvSpPr/>
          <p:nvPr/>
        </p:nvSpPr>
        <p:spPr>
          <a:xfrm>
            <a:off x="755576" y="2060848"/>
            <a:ext cx="1512168" cy="504056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Marktdaten holen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b="1" dirty="0" smtClean="0"/>
              <a:t>Aktien </a:t>
            </a:r>
            <a:r>
              <a:rPr lang="de-DE" dirty="0" smtClean="0"/>
              <a:t>des:  Dax, Dow, StoxxE50    </a:t>
            </a:r>
          </a:p>
          <a:p>
            <a:pPr>
              <a:buNone/>
            </a:pPr>
            <a:r>
              <a:rPr lang="de-DE" dirty="0" smtClean="0"/>
              <a:t>		</a:t>
            </a:r>
            <a:r>
              <a:rPr lang="de-DE" sz="1800" dirty="0" smtClean="0"/>
              <a:t>Kurse, Fundamentals </a:t>
            </a:r>
            <a:br>
              <a:rPr lang="de-DE" sz="1800" dirty="0" smtClean="0"/>
            </a:br>
            <a:r>
              <a:rPr lang="de-DE" sz="1800" dirty="0" smtClean="0"/>
              <a:t>                 </a:t>
            </a:r>
            <a:r>
              <a:rPr lang="de-DE" sz="1600" dirty="0" smtClean="0"/>
              <a:t>(von advfn, quartals-reports earnings,... )</a:t>
            </a:r>
            <a:r>
              <a:rPr lang="de-DE" sz="1800" dirty="0" smtClean="0"/>
              <a:t/>
            </a:r>
            <a:br>
              <a:rPr lang="de-DE" sz="1800" dirty="0" smtClean="0"/>
            </a:br>
            <a:r>
              <a:rPr lang="de-DE" sz="1800" dirty="0" smtClean="0"/>
              <a:t>             Indizes:   ifo, ...   </a:t>
            </a:r>
            <a:endParaRPr lang="de-DE" dirty="0" smtClean="0"/>
          </a:p>
          <a:p>
            <a:r>
              <a:rPr lang="de-DE" b="1" dirty="0" smtClean="0"/>
              <a:t>Euro – Stoxx-Branchen  </a:t>
            </a:r>
            <a:r>
              <a:rPr lang="de-DE" dirty="0" smtClean="0"/>
              <a:t>+ Währungen + LänderIndizes</a:t>
            </a:r>
            <a:br>
              <a:rPr lang="de-DE" dirty="0" smtClean="0"/>
            </a:br>
            <a:r>
              <a:rPr lang="en-US" sz="1400" dirty="0" smtClean="0"/>
              <a:t>STOXXEurope600 </a:t>
            </a:r>
            <a:r>
              <a:rPr lang="en-US" sz="1400" dirty="0" err="1" smtClean="0"/>
              <a:t>AutomobilesParts</a:t>
            </a:r>
            <a:r>
              <a:rPr lang="en-US" sz="1400" dirty="0" smtClean="0"/>
              <a:t> STOXXEurope600 Banks STOXXEurope600 Basic Resources STOXXEurope600 Chemicals STOXXEurope600 </a:t>
            </a:r>
            <a:r>
              <a:rPr lang="en-US" sz="1400" dirty="0" err="1" smtClean="0"/>
              <a:t>ConstructionMaterials</a:t>
            </a:r>
            <a:r>
              <a:rPr lang="en-US" sz="1400" dirty="0" smtClean="0"/>
              <a:t> STOXXEurope600 </a:t>
            </a:r>
            <a:r>
              <a:rPr lang="en-US" sz="1400" dirty="0" err="1" smtClean="0"/>
              <a:t>FinancialServices</a:t>
            </a:r>
            <a:r>
              <a:rPr lang="en-US" sz="1400" dirty="0" smtClean="0"/>
              <a:t> STOXXEurope600 Food Beverage STOXXEurope600 HealthCare STOXXEurope600 </a:t>
            </a:r>
            <a:r>
              <a:rPr lang="en-US" sz="1400" dirty="0" err="1" smtClean="0"/>
              <a:t>IndustrialGoodsServices</a:t>
            </a:r>
            <a:r>
              <a:rPr lang="en-US" sz="1400" dirty="0" smtClean="0"/>
              <a:t> STOXXEurope600 Insurance STOXXEurope600 Media STOXXEurope600 </a:t>
            </a:r>
            <a:r>
              <a:rPr lang="en-US" sz="1400" dirty="0" err="1" smtClean="0"/>
              <a:t>OilGas</a:t>
            </a:r>
            <a:r>
              <a:rPr lang="en-US" sz="1400" dirty="0" smtClean="0"/>
              <a:t> STOXXEurope600 </a:t>
            </a:r>
            <a:r>
              <a:rPr lang="en-US" sz="1400" dirty="0" err="1" smtClean="0"/>
              <a:t>PersonalHouseholdGoods</a:t>
            </a:r>
            <a:r>
              <a:rPr lang="en-US" sz="1400" dirty="0" smtClean="0"/>
              <a:t> STOXXEurope600 Real Estate STOXXEurope600 Retail STOXXEurope600 Technology STOXXEurope600 Telecommunications STOXXEurope600 </a:t>
            </a:r>
            <a:r>
              <a:rPr lang="en-US" sz="1400" dirty="0" err="1" smtClean="0"/>
              <a:t>TravelLeisure</a:t>
            </a:r>
            <a:r>
              <a:rPr lang="en-US" sz="1400" dirty="0" smtClean="0"/>
              <a:t> STOXXEurope600 Utilities  </a:t>
            </a:r>
            <a:r>
              <a:rPr lang="de-DE" sz="1400" dirty="0" smtClean="0"/>
              <a:t>USDEUR, USDCHF, USDGBP, ATX, CAC40 ,Dax, AEX_General Swiss_Market FTSE_100 </a:t>
            </a:r>
            <a:r>
              <a:rPr lang="en-US" sz="1400" dirty="0" smtClean="0"/>
              <a:t> </a:t>
            </a:r>
          </a:p>
          <a:p>
            <a:r>
              <a:rPr lang="en-US" b="1" dirty="0" smtClean="0"/>
              <a:t>USA</a:t>
            </a:r>
            <a:r>
              <a:rPr lang="en-US" sz="1400" dirty="0" smtClean="0"/>
              <a:t>  ConsumerCyclicals,ConsumerStaples,Energy,Financials,HealthCare,Industrials,Materials,Technology,Utilities'</a:t>
            </a:r>
          </a:p>
          <a:p>
            <a:r>
              <a:rPr lang="de-DE" b="1" dirty="0" smtClean="0"/>
              <a:t>Welt-ETF</a:t>
            </a:r>
          </a:p>
          <a:p>
            <a:pPr>
              <a:buNone/>
            </a:pPr>
            <a:r>
              <a:rPr lang="de-DE" sz="1500" dirty="0" smtClean="0"/>
              <a:t>	Swiss_Market FTSE_100 Nikkei225 Jakarta_Composite Dow Nasdaq100 MDAX Dax USDEUR SuP500 SmallCap600 EmergingMarkets InternationalEquity RealEstate Oil Treasury 5YearNote Stoxx50E sx5r sg2r sv2r Gold 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de-DE" dirty="0" smtClean="0"/>
              <a:t>Ausgangsuniversum festlegen </a:t>
            </a:r>
            <a:br>
              <a:rPr lang="de-DE" dirty="0" smtClean="0"/>
            </a:br>
            <a:r>
              <a:rPr lang="de-DE" dirty="0" smtClean="0"/>
              <a:t>Marktdaten beschaffen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3568" y="1556792"/>
            <a:ext cx="8003232" cy="4824536"/>
          </a:xfrm>
        </p:spPr>
        <p:txBody>
          <a:bodyPr>
            <a:normAutofit fontScale="92500" lnSpcReduction="20000"/>
          </a:bodyPr>
          <a:lstStyle/>
          <a:p>
            <a:r>
              <a:rPr lang="de-DE" b="1" dirty="0" smtClean="0"/>
              <a:t>Technische Indikatoren</a:t>
            </a:r>
          </a:p>
          <a:p>
            <a:pPr>
              <a:buNone/>
            </a:pPr>
            <a:r>
              <a:rPr lang="en-US" sz="1800" dirty="0" smtClean="0"/>
              <a:t>	Sharpe, </a:t>
            </a:r>
            <a:r>
              <a:rPr lang="en-US" sz="1800" dirty="0" err="1" smtClean="0"/>
              <a:t>MaxDD,Kelly</a:t>
            </a:r>
            <a:r>
              <a:rPr lang="en-US" sz="1800" dirty="0" smtClean="0"/>
              <a:t>, </a:t>
            </a:r>
            <a:r>
              <a:rPr lang="en-US" sz="1800" dirty="0" err="1" smtClean="0"/>
              <a:t>Cgar</a:t>
            </a:r>
            <a:r>
              <a:rPr lang="en-US" sz="1800" dirty="0" smtClean="0"/>
              <a:t>,  </a:t>
            </a:r>
            <a:r>
              <a:rPr lang="en-US" sz="1800" dirty="0" err="1" smtClean="0"/>
              <a:t>faber</a:t>
            </a:r>
            <a:r>
              <a:rPr lang="en-US" sz="1800" dirty="0" smtClean="0"/>
              <a:t>,  expected Shortfall,  </a:t>
            </a:r>
            <a:r>
              <a:rPr lang="en-US" sz="1800" dirty="0" err="1" smtClean="0"/>
              <a:t>vola</a:t>
            </a:r>
            <a:r>
              <a:rPr lang="en-US" sz="1800" dirty="0" smtClean="0"/>
              <a:t>, RSI,  </a:t>
            </a:r>
            <a:r>
              <a:rPr lang="en-US" sz="1800" dirty="0" err="1" smtClean="0"/>
              <a:t>garchforecast</a:t>
            </a:r>
            <a:r>
              <a:rPr lang="en-US" sz="1800" dirty="0" smtClean="0"/>
              <a:t>, sma90, sma60, sma200, slope90, slope200, calmar,14 Day Stochastic , Volume x Momentum()-  … </a:t>
            </a:r>
            <a:r>
              <a:rPr lang="en-US" sz="1800" dirty="0" err="1" smtClean="0"/>
              <a:t>laged</a:t>
            </a:r>
            <a:r>
              <a:rPr lang="en-US" sz="1800" dirty="0" smtClean="0"/>
              <a:t>-values</a:t>
            </a:r>
          </a:p>
          <a:p>
            <a:pPr>
              <a:buNone/>
            </a:pPr>
            <a:r>
              <a:rPr lang="en-US" sz="1800" dirty="0" smtClean="0"/>
              <a:t>	relative </a:t>
            </a:r>
            <a:r>
              <a:rPr lang="en-US" sz="1800" dirty="0" err="1" smtClean="0"/>
              <a:t>Lage</a:t>
            </a:r>
            <a:r>
              <a:rPr lang="en-US" sz="1800" dirty="0" smtClean="0"/>
              <a:t> </a:t>
            </a:r>
            <a:r>
              <a:rPr lang="en-US" sz="1800" dirty="0" err="1" smtClean="0"/>
              <a:t>zu</a:t>
            </a:r>
            <a:r>
              <a:rPr lang="en-US" sz="1800" dirty="0" smtClean="0"/>
              <a:t>  Support-Resistance – Lines,  (Bollinger, Channel, …)</a:t>
            </a:r>
            <a:endParaRPr lang="de-DE" dirty="0" smtClean="0"/>
          </a:p>
          <a:p>
            <a:endParaRPr lang="de-DE" dirty="0" smtClean="0"/>
          </a:p>
          <a:p>
            <a:r>
              <a:rPr lang="de-DE" b="1" dirty="0" smtClean="0"/>
              <a:t>Fundamental Faktoren</a:t>
            </a:r>
          </a:p>
          <a:p>
            <a:r>
              <a:rPr lang="de-DE" sz="1800" dirty="0" smtClean="0"/>
              <a:t>Earnings per Share, Sales exception, Common Shares Outstanding, Common Equity, Dividends, Cash Flow, Price / Earnings, Price / Trailing Sales, Price / Trailing Cash Flow, Dividend Yield, Price / Book Value,</a:t>
            </a:r>
            <a:r>
              <a:rPr lang="en-US" sz="1800" dirty="0" smtClean="0"/>
              <a:t> Consecutive Quarters of Positive Changes in Trailing 12 Month Cash Flow, Consecutive Quarters of Positive Change in Quarterly Earnings, (Industry Relative) Trailing 12 Month Sales / Assets, 4 Week Industry Relative Return, Discounted Cash Flow , Intrinsic Value</a:t>
            </a:r>
            <a:endParaRPr lang="de-DE" sz="1800" dirty="0" smtClean="0"/>
          </a:p>
          <a:p>
            <a:endParaRPr lang="de-DE" b="1" dirty="0" smtClean="0"/>
          </a:p>
          <a:p>
            <a:r>
              <a:rPr lang="de-DE" b="1" dirty="0" smtClean="0"/>
              <a:t>Wirtschaftsindizes</a:t>
            </a:r>
          </a:p>
          <a:p>
            <a:pPr>
              <a:buNone/>
            </a:pPr>
            <a:r>
              <a:rPr lang="en-US" sz="1800" dirty="0" smtClean="0"/>
              <a:t>         </a:t>
            </a:r>
            <a:r>
              <a:rPr lang="en-US" sz="1800" dirty="0" err="1" smtClean="0"/>
              <a:t>ifo</a:t>
            </a:r>
            <a:r>
              <a:rPr lang="en-US" sz="1800" dirty="0" smtClean="0"/>
              <a:t>.  Cud(ifo,3),  </a:t>
            </a:r>
            <a:r>
              <a:rPr lang="en-US" sz="1800" dirty="0" err="1" smtClean="0"/>
              <a:t>ifo-runMax</a:t>
            </a:r>
            <a:r>
              <a:rPr lang="en-US" sz="1800" dirty="0" smtClean="0"/>
              <a:t>(ifo,5), </a:t>
            </a:r>
            <a:r>
              <a:rPr lang="de-DE" sz="1600" smtClean="0"/>
              <a:t>Consumer Confidence Index 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de-DE" sz="18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de-DE" dirty="0" smtClean="0"/>
              <a:t>Merkmale + Indikatoren berechnen </a:t>
            </a:r>
            <a:br>
              <a:rPr lang="de-DE" dirty="0" smtClean="0"/>
            </a:br>
            <a:r>
              <a:rPr lang="de-DE" dirty="0" smtClean="0"/>
              <a:t>„BigData“ – die Datencloud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Eine Software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Die systematisch die globalen Märkte beobachtet und Tag täglich auf Chansen und Risiken reagiert in dem Sie mir Ordervorschläge für meine Portfolios macht.</a:t>
            </a:r>
          </a:p>
          <a:p>
            <a:endParaRPr lang="de-DE" dirty="0" smtClean="0"/>
          </a:p>
          <a:p>
            <a:r>
              <a:rPr lang="de-DE" dirty="0" smtClean="0"/>
              <a:t>Aber Software allein wär mir zu unsicher:  Es braucht einen kompetenten Ökonomen der auf Grund seines Sachverstandes und der gesamten Nachrichtenlage am Markt in der Lage ist auch langfristige Chansen und Risiken  intuitiv zu erfassen: </a:t>
            </a:r>
          </a:p>
          <a:p>
            <a:r>
              <a:rPr lang="de-DE" dirty="0" smtClean="0"/>
              <a:t> Ein Warren Buffet läßt sich nicht programmieren. </a:t>
            </a:r>
          </a:p>
          <a:p>
            <a:endParaRPr lang="de-DE" dirty="0" smtClean="0"/>
          </a:p>
          <a:p>
            <a:r>
              <a:rPr lang="de-DE" dirty="0" smtClean="0"/>
              <a:t>Die Kombination aus Economy + Technology ist das was es braucht um erfolgreich ein Vermögen zu </a:t>
            </a:r>
            <a:r>
              <a:rPr lang="de-DE" dirty="0" smtClean="0"/>
              <a:t>verwalten</a:t>
            </a:r>
          </a:p>
          <a:p>
            <a:endParaRPr lang="de-DE" dirty="0" smtClean="0"/>
          </a:p>
          <a:p>
            <a:r>
              <a:rPr lang="de-DE" dirty="0" smtClean="0"/>
              <a:t>Der IT-Anteil der Technologie wird im folgenden beschrieben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Kurse</a:t>
            </a:r>
            <a:endParaRPr lang="de-D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450657"/>
            <a:ext cx="7772400" cy="4642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Risk-Return-Profile</a:t>
            </a:r>
            <a:endParaRPr lang="de-DE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340768"/>
            <a:ext cx="828092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400" dirty="0" smtClean="0"/>
              <a:t>Technische Timing-Systeme:</a:t>
            </a:r>
            <a:br>
              <a:rPr lang="de-DE" sz="4400" dirty="0" smtClean="0"/>
            </a:br>
            <a:r>
              <a:rPr lang="de-DE" dirty="0" smtClean="0"/>
              <a:t>faber-dax</a:t>
            </a:r>
            <a:endParaRPr lang="de-DE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450657"/>
            <a:ext cx="7772400" cy="4566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483768" y="4581128"/>
            <a:ext cx="2448272" cy="19442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400" dirty="0" smtClean="0"/>
              <a:t>" Single Symbole Results "  </a:t>
            </a:r>
            <a:br>
              <a:rPr lang="de-DE" sz="1400" dirty="0" smtClean="0"/>
            </a:br>
            <a:r>
              <a:rPr lang="de-DE" sz="1400" dirty="0" smtClean="0"/>
              <a:t>"60 Trades #!" </a:t>
            </a:r>
          </a:p>
          <a:p>
            <a:r>
              <a:rPr lang="de-DE" sz="1400" dirty="0" smtClean="0"/>
              <a:t>"Haltedauer 45.283333 Tage" </a:t>
            </a:r>
          </a:p>
          <a:p>
            <a:r>
              <a:rPr lang="de-DE" sz="1400" dirty="0" smtClean="0"/>
              <a:t>"sharpe: 0.550733"  </a:t>
            </a:r>
          </a:p>
          <a:p>
            <a:r>
              <a:rPr lang="de-DE" sz="1400" dirty="0" smtClean="0"/>
              <a:t>"last(eq) 2.030303" </a:t>
            </a:r>
          </a:p>
          <a:p>
            <a:r>
              <a:rPr lang="de-DE" sz="1400" dirty="0" smtClean="0"/>
              <a:t>"Cgar 6.981981" </a:t>
            </a:r>
          </a:p>
          <a:p>
            <a:r>
              <a:rPr lang="de-DE" sz="1400" dirty="0" smtClean="0"/>
              <a:t>"MaxDD -18.603789" </a:t>
            </a:r>
          </a:p>
          <a:p>
            <a:r>
              <a:rPr lang="de-DE" sz="1400" dirty="0" smtClean="0"/>
              <a:t>"calmar 0.375299"</a:t>
            </a:r>
          </a:p>
          <a:p>
            <a:pPr algn="ctr"/>
            <a:endParaRPr lang="de-DE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Support-Resistance</a:t>
            </a:r>
            <a:endParaRPr lang="de-DE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6712" y="1447800"/>
            <a:ext cx="7627776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Channel-Timing-System</a:t>
            </a:r>
            <a:endParaRPr lang="de-DE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060848"/>
            <a:ext cx="6192688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400" dirty="0" smtClean="0"/>
              <a:t>Beispiele</a:t>
            </a:r>
            <a:r>
              <a:rPr lang="de-DE" dirty="0" smtClean="0"/>
              <a:t>: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Discounted Cash Flow Apple</a:t>
            </a:r>
            <a:endParaRPr lang="de-DE" dirty="0"/>
          </a:p>
        </p:txBody>
      </p:sp>
      <p:pic>
        <p:nvPicPr>
          <p:cNvPr id="4" name="Content Placeholder 3" descr="O:\R\Nuggets\Eckhard\Plots\Fundamentals\AAPL_DCF.png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340768"/>
            <a:ext cx="4572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Content Placeholder 3" descr="O:\R\Nuggets\Eckhard\Plots\Fundamentals\AAPL_freeCashFlow.png"/>
          <p:cNvPicPr>
            <a:picLocks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176" y="1268760"/>
            <a:ext cx="2370584" cy="2341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O:\R\Nuggets\Eckhard\Plots\Fundamentals\AAPL_GrowthRate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52030" y="4005064"/>
            <a:ext cx="4768442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Ifo,  Consumer Confidence Index </a:t>
            </a:r>
            <a:br>
              <a:rPr lang="de-DE" dirty="0" smtClean="0"/>
            </a:br>
            <a:r>
              <a:rPr lang="de-DE" dirty="0" smtClean="0"/>
              <a:t>       </a:t>
            </a:r>
            <a:r>
              <a:rPr lang="de-DE" sz="1200" dirty="0" smtClean="0"/>
              <a:t>(Eckhard‘s  findings)</a:t>
            </a:r>
            <a:endParaRPr lang="de-DE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9313" y="1447800"/>
            <a:ext cx="7482573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Target – Berechnung</a:t>
            </a:r>
            <a:endParaRPr lang="de-DE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450658"/>
            <a:ext cx="4305672" cy="2529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3140968"/>
            <a:ext cx="4833982" cy="295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076056" y="2492896"/>
            <a:ext cx="28160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de-DE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Target -Test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Identifikation der Merkmals-Relevanz</a:t>
            </a:r>
            <a:endParaRPr lang="de-DE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628800"/>
            <a:ext cx="7128872" cy="4970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 smtClean="0"/>
              <a:t>Die DatenCloud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ca. 90 bis 120 Kennzahlen pro Titel</a:t>
            </a:r>
            <a:endParaRPr lang="de-DE" dirty="0"/>
          </a:p>
        </p:txBody>
      </p:sp>
      <p:pic>
        <p:nvPicPr>
          <p:cNvPr id="6861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4881" y="1447800"/>
            <a:ext cx="769143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TSA</a:t>
            </a:r>
            <a:endParaRPr lang="de-DE" dirty="0"/>
          </a:p>
        </p:txBody>
      </p:sp>
      <p:sp>
        <p:nvSpPr>
          <p:cNvPr id="4" name="Cube 3"/>
          <p:cNvSpPr/>
          <p:nvPr/>
        </p:nvSpPr>
        <p:spPr>
          <a:xfrm>
            <a:off x="1403648" y="2924944"/>
            <a:ext cx="1584176" cy="1188132"/>
          </a:xfrm>
          <a:prstGeom prst="cube">
            <a:avLst>
              <a:gd name="adj" fmla="val 76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Marketdata</a:t>
            </a:r>
          </a:p>
          <a:p>
            <a:pPr algn="ctr"/>
            <a:r>
              <a:rPr lang="de-DE" dirty="0" smtClean="0"/>
              <a:t>Kurse</a:t>
            </a:r>
          </a:p>
          <a:p>
            <a:pPr algn="ctr"/>
            <a:r>
              <a:rPr lang="de-DE" dirty="0" smtClean="0"/>
              <a:t>Bilanzen</a:t>
            </a:r>
          </a:p>
          <a:p>
            <a:pPr algn="ctr"/>
            <a:r>
              <a:rPr lang="de-DE" dirty="0" smtClean="0"/>
              <a:t>Macros</a:t>
            </a:r>
            <a:endParaRPr lang="de-DE" dirty="0"/>
          </a:p>
        </p:txBody>
      </p:sp>
      <p:sp>
        <p:nvSpPr>
          <p:cNvPr id="5" name="Cube 4"/>
          <p:cNvSpPr/>
          <p:nvPr/>
        </p:nvSpPr>
        <p:spPr>
          <a:xfrm>
            <a:off x="2699792" y="1844824"/>
            <a:ext cx="1440160" cy="295232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Timing</a:t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endParaRPr lang="de-DE" dirty="0"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Cube 6"/>
          <p:cNvSpPr/>
          <p:nvPr/>
        </p:nvSpPr>
        <p:spPr>
          <a:xfrm>
            <a:off x="3707904" y="1484784"/>
            <a:ext cx="1872208" cy="331236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Selection</a:t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endParaRPr lang="de-DE" dirty="0"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Cube 7"/>
          <p:cNvSpPr/>
          <p:nvPr/>
        </p:nvSpPr>
        <p:spPr>
          <a:xfrm>
            <a:off x="5076056" y="1412776"/>
            <a:ext cx="2016224" cy="3384376"/>
          </a:xfrm>
          <a:prstGeom prst="cube">
            <a:avLst>
              <a:gd name="adj" fmla="val 237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Allocation</a:t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endParaRPr lang="de-DE" dirty="0"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Cube 8"/>
          <p:cNvSpPr/>
          <p:nvPr/>
        </p:nvSpPr>
        <p:spPr>
          <a:xfrm>
            <a:off x="6588224" y="2852936"/>
            <a:ext cx="1296144" cy="1296144"/>
          </a:xfrm>
          <a:prstGeom prst="cube">
            <a:avLst>
              <a:gd name="adj" fmla="val 172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Orders</a:t>
            </a:r>
            <a:br>
              <a:rPr lang="de-DE" dirty="0" smtClean="0"/>
            </a:br>
            <a:r>
              <a:rPr lang="de-DE" dirty="0" smtClean="0"/>
              <a:t>Portfolios, Reports</a:t>
            </a:r>
            <a:endParaRPr lang="de-DE" dirty="0"/>
          </a:p>
        </p:txBody>
      </p:sp>
      <p:sp>
        <p:nvSpPr>
          <p:cNvPr id="12" name="Flowchart: Multidocument 11"/>
          <p:cNvSpPr/>
          <p:nvPr/>
        </p:nvSpPr>
        <p:spPr>
          <a:xfrm>
            <a:off x="2843808" y="3429000"/>
            <a:ext cx="792088" cy="1008112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faber</a:t>
            </a:r>
          </a:p>
        </p:txBody>
      </p:sp>
      <p:sp>
        <p:nvSpPr>
          <p:cNvPr id="13" name="Flowchart: Multidocument 12"/>
          <p:cNvSpPr/>
          <p:nvPr/>
        </p:nvSpPr>
        <p:spPr>
          <a:xfrm>
            <a:off x="3923928" y="3429000"/>
            <a:ext cx="1008112" cy="1008112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mining</a:t>
            </a:r>
          </a:p>
        </p:txBody>
      </p:sp>
      <p:sp>
        <p:nvSpPr>
          <p:cNvPr id="14" name="Flowchart: Multidocument 13"/>
          <p:cNvSpPr/>
          <p:nvPr/>
        </p:nvSpPr>
        <p:spPr>
          <a:xfrm>
            <a:off x="5364088" y="3356992"/>
            <a:ext cx="1008112" cy="1008112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Max</a:t>
            </a:r>
            <a:br>
              <a:rPr lang="de-DE" dirty="0" smtClean="0">
                <a:solidFill>
                  <a:schemeClr val="tx1"/>
                </a:solidFill>
              </a:rPr>
            </a:br>
            <a:r>
              <a:rPr lang="de-DE" dirty="0" smtClean="0">
                <a:solidFill>
                  <a:schemeClr val="tx1"/>
                </a:solidFill>
              </a:rPr>
              <a:t>sharpe</a:t>
            </a:r>
          </a:p>
        </p:txBody>
      </p:sp>
      <p:sp>
        <p:nvSpPr>
          <p:cNvPr id="15" name="Flowchart: Multidocument 14"/>
          <p:cNvSpPr/>
          <p:nvPr/>
        </p:nvSpPr>
        <p:spPr>
          <a:xfrm>
            <a:off x="107504" y="3068960"/>
            <a:ext cx="1296144" cy="1224136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Universes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Stoxx50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755576" y="5157192"/>
            <a:ext cx="7416824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 machine producing security portfolios</a:t>
            </a:r>
            <a:endParaRPr lang="de-DE" dirty="0"/>
          </a:p>
        </p:txBody>
      </p:sp>
      <p:sp>
        <p:nvSpPr>
          <p:cNvPr id="17" name="Flowchart: Multidocument 16"/>
          <p:cNvSpPr/>
          <p:nvPr/>
        </p:nvSpPr>
        <p:spPr>
          <a:xfrm>
            <a:off x="7740352" y="2996952"/>
            <a:ext cx="864096" cy="1008112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Emails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xls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 smtClean="0"/>
              <a:t>Datamining Modell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nachvollziebarer Entscheidungsbaum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340768"/>
            <a:ext cx="7848872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/>
            <a:r>
              <a:rPr lang="de-DE" dirty="0" smtClean="0"/>
              <a:t>Jeder Assetmanager kennt duzende solcher Faktoren</a:t>
            </a:r>
          </a:p>
          <a:p>
            <a:pPr marL="514350" indent="-514350"/>
            <a:r>
              <a:rPr lang="de-DE" dirty="0" smtClean="0"/>
              <a:t>Wie kann diese Informationsvielfalt konsistent in ein Portfolio überführt werden ?</a:t>
            </a:r>
          </a:p>
          <a:p>
            <a:pPr marL="514350" indent="-514350"/>
            <a:endParaRPr lang="de-DE" dirty="0" smtClean="0"/>
          </a:p>
          <a:p>
            <a:pPr marL="514350" indent="-514350"/>
            <a:r>
              <a:rPr lang="de-DE" dirty="0" smtClean="0"/>
              <a:t>Lösung:   </a:t>
            </a:r>
          </a:p>
          <a:p>
            <a:pPr marL="514350" indent="-514350">
              <a:buNone/>
            </a:pPr>
            <a:r>
              <a:rPr lang="de-DE" dirty="0" smtClean="0"/>
              <a:t>                 Datamining + PortfolioOptimierung</a:t>
            </a:r>
            <a:endParaRPr lang="de-DE" dirty="0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de-DE" dirty="0" smtClean="0"/>
              <a:t>Verdichtung der Datencloud zu einer </a:t>
            </a:r>
            <a:br>
              <a:rPr lang="de-DE" dirty="0" smtClean="0"/>
            </a:br>
            <a:r>
              <a:rPr lang="de-DE" dirty="0" smtClean="0"/>
              <a:t>Titel-Selektion </a:t>
            </a:r>
            <a:endParaRPr lang="de-DE" dirty="0"/>
          </a:p>
        </p:txBody>
      </p:sp>
      <p:sp>
        <p:nvSpPr>
          <p:cNvPr id="7" name="Pentagon 6"/>
          <p:cNvSpPr/>
          <p:nvPr/>
        </p:nvSpPr>
        <p:spPr>
          <a:xfrm>
            <a:off x="2051720" y="4365104"/>
            <a:ext cx="1512168" cy="504056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Datamining</a:t>
            </a:r>
            <a:endParaRPr lang="de-DE" dirty="0"/>
          </a:p>
        </p:txBody>
      </p:sp>
      <p:sp>
        <p:nvSpPr>
          <p:cNvPr id="8" name="Pentagon 7"/>
          <p:cNvSpPr/>
          <p:nvPr/>
        </p:nvSpPr>
        <p:spPr>
          <a:xfrm>
            <a:off x="5220072" y="4365104"/>
            <a:ext cx="2304256" cy="504056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Portfolio Optimierung</a:t>
            </a:r>
            <a:endParaRPr lang="de-DE" dirty="0"/>
          </a:p>
        </p:txBody>
      </p:sp>
      <p:sp>
        <p:nvSpPr>
          <p:cNvPr id="9" name="Pentagon 8"/>
          <p:cNvSpPr/>
          <p:nvPr/>
        </p:nvSpPr>
        <p:spPr>
          <a:xfrm>
            <a:off x="3635896" y="4365104"/>
            <a:ext cx="1512168" cy="504056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Selektion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Datamining</a:t>
            </a:r>
            <a:endParaRPr lang="de-DE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772816"/>
            <a:ext cx="7691438" cy="1261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own Arrow 5"/>
          <p:cNvSpPr/>
          <p:nvPr/>
        </p:nvSpPr>
        <p:spPr>
          <a:xfrm>
            <a:off x="2411760" y="3356992"/>
            <a:ext cx="1080120" cy="1080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1403648" y="4941168"/>
            <a:ext cx="49216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2 Zahlen </a:t>
            </a:r>
            <a:r>
              <a:rPr lang="de-DE" b="1" dirty="0" smtClean="0"/>
              <a:t>pro Titel</a:t>
            </a:r>
            <a:r>
              <a:rPr lang="de-DE" dirty="0" smtClean="0"/>
              <a:t>:     </a:t>
            </a:r>
          </a:p>
          <a:p>
            <a:endParaRPr lang="de-DE" dirty="0" smtClean="0"/>
          </a:p>
          <a:p>
            <a:r>
              <a:rPr lang="de-DE" dirty="0" smtClean="0"/>
              <a:t>    </a:t>
            </a:r>
            <a:r>
              <a:rPr lang="de-DE" b="1" dirty="0" smtClean="0"/>
              <a:t>Position</a:t>
            </a:r>
            <a:r>
              <a:rPr lang="de-DE" dirty="0" smtClean="0"/>
              <a:t> (1/0/-1)   +  </a:t>
            </a:r>
            <a:r>
              <a:rPr lang="de-DE" b="1" dirty="0" smtClean="0"/>
              <a:t>Ranking</a:t>
            </a:r>
            <a:r>
              <a:rPr lang="de-DE" dirty="0" smtClean="0"/>
              <a:t> (fließkomma-Zahl) 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4211960" y="3212976"/>
            <a:ext cx="496270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Herzstück ist ein Algorithmus der lernt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welche der vielen  Faktoren  jeweils von Bedeutung sind 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welches Modell  daraus eine klare</a:t>
            </a:r>
            <a:br>
              <a:rPr lang="de-DE" dirty="0" smtClean="0"/>
            </a:br>
            <a:r>
              <a:rPr lang="de-DE" dirty="0" smtClean="0"/>
              <a:t>  Positionsempfehlung erstellt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wie sicher sich das Modell damit ist  (Confidence )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90000"/>
          </a:bodyPr>
          <a:lstStyle/>
          <a:p>
            <a:r>
              <a:rPr lang="de-DE" dirty="0" smtClean="0"/>
              <a:t>Optimierung</a:t>
            </a:r>
            <a:br>
              <a:rPr lang="de-DE" dirty="0" smtClean="0"/>
            </a:br>
            <a:r>
              <a:rPr lang="de-DE" sz="2700" dirty="0" smtClean="0"/>
              <a:t>mit welchen Stückzahlen (Anteile am Gesamtvermögen) kauf ich empfohlene Titel ? </a:t>
            </a:r>
            <a:endParaRPr lang="de-DE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1619672" y="1988840"/>
            <a:ext cx="1584176" cy="1368152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Datamining-</a:t>
            </a:r>
          </a:p>
          <a:p>
            <a:pPr algn="ctr"/>
            <a:r>
              <a:rPr lang="de-DE" dirty="0" smtClean="0"/>
              <a:t>Ranking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3356992"/>
            <a:ext cx="234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Monatliche  Titelselektion</a:t>
            </a:r>
          </a:p>
          <a:p>
            <a:r>
              <a:rPr lang="de-DE" dirty="0" smtClean="0"/>
              <a:t>  nTopK- Titel</a:t>
            </a:r>
            <a:endParaRPr lang="de-DE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3851920" y="1988840"/>
            <a:ext cx="1944216" cy="1368152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Riskmanagement+</a:t>
            </a:r>
          </a:p>
          <a:p>
            <a:pPr algn="ctr"/>
            <a:r>
              <a:rPr lang="de-DE" dirty="0" smtClean="0"/>
              <a:t>Transaktionskosten</a:t>
            </a:r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3635896" y="3501008"/>
            <a:ext cx="29626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Korrelationen der Zeitreihen</a:t>
            </a:r>
          </a:p>
          <a:p>
            <a:r>
              <a:rPr lang="de-DE" dirty="0" smtClean="0"/>
              <a:t>(expectedShortfall-Minimierung)</a:t>
            </a:r>
            <a:br>
              <a:rPr lang="de-DE" dirty="0" smtClean="0"/>
            </a:br>
            <a:r>
              <a:rPr lang="de-DE" dirty="0" smtClean="0"/>
              <a:t>-&gt;Glättung des Portfolioertrags</a:t>
            </a:r>
            <a:br>
              <a:rPr lang="de-DE" dirty="0" smtClean="0"/>
            </a:br>
            <a:r>
              <a:rPr lang="de-DE" dirty="0" smtClean="0"/>
              <a:t>„Schwankungsausgleich“ </a:t>
            </a:r>
          </a:p>
          <a:p>
            <a:r>
              <a:rPr lang="de-DE" dirty="0" smtClean="0"/>
              <a:t>unkorrelierter Titel</a:t>
            </a:r>
            <a:endParaRPr lang="de-DE" dirty="0"/>
          </a:p>
        </p:txBody>
      </p:sp>
      <p:sp>
        <p:nvSpPr>
          <p:cNvPr id="10" name="Flowchart: Magnetic Disk 9"/>
          <p:cNvSpPr/>
          <p:nvPr/>
        </p:nvSpPr>
        <p:spPr>
          <a:xfrm>
            <a:off x="6444208" y="1988840"/>
            <a:ext cx="1584176" cy="1368152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Vormonats Portfolio</a:t>
            </a:r>
            <a:endParaRPr lang="de-DE" dirty="0"/>
          </a:p>
        </p:txBody>
      </p:sp>
      <p:sp>
        <p:nvSpPr>
          <p:cNvPr id="12" name="Pentagon 11"/>
          <p:cNvSpPr/>
          <p:nvPr/>
        </p:nvSpPr>
        <p:spPr>
          <a:xfrm>
            <a:off x="2843808" y="5157192"/>
            <a:ext cx="3960440" cy="504056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Finde den optimalen Mittelweg: Optimizer</a:t>
            </a:r>
            <a:endParaRPr lang="de-DE" dirty="0"/>
          </a:p>
        </p:txBody>
      </p:sp>
      <p:sp>
        <p:nvSpPr>
          <p:cNvPr id="13" name="TextBox 12"/>
          <p:cNvSpPr txBox="1"/>
          <p:nvPr/>
        </p:nvSpPr>
        <p:spPr>
          <a:xfrm>
            <a:off x="6660232" y="3429000"/>
            <a:ext cx="18450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Unnötige</a:t>
            </a:r>
            <a:br>
              <a:rPr lang="de-DE" dirty="0" smtClean="0"/>
            </a:br>
            <a:r>
              <a:rPr lang="de-DE" dirty="0" smtClean="0"/>
              <a:t>Transaktionskosten-</a:t>
            </a:r>
            <a:br>
              <a:rPr lang="de-DE" dirty="0" smtClean="0"/>
            </a:br>
            <a:r>
              <a:rPr lang="de-DE" dirty="0" smtClean="0"/>
              <a:t>vermeiden</a:t>
            </a:r>
            <a:endParaRPr lang="de-DE" dirty="0"/>
          </a:p>
        </p:txBody>
      </p:sp>
      <p:sp>
        <p:nvSpPr>
          <p:cNvPr id="14" name="TextBox 13"/>
          <p:cNvSpPr txBox="1"/>
          <p:nvPr/>
        </p:nvSpPr>
        <p:spPr>
          <a:xfrm>
            <a:off x="2843808" y="5949280"/>
            <a:ext cx="41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Portfoliogewichte + Umschichtungen (Orders)</a:t>
            </a:r>
            <a:endParaRPr lang="de-DE" dirty="0"/>
          </a:p>
        </p:txBody>
      </p:sp>
      <p:sp>
        <p:nvSpPr>
          <p:cNvPr id="15" name="TextBox 14"/>
          <p:cNvSpPr txBox="1"/>
          <p:nvPr/>
        </p:nvSpPr>
        <p:spPr>
          <a:xfrm>
            <a:off x="3491880" y="1484784"/>
            <a:ext cx="243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Drei  konkurierende Ziele: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Portfolio-Run  - &gt;pdf</a:t>
            </a:r>
            <a:endParaRPr lang="de-DE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1772816"/>
            <a:ext cx="4165873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Portfolio-Strategien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Heuristisch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Schnelle Optimierung </a:t>
            </a:r>
          </a:p>
          <a:p>
            <a:pPr>
              <a:buNone/>
            </a:pPr>
            <a:r>
              <a:rPr lang="de-DE" dirty="0" smtClean="0"/>
              <a:t>            min-Var,  Max-Sharpe, Min-DrawDown</a:t>
            </a:r>
          </a:p>
          <a:p>
            <a:pPr>
              <a:buNone/>
            </a:pPr>
            <a:r>
              <a:rPr lang="de-DE" dirty="0" smtClean="0"/>
              <a:t>   Ergebnisse:  PDF</a:t>
            </a:r>
          </a:p>
          <a:p>
            <a:pPr>
              <a:buNone/>
            </a:pPr>
            <a:endParaRPr lang="de-DE" dirty="0" smtClean="0"/>
          </a:p>
          <a:p>
            <a:r>
              <a:rPr lang="de-DE" dirty="0" smtClean="0"/>
              <a:t> Komplexe-Zielfunktion  - simulated annealing</a:t>
            </a:r>
          </a:p>
          <a:p>
            <a:pPr>
              <a:buNone/>
            </a:pPr>
            <a:endParaRPr lang="de-DE" dirty="0" smtClean="0"/>
          </a:p>
        </p:txBody>
      </p:sp>
      <p:pic>
        <p:nvPicPr>
          <p:cNvPr id="4" name="Content Placeholder 3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1484784"/>
            <a:ext cx="4968552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Komplexe Zielfunktionen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Hauptgefahr:   Hohe Transaktionskosten und Blindheit gegenüber Marktinformationen (weil lediglich Preis-Informationen berücksichtigt werden)</a:t>
            </a:r>
          </a:p>
          <a:p>
            <a:r>
              <a:rPr lang="de-DE" dirty="0" smtClean="0"/>
              <a:t>Schöner ist wenn man eine Zielfunktion definiert die da lautet:  </a:t>
            </a:r>
          </a:p>
          <a:p>
            <a:pPr lvl="1"/>
            <a:r>
              <a:rPr lang="de-DE" dirty="0" smtClean="0"/>
              <a:t>Sorge für eine gute Performance und ferner:</a:t>
            </a:r>
          </a:p>
          <a:p>
            <a:pPr lvl="1"/>
            <a:r>
              <a:rPr lang="de-DE" dirty="0" smtClean="0"/>
              <a:t>+ Vermeide hohe Rückschläge,  (min: „expected Shortfall“) </a:t>
            </a:r>
          </a:p>
          <a:p>
            <a:pPr lvl="1"/>
            <a:r>
              <a:rPr lang="de-DE" dirty="0" smtClean="0"/>
              <a:t>+ Vermeide unnötige Transaktionen (T-Kosten vermeiden)</a:t>
            </a:r>
          </a:p>
          <a:p>
            <a:pPr lvl="1"/>
            <a:r>
              <a:rPr lang="de-DE" dirty="0" smtClean="0"/>
              <a:t>+ Kaufe Titel für die wir einen möglichst positiven Marktausblick haben</a:t>
            </a:r>
          </a:p>
          <a:p>
            <a:pPr lvl="1">
              <a:buNone/>
            </a:pPr>
            <a:endParaRPr lang="de-DE" dirty="0" smtClean="0"/>
          </a:p>
          <a:p>
            <a:pPr lvl="1">
              <a:buNone/>
            </a:pPr>
            <a:r>
              <a:rPr lang="de-DE" dirty="0" smtClean="0"/>
              <a:t>Optimierer für solche Zielfunktionen sind heftig kompliziert und brauchen viel Rechenpower.  (genetische algorithmen, simulated annealing...)</a:t>
            </a:r>
          </a:p>
          <a:p>
            <a:pPr lvl="1">
              <a:buNone/>
            </a:pP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Modell-Lernen:   Target + Feature</a:t>
            </a:r>
            <a:endParaRPr lang="de-DE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9313" y="1447800"/>
            <a:ext cx="7482573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 smtClean="0"/>
              <a:t>Identifizierung</a:t>
            </a:r>
            <a:r>
              <a:rPr lang="de-DE" dirty="0" smtClean="0"/>
              <a:t> der erfolgskritischen Merkmale</a:t>
            </a:r>
            <a:endParaRPr lang="de-DE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484784"/>
            <a:ext cx="6552768" cy="5149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7380312" y="1484784"/>
            <a:ext cx="936104" cy="51125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Ablauf: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Zu jedem Assetallocation-Zeitpunkt:</a:t>
            </a:r>
          </a:p>
          <a:p>
            <a:r>
              <a:rPr lang="de-DE" dirty="0" smtClean="0"/>
              <a:t>  Merkmale berechnen</a:t>
            </a:r>
          </a:p>
          <a:p>
            <a:r>
              <a:rPr lang="de-DE" dirty="0" smtClean="0"/>
              <a:t>  Dataminer trainieren</a:t>
            </a:r>
          </a:p>
          <a:p>
            <a:r>
              <a:rPr lang="de-DE" dirty="0" smtClean="0"/>
              <a:t>  Dataminer benutzen für die Empfehlung</a:t>
            </a:r>
          </a:p>
          <a:p>
            <a:r>
              <a:rPr lang="de-DE" dirty="0" smtClean="0"/>
              <a:t>  Empfehlung in Optimierer geben</a:t>
            </a:r>
          </a:p>
          <a:p>
            <a:r>
              <a:rPr lang="de-DE" dirty="0" smtClean="0"/>
              <a:t> Umschichtungsvorschläge umsetzen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Universe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Beliebige Sets von Wertpapieren (Universes) können in </a:t>
            </a:r>
            <a:r>
              <a:rPr lang="de-DE" dirty="0" smtClean="0"/>
              <a:t>TSA - Maschine </a:t>
            </a:r>
            <a:r>
              <a:rPr lang="de-DE" dirty="0" smtClean="0"/>
              <a:t>eingespeist werden.</a:t>
            </a:r>
          </a:p>
          <a:p>
            <a:r>
              <a:rPr lang="de-DE" dirty="0" smtClean="0"/>
              <a:t> Die Wahl eines Universums ist ziemlich wichtig für die erreichbare Gesamtperformance:    Wenn lahme Enten dabein sind..</a:t>
            </a:r>
          </a:p>
          <a:p>
            <a:r>
              <a:rPr lang="de-DE" dirty="0" smtClean="0"/>
              <a:t>Gut </a:t>
            </a:r>
            <a:r>
              <a:rPr lang="de-DE" dirty="0" smtClean="0"/>
              <a:t>ist:  </a:t>
            </a:r>
            <a:r>
              <a:rPr lang="de-DE" dirty="0" smtClean="0"/>
              <a:t>Ein möglichst herterogener Set von Assets  - wo  es zu jedem Zeitraum einige gibt die einen brauchbaren Trend ausprägen.</a:t>
            </a:r>
          </a:p>
          <a:p>
            <a:r>
              <a:rPr lang="de-DE" dirty="0" smtClean="0"/>
              <a:t>Das führt dann zur Auswahl eines global Portfolio, und diversen Assetklassen  (</a:t>
            </a:r>
            <a:r>
              <a:rPr lang="de-DE" dirty="0" smtClean="0"/>
              <a:t>Aktien,Währungen, </a:t>
            </a:r>
            <a:r>
              <a:rPr lang="de-DE" dirty="0" smtClean="0"/>
              <a:t>Renten</a:t>
            </a:r>
            <a:r>
              <a:rPr lang="de-DE" dirty="0" smtClean="0"/>
              <a:t>, Commodities</a:t>
            </a:r>
            <a:r>
              <a:rPr lang="de-DE" dirty="0" smtClean="0"/>
              <a:t>)</a:t>
            </a:r>
          </a:p>
          <a:p>
            <a:pPr>
              <a:buNone/>
            </a:pP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Resultate: Dax-Datencloud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412776"/>
            <a:ext cx="7815739" cy="501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Gesamtablauf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 Wir verbinden  Marktanalyse / Titelselektion  / Stop / Gewichtsberechnung / Ordergenerierung / Perfanalyse</a:t>
            </a:r>
            <a:endParaRPr lang="de-DE" dirty="0"/>
          </a:p>
        </p:txBody>
      </p:sp>
      <p:sp>
        <p:nvSpPr>
          <p:cNvPr id="9" name="Pentagon 8"/>
          <p:cNvSpPr/>
          <p:nvPr/>
        </p:nvSpPr>
        <p:spPr>
          <a:xfrm>
            <a:off x="2411760" y="2636912"/>
            <a:ext cx="1512168" cy="504056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Merkmale berechnen</a:t>
            </a:r>
            <a:endParaRPr lang="de-DE" dirty="0"/>
          </a:p>
        </p:txBody>
      </p:sp>
      <p:sp>
        <p:nvSpPr>
          <p:cNvPr id="10" name="Pentagon 9"/>
          <p:cNvSpPr/>
          <p:nvPr/>
        </p:nvSpPr>
        <p:spPr>
          <a:xfrm>
            <a:off x="4067944" y="2636912"/>
            <a:ext cx="1512168" cy="504056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Fit (montalich)</a:t>
            </a:r>
            <a:endParaRPr lang="de-DE" dirty="0"/>
          </a:p>
        </p:txBody>
      </p:sp>
      <p:sp>
        <p:nvSpPr>
          <p:cNvPr id="11" name="Pentagon 10"/>
          <p:cNvSpPr/>
          <p:nvPr/>
        </p:nvSpPr>
        <p:spPr>
          <a:xfrm>
            <a:off x="5724128" y="2636912"/>
            <a:ext cx="1512168" cy="504056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Predict</a:t>
            </a:r>
          </a:p>
          <a:p>
            <a:pPr algn="ctr"/>
            <a:r>
              <a:rPr lang="de-DE" dirty="0" smtClean="0"/>
              <a:t>(timing)</a:t>
            </a:r>
            <a:endParaRPr lang="de-DE" dirty="0"/>
          </a:p>
        </p:txBody>
      </p:sp>
      <p:sp>
        <p:nvSpPr>
          <p:cNvPr id="12" name="Pentagon 11"/>
          <p:cNvSpPr/>
          <p:nvPr/>
        </p:nvSpPr>
        <p:spPr>
          <a:xfrm>
            <a:off x="5796136" y="3645024"/>
            <a:ext cx="1512168" cy="504056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Buy/sell</a:t>
            </a:r>
            <a:endParaRPr lang="de-DE" dirty="0"/>
          </a:p>
        </p:txBody>
      </p:sp>
      <p:sp>
        <p:nvSpPr>
          <p:cNvPr id="13" name="Pentagon 12"/>
          <p:cNvSpPr/>
          <p:nvPr/>
        </p:nvSpPr>
        <p:spPr>
          <a:xfrm>
            <a:off x="827584" y="2636912"/>
            <a:ext cx="1512168" cy="504056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Marktdaten holen</a:t>
            </a:r>
            <a:endParaRPr lang="de-DE" dirty="0"/>
          </a:p>
        </p:txBody>
      </p:sp>
      <p:sp>
        <p:nvSpPr>
          <p:cNvPr id="14" name="Pentagon 13"/>
          <p:cNvSpPr/>
          <p:nvPr/>
        </p:nvSpPr>
        <p:spPr>
          <a:xfrm>
            <a:off x="827584" y="3645024"/>
            <a:ext cx="1512168" cy="504056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Titelauswahl </a:t>
            </a:r>
            <a:endParaRPr lang="de-DE" dirty="0"/>
          </a:p>
        </p:txBody>
      </p:sp>
      <p:sp>
        <p:nvSpPr>
          <p:cNvPr id="15" name="Pentagon 14"/>
          <p:cNvSpPr/>
          <p:nvPr/>
        </p:nvSpPr>
        <p:spPr>
          <a:xfrm>
            <a:off x="2483768" y="3645024"/>
            <a:ext cx="1512168" cy="504056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AssetAlloc</a:t>
            </a:r>
            <a:endParaRPr lang="de-DE" dirty="0"/>
          </a:p>
        </p:txBody>
      </p:sp>
      <p:sp>
        <p:nvSpPr>
          <p:cNvPr id="16" name="Pentagon 15"/>
          <p:cNvSpPr/>
          <p:nvPr/>
        </p:nvSpPr>
        <p:spPr>
          <a:xfrm>
            <a:off x="4139952" y="3645024"/>
            <a:ext cx="1512168" cy="504056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Stop</a:t>
            </a:r>
            <a:endParaRPr lang="de-DE" dirty="0"/>
          </a:p>
        </p:txBody>
      </p:sp>
      <p:sp>
        <p:nvSpPr>
          <p:cNvPr id="17" name="Pentagon 16"/>
          <p:cNvSpPr/>
          <p:nvPr/>
        </p:nvSpPr>
        <p:spPr>
          <a:xfrm>
            <a:off x="2699792" y="4653136"/>
            <a:ext cx="2016224" cy="504056"/>
          </a:xfrm>
          <a:prstGeom prst="homePlate">
            <a:avLst>
              <a:gd name="adj" fmla="val 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PortfolioPerformance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Asset-Allocation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Wie sieht das aus wenn man die Gewichte (also welche Stückzahlen jeweils zu kaufen sind) über eine „Assetallocation-Strategie“ berechnet ?</a:t>
            </a:r>
          </a:p>
          <a:p>
            <a:pPr>
              <a:buNone/>
            </a:pPr>
            <a:r>
              <a:rPr lang="de-DE" dirty="0" smtClean="0"/>
              <a:t>Jetzt haben wir schon ganz gute „Timing-Modelle“ (Faber+IFO) für die Dax-Titel und den Dax-Index</a:t>
            </a:r>
          </a:p>
          <a:p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Assetallocation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4102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de-DE" dirty="0" smtClean="0"/>
              <a:t>Wir haben jetzt jede Aktien zu gleichen Anteilen gekauft  (Kuchendiagramm malen).</a:t>
            </a:r>
          </a:p>
          <a:p>
            <a:pPr>
              <a:buNone/>
            </a:pPr>
            <a:r>
              <a:rPr lang="de-DE" dirty="0" smtClean="0"/>
              <a:t>Dazu haben wir das Portfoliovermögen in 32 gleich große Anteile (a 100T€/32) geteilt. Wenn eine Aktie long war haben sie für diesen Betrag gekauft, andernfalls haben den Betrag in den den „lahmsten“ Titel (REX) investiert.</a:t>
            </a:r>
          </a:p>
          <a:p>
            <a:r>
              <a:rPr lang="de-DE" dirty="0" smtClean="0"/>
              <a:t>Performance-Plot</a:t>
            </a:r>
          </a:p>
          <a:p>
            <a:r>
              <a:rPr lang="de-DE" dirty="0" smtClean="0"/>
              <a:t>Andere Allocations-Strategie wären:</a:t>
            </a:r>
          </a:p>
          <a:p>
            <a:pPr>
              <a:buNone/>
            </a:pPr>
            <a:r>
              <a:rPr lang="de-DE" dirty="0" smtClean="0"/>
              <a:t>Wenn du in  Aktien gehst:   Kaufe die Titel des Dax die Long sind –und zwar mit dem Gewicht dass sie im Dax-Index haben.  (eine Strategie sich stark an die zufällige Zusammensetzung des Dax-Index der deutschen Börse anlehnt) </a:t>
            </a:r>
          </a:p>
          <a:p>
            <a:pPr>
              <a:buNone/>
            </a:pPr>
            <a:r>
              <a:rPr lang="de-DE" dirty="0" smtClean="0"/>
              <a:t>„heißt benchmarkorientiert“ </a:t>
            </a:r>
          </a:p>
          <a:p>
            <a:pPr>
              <a:buNone/>
            </a:pPr>
            <a:r>
              <a:rPr lang="de-DE" dirty="0" smtClean="0"/>
              <a:t>Besser wäre eine am meinem Anlageziel (7% performance+ geringe Rückschläge) orientierte Strategie:</a:t>
            </a:r>
          </a:p>
          <a:p>
            <a:pPr>
              <a:buNone/>
            </a:pPr>
            <a:r>
              <a:rPr lang="de-DE" dirty="0" smtClean="0"/>
              <a:t> Kaufe die Titel des Dax die Long sind – und zwar so gewichtet, dass die Schwankungen der Einzeltitel sich möglichst gegenseitig neutralisieren  und so die Rückschläge (drawdowns) in der Wertentwicklung des Portfolios (equity-Kurve) möglichst klein sind.   Ziel:  eine bessere SharpeRatio wie der Dax und wenigstens 7% pro Jahr.</a:t>
            </a:r>
          </a:p>
          <a:p>
            <a:r>
              <a:rPr lang="de-DE" dirty="0" smtClean="0"/>
              <a:t>BuyShareRatio.StopToMinRisk</a:t>
            </a:r>
          </a:p>
          <a:p>
            <a:r>
              <a:rPr lang="de-DE" dirty="0" smtClean="0"/>
              <a:t>Das  Rechnewerkzeug  dass man dafür braucht heißt „Optimierer“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Optimierer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So ein Optimierer bekommt ein Ziel dass er optimieren soll (z.B. Die Sharpe-Ratio, oder die Jahresperformance ...) </a:t>
            </a:r>
          </a:p>
          <a:p>
            <a:r>
              <a:rPr lang="de-DE" dirty="0" smtClean="0"/>
              <a:t>Dann würfelt er so lange die Gewichte der Long-Titel – berechnet wieder die Ziefunktion – und merkt sich die neuen Gewichte wenn der  dem Ziel näher gekommen ist</a:t>
            </a:r>
          </a:p>
          <a:p>
            <a:r>
              <a:rPr lang="de-DE" dirty="0" smtClean="0"/>
              <a:t>Bei manchen Zielen geht das Fix:</a:t>
            </a:r>
          </a:p>
          <a:p>
            <a:r>
              <a:rPr lang="de-DE" dirty="0" smtClean="0"/>
              <a:t>Z.B. MaxSharpe,  oder MinVar,...</a:t>
            </a:r>
          </a:p>
          <a:p>
            <a:pPr>
              <a:buNone/>
            </a:pPr>
            <a:endParaRPr lang="de-DE" dirty="0" smtClean="0"/>
          </a:p>
          <a:p>
            <a:r>
              <a:rPr lang="de-DE" dirty="0" smtClean="0"/>
              <a:t>Perf-Kurven zeigen und analysieren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Gesamtablauf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 Wir verbinden  Marktanalyse / Titelselektion  / Stop / Gewichtsberechnung / Ordergenerierung / Perfanalyse</a:t>
            </a:r>
            <a:endParaRPr lang="de-DE" dirty="0"/>
          </a:p>
        </p:txBody>
      </p:sp>
      <p:sp>
        <p:nvSpPr>
          <p:cNvPr id="9" name="Pentagon 8"/>
          <p:cNvSpPr/>
          <p:nvPr/>
        </p:nvSpPr>
        <p:spPr>
          <a:xfrm>
            <a:off x="2411760" y="2636912"/>
            <a:ext cx="1512168" cy="504056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Merkmale berechnen</a:t>
            </a:r>
            <a:endParaRPr lang="de-DE" dirty="0"/>
          </a:p>
        </p:txBody>
      </p:sp>
      <p:sp>
        <p:nvSpPr>
          <p:cNvPr id="10" name="Pentagon 9"/>
          <p:cNvSpPr/>
          <p:nvPr/>
        </p:nvSpPr>
        <p:spPr>
          <a:xfrm>
            <a:off x="4067944" y="2636912"/>
            <a:ext cx="1512168" cy="504056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Fit (montalich)</a:t>
            </a:r>
            <a:endParaRPr lang="de-DE" dirty="0"/>
          </a:p>
        </p:txBody>
      </p:sp>
      <p:sp>
        <p:nvSpPr>
          <p:cNvPr id="11" name="Pentagon 10"/>
          <p:cNvSpPr/>
          <p:nvPr/>
        </p:nvSpPr>
        <p:spPr>
          <a:xfrm>
            <a:off x="5724128" y="2636912"/>
            <a:ext cx="1512168" cy="504056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Predict</a:t>
            </a:r>
          </a:p>
          <a:p>
            <a:pPr algn="ctr"/>
            <a:r>
              <a:rPr lang="de-DE" dirty="0" smtClean="0"/>
              <a:t>(timing)</a:t>
            </a:r>
            <a:endParaRPr lang="de-DE" dirty="0"/>
          </a:p>
        </p:txBody>
      </p:sp>
      <p:sp>
        <p:nvSpPr>
          <p:cNvPr id="12" name="Pentagon 11"/>
          <p:cNvSpPr/>
          <p:nvPr/>
        </p:nvSpPr>
        <p:spPr>
          <a:xfrm>
            <a:off x="5796136" y="3645024"/>
            <a:ext cx="1512168" cy="504056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Buy/sell</a:t>
            </a:r>
            <a:endParaRPr lang="de-DE" dirty="0"/>
          </a:p>
        </p:txBody>
      </p:sp>
      <p:sp>
        <p:nvSpPr>
          <p:cNvPr id="13" name="Pentagon 12"/>
          <p:cNvSpPr/>
          <p:nvPr/>
        </p:nvSpPr>
        <p:spPr>
          <a:xfrm>
            <a:off x="827584" y="2636912"/>
            <a:ext cx="1512168" cy="504056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Marktdaten holen</a:t>
            </a:r>
            <a:endParaRPr lang="de-DE" dirty="0"/>
          </a:p>
        </p:txBody>
      </p:sp>
      <p:sp>
        <p:nvSpPr>
          <p:cNvPr id="14" name="Pentagon 13"/>
          <p:cNvSpPr/>
          <p:nvPr/>
        </p:nvSpPr>
        <p:spPr>
          <a:xfrm>
            <a:off x="827584" y="3645024"/>
            <a:ext cx="1512168" cy="504056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Titelauswahl </a:t>
            </a:r>
            <a:endParaRPr lang="de-DE" dirty="0"/>
          </a:p>
        </p:txBody>
      </p:sp>
      <p:sp>
        <p:nvSpPr>
          <p:cNvPr id="15" name="Pentagon 14"/>
          <p:cNvSpPr/>
          <p:nvPr/>
        </p:nvSpPr>
        <p:spPr>
          <a:xfrm>
            <a:off x="2483768" y="3645024"/>
            <a:ext cx="1512168" cy="504056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AssetAlloc</a:t>
            </a:r>
            <a:endParaRPr lang="de-DE" dirty="0"/>
          </a:p>
        </p:txBody>
      </p:sp>
      <p:sp>
        <p:nvSpPr>
          <p:cNvPr id="16" name="Pentagon 15"/>
          <p:cNvSpPr/>
          <p:nvPr/>
        </p:nvSpPr>
        <p:spPr>
          <a:xfrm>
            <a:off x="4139952" y="3645024"/>
            <a:ext cx="1512168" cy="504056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Stop</a:t>
            </a:r>
            <a:endParaRPr lang="de-DE" dirty="0"/>
          </a:p>
        </p:txBody>
      </p:sp>
      <p:sp>
        <p:nvSpPr>
          <p:cNvPr id="17" name="Pentagon 16"/>
          <p:cNvSpPr/>
          <p:nvPr/>
        </p:nvSpPr>
        <p:spPr>
          <a:xfrm>
            <a:off x="2699792" y="4653136"/>
            <a:ext cx="2016224" cy="504056"/>
          </a:xfrm>
          <a:prstGeom prst="homePlate">
            <a:avLst>
              <a:gd name="adj" fmla="val 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PortfolioPerformance</a:t>
            </a:r>
            <a:endParaRPr lang="de-DE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Global-Portfolio und StoxxBranchen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Und US-Einzeltitel – Portfolio... </a:t>
            </a:r>
          </a:p>
          <a:p>
            <a:r>
              <a:rPr lang="de-DE" dirty="0" smtClean="0"/>
              <a:t>+Paar-Portfolios:</a:t>
            </a:r>
          </a:p>
          <a:p>
            <a:r>
              <a:rPr lang="de-DE" dirty="0" smtClean="0"/>
              <a:t>Und Dax/Rex- Portfolio,  bzw. Stoxx/XX-Portfolio bzw.</a:t>
            </a:r>
            <a:br>
              <a:rPr lang="de-DE" dirty="0" smtClean="0"/>
            </a:br>
            <a:r>
              <a:rPr lang="de-DE" dirty="0" smtClean="0"/>
              <a:t>S&amp;P/Treasury</a:t>
            </a:r>
            <a:endParaRPr lang="de-DE" dirty="0"/>
          </a:p>
          <a:p>
            <a:r>
              <a:rPr lang="de-DE" dirty="0" smtClean="0"/>
              <a:t>Diese Portfolios sind direkt handelbar (mit ETFs, oder Futures) </a:t>
            </a:r>
          </a:p>
          <a:p>
            <a:r>
              <a:rPr lang="de-DE" dirty="0" smtClean="0"/>
              <a:t>nicht KAGG-compliant,  nicht T-Kostenopitimiert (gr. Volumina)  </a:t>
            </a:r>
          </a:p>
          <a:p>
            <a:r>
              <a:rPr lang="de-DE" dirty="0" smtClean="0"/>
              <a:t>Für die VV haben sie Produkt-Charakter- für das Assetmanagement nur Empfehlungskarakter (im Sinne Assetallokation, oder Musterportfolio)</a:t>
            </a:r>
          </a:p>
          <a:p>
            <a:r>
              <a:rPr lang="de-DE" dirty="0" smtClean="0"/>
              <a:t> Man könnte damit Publikumsfonds auflegen (teuer im Sinne seed – money) – oder – (viel billiger – und für den objektiven Nachweis der Performane völlig ausreichend:  </a:t>
            </a:r>
          </a:p>
          <a:p>
            <a:r>
              <a:rPr lang="de-DE" b="1" dirty="0" smtClean="0">
                <a:sym typeface="Wingdings" pitchFamily="2" charset="2"/>
              </a:rPr>
              <a:t>WikiFolios </a:t>
            </a:r>
          </a:p>
          <a:p>
            <a:r>
              <a:rPr lang="de-DE" u="sng" dirty="0" smtClean="0">
                <a:hlinkClick r:id="rId2"/>
              </a:rPr>
              <a:t>http://www.wikifolio.com/de/Publish/Advantages</a:t>
            </a:r>
            <a:endParaRPr lang="de-DE" dirty="0" smtClean="0"/>
          </a:p>
          <a:p>
            <a:endParaRPr lang="de-DE" b="1" dirty="0" smtClean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Meta-Portfolio	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Steuer ein persönliches  RiskReturn-Ziel an indem du die Einzelprodukte kombinierst :</a:t>
            </a:r>
          </a:p>
          <a:p>
            <a:endParaRPr lang="de-DE" dirty="0" smtClean="0"/>
          </a:p>
          <a:p>
            <a:r>
              <a:rPr lang="de-DE" dirty="0" smtClean="0"/>
              <a:t>Dabei wird das Beimisch-Exposure dann erhöht, wenn die Gesamtsicherheit  </a:t>
            </a:r>
          </a:p>
          <a:p>
            <a:r>
              <a:rPr lang="de-DE" dirty="0" smtClean="0"/>
              <a:t>(ES gering + MarketSicherheit hoch  + noch eine Underperformance zum InvestZiel vorhanden ist)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(ab 7% wird heruntergeregelt)</a:t>
            </a:r>
          </a:p>
          <a:p>
            <a:pPr>
              <a:buNone/>
            </a:pPr>
            <a:r>
              <a:rPr lang="de-DE" dirty="0" smtClean="0"/>
              <a:t>Die MarketSicherheit ist die Summer der  Sicherheit der EinzelAssetPositionierungen</a:t>
            </a:r>
          </a:p>
          <a:p>
            <a:pPr>
              <a:buNone/>
            </a:pPr>
            <a:endParaRPr lang="de-DE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772816"/>
            <a:ext cx="8686800" cy="454540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sz="2800" dirty="0" smtClean="0"/>
              <a:t>Dr. Markus-Miksa-Consulting </a:t>
            </a:r>
          </a:p>
          <a:p>
            <a:pPr>
              <a:buNone/>
            </a:pPr>
            <a:r>
              <a:rPr lang="de-DE" sz="2800" dirty="0" smtClean="0"/>
              <a:t>bietet die Entwicklung quantitativer Anlagestrategien im Assetmanagent an.</a:t>
            </a:r>
          </a:p>
          <a:p>
            <a:pPr>
              <a:buNone/>
            </a:pPr>
            <a:r>
              <a:rPr lang="de-DE" sz="2800" dirty="0" smtClean="0"/>
              <a:t>Zentrales Werkzeug dafür SAM.</a:t>
            </a:r>
          </a:p>
          <a:p>
            <a:pPr>
              <a:buNone/>
            </a:pPr>
            <a:endParaRPr lang="de-DE" sz="2800" dirty="0" smtClean="0"/>
          </a:p>
          <a:p>
            <a:pPr>
              <a:buNone/>
            </a:pPr>
            <a:r>
              <a:rPr lang="de-DE" sz="2800" dirty="0" smtClean="0"/>
              <a:t>Entwickelte Strategien sind aktuell       (siehe pdf-Anhang)</a:t>
            </a:r>
          </a:p>
          <a:p>
            <a:pPr>
              <a:buNone/>
            </a:pPr>
            <a:r>
              <a:rPr lang="de-DE" sz="2800" dirty="0" smtClean="0"/>
              <a:t>	</a:t>
            </a:r>
            <a:r>
              <a:rPr lang="de-DE" sz="2800" i="1" dirty="0" smtClean="0"/>
              <a:t>nTopKmaxSharpeTimed  - World - long </a:t>
            </a:r>
          </a:p>
          <a:p>
            <a:pPr>
              <a:buNone/>
            </a:pPr>
            <a:r>
              <a:rPr lang="de-DE" dirty="0" smtClean="0"/>
              <a:t>    ...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DE" sz="2800" b="1" dirty="0" smtClean="0"/>
              <a:t>Systematisches Asset Management</a:t>
            </a:r>
          </a:p>
          <a:p>
            <a:pPr>
              <a:buNone/>
            </a:pPr>
            <a:r>
              <a:rPr lang="de-DE" sz="2800" b="1" dirty="0" smtClean="0"/>
              <a:t>				</a:t>
            </a:r>
            <a:r>
              <a:rPr lang="de-DE" sz="2800" dirty="0" smtClean="0"/>
              <a:t>Computerunterstützung</a:t>
            </a:r>
            <a:r>
              <a:rPr lang="de-DE" sz="2800" b="1" dirty="0" smtClean="0"/>
              <a:t/>
            </a:r>
            <a:br>
              <a:rPr lang="de-DE" sz="2800" b="1" dirty="0" smtClean="0"/>
            </a:br>
            <a:r>
              <a:rPr lang="de-DE" sz="2800" b="1" dirty="0" smtClean="0"/>
              <a:t>                            Selektion +  Timing +</a:t>
            </a:r>
          </a:p>
          <a:p>
            <a:pPr>
              <a:buNone/>
            </a:pPr>
            <a:r>
              <a:rPr lang="de-DE" sz="2800" b="1" dirty="0" smtClean="0"/>
              <a:t>                                     Assetallocation + 			     			Ordergenerierung +</a:t>
            </a:r>
          </a:p>
          <a:p>
            <a:pPr>
              <a:buNone/>
            </a:pPr>
            <a:r>
              <a:rPr lang="de-DE" sz="2800" b="1" dirty="0" smtClean="0"/>
              <a:t>						Reporting</a:t>
            </a:r>
            <a:endParaRPr lang="de-DE" sz="2800" dirty="0" smtClean="0"/>
          </a:p>
        </p:txBody>
      </p:sp>
      <p:sp>
        <p:nvSpPr>
          <p:cNvPr id="1026" name="AutoShape 2" descr="data:image/jpeg;base64,/9j/4AAQSkZJRgABAQAAAQABAAD/2wCEAAkGBhQSEBQQEhQQFBASFA8UFA8QEA8PDw8PFBAVFBQQFBQXHCYeFxkjGRQUHy8gIycpLCwsFR4xNTAqNSYrLCkBCQoKDgwOFA8PFCkcFBwpKSkpKSkpKSkpKSkpKSkpLikpNSkpKSkpKTAuKSkpKSkpKSkpKSkpKSkpKSkpKSkpKf/AABEIANwA2wMBIgACEQEDEQH/xAAbAAACAgMBAAAAAAAAAAAAAAABAgADBAUGB//EAD4QAAIBAgQDBAcGBAUFAAAAAAABAgMRBAUSMSFBUQYTYXEiMoGRobHBFEJTYnLRFSNSkgczgqLxJEPC4fD/xAAaAQEBAQEBAQEAAAAAAAAAAAAAAQMCBAUG/8QAKREBAAIBAwMDAwUBAAAAAAAAAAECEQMEIQUxQRIyUUJhgRQVIlJxE//aAAwDAQACEQMRAD8A5ZIZMpjMOo5RdcaMyhTG7wguTIyjvCd6Be5CuXMp7wV1QLNXESUxHMTWA8pCahJSA5ACchWLUYtyKLYkiahJMokiuTHcitsIViMeTFZVIxCxiMorYrHYjAUEgtAYCMUdoWwR1KqB7wpUBu7ORZ3pHUKmhbAX96TWU2YALXMGsS4rAtdQWTKnIGsgfWK5CuZNQAcgOQWIBHIC4uxJIaHIondMR0y9sruMqpcBdJdIrZUVOIriWsRhVTiVsvaKXEoUUZioIDEGkC5cDotQdZW2RyMxZqJqK7kuBamBsr1AuBZqA5FuEwFSrfu4ylp4u3Iunktdb0p+4mVwwWwNmRPLKq3pz/tZVLCTW8J/2yGRXpBpG7qS5S9qYjZRGhWFsVsANkjLYDYpRe5CXKxWUWSYrZXcDAdyFZW2C4DtlLGFbCFYowChAWGZlU8qrSSkqVRp7NQlZlWIbMDLbAcThFQLlmkDiQLclwSEYGyybN3Qqat4PhOPWPXzR3ixScU07xkk4yXNPmeYxR03ZbML/wDTSdm7ulJ7KfOm/B8vHzMr1zy6iXRzmUSfQWpPk7pp2d9+H/skJGToUrjRwd+SfsHpUmzYYakBRRymD3hB+cY/sZFPs/Re9Kn/AGI2VCkZ1OkT1K0L7JYZ70afusVz7C4V/wDaS8pSX1OojSHjSHqlXHS/w4wr+7NeU2U1P8McNb1q0fKcbfFHZ4uvClBznJRiub5+R552j7ayq3p0bxp9fvSOom0+XM4cz2myahQaVGpOfFqWvTZPlZpI0DZsMxqcF4t/I1rPTXOOXMgxWFguduQbFGaL8Pl8prVwjD8Sb0w9nV+CERnssRnsxWzLw+VyktbtCn+JPgn5LeXsL1VpU/Uj3k/xKi9Bfph+/uMPE4yU3eUm34vbwXQ9mltbW93DaNL+0s1YmlS/yo65/i1Unx/LDZe25jVMxm225zbfPVIwpVRNZ9Km3rWOIWdWteIdToJoLnC3VeFrCtH5551NgNFukVoDHlATSZLiLJAUqIy4Py9hbRpXdgvDu51FZnlJl2mWY77TR712demkqy/rjtGsvk/GzLYK+yscplGMnh6sasN47xfqzg+EoS8GjtMRTjaFal/k1U3HrBr1qb8U/hYw1K4dVtEraFI2FCga/DTNthmYtIZdGkZcIGPTki6NQ5F8YGvzztDSw0Lyd58oLe/iaXtH22jSTp0fSqbat1E88xeKnUk5zblJ82aVrlJlmZ72hqYqV5u0eUFskapsLQrZtEeIcMHMfu+0wjMzB3a8vqU0sM5bcFzk+EV7TWsZ4g7qGWUMFKfHgo85yemK9v7FzlTht/Ml1d1TXkt37bGNicdKXrO/RbJeCS4I9ultLW78Q0ikRzaWSp06fqrvJf1SVqafVR5+0xsTjZTd5Nt7cdkuiXIx7tjwwje59PT29NNxbcUpH8VUqhFTbM+lgDLpYE0m9a9ng1N592qp4MvWDNzTwJesGjKdd4L7vl2dTBUqi5e30l7zAxHZlPjG/wDpd17maWlWcfVbXk7Gfh+0E47+l/tfwPzz7rExGS1I7K/wfuZgVKTjumvNNHV0e0VOXCSt+pXXvRld3SqLha3skgOG0g0nWYrs1F8Y/wC1/RmoxGQzjtx8/RZBgYGF6iXn8jcVMu1K63XxRrcPRlCpHUmuK3Vl7zoqVZdUPXNYxDK+n6piWnWHNv2ezCMG6FV/yKrXpfhVPu1V8n4GPi7esv8Ag1mIxCM857tK1w7F0XTqOnPg4+5rlJdU0Z9GrwNJ2ezL7XS7iTviaCbpSvxq0VvTfjHdeFy+tjVTXpcH0e/uMrRiWkS3Lxiim27I5bPO1Up3p0m1HnLmzVZlnE6lTTxUE9uvmYU0dVp8pMkmuJXIcMKLlty3k3aK82bf45jljVJF1LL3bVP0VvZ8PffYtnmNKivQXeVPxJcIR/SufmanE4mpVd3d+fBL2Hs0tne/NuIW3pr7pTH4mmpXSUmlZcqa9m8jXV8ZKe7v0S4JeSMqOVSb4mdQybwPp009LRh5dTf0pxVpI0JSMmjlhvqeXpF8aKXI5vvKw+Xqb+bdmno5Z4GZTy8z0A8Wpv4+Xitr3spjhkh1BIYh4b7+PljmZQgCWPLbfJgLCtDsh637BUSM3F3TafVcB2LYDNoZ3Uju1Lz4P3o2WH7TRfCaa81qXvRz0kJYiu0w9SjNpq1rrbin7DJzPsnFPVT2fFaXp4eWxwcZWaauvLgep5A3iMGlwdSF0pPd9EzOyw4nG5XON+Psl6L9+xyWMk4trl1+h6XiMwXGFRNNXXFXs9jgczy53k1xi234okSJ2ZxEo1tcXaUYyafikbXH4uVSeqb48OC2XA1nZrD+nU8KdR+yxmSjxLPcUVV/MXmvmNWh6TLFh3KolFXd48DdSy6EJXm05vk9ok9WElzKqdE38gvBVam/CPRcEdXHK0ttC9qG/hn5l7x+77fS9lefl4dTU3duKacxDmaORpbmZTwcVsjdwya7tdN9LmzwnZyMeLab+CPJq9etPZ47bPd390S42S4gsbyWXRu+K3fzIsDHqjw36re3lzHS9ae7R6GHuWb37HHqg/ZI9Uea29vPlpHStRo1hWFYRm8WFiH7NHwMZ3My1jpdvhpFgxlgzc/Z4+Ae4XgcTry7jpsx4adYQb7KbbuUTuV4HP8A2l3+3/ZzckI0WCtn7J7CWFaLUwMgqYjY7QrRQluJ6D/h5jbTdNvhJfE4KMDe9msboqxfNP3ozu6h2/a/I7/z4rwmvHlL6HI1Mpcnw2PVKE1Ugr8YyVmuTTRz+Nyru5tcuT6x5GauTo5HGEKkor0+6qK/W9jTU8E5O74R69fI7z7N6NT9D+aOGqT5dLjPIWFbTdLr7WltdiVsRcqnP0imczqIQ7xD6sfBKrVmoQ4t83tFdWTL8snXlpiuHOXKKO9ybIo0oqMV5ye7ZxalJ8Q0rq3r2tKjAZAkklKer7007XfRJ7Iy8bkvd0alTvJWhCcuKi9ot8joMPQSVkjA7b1e6y3FTf4Uor9UrRS+Jn+m0571bV3erH1PGV2ljf1pLzjf5Muh2hi9qkf9WqPzRxc5C631O52WlPhpG/1I7xE/h3sM3b2lB+U4/uXLMJ/0y9ib+R513g0cS1s2vJ2M56fp+GsdQ+dOHof8Wa3uvNNDLN/E4SnnVaO1Sfk5Nr3MyI9o6vPRL9VODMp6dXxLWN/oz305/DtY5r4jrMjjqfaR/epUn5a4P4MyqeeUnvTqL9NVP4Sj9TKemy1jdbWe+Y/DqVmIf4gc5HM6D+/Wj+qmpL3xZasVS/Hh7YVV9DKen2+G0X2k/W2T8RWiEPuvzQNE0EDcihoI6YbkATSPSlpkmuQGBEwPS+yudeik3w4ew6uvQVanZesuMX80eS9msfpnoez2PR8qxrVk9jKeOHTFdH0ai/K/mjzLFTtJrxfzPZ8fhk4zqLnGz87rieKZiv5so89TVlve4iMSMWtU4mxyXIJ4iV9qa3ntfwXUsyDLaVSq/tM3CMLeiotym+avyPSMDWoRilSjGy2u/ohkYuV5KoRUIR4cNuN31Zv6GW6V6Vl58X7hIYx24O3hFJIpxePhSg6tWSjCPFyb+Hn4FhGZisZRoU5VZu0Iptzltt06+B4x237b1MbPSm44eL9Cltf80urE7Y9sZ4uelXjQi3op33/NLq38Dl5VDuBVWoRfJGDVwqMupVMHEYjkdwjErQtsUlkmLY6ETGiwKJdSpAPTiXWAkFhAIGxLAdpcgNQNRyp1IFxdQb8yAth1leomsA6woS40VcC2lV0yUk+KPQclzRSpp8zzlI3ORY/RLS9nt+xxeMrD1jLsVeLT43Wx5Rm6jSrTlHjVbdm9qcfBdfE7vLMZwPP+0PHE1PMxy6a+nJvi927nQ5NXcbcTSUYGxeKhSg6k2oxju38vMDrJ9oI0qbqVJKMIq7kzy3tX2/njJ2V40Iv0IdX/AFy6tmg7S9q54mWlXjRj6sL7/ml4mmVQ3rTHdG6WNFliDU96B1jTCM6vijBlMVzIioIURFkIXANOmZUYAp0y2wQtiWGAwFJYNiAdgK48S1oFmcqXT/wEAFICyKQJMW3v+ZNQBsgagXAwC5seniJJ8H8iogR3GR5hqinz5+Zp80pp1py8jAyXH6JpP1ZcPJmRnGNjT1Tm0ori/ovE89q8u4lRVrwpwdSbSiuf0OA7QdopYiVtqS9WH/k/EXPs+liJdKa9WH1fiak2pTHM90yhEyWCkaIlyIKgOoAKh4oKgWRgAIQMqnTBSpF6QESGAFoANEsBkuAWCwLkCOzfwFkwuQskcgagN22BJg1AFyA5AA0AbkTFbCmAWxdQblc38QGc7cfkavNsLOt61STS2i7cP3M2bK7gaCeRtcyt5WzoWiudIuRz7y9i/ZH0N5KkVOmBqPs7CqXgbN0wOmijXdyXU6Bld0GNMKrUCaSywGghLAsO0BgLYVodoDArYLDNAA7EDY8hLECSYGwyEAaKA+grZHMgDCmLLYVMoZz/APtytyDcWXwIFkxGGTFYBYtyMDYAaK2h2weIFLiLKJfe23P5FUkUV6RR7AkihWBsYrYAIQDQVGADBcYRJIXSSTBqA7JvkLItqRsIyCqYjHZWAGhZMZCMgjkBz5CT3A+viAWyNiNkbKAQgtyA2BfyJcDYEtxEmiBYCMrbDU3FZQLgkGSEKA2IMxGAWxGwyYgEbFYWxWUQAWJqA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34" name="Group 26"/>
          <p:cNvGrpSpPr>
            <a:grpSpLocks/>
          </p:cNvGrpSpPr>
          <p:nvPr/>
        </p:nvGrpSpPr>
        <p:grpSpPr bwMode="auto">
          <a:xfrm>
            <a:off x="539552" y="2852936"/>
            <a:ext cx="3492500" cy="3492500"/>
            <a:chOff x="2845003" y="1954619"/>
            <a:chExt cx="3492500" cy="3492500"/>
          </a:xfrm>
        </p:grpSpPr>
        <p:sp>
          <p:nvSpPr>
            <p:cNvPr id="35" name="Freeform 6"/>
            <p:cNvSpPr>
              <a:spLocks noEditPoints="1"/>
            </p:cNvSpPr>
            <p:nvPr/>
          </p:nvSpPr>
          <p:spPr bwMode="gray">
            <a:xfrm rot="5400000">
              <a:off x="2845003" y="1954619"/>
              <a:ext cx="3492500" cy="3492500"/>
            </a:xfrm>
            <a:custGeom>
              <a:avLst/>
              <a:gdLst/>
              <a:ahLst/>
              <a:cxnLst>
                <a:cxn ang="0">
                  <a:pos x="292" y="0"/>
                </a:cxn>
                <a:cxn ang="0">
                  <a:pos x="0" y="293"/>
                </a:cxn>
                <a:cxn ang="0">
                  <a:pos x="292" y="585"/>
                </a:cxn>
                <a:cxn ang="0">
                  <a:pos x="585" y="293"/>
                </a:cxn>
                <a:cxn ang="0">
                  <a:pos x="292" y="0"/>
                </a:cxn>
                <a:cxn ang="0">
                  <a:pos x="292" y="539"/>
                </a:cxn>
                <a:cxn ang="0">
                  <a:pos x="46" y="293"/>
                </a:cxn>
                <a:cxn ang="0">
                  <a:pos x="292" y="46"/>
                </a:cxn>
                <a:cxn ang="0">
                  <a:pos x="539" y="293"/>
                </a:cxn>
                <a:cxn ang="0">
                  <a:pos x="292" y="539"/>
                </a:cxn>
              </a:cxnLst>
              <a:rect l="0" t="0" r="r" b="b"/>
              <a:pathLst>
                <a:path w="585" h="585">
                  <a:moveTo>
                    <a:pt x="292" y="0"/>
                  </a:moveTo>
                  <a:cubicBezTo>
                    <a:pt x="131" y="0"/>
                    <a:pt x="0" y="131"/>
                    <a:pt x="0" y="293"/>
                  </a:cubicBezTo>
                  <a:cubicBezTo>
                    <a:pt x="0" y="454"/>
                    <a:pt x="131" y="585"/>
                    <a:pt x="292" y="585"/>
                  </a:cubicBezTo>
                  <a:cubicBezTo>
                    <a:pt x="454" y="585"/>
                    <a:pt x="585" y="454"/>
                    <a:pt x="585" y="293"/>
                  </a:cubicBezTo>
                  <a:cubicBezTo>
                    <a:pt x="585" y="131"/>
                    <a:pt x="454" y="0"/>
                    <a:pt x="292" y="0"/>
                  </a:cubicBezTo>
                  <a:close/>
                  <a:moveTo>
                    <a:pt x="292" y="539"/>
                  </a:moveTo>
                  <a:cubicBezTo>
                    <a:pt x="156" y="539"/>
                    <a:pt x="46" y="429"/>
                    <a:pt x="46" y="293"/>
                  </a:cubicBezTo>
                  <a:cubicBezTo>
                    <a:pt x="46" y="156"/>
                    <a:pt x="156" y="46"/>
                    <a:pt x="292" y="46"/>
                  </a:cubicBezTo>
                  <a:cubicBezTo>
                    <a:pt x="429" y="46"/>
                    <a:pt x="539" y="156"/>
                    <a:pt x="539" y="293"/>
                  </a:cubicBezTo>
                  <a:cubicBezTo>
                    <a:pt x="539" y="429"/>
                    <a:pt x="429" y="539"/>
                    <a:pt x="292" y="53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10000"/>
                  </a:schemeClr>
                </a:gs>
                <a:gs pos="100000">
                  <a:schemeClr val="accent1">
                    <a:lumMod val="25000"/>
                  </a:schemeClr>
                </a:gs>
              </a:gsLst>
            </a:gradFill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ＭＳ Ｐゴシック" charset="-128"/>
              </a:endParaRPr>
            </a:p>
          </p:txBody>
        </p:sp>
        <p:grpSp>
          <p:nvGrpSpPr>
            <p:cNvPr id="36" name="Grupper 14"/>
            <p:cNvGrpSpPr>
              <a:grpSpLocks/>
            </p:cNvGrpSpPr>
            <p:nvPr/>
          </p:nvGrpSpPr>
          <p:grpSpPr bwMode="auto">
            <a:xfrm rot="5400000">
              <a:off x="3182144" y="2283619"/>
              <a:ext cx="2803525" cy="2795587"/>
              <a:chOff x="3179762" y="2281238"/>
              <a:chExt cx="2803525" cy="2795587"/>
            </a:xfrm>
          </p:grpSpPr>
          <p:sp>
            <p:nvSpPr>
              <p:cNvPr id="41" name="Freeform 8"/>
              <p:cNvSpPr>
                <a:spLocks/>
              </p:cNvSpPr>
              <p:nvPr/>
            </p:nvSpPr>
            <p:spPr bwMode="gray">
              <a:xfrm>
                <a:off x="3176993" y="2284211"/>
                <a:ext cx="1357313" cy="2795588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27" y="468"/>
                  </a:cxn>
                  <a:cxn ang="0">
                    <a:pos x="227" y="357"/>
                  </a:cxn>
                  <a:cxn ang="0">
                    <a:pos x="111" y="234"/>
                  </a:cxn>
                  <a:cxn ang="0">
                    <a:pos x="227" y="112"/>
                  </a:cxn>
                  <a:cxn ang="0">
                    <a:pos x="227" y="0"/>
                  </a:cxn>
                  <a:cxn ang="0">
                    <a:pos x="0" y="234"/>
                  </a:cxn>
                </a:cxnLst>
                <a:rect l="0" t="0" r="r" b="b"/>
                <a:pathLst>
                  <a:path w="227" h="468">
                    <a:moveTo>
                      <a:pt x="0" y="234"/>
                    </a:moveTo>
                    <a:cubicBezTo>
                      <a:pt x="0" y="361"/>
                      <a:pt x="101" y="465"/>
                      <a:pt x="227" y="468"/>
                    </a:cubicBezTo>
                    <a:cubicBezTo>
                      <a:pt x="227" y="357"/>
                      <a:pt x="227" y="357"/>
                      <a:pt x="227" y="357"/>
                    </a:cubicBezTo>
                    <a:cubicBezTo>
                      <a:pt x="163" y="354"/>
                      <a:pt x="111" y="300"/>
                      <a:pt x="111" y="234"/>
                    </a:cubicBezTo>
                    <a:cubicBezTo>
                      <a:pt x="111" y="169"/>
                      <a:pt x="163" y="115"/>
                      <a:pt x="227" y="112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101" y="4"/>
                      <a:pt x="0" y="107"/>
                      <a:pt x="0" y="234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2">
                      <a:lumMod val="90000"/>
                    </a:schemeClr>
                  </a:gs>
                  <a:gs pos="100000">
                    <a:schemeClr val="bg2"/>
                  </a:gs>
                </a:gsLst>
                <a:lin ang="10800000" scaled="0"/>
              </a:gradFill>
              <a:ln w="3175" cap="flat" cmpd="sng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pitchFamily="34" charset="0"/>
                  <a:cs typeface="ＭＳ Ｐゴシック" charset="-128"/>
                </a:endParaRPr>
              </a:p>
            </p:txBody>
          </p:sp>
          <p:sp>
            <p:nvSpPr>
              <p:cNvPr id="42" name="Freeform 9"/>
              <p:cNvSpPr>
                <a:spLocks/>
              </p:cNvSpPr>
              <p:nvPr/>
            </p:nvSpPr>
            <p:spPr bwMode="gray">
              <a:xfrm>
                <a:off x="4623206" y="2284210"/>
                <a:ext cx="1357312" cy="2795588"/>
              </a:xfrm>
              <a:custGeom>
                <a:avLst/>
                <a:gdLst/>
                <a:ahLst/>
                <a:cxnLst>
                  <a:cxn ang="0">
                    <a:pos x="115" y="234"/>
                  </a:cxn>
                  <a:cxn ang="0">
                    <a:pos x="0" y="357"/>
                  </a:cxn>
                  <a:cxn ang="0">
                    <a:pos x="0" y="468"/>
                  </a:cxn>
                  <a:cxn ang="0">
                    <a:pos x="227" y="234"/>
                  </a:cxn>
                  <a:cxn ang="0">
                    <a:pos x="0" y="0"/>
                  </a:cxn>
                  <a:cxn ang="0">
                    <a:pos x="0" y="112"/>
                  </a:cxn>
                  <a:cxn ang="0">
                    <a:pos x="115" y="234"/>
                  </a:cxn>
                </a:cxnLst>
                <a:rect l="0" t="0" r="r" b="b"/>
                <a:pathLst>
                  <a:path w="227" h="468">
                    <a:moveTo>
                      <a:pt x="115" y="234"/>
                    </a:moveTo>
                    <a:cubicBezTo>
                      <a:pt x="115" y="300"/>
                      <a:pt x="64" y="353"/>
                      <a:pt x="0" y="357"/>
                    </a:cubicBezTo>
                    <a:cubicBezTo>
                      <a:pt x="0" y="468"/>
                      <a:pt x="0" y="468"/>
                      <a:pt x="0" y="468"/>
                    </a:cubicBezTo>
                    <a:cubicBezTo>
                      <a:pt x="126" y="465"/>
                      <a:pt x="227" y="361"/>
                      <a:pt x="227" y="234"/>
                    </a:cubicBezTo>
                    <a:cubicBezTo>
                      <a:pt x="227" y="108"/>
                      <a:pt x="126" y="4"/>
                      <a:pt x="0" y="0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64" y="115"/>
                      <a:pt x="115" y="169"/>
                      <a:pt x="115" y="234"/>
                    </a:cubicBezTo>
                    <a:close/>
                  </a:path>
                </a:pathLst>
              </a:custGeom>
              <a:gradFill rotWithShape="1">
                <a:gsLst>
                  <a:gs pos="100000">
                    <a:srgbClr val="1F88C8"/>
                  </a:gs>
                  <a:gs pos="0">
                    <a:srgbClr val="60DCEB"/>
                  </a:gs>
                </a:gsLst>
                <a:lin ang="240000" scaled="0"/>
              </a:gradFill>
              <a:ln w="3175" cap="flat" cmpd="sng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u="sng" dirty="0">
                  <a:latin typeface="Arial" pitchFamily="34" charset="0"/>
                  <a:cs typeface="ＭＳ Ｐゴシック" charset="-128"/>
                </a:endParaRPr>
              </a:p>
            </p:txBody>
          </p:sp>
        </p:grpSp>
        <p:sp>
          <p:nvSpPr>
            <p:cNvPr id="37" name="Ellipse 18"/>
            <p:cNvSpPr/>
            <p:nvPr/>
          </p:nvSpPr>
          <p:spPr bwMode="auto">
            <a:xfrm>
              <a:off x="3581603" y="2356256"/>
              <a:ext cx="2070100" cy="153035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alpha val="0"/>
                  </a:schemeClr>
                </a:gs>
                <a:gs pos="100000">
                  <a:schemeClr val="bg1">
                    <a:alpha val="77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ＭＳ Ｐゴシック" charset="-128"/>
              </a:endParaRPr>
            </a:p>
          </p:txBody>
        </p:sp>
        <p:grpSp>
          <p:nvGrpSpPr>
            <p:cNvPr id="38" name="Grupper 13"/>
            <p:cNvGrpSpPr>
              <a:grpSpLocks/>
            </p:cNvGrpSpPr>
            <p:nvPr/>
          </p:nvGrpSpPr>
          <p:grpSpPr bwMode="auto">
            <a:xfrm>
              <a:off x="3941761" y="3041649"/>
              <a:ext cx="1279525" cy="1279525"/>
              <a:chOff x="5957565" y="2822022"/>
              <a:chExt cx="974510" cy="974510"/>
            </a:xfrm>
          </p:grpSpPr>
          <p:sp>
            <p:nvSpPr>
              <p:cNvPr id="39" name="Ellipse 11"/>
              <p:cNvSpPr>
                <a:spLocks noChangeArrowheads="1"/>
              </p:cNvSpPr>
              <p:nvPr/>
            </p:nvSpPr>
            <p:spPr bwMode="auto">
              <a:xfrm>
                <a:off x="5957720" y="2822332"/>
                <a:ext cx="974510" cy="974510"/>
              </a:xfrm>
              <a:prstGeom prst="ellipse">
                <a:avLst/>
              </a:prstGeom>
              <a:gradFill rotWithShape="1">
                <a:gsLst>
                  <a:gs pos="0">
                    <a:srgbClr val="353637"/>
                  </a:gs>
                  <a:gs pos="100000">
                    <a:srgbClr val="151616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191919"/>
                </a:solidFill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latin typeface="Arial" pitchFamily="34" charset="0"/>
                  <a:cs typeface="ＭＳ Ｐゴシック" charset="-128"/>
                </a:endParaRPr>
              </a:p>
            </p:txBody>
          </p:sp>
          <p:sp>
            <p:nvSpPr>
              <p:cNvPr id="40" name="Ellipse 12"/>
              <p:cNvSpPr/>
              <p:nvPr/>
            </p:nvSpPr>
            <p:spPr>
              <a:xfrm>
                <a:off x="6079837" y="2859814"/>
                <a:ext cx="714560" cy="52836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2">
                      <a:lumMod val="40000"/>
                      <a:lumOff val="60000"/>
                      <a:alpha val="0"/>
                    </a:schemeClr>
                  </a:gs>
                  <a:gs pos="100000">
                    <a:schemeClr val="bg1">
                      <a:alpha val="77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latin typeface="Arial" pitchFamily="34" charset="0"/>
                  <a:ea typeface="ＭＳ Ｐゴシック" charset="-128"/>
                  <a:cs typeface="ＭＳ Ｐゴシック" charset="-128"/>
                </a:endParaRPr>
              </a:p>
            </p:txBody>
          </p:sp>
        </p:grpSp>
      </p:grpSp>
      <p:sp>
        <p:nvSpPr>
          <p:cNvPr id="43" name="TextBox 24"/>
          <p:cNvSpPr txBox="1">
            <a:spLocks noChangeArrowheads="1"/>
          </p:cNvSpPr>
          <p:nvPr/>
        </p:nvSpPr>
        <p:spPr bwMode="auto">
          <a:xfrm>
            <a:off x="1889497" y="2846586"/>
            <a:ext cx="10826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da-DK" sz="1400" dirty="0" smtClean="0">
                <a:solidFill>
                  <a:schemeClr val="bg1"/>
                </a:solidFill>
              </a:rPr>
              <a:t>Produktion</a:t>
            </a:r>
            <a:endParaRPr lang="da-DK" sz="1400" dirty="0">
              <a:solidFill>
                <a:schemeClr val="bg1"/>
              </a:solidFill>
            </a:endParaRPr>
          </a:p>
        </p:txBody>
      </p:sp>
      <p:sp>
        <p:nvSpPr>
          <p:cNvPr id="44" name="Tekstboks 23"/>
          <p:cNvSpPr txBox="1">
            <a:spLocks noChangeArrowheads="1"/>
          </p:cNvSpPr>
          <p:nvPr/>
        </p:nvSpPr>
        <p:spPr bwMode="auto">
          <a:xfrm>
            <a:off x="1691680" y="4149080"/>
            <a:ext cx="13081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da-DK" dirty="0" smtClean="0">
                <a:solidFill>
                  <a:schemeClr val="bg1"/>
                </a:solidFill>
              </a:rPr>
              <a:t/>
            </a:r>
            <a:br>
              <a:rPr lang="da-DK" dirty="0" smtClean="0">
                <a:solidFill>
                  <a:schemeClr val="bg1"/>
                </a:solidFill>
              </a:rPr>
            </a:br>
            <a:r>
              <a:rPr lang="da-DK" dirty="0" smtClean="0">
                <a:solidFill>
                  <a:schemeClr val="bg1"/>
                </a:solidFill>
              </a:rPr>
              <a:t>SAM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45" name="TextBox 23"/>
          <p:cNvSpPr txBox="1">
            <a:spLocks noChangeArrowheads="1"/>
          </p:cNvSpPr>
          <p:nvPr/>
        </p:nvSpPr>
        <p:spPr bwMode="auto">
          <a:xfrm>
            <a:off x="1547664" y="5373216"/>
            <a:ext cx="15841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da-DK" sz="1400" dirty="0" smtClean="0">
                <a:solidFill>
                  <a:srgbClr val="151616"/>
                </a:solidFill>
              </a:rPr>
              <a:t>Quantitatives </a:t>
            </a:r>
            <a:br>
              <a:rPr lang="da-DK" sz="1400" dirty="0" smtClean="0">
                <a:solidFill>
                  <a:srgbClr val="151616"/>
                </a:solidFill>
              </a:rPr>
            </a:br>
            <a:r>
              <a:rPr lang="da-DK" sz="1400" dirty="0" smtClean="0">
                <a:solidFill>
                  <a:srgbClr val="151616"/>
                </a:solidFill>
              </a:rPr>
              <a:t>Assetmanagement</a:t>
            </a:r>
            <a:endParaRPr lang="da-DK" sz="1400" dirty="0">
              <a:solidFill>
                <a:srgbClr val="151616"/>
              </a:solidFill>
            </a:endParaRPr>
          </a:p>
        </p:txBody>
      </p:sp>
      <p:sp>
        <p:nvSpPr>
          <p:cNvPr id="46" name="TextBox 25"/>
          <p:cNvSpPr txBox="1">
            <a:spLocks noChangeArrowheads="1"/>
          </p:cNvSpPr>
          <p:nvPr/>
        </p:nvSpPr>
        <p:spPr bwMode="auto">
          <a:xfrm>
            <a:off x="1547664" y="3212976"/>
            <a:ext cx="165618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da-DK" sz="1400" dirty="0" smtClean="0">
                <a:solidFill>
                  <a:srgbClr val="151616"/>
                </a:solidFill>
              </a:rPr>
              <a:t>Langfristig fundamental definiertes Universum </a:t>
            </a:r>
            <a:endParaRPr lang="da-DK" sz="1400" dirty="0">
              <a:solidFill>
                <a:srgbClr val="15161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9693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Marktdaten	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Zu den Titeln sollten neben den Kursen,  Begleitdaten verfügbar sein, die als Leadingindikatoren helfen das zukünftige Potential abzuschätzen.  </a:t>
            </a:r>
          </a:p>
          <a:p>
            <a:r>
              <a:rPr lang="de-DE" dirty="0" smtClean="0"/>
              <a:t>Für Aktien:  Bilanzdaten </a:t>
            </a:r>
          </a:p>
          <a:p>
            <a:pPr>
              <a:buNone/>
            </a:pPr>
            <a:r>
              <a:rPr lang="de-DE" dirty="0" smtClean="0"/>
              <a:t>             (für das eingebaute Discounted Cash Flow – Modell) </a:t>
            </a:r>
          </a:p>
          <a:p>
            <a:r>
              <a:rPr lang="de-DE" dirty="0" smtClean="0"/>
              <a:t>Für  Indizes – Macros   (CPI, IFO,...)</a:t>
            </a:r>
          </a:p>
          <a:p>
            <a:r>
              <a:rPr lang="de-DE" dirty="0" smtClean="0"/>
              <a:t>Beispiele </a:t>
            </a:r>
          </a:p>
          <a:p>
            <a:r>
              <a:rPr lang="de-DE" dirty="0" smtClean="0"/>
              <a:t>     DAX:   IFO </a:t>
            </a:r>
          </a:p>
          <a:p>
            <a:endParaRPr lang="de-DE" dirty="0" smtClean="0"/>
          </a:p>
          <a:p>
            <a:r>
              <a:rPr lang="de-DE" dirty="0" smtClean="0"/>
              <a:t>Die Menge der vorverarbeiteten  Begleitdaten eines Titels bildet seine DatenCloud.</a:t>
            </a:r>
          </a:p>
          <a:p>
            <a:r>
              <a:rPr lang="de-DE" dirty="0" smtClean="0"/>
              <a:t>Mittels Data.Mining wird daraus die Attraktivität des Titels berechnet.</a:t>
            </a:r>
            <a:endParaRPr lang="de-DE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SAM –Software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21560"/>
          </a:xfrm>
        </p:spPr>
        <p:txBody>
          <a:bodyPr>
            <a:normAutofit fontScale="77500" lnSpcReduction="20000"/>
          </a:bodyPr>
          <a:lstStyle/>
          <a:p>
            <a:r>
              <a:rPr lang="de-DE" dirty="0" smtClean="0"/>
              <a:t>SAM ist eine quantitative Werkbank für die systematische Vermögensverwaltung</a:t>
            </a:r>
          </a:p>
          <a:p>
            <a:r>
              <a:rPr lang="de-DE" dirty="0" smtClean="0"/>
              <a:t>SAM ist eine Backtest- und Produktionsumgebung für die Entwicklung und den Betrieb integrierter Assetallcoations-  und Timing - Modelle. </a:t>
            </a:r>
          </a:p>
          <a:p>
            <a:r>
              <a:rPr lang="de-DE" dirty="0" smtClean="0"/>
              <a:t>Performance-relevante Bausteine wie </a:t>
            </a:r>
            <a:br>
              <a:rPr lang="de-DE" dirty="0" smtClean="0"/>
            </a:br>
            <a:r>
              <a:rPr lang="de-DE" b="1" dirty="0" smtClean="0"/>
              <a:t>Taktische Titelauswahl,   </a:t>
            </a:r>
            <a:br>
              <a:rPr lang="de-DE" b="1" dirty="0" smtClean="0"/>
            </a:br>
            <a:r>
              <a:rPr lang="de-DE" b="1" dirty="0" smtClean="0"/>
              <a:t>Assetallocation </a:t>
            </a:r>
            <a:br>
              <a:rPr lang="de-DE" b="1" dirty="0" smtClean="0"/>
            </a:br>
            <a:r>
              <a:rPr lang="de-DE" b="1" dirty="0" smtClean="0"/>
              <a:t>Riskmanagement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werden in Form von erweiterbaren R-Bibliotheken zu einem integriertem Produktionssystem für den Assetmanager verbunden. </a:t>
            </a:r>
          </a:p>
          <a:p>
            <a:r>
              <a:rPr lang="de-DE" dirty="0" smtClean="0"/>
              <a:t>Die einzelnen Bibliotheken benutzen neueste Verfahren der Statistik, Mustererkennung und des computerbasierten DataMinings um </a:t>
            </a:r>
            <a:br>
              <a:rPr lang="de-DE" dirty="0" smtClean="0"/>
            </a:br>
            <a:r>
              <a:rPr lang="de-DE" dirty="0" smtClean="0"/>
              <a:t>im kontinuierlichen Tageseinsatz bei klar begrenztem Risiko Ertrag zu generieren.</a:t>
            </a:r>
          </a:p>
          <a:p>
            <a:r>
              <a:rPr lang="de-DE" dirty="0" smtClean="0"/>
              <a:t>Ziel ist eine stetige Outperformance bei geringst möglichen Drawdowns.</a:t>
            </a:r>
          </a:p>
          <a:p>
            <a:r>
              <a:rPr lang="de-DE" dirty="0" smtClean="0"/>
              <a:t>SAM ist das Werkzeug mit dem unterschiedlichste Anlagestrategien für den Kunden entwickelt werden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SAM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 </a:t>
            </a:r>
            <a:endParaRPr lang="de-DE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467544" y="2708920"/>
          <a:ext cx="8064896" cy="2016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3275856" y="1700808"/>
            <a:ext cx="2088232" cy="806489"/>
            <a:chOff x="2360" y="604867"/>
            <a:chExt cx="2374576" cy="806489"/>
          </a:xfrm>
        </p:grpSpPr>
        <p:sp>
          <p:nvSpPr>
            <p:cNvPr id="8" name="Rounded Rectangle 7"/>
            <p:cNvSpPr/>
            <p:nvPr/>
          </p:nvSpPr>
          <p:spPr>
            <a:xfrm>
              <a:off x="2360" y="604867"/>
              <a:ext cx="2374576" cy="806489"/>
            </a:xfrm>
            <a:prstGeom prst="roundRect">
              <a:avLst/>
            </a:prstGeom>
            <a:gradFill rotWithShape="0">
              <a:gsLst>
                <a:gs pos="0">
                  <a:srgbClr val="0070C0"/>
                </a:gs>
                <a:gs pos="100000">
                  <a:srgbClr val="00405F"/>
                </a:gs>
              </a:gsLst>
              <a:lin ang="10500000" scaled="0"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41730" y="644237"/>
              <a:ext cx="2295836" cy="7277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err="1" smtClean="0">
                  <a:latin typeface="Arial" pitchFamily="34" charset="0"/>
                  <a:cs typeface="Arial" pitchFamily="34" charset="0"/>
                </a:rPr>
                <a:t>Titel</a:t>
              </a:r>
              <a:r>
                <a:rPr lang="en-US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dirty="0" err="1" smtClean="0">
                  <a:latin typeface="Arial" pitchFamily="34" charset="0"/>
                  <a:cs typeface="Arial" pitchFamily="34" charset="0"/>
                </a:rPr>
                <a:t>Universum</a:t>
              </a:r>
              <a:endParaRPr lang="en-US" sz="1800" kern="1200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347864" y="5157192"/>
            <a:ext cx="2088232" cy="806489"/>
            <a:chOff x="2360" y="604867"/>
            <a:chExt cx="2374576" cy="806489"/>
          </a:xfrm>
        </p:grpSpPr>
        <p:sp>
          <p:nvSpPr>
            <p:cNvPr id="12" name="Rounded Rectangle 11"/>
            <p:cNvSpPr/>
            <p:nvPr/>
          </p:nvSpPr>
          <p:spPr>
            <a:xfrm>
              <a:off x="2360" y="604867"/>
              <a:ext cx="2374576" cy="806489"/>
            </a:xfrm>
            <a:prstGeom prst="roundRect">
              <a:avLst/>
            </a:prstGeom>
            <a:gradFill rotWithShape="0">
              <a:gsLst>
                <a:gs pos="0">
                  <a:srgbClr val="0070C0"/>
                </a:gs>
                <a:gs pos="100000">
                  <a:srgbClr val="00405F"/>
                </a:gs>
              </a:gsLst>
              <a:lin ang="10500000" scaled="0"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/>
            <p:nvPr/>
          </p:nvSpPr>
          <p:spPr>
            <a:xfrm>
              <a:off x="41730" y="644237"/>
              <a:ext cx="2295836" cy="7277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smtClean="0">
                  <a:latin typeface="Arial" pitchFamily="34" charset="0"/>
                  <a:cs typeface="Arial" pitchFamily="34" charset="0"/>
                </a:rPr>
                <a:t>Orders</a:t>
              </a:r>
              <a:endParaRPr lang="en-US" sz="1800" kern="1200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4" name="Down Arrow 13"/>
          <p:cNvSpPr/>
          <p:nvPr/>
        </p:nvSpPr>
        <p:spPr>
          <a:xfrm>
            <a:off x="3923928" y="4365104"/>
            <a:ext cx="1008112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Down Arrow 14"/>
          <p:cNvSpPr/>
          <p:nvPr/>
        </p:nvSpPr>
        <p:spPr>
          <a:xfrm>
            <a:off x="3851920" y="2492896"/>
            <a:ext cx="1008112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Box 15"/>
          <p:cNvSpPr txBox="1"/>
          <p:nvPr/>
        </p:nvSpPr>
        <p:spPr>
          <a:xfrm>
            <a:off x="323528" y="2852936"/>
            <a:ext cx="229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Management - Bausteine:</a:t>
            </a:r>
            <a:endParaRPr lang="de-DE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7772400" cy="1143000"/>
          </a:xfrm>
        </p:spPr>
        <p:txBody>
          <a:bodyPr/>
          <a:lstStyle/>
          <a:p>
            <a:r>
              <a:rPr lang="de-DE" dirty="0" smtClean="0"/>
              <a:t>nTopK-AA-Stop   - Stratgie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403874"/>
            <a:ext cx="8686800" cy="4689422"/>
          </a:xfrm>
        </p:spPr>
        <p:txBody>
          <a:bodyPr>
            <a:normAutofit/>
          </a:bodyPr>
          <a:lstStyle/>
          <a:p>
            <a:r>
              <a:rPr lang="de-DE" sz="2400" dirty="0" smtClean="0"/>
              <a:t>Unsere zur Zeit favorisierte Stratgie</a:t>
            </a:r>
          </a:p>
          <a:p>
            <a:r>
              <a:rPr lang="de-DE" sz="2200" dirty="0" smtClean="0"/>
              <a:t>Bei dieser Stratgie wird als</a:t>
            </a:r>
          </a:p>
          <a:p>
            <a:r>
              <a:rPr lang="de-DE" sz="2400" dirty="0" smtClean="0"/>
              <a:t>INPUT</a:t>
            </a:r>
          </a:p>
          <a:p>
            <a:r>
              <a:rPr lang="de-DE" sz="2400" dirty="0" smtClean="0"/>
              <a:t>jährlich ein internationales   ETF/Future Universum vom Anwender/Analysten vorgeben die zu seiner fundamentalen Marteinschätzung passen.  (Grobauswahl von Märkten, Regionen,  Assetklassen).  -</a:t>
            </a:r>
          </a:p>
          <a:p>
            <a:r>
              <a:rPr lang="de-DE" sz="2400" dirty="0" smtClean="0"/>
              <a:t>z.B. Die 40 wichtigsten  Aktien- + Rentenindizes + Währungen und Commodities</a:t>
            </a:r>
          </a:p>
          <a:p>
            <a:pPr>
              <a:buNone/>
            </a:pPr>
            <a:endParaRPr lang="de-DE" sz="2400" dirty="0" smtClean="0"/>
          </a:p>
          <a:p>
            <a:pPr>
              <a:buNone/>
            </a:pPr>
            <a:endParaRPr lang="de-DE" sz="24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nTopK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Monatlich ( oder auch zu besonderen Events) findet eine Assetallokation statt.</a:t>
            </a:r>
          </a:p>
          <a:p>
            <a:r>
              <a:rPr lang="de-DE" dirty="0" smtClean="0"/>
              <a:t>Dazu findet eine quantitative Attraktivitäsbeurteilung (Ranking) des Titeluniversum – nach einer Vielzahl quantitativer Attraktivitätskriterien statt. ( fundamentale und technische Merkmale).</a:t>
            </a:r>
            <a:br>
              <a:rPr lang="de-DE" dirty="0" smtClean="0"/>
            </a:br>
            <a:r>
              <a:rPr lang="de-DE" dirty="0" smtClean="0"/>
              <a:t>Die  Gewichtung und Auswahl der Beurteilungskriterien unterliegt selber einem statistischen Lernalgorithmus und ändert sich  algorithmisch im Laufe der Zeit.</a:t>
            </a:r>
          </a:p>
          <a:p>
            <a:r>
              <a:rPr lang="de-DE" dirty="0" smtClean="0"/>
              <a:t>Es erfolgt eine  Auswahl der </a:t>
            </a:r>
            <a:r>
              <a:rPr lang="de-DE" b="1" dirty="0" smtClean="0"/>
              <a:t>n</a:t>
            </a:r>
            <a:r>
              <a:rPr lang="de-DE" dirty="0" smtClean="0"/>
              <a:t> attraktivsten Titel für den kommenden Monat statt.   (Hohe Selektions - ,  geringe Timingkomponente).</a:t>
            </a:r>
          </a:p>
          <a:p>
            <a:r>
              <a:rPr lang="de-DE" dirty="0" smtClean="0"/>
              <a:t>Diese Titel bilden das aktuelle Allokationsuniversum für den kommenden Allocationsabschnitt.</a:t>
            </a:r>
          </a:p>
          <a:p>
            <a:r>
              <a:rPr lang="de-DE" dirty="0" smtClean="0"/>
              <a:t>Ein einmal dazugehörender Titel verbleibt so lange in diesem Set wie er noch zu den K attraktivisten Titeln zählt (K &gt; n ).</a:t>
            </a:r>
          </a:p>
          <a:p>
            <a:r>
              <a:rPr lang="de-DE" dirty="0" smtClean="0"/>
              <a:t>Diese Komponente ist optional. (es gibt auch prognosefreie Strategien)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Assetallocation    ( AA 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 Die Aufgabe besteht hier für die  Titel des Assetuniversums Gewichte zu finden,  die zu einer möglicht optimalen Risiko-Return-Struktur des Portfolios führen.</a:t>
            </a:r>
          </a:p>
          <a:p>
            <a:r>
              <a:rPr lang="de-DE" dirty="0" smtClean="0"/>
              <a:t>Hier kommt eine ganze Bibliothek unterschiedlichster Portfoliooptimierer zum Einsatz.</a:t>
            </a:r>
          </a:p>
          <a:p>
            <a:r>
              <a:rPr lang="de-DE" dirty="0" smtClean="0"/>
              <a:t>Verfügbar sind zur Zeit ca 10  Algorithmen wie</a:t>
            </a:r>
            <a:br>
              <a:rPr lang="de-DE" dirty="0" smtClean="0"/>
            </a:br>
            <a:endParaRPr lang="de-DE" dirty="0" smtClean="0"/>
          </a:p>
          <a:p>
            <a:r>
              <a:rPr lang="de-DE" i="1" dirty="0" smtClean="0"/>
              <a:t>Min.var,  Risk.parity,  Max.Sharpe,  Min.corr, Min.downside, ...</a:t>
            </a:r>
          </a:p>
          <a:p>
            <a:endParaRPr lang="de-DE" dirty="0" smtClean="0"/>
          </a:p>
          <a:p>
            <a:r>
              <a:rPr lang="de-DE" dirty="0" smtClean="0"/>
              <a:t>Wie alle anderen Leistungsbausteinen wird auch das AA-Modul kontinuierlich um neue Algorithmen ergänzt.</a:t>
            </a:r>
            <a:endParaRPr lang="de-DE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Risikomanagement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Täglich operierende Timing-System  auf</a:t>
            </a:r>
          </a:p>
          <a:p>
            <a:pPr>
              <a:buNone/>
            </a:pPr>
            <a:r>
              <a:rPr lang="de-DE" dirty="0" smtClean="0"/>
              <a:t>      </a:t>
            </a:r>
            <a:r>
              <a:rPr lang="de-DE" b="1" dirty="0" smtClean="0"/>
              <a:t>A) Einzeltitel-Ebene</a:t>
            </a:r>
          </a:p>
          <a:p>
            <a:r>
              <a:rPr lang="de-DE" dirty="0" smtClean="0"/>
              <a:t>Keine Position ohne Stop</a:t>
            </a:r>
          </a:p>
          <a:p>
            <a:r>
              <a:rPr lang="de-DE" dirty="0" smtClean="0"/>
              <a:t>Die  Berechnung und Überwachung optimaler Stop-Limits erfolgt voll algorithmisch. Im Hintergrund werden dazu für jeden Einzeltitel kontinuierlich ein ganzer Set von Timing-Systemen adaptiert.</a:t>
            </a:r>
          </a:p>
          <a:p>
            <a:r>
              <a:rPr lang="de-DE" b="1" dirty="0" smtClean="0"/>
              <a:t>B) Portfolio-Ebene</a:t>
            </a:r>
          </a:p>
          <a:p>
            <a:pPr>
              <a:buNone/>
            </a:pPr>
            <a:r>
              <a:rPr lang="de-DE" dirty="0" smtClean="0"/>
              <a:t>    Expected-Shortfall  - Risk –Begrenzung durch Exposure- Steuerung auf Portfolioebene.  (Das Exposure wird durch Future-Hedge-Positionen derart reduziert, das der zu erwartenden Max-Loss auf das akzeptierte Risikomaß begrenzt wird)</a:t>
            </a:r>
          </a:p>
          <a:p>
            <a:pPr>
              <a:buNone/>
            </a:pPr>
            <a:endParaRPr lang="de-DE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Reporting und Output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SAM berechnet alle relevanten Performance- und Risikokennzahlen.  Es passt die quantitativen Algorithmen kontinuierlich den Martgegebenheiten an (lernfähig).</a:t>
            </a:r>
          </a:p>
          <a:p>
            <a:r>
              <a:rPr lang="de-DE" dirty="0" smtClean="0"/>
              <a:t>Für alle Positionen werden Orders und Exit-Limits berechnet.  Alle Transaktionen und Kennzahlen können in PDF und Excel-Sheets exportiert und automatisiert als email versandt werden.</a:t>
            </a:r>
          </a:p>
          <a:p>
            <a:r>
              <a:rPr lang="de-DE" dirty="0" smtClean="0"/>
              <a:t>Marktdatenschnittstellen gibt es zu unterschiedlichen Internet-Providern und Bloomberg.</a:t>
            </a:r>
          </a:p>
          <a:p>
            <a:r>
              <a:rPr lang="de-DE" dirty="0" smtClean="0"/>
              <a:t>Broker können bei Bedarf automatisch angebunden werden.</a:t>
            </a:r>
          </a:p>
          <a:p>
            <a:r>
              <a:rPr lang="de-DE" dirty="0" smtClean="0"/>
              <a:t>SAM ist ein offenens System:  Es wird kontinuierlich um Algorithmen und Anlagestrategien erweitert.</a:t>
            </a:r>
          </a:p>
          <a:p>
            <a:pPr>
              <a:buNone/>
            </a:pPr>
            <a:endParaRPr lang="de-DE" dirty="0" smtClean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Konzept des Produktionslabors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Analogie zur Autoindustrie:</a:t>
            </a:r>
          </a:p>
          <a:p>
            <a:pPr lvl="1"/>
            <a:r>
              <a:rPr lang="de-DE" dirty="0" smtClean="0"/>
              <a:t>Verschiedene Kundenprodukte (Autos/Fonds) werden aus einem einheitlichen Set von Basiskomponenten (Motoren../ Leistungsbausteinen) kombiniert.</a:t>
            </a:r>
          </a:p>
          <a:p>
            <a:pPr lvl="1"/>
            <a:r>
              <a:rPr lang="de-DE" dirty="0" smtClean="0"/>
              <a:t>Die Produktion besteht aus zwei Phasen:</a:t>
            </a:r>
          </a:p>
          <a:p>
            <a:pPr lvl="1"/>
            <a:r>
              <a:rPr lang="de-DE" dirty="0" smtClean="0"/>
              <a:t> A) Dezentrale Erstellung  hochqualitativer </a:t>
            </a:r>
            <a:r>
              <a:rPr lang="de-DE" b="1" dirty="0" smtClean="0"/>
              <a:t>BasisBausteine </a:t>
            </a:r>
          </a:p>
          <a:p>
            <a:pPr lvl="1"/>
            <a:r>
              <a:rPr lang="de-DE" b="1" dirty="0" smtClean="0"/>
              <a:t> </a:t>
            </a:r>
            <a:r>
              <a:rPr lang="de-DE" dirty="0" smtClean="0"/>
              <a:t>B) Integration der Bausteine zu marktrelevanten Endprodukten (Autos/Fonds) mit Hilfe einer zentralen  hochautomatisierten </a:t>
            </a:r>
            <a:r>
              <a:rPr lang="de-DE" b="1" dirty="0" smtClean="0"/>
              <a:t>Integrationsplattform</a:t>
            </a:r>
            <a:r>
              <a:rPr lang="de-DE" dirty="0" smtClean="0"/>
              <a:t> (Fließband = SAM)</a:t>
            </a:r>
          </a:p>
          <a:p>
            <a:pPr lvl="1"/>
            <a:r>
              <a:rPr lang="de-DE" dirty="0" smtClean="0"/>
              <a:t>Vorteile für die Autoindustrie sind bekannt !!!</a:t>
            </a:r>
          </a:p>
          <a:p>
            <a:pPr lvl="1"/>
            <a:r>
              <a:rPr lang="de-DE" dirty="0" smtClean="0"/>
              <a:t>Die Wiederverwendung von Basistechnologien für unterschiedliche Endprodukte ermöglicht dem Hersteller seine Kernkompetenz auf Produktion und Vertrieb zu konzentrieren und  schnell auf sich ändernde Marktbedürfnisse mit zugeschnittenen Endprodukten zu reagieren. </a:t>
            </a:r>
          </a:p>
          <a:p>
            <a:pPr lvl="1">
              <a:buNone/>
            </a:pPr>
            <a:endParaRPr lang="de-DE" dirty="0" smtClean="0"/>
          </a:p>
          <a:p>
            <a:endParaRPr lang="de-DE" dirty="0" smtClean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Aufgaben der SAM Produktionsplattform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628800"/>
            <a:ext cx="8686800" cy="5472608"/>
          </a:xfrm>
        </p:spPr>
        <p:txBody>
          <a:bodyPr>
            <a:normAutofit/>
          </a:bodyPr>
          <a:lstStyle/>
          <a:p>
            <a:r>
              <a:rPr lang="de-DE" dirty="0" smtClean="0"/>
              <a:t>Identifizierung und QS der Leistungsbausteine / Performance</a:t>
            </a:r>
          </a:p>
          <a:p>
            <a:r>
              <a:rPr lang="de-DE" dirty="0" smtClean="0"/>
              <a:t>Integration dieser Leistungsbausteine in eine offene, erweiterbare Produktionsplattform: sämtliche quant-Tools laufen in zentraler Umgebung,  alle Daten stehen in zentraler Datenbank</a:t>
            </a:r>
          </a:p>
          <a:p>
            <a:r>
              <a:rPr lang="de-DE" dirty="0" smtClean="0"/>
              <a:t>Automatisierter Fondsbetrieb im Tagesgeschäft:</a:t>
            </a:r>
            <a:br>
              <a:rPr lang="de-DE" dirty="0" smtClean="0"/>
            </a:br>
            <a:r>
              <a:rPr lang="de-DE" dirty="0" smtClean="0"/>
              <a:t>	 Positionsüberwachung + Ordergenerierung </a:t>
            </a:r>
          </a:p>
          <a:p>
            <a:r>
              <a:rPr lang="de-DE" dirty="0" smtClean="0"/>
              <a:t>Wiederverwendung der Leistungsbausteine im Tagesgeschäft in unterschiedlichen Fonds</a:t>
            </a:r>
            <a:br>
              <a:rPr lang="de-DE" dirty="0" smtClean="0"/>
            </a:br>
            <a:r>
              <a:rPr lang="de-DE" dirty="0" smtClean="0"/>
              <a:t>Kombination von bewährten Timing- und  AA – Algorithmen und ganz unterschiedlichen Endprodukten (Europa,Welt, Future-Hedge,...) </a:t>
            </a:r>
            <a:endParaRPr lang="de-DE" sz="2100" dirty="0" smtClean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Leistungsbausteine einer Fondsplattform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403874"/>
            <a:ext cx="8686800" cy="5454126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... sind die Arbeitsergebnisse des Assetmanagers mit denen er die </a:t>
            </a:r>
            <a:r>
              <a:rPr lang="de-DE" u="sng" dirty="0" smtClean="0"/>
              <a:t>Out</a:t>
            </a:r>
            <a:r>
              <a:rPr lang="de-DE" dirty="0" smtClean="0"/>
              <a:t>performance seiner aktiven  gemanagden Fonds erzeugt: </a:t>
            </a:r>
          </a:p>
          <a:p>
            <a:pPr>
              <a:buNone/>
            </a:pPr>
            <a:r>
              <a:rPr lang="da-DK" sz="2400" dirty="0" smtClean="0">
                <a:solidFill>
                  <a:srgbClr val="171717"/>
                </a:solidFill>
                <a:cs typeface="Arial" charset="0"/>
              </a:rPr>
              <a:t>	</a:t>
            </a:r>
          </a:p>
          <a:p>
            <a:r>
              <a:rPr lang="da-DK" sz="2600" dirty="0" smtClean="0">
                <a:solidFill>
                  <a:srgbClr val="171717"/>
                </a:solidFill>
                <a:cs typeface="Arial" charset="0"/>
              </a:rPr>
              <a:t>Assetallocation  (Assetklassen/Länder/Branchen/Laufzeiten...)</a:t>
            </a:r>
          </a:p>
          <a:p>
            <a:r>
              <a:rPr lang="da-DK" sz="2600" dirty="0" smtClean="0">
                <a:solidFill>
                  <a:srgbClr val="171717"/>
                </a:solidFill>
                <a:cs typeface="Arial" charset="0"/>
              </a:rPr>
              <a:t>Titelselektionen / Rankinglisten  ...</a:t>
            </a:r>
          </a:p>
          <a:p>
            <a:r>
              <a:rPr lang="da-DK" sz="2600" dirty="0" smtClean="0">
                <a:solidFill>
                  <a:srgbClr val="171717"/>
                </a:solidFill>
                <a:cs typeface="Arial" charset="0"/>
              </a:rPr>
              <a:t>Musterportfolios</a:t>
            </a:r>
          </a:p>
          <a:p>
            <a:r>
              <a:rPr lang="da-DK" sz="2600" dirty="0" smtClean="0">
                <a:solidFill>
                  <a:srgbClr val="171717"/>
                </a:solidFill>
                <a:cs typeface="Arial" charset="0"/>
              </a:rPr>
              <a:t>Fondsgewichtungen der Kundenportfolios  </a:t>
            </a:r>
          </a:p>
          <a:p>
            <a:r>
              <a:rPr lang="da-DK" sz="2600" dirty="0" smtClean="0">
                <a:solidFill>
                  <a:srgbClr val="171717"/>
                </a:solidFill>
                <a:cs typeface="Arial" charset="0"/>
              </a:rPr>
              <a:t>Strategien Entry/Exit-Timing- und Hedge stategien </a:t>
            </a:r>
          </a:p>
          <a:p>
            <a:r>
              <a:rPr lang="da-DK" sz="2600" dirty="0" smtClean="0">
                <a:solidFill>
                  <a:srgbClr val="171717"/>
                </a:solidFill>
                <a:cs typeface="Arial" charset="0"/>
              </a:rPr>
              <a:t>Talent der Portfoliomanger</a:t>
            </a:r>
          </a:p>
          <a:p>
            <a:endParaRPr lang="da-DK" sz="2600" dirty="0" smtClean="0">
              <a:solidFill>
                <a:srgbClr val="171717"/>
              </a:solidFill>
              <a:cs typeface="Arial" charset="0"/>
            </a:endParaRPr>
          </a:p>
          <a:p>
            <a:pPr>
              <a:buNone/>
            </a:pPr>
            <a:r>
              <a:rPr lang="da-DK" sz="2600" dirty="0" smtClean="0">
                <a:solidFill>
                  <a:srgbClr val="171717"/>
                </a:solidFill>
                <a:cs typeface="Arial" charset="0"/>
              </a:rPr>
              <a:t>Wichtig:  Solche Leistungsbausteine können mit quantitative Methoden erbracht werden,  es können aber genau so gut auch konventionell produzierte Teilergebnisse sein:   z.B. Die Top 20 – Euro-Aktien Liste die ein Fondsmanager auf Grund seiner Erfahrung beisteuern kann oder ein von Hand gepflegtes Musterportfolio / Fonds</a:t>
            </a:r>
          </a:p>
          <a:p>
            <a:pPr>
              <a:buNone/>
            </a:pPr>
            <a:endParaRPr lang="da-DK" sz="2600" dirty="0" smtClean="0">
              <a:solidFill>
                <a:srgbClr val="171717"/>
              </a:solidFill>
              <a:cs typeface="Arial" charset="0"/>
            </a:endParaRPr>
          </a:p>
          <a:p>
            <a:pPr>
              <a:buNone/>
            </a:pPr>
            <a:r>
              <a:rPr lang="da-DK" sz="2600" dirty="0" smtClean="0">
                <a:solidFill>
                  <a:srgbClr val="171717"/>
                </a:solidFill>
                <a:cs typeface="Arial" charset="0"/>
              </a:rPr>
              <a:t>Leistungbausteine  finden sich in jedem Einzelschritt der Fondsproduktion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Fundamentaldaten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Zurück zum Dax: </a:t>
            </a:r>
          </a:p>
          <a:p>
            <a:endParaRPr lang="de-DE" dirty="0" smtClean="0"/>
          </a:p>
          <a:p>
            <a:r>
              <a:rPr lang="de-DE" dirty="0" smtClean="0"/>
              <a:t>Nicht allein Preisinfos sondern auch Fundamental-Informationen hinzugeben</a:t>
            </a:r>
          </a:p>
          <a:p>
            <a:r>
              <a:rPr lang="de-DE" dirty="0" smtClean="0"/>
              <a:t>Geben wir doch  ein bischen mehr Marktwissen hinzu:  nämlich den IFO  .</a:t>
            </a:r>
          </a:p>
          <a:p>
            <a:r>
              <a:rPr lang="de-DE" dirty="0" smtClean="0"/>
              <a:t>Wenn  SMA(IF0)... ...</a:t>
            </a:r>
          </a:p>
          <a:p>
            <a:endParaRPr lang="de-DE" dirty="0" smtClean="0"/>
          </a:p>
          <a:p>
            <a:r>
              <a:rPr lang="de-DE" dirty="0" smtClean="0"/>
              <a:t>Verbessertes Dax-Modell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Universe-Beispiele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World</a:t>
            </a:r>
          </a:p>
          <a:p>
            <a:r>
              <a:rPr lang="de-DE" dirty="0" smtClean="0"/>
              <a:t>Stoxx50</a:t>
            </a:r>
          </a:p>
          <a:p>
            <a:r>
              <a:rPr lang="de-DE" dirty="0" smtClean="0"/>
              <a:t>Dax</a:t>
            </a:r>
            <a:endParaRPr lang="de-D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Timing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Technische Signale – oder eine Kombination aus technischen Signalen und Macros/Fundamentals </a:t>
            </a:r>
            <a:r>
              <a:rPr lang="de-DE" dirty="0" smtClean="0"/>
              <a:t> 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-&gt; </a:t>
            </a:r>
            <a:r>
              <a:rPr lang="de-DE" dirty="0" smtClean="0"/>
              <a:t>TimingEntscheidung</a:t>
            </a:r>
          </a:p>
          <a:p>
            <a:pPr>
              <a:buNone/>
            </a:pPr>
            <a:r>
              <a:rPr lang="de-DE" dirty="0" smtClean="0"/>
              <a:t>          </a:t>
            </a:r>
            <a:r>
              <a:rPr lang="de-DE" dirty="0" smtClean="0"/>
              <a:t>WANN </a:t>
            </a:r>
            <a:r>
              <a:rPr lang="de-DE" dirty="0" smtClean="0"/>
              <a:t>wird die Position gewechselt</a:t>
            </a:r>
          </a:p>
          <a:p>
            <a:r>
              <a:rPr lang="de-DE" dirty="0" smtClean="0"/>
              <a:t>LONG/FLAT     bzw.   LONG/SHORT/FLAT</a:t>
            </a:r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(alles oder nichts Signale)</a:t>
            </a:r>
            <a:endParaRPr lang="de-D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Selection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Es gibt ein technisch-fundamentales Ranking:</a:t>
            </a:r>
          </a:p>
          <a:p>
            <a:pPr>
              <a:buNone/>
            </a:pPr>
            <a:r>
              <a:rPr lang="de-DE" dirty="0" smtClean="0"/>
              <a:t>eine Qualitäts-Zahl für jedes Asset des Universums.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Ein nTopk-Selektor pickt sich die n besten Titel heraus – bzw. wenn ein Titel schon ausgewählt ist genügt es auch, wenn er zu den k besten Titeln zählt um  dabei zu bleiben.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   (beachte k &gt; n)</a:t>
            </a:r>
          </a:p>
          <a:p>
            <a:pPr>
              <a:buNone/>
            </a:pPr>
            <a:endParaRPr lang="de-DE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FAEC0E0-4ABC-4077-8922-293239654AB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2237</Words>
  <Application>Microsoft Office PowerPoint</Application>
  <PresentationFormat>On-screen Show (4:3)</PresentationFormat>
  <Paragraphs>409</Paragraphs>
  <Slides>59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Equity</vt:lpstr>
      <vt:lpstr> TSA</vt:lpstr>
      <vt:lpstr>Eine Software</vt:lpstr>
      <vt:lpstr>TSA</vt:lpstr>
      <vt:lpstr>Universe</vt:lpstr>
      <vt:lpstr>Marktdaten </vt:lpstr>
      <vt:lpstr>Fundamentaldaten</vt:lpstr>
      <vt:lpstr>Universe-Beispiele</vt:lpstr>
      <vt:lpstr>Timing</vt:lpstr>
      <vt:lpstr>Selection</vt:lpstr>
      <vt:lpstr>Allocation </vt:lpstr>
      <vt:lpstr>Orders </vt:lpstr>
      <vt:lpstr>Die Datencloud</vt:lpstr>
      <vt:lpstr>DataCloud</vt:lpstr>
      <vt:lpstr>Neue Werkzeuge: DataMining</vt:lpstr>
      <vt:lpstr>Classifier</vt:lpstr>
      <vt:lpstr>Vorteile und Ergebnisse</vt:lpstr>
      <vt:lpstr>Ergebnisse </vt:lpstr>
      <vt:lpstr>Ausgangsuniversum festlegen  Marktdaten beschaffen</vt:lpstr>
      <vt:lpstr>Merkmale + Indikatoren berechnen  „BigData“ – die Datencloud</vt:lpstr>
      <vt:lpstr>Kurse</vt:lpstr>
      <vt:lpstr>Risk-Return-Profile</vt:lpstr>
      <vt:lpstr>Technische Timing-Systeme: faber-dax</vt:lpstr>
      <vt:lpstr>Support-Resistance</vt:lpstr>
      <vt:lpstr>Channel-Timing-System</vt:lpstr>
      <vt:lpstr>Beispiele:  Discounted Cash Flow Apple</vt:lpstr>
      <vt:lpstr>Ifo,  Consumer Confidence Index         (Eckhard‘s  findings)</vt:lpstr>
      <vt:lpstr>Target – Berechnung</vt:lpstr>
      <vt:lpstr>Identifikation der Merkmals-Relevanz</vt:lpstr>
      <vt:lpstr>Die DatenCloud  ca. 90 bis 120 Kennzahlen pro Titel</vt:lpstr>
      <vt:lpstr>Datamining Modell  nachvollziebarer Entscheidungsbaum</vt:lpstr>
      <vt:lpstr>Verdichtung der Datencloud zu einer  Titel-Selektion </vt:lpstr>
      <vt:lpstr>Datamining</vt:lpstr>
      <vt:lpstr>Optimierung mit welchen Stückzahlen (Anteile am Gesamtvermögen) kauf ich empfohlene Titel ? </vt:lpstr>
      <vt:lpstr>Portfolio-Run  - &gt;pdf</vt:lpstr>
      <vt:lpstr>Portfolio-Strategien</vt:lpstr>
      <vt:lpstr>Komplexe Zielfunktionen</vt:lpstr>
      <vt:lpstr>Modell-Lernen:   Target + Feature</vt:lpstr>
      <vt:lpstr>Identifizierung der erfolgskritischen Merkmale</vt:lpstr>
      <vt:lpstr>Ablauf:</vt:lpstr>
      <vt:lpstr>Resultate: Dax-Datencloud</vt:lpstr>
      <vt:lpstr>Gesamtablauf</vt:lpstr>
      <vt:lpstr>Asset-Allocation</vt:lpstr>
      <vt:lpstr>Assetallocation</vt:lpstr>
      <vt:lpstr>Optimierer </vt:lpstr>
      <vt:lpstr>Gesamtablauf</vt:lpstr>
      <vt:lpstr>Global-Portfolio und StoxxBranchen</vt:lpstr>
      <vt:lpstr>Meta-Portfolio </vt:lpstr>
      <vt:lpstr>Inhalt</vt:lpstr>
      <vt:lpstr>SAM </vt:lpstr>
      <vt:lpstr>SAM –Software</vt:lpstr>
      <vt:lpstr>SAM</vt:lpstr>
      <vt:lpstr>nTopK-AA-Stop   - Stratgie</vt:lpstr>
      <vt:lpstr>nTopK</vt:lpstr>
      <vt:lpstr>Assetallocation    ( AA )</vt:lpstr>
      <vt:lpstr>Risikomanagement</vt:lpstr>
      <vt:lpstr>Reporting und Output</vt:lpstr>
      <vt:lpstr>Konzept des Produktionslabors</vt:lpstr>
      <vt:lpstr>Aufgaben der SAM Produktionsplattform</vt:lpstr>
      <vt:lpstr>Leistungsbausteine einer Fondsplattform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markus</dc:creator>
  <cp:lastModifiedBy>markus</cp:lastModifiedBy>
  <cp:revision>298</cp:revision>
  <dcterms:created xsi:type="dcterms:W3CDTF">2012-01-20T18:27:01Z</dcterms:created>
  <dcterms:modified xsi:type="dcterms:W3CDTF">2013-11-07T12:15:03Z</dcterms:modified>
  <cp:category>2010 abstract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TC018813529991</vt:lpwstr>
  </property>
</Properties>
</file>