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2"/>
  </p:sldMasterIdLst>
  <p:notesMasterIdLst>
    <p:notesMasterId r:id="rId43"/>
  </p:notesMasterIdLst>
  <p:sldIdLst>
    <p:sldId id="342" r:id="rId3"/>
    <p:sldId id="401" r:id="rId4"/>
    <p:sldId id="402" r:id="rId5"/>
    <p:sldId id="398" r:id="rId6"/>
    <p:sldId id="345" r:id="rId7"/>
    <p:sldId id="363" r:id="rId8"/>
    <p:sldId id="369" r:id="rId9"/>
    <p:sldId id="370" r:id="rId10"/>
    <p:sldId id="394" r:id="rId11"/>
    <p:sldId id="393" r:id="rId12"/>
    <p:sldId id="343" r:id="rId13"/>
    <p:sldId id="368" r:id="rId14"/>
    <p:sldId id="400" r:id="rId15"/>
    <p:sldId id="372" r:id="rId16"/>
    <p:sldId id="399" r:id="rId17"/>
    <p:sldId id="371" r:id="rId18"/>
    <p:sldId id="367" r:id="rId19"/>
    <p:sldId id="374" r:id="rId20"/>
    <p:sldId id="373" r:id="rId21"/>
    <p:sldId id="382" r:id="rId22"/>
    <p:sldId id="377" r:id="rId23"/>
    <p:sldId id="395" r:id="rId24"/>
    <p:sldId id="378" r:id="rId25"/>
    <p:sldId id="379" r:id="rId26"/>
    <p:sldId id="380" r:id="rId27"/>
    <p:sldId id="381" r:id="rId28"/>
    <p:sldId id="387" r:id="rId29"/>
    <p:sldId id="388" r:id="rId30"/>
    <p:sldId id="389" r:id="rId31"/>
    <p:sldId id="383" r:id="rId32"/>
    <p:sldId id="384" r:id="rId33"/>
    <p:sldId id="385" r:id="rId34"/>
    <p:sldId id="386" r:id="rId35"/>
    <p:sldId id="392" r:id="rId36"/>
    <p:sldId id="396" r:id="rId37"/>
    <p:sldId id="375" r:id="rId38"/>
    <p:sldId id="397" r:id="rId39"/>
    <p:sldId id="390" r:id="rId40"/>
    <p:sldId id="391" r:id="rId41"/>
    <p:sldId id="356" r:id="rId4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30" autoAdjust="0"/>
    <p:restoredTop sz="94640" autoAdjust="0"/>
  </p:normalViewPr>
  <p:slideViewPr>
    <p:cSldViewPr showGuides="1">
      <p:cViewPr varScale="1">
        <p:scale>
          <a:sx n="76" d="100"/>
          <a:sy n="76" d="100"/>
        </p:scale>
        <p:origin x="-312" y="-84"/>
      </p:cViewPr>
      <p:guideLst>
        <p:guide orient="horz" pos="2160"/>
        <p:guide pos="2880"/>
        <p:guide pos="144"/>
        <p:guide pos="5616"/>
      </p:guideLst>
    </p:cSldViewPr>
  </p:slideViewPr>
  <p:notesTextViewPr>
    <p:cViewPr>
      <p:scale>
        <a:sx n="25" d="100"/>
        <a:sy n="25" d="100"/>
      </p:scale>
      <p:origin x="0" y="0"/>
    </p:cViewPr>
  </p:notesTextViewPr>
  <p:sorterViewPr>
    <p:cViewPr>
      <p:scale>
        <a:sx n="66" d="100"/>
        <a:sy n="66" d="100"/>
      </p:scale>
      <p:origin x="0" y="0"/>
    </p:cViewPr>
  </p:sorterViewPr>
  <p:notesViewPr>
    <p:cSldViewPr>
      <p:cViewPr varScale="1">
        <p:scale>
          <a:sx n="59" d="100"/>
          <a:sy n="59" d="100"/>
        </p:scale>
        <p:origin x="-2586" y="-96"/>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0" tIns="49520" rIns="99040" bIns="49520" rtlCol="0"/>
          <a:lstStyle>
            <a:lvl1pPr algn="l">
              <a:defRPr sz="1300"/>
            </a:lvl1pPr>
          </a:lstStyle>
          <a:p>
            <a:endParaRPr lang="de-DE"/>
          </a:p>
        </p:txBody>
      </p:sp>
      <p:sp>
        <p:nvSpPr>
          <p:cNvPr id="3" name="Date Placeholder 2"/>
          <p:cNvSpPr>
            <a:spLocks noGrp="1"/>
          </p:cNvSpPr>
          <p:nvPr>
            <p:ph type="dt" idx="1"/>
          </p:nvPr>
        </p:nvSpPr>
        <p:spPr>
          <a:xfrm>
            <a:off x="4021295" y="1"/>
            <a:ext cx="3076363" cy="511731"/>
          </a:xfrm>
          <a:prstGeom prst="rect">
            <a:avLst/>
          </a:prstGeom>
        </p:spPr>
        <p:txBody>
          <a:bodyPr vert="horz" lIns="99040" tIns="49520" rIns="99040" bIns="49520" rtlCol="0"/>
          <a:lstStyle>
            <a:lvl1pPr algn="r">
              <a:defRPr sz="1300"/>
            </a:lvl1pPr>
          </a:lstStyle>
          <a:p>
            <a:fld id="{1F604317-AB94-4BE9-9599-F79F54D232B7}" type="datetimeFigureOut">
              <a:rPr lang="de-DE" smtClean="0"/>
              <a:pPr/>
              <a:t>08.04.2014</a:t>
            </a:fld>
            <a:endParaRPr lang="de-DE"/>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0" tIns="49520" rIns="99040" bIns="49520" rtlCol="0" anchor="ctr"/>
          <a:lstStyle/>
          <a:p>
            <a:endParaRPr lang="de-DE"/>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9040" tIns="49520" rIns="99040" bIns="495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1" y="9721107"/>
            <a:ext cx="3076363" cy="511731"/>
          </a:xfrm>
          <a:prstGeom prst="rect">
            <a:avLst/>
          </a:prstGeom>
        </p:spPr>
        <p:txBody>
          <a:bodyPr vert="horz" lIns="99040" tIns="49520" rIns="99040" bIns="49520" rtlCol="0" anchor="b"/>
          <a:lstStyle>
            <a:lvl1pPr algn="l">
              <a:defRPr sz="1300"/>
            </a:lvl1pPr>
          </a:lstStyle>
          <a:p>
            <a:endParaRPr lang="de-DE"/>
          </a:p>
        </p:txBody>
      </p:sp>
      <p:sp>
        <p:nvSpPr>
          <p:cNvPr id="7" name="Slide Number Placeholder 6"/>
          <p:cNvSpPr>
            <a:spLocks noGrp="1"/>
          </p:cNvSpPr>
          <p:nvPr>
            <p:ph type="sldNum" sz="quarter" idx="5"/>
          </p:nvPr>
        </p:nvSpPr>
        <p:spPr>
          <a:xfrm>
            <a:off x="4021295" y="9721107"/>
            <a:ext cx="3076363" cy="511731"/>
          </a:xfrm>
          <a:prstGeom prst="rect">
            <a:avLst/>
          </a:prstGeom>
        </p:spPr>
        <p:txBody>
          <a:bodyPr vert="horz" lIns="99040" tIns="49520" rIns="99040" bIns="49520" rtlCol="0" anchor="b"/>
          <a:lstStyle>
            <a:lvl1pPr algn="r">
              <a:defRPr sz="1300"/>
            </a:lvl1pPr>
          </a:lstStyle>
          <a:p>
            <a:fld id="{E79D1A61-DB0C-463D-B526-549D595ADB54}" type="slidenum">
              <a:rPr lang="de-DE" smtClean="0"/>
              <a:pPr/>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a:p>
        </p:txBody>
      </p:sp>
      <p:sp>
        <p:nvSpPr>
          <p:cNvPr id="4" name="Slide Number Placeholder 3"/>
          <p:cNvSpPr>
            <a:spLocks noGrp="1"/>
          </p:cNvSpPr>
          <p:nvPr>
            <p:ph type="sldNum" sz="quarter" idx="10"/>
          </p:nvPr>
        </p:nvSpPr>
        <p:spPr/>
        <p:txBody>
          <a:bodyPr/>
          <a:lstStyle/>
          <a:p>
            <a:fld id="{E79D1A61-DB0C-463D-B526-549D595ADB54}" type="slidenum">
              <a:rPr lang="de-DE" smtClean="0"/>
              <a:pPr/>
              <a:t>1</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4C68D13-5EF5-42B0-A8BE-ADA17887028F}" type="datetimeFigureOut">
              <a:rPr lang="en-US" smtClean="0"/>
              <a:pPr/>
              <a:t>4/8/2014</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DataPrisma GmbH</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DC8AA99-7238-42D3-B68A-A4E1B56FEE7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C68D13-5EF5-42B0-A8BE-ADA17887028F}" type="datetimeFigureOut">
              <a:rPr lang="en-US" smtClean="0"/>
              <a:pPr/>
              <a:t>4/8/2014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4C68D13-5EF5-42B0-A8BE-ADA17887028F}" type="datetimeFigureOut">
              <a:rPr lang="en-US" smtClean="0"/>
              <a:pPr/>
              <a:t>4/8/2014</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DC8AA99-7238-42D3-B68A-A4E1B56FEE7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B4C68D13-5EF5-42B0-A8BE-ADA17887028F}" type="datetimeFigureOut">
              <a:rPr lang="en-US" smtClean="0"/>
              <a:pPr/>
              <a:t>4/8/2014</a:t>
            </a:fld>
            <a:endParaRPr lang="en-US" dirty="0"/>
          </a:p>
        </p:txBody>
      </p:sp>
      <p:sp>
        <p:nvSpPr>
          <p:cNvPr id="4" name="Footer Placeholder 3"/>
          <p:cNvSpPr>
            <a:spLocks noGrp="1"/>
          </p:cNvSpPr>
          <p:nvPr>
            <p:ph type="ftr" sz="quarter" idx="11"/>
          </p:nvPr>
        </p:nvSpPr>
        <p:spPr/>
        <p:txBody>
          <a:bodyPr/>
          <a:lstStyle/>
          <a:p>
            <a:r>
              <a:rPr lang="en-US" dirty="0" smtClean="0"/>
              <a:t>DataPrisma GmbH</a:t>
            </a:r>
            <a:endParaRPr lang="en-US" dirty="0"/>
          </a:p>
        </p:txBody>
      </p:sp>
      <p:sp>
        <p:nvSpPr>
          <p:cNvPr id="5" name="Slide Number Placeholder 4"/>
          <p:cNvSpPr>
            <a:spLocks noGrp="1"/>
          </p:cNvSpPr>
          <p:nvPr>
            <p:ph type="sldNum" sz="quarter" idx="12"/>
          </p:nvPr>
        </p:nvSpPr>
        <p:spPr/>
        <p:txBody>
          <a:bodyPr/>
          <a:lstStyle/>
          <a:p>
            <a:fld id="{EDC8AA99-7238-42D3-B68A-A4E1B56FEE7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4C68D13-5EF5-42B0-A8BE-ADA17887028F}" type="datetimeFigureOut">
              <a:rPr lang="en-US" smtClean="0"/>
              <a:pPr/>
              <a:t>4/8/2014</a:t>
            </a:fld>
            <a:endParaRPr lang="en-US" dirty="0"/>
          </a:p>
        </p:txBody>
      </p:sp>
      <p:sp>
        <p:nvSpPr>
          <p:cNvPr id="5" name="Footer Placeholder 4"/>
          <p:cNvSpPr>
            <a:spLocks noGrp="1"/>
          </p:cNvSpPr>
          <p:nvPr>
            <p:ph type="ftr" sz="quarter" idx="11"/>
          </p:nvPr>
        </p:nvSpPr>
        <p:spPr/>
        <p:txBody>
          <a:bodyPr/>
          <a:lstStyle/>
          <a:p>
            <a:r>
              <a:rPr lang="en-US" dirty="0" err="1" smtClean="0"/>
              <a:t>hhjghgjhgj</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DC8AA99-7238-42D3-B68A-A4E1B56FEE73}"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4C68D13-5EF5-42B0-A8BE-ADA17887028F}" type="datetimeFigureOut">
              <a:rPr lang="en-US" smtClean="0"/>
              <a:pPr/>
              <a:t>4/8/2014</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DC8AA99-7238-42D3-B68A-A4E1B56FEE7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4C68D13-5EF5-42B0-A8BE-ADA17887028F}" type="datetimeFigureOut">
              <a:rPr lang="en-US" smtClean="0"/>
              <a:pPr/>
              <a:t>4/8/2014</a:t>
            </a:fld>
            <a:endParaRPr lang="en-US" dirty="0"/>
          </a:p>
        </p:txBody>
      </p:sp>
      <p:sp>
        <p:nvSpPr>
          <p:cNvPr id="10" name="Slide Number Placeholder 9"/>
          <p:cNvSpPr>
            <a:spLocks noGrp="1"/>
          </p:cNvSpPr>
          <p:nvPr>
            <p:ph type="sldNum" sz="quarter" idx="16"/>
          </p:nvPr>
        </p:nvSpPr>
        <p:spPr/>
        <p:txBody>
          <a:bodyPr rtlCol="0"/>
          <a:lstStyle/>
          <a:p>
            <a:fld id="{EDC8AA99-7238-42D3-B68A-A4E1B56FEE73}"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4C68D13-5EF5-42B0-A8BE-ADA17887028F}" type="datetimeFigureOut">
              <a:rPr lang="en-US" smtClean="0"/>
              <a:pPr/>
              <a:t>4/8/2014</a:t>
            </a:fld>
            <a:endParaRPr lang="en-US" dirty="0"/>
          </a:p>
        </p:txBody>
      </p:sp>
      <p:sp>
        <p:nvSpPr>
          <p:cNvPr id="12" name="Slide Number Placeholder 11"/>
          <p:cNvSpPr>
            <a:spLocks noGrp="1"/>
          </p:cNvSpPr>
          <p:nvPr>
            <p:ph type="sldNum" sz="quarter" idx="16"/>
          </p:nvPr>
        </p:nvSpPr>
        <p:spPr/>
        <p:txBody>
          <a:bodyPr rtlCol="0"/>
          <a:lstStyle/>
          <a:p>
            <a:fld id="{EDC8AA99-7238-42D3-B68A-A4E1B56FEE73}"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C68D13-5EF5-42B0-A8BE-ADA17887028F}" type="datetimeFigureOut">
              <a:rPr lang="en-US" smtClean="0"/>
              <a:pPr/>
              <a:t>4/8/2014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DC8AA99-7238-42D3-B68A-A4E1B56FEE7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68D13-5EF5-42B0-A8BE-ADA17887028F}" type="datetimeFigureOut">
              <a:rPr lang="en-US" smtClean="0"/>
              <a:pPr/>
              <a:t>4/8/2014</a:t>
            </a:fld>
            <a:endParaRPr lang="en-US" dirty="0"/>
          </a:p>
        </p:txBody>
      </p:sp>
      <p:sp>
        <p:nvSpPr>
          <p:cNvPr id="3" name="Footer Placeholder 2"/>
          <p:cNvSpPr>
            <a:spLocks noGrp="1"/>
          </p:cNvSpPr>
          <p:nvPr>
            <p:ph type="ftr" sz="quarter" idx="11"/>
          </p:nvPr>
        </p:nvSpPr>
        <p:spPr/>
        <p:txBody>
          <a:bodyPr/>
          <a:lstStyle/>
          <a:p>
            <a:r>
              <a:rPr lang="en-US" smtClean="0"/>
              <a:t>DataPrisma GmbH</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DC8AA99-7238-42D3-B68A-A4E1B56FEE7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4C68D13-5EF5-42B0-A8BE-ADA17887028F}" type="datetimeFigureOut">
              <a:rPr lang="en-US" smtClean="0"/>
              <a:pPr/>
              <a:t>4/8/2014</a:t>
            </a:fld>
            <a:endParaRPr lang="en-US" dirty="0"/>
          </a:p>
        </p:txBody>
      </p:sp>
      <p:sp>
        <p:nvSpPr>
          <p:cNvPr id="6" name="Footer Placeholder 5"/>
          <p:cNvSpPr>
            <a:spLocks noGrp="1"/>
          </p:cNvSpPr>
          <p:nvPr>
            <p:ph type="ftr" sz="quarter" idx="11"/>
          </p:nvPr>
        </p:nvSpPr>
        <p:spPr/>
        <p:txBody>
          <a:bodyPr/>
          <a:lstStyle/>
          <a:p>
            <a:r>
              <a:rPr lang="en-US" smtClean="0"/>
              <a:t>DataPrisma GmbH</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DC8AA99-7238-42D3-B68A-A4E1B56FEE73}"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4C68D13-5EF5-42B0-A8BE-ADA17887028F}" type="datetimeFigureOut">
              <a:rPr lang="en-US" smtClean="0"/>
              <a:pPr/>
              <a:t>4/8/2014</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DC8AA99-7238-42D3-B68A-A4E1B56FEE73}"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4C68D13-5EF5-42B0-A8BE-ADA17887028F}" type="datetimeFigureOut">
              <a:rPr lang="en-US" smtClean="0"/>
              <a:pPr/>
              <a:t>4/8/2014</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DataPrisma GmbH</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DC8AA99-7238-42D3-B68A-A4E1B56FEE7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de-DE" dirty="0" smtClean="0"/>
              <a:t> TSA  </a:t>
            </a:r>
            <a:r>
              <a:rPr lang="de-DE" u="sng" dirty="0" smtClean="0"/>
              <a:t>7/7+9/15</a:t>
            </a:r>
            <a:endParaRPr lang="en-US" u="sng" dirty="0"/>
          </a:p>
        </p:txBody>
      </p:sp>
      <p:sp>
        <p:nvSpPr>
          <p:cNvPr id="3" name="Subtitle 2"/>
          <p:cNvSpPr>
            <a:spLocks noGrp="1"/>
          </p:cNvSpPr>
          <p:nvPr>
            <p:ph type="subTitle" idx="1"/>
          </p:nvPr>
        </p:nvSpPr>
        <p:spPr>
          <a:xfrm>
            <a:off x="1691680" y="3212976"/>
            <a:ext cx="6400800" cy="2160240"/>
          </a:xfrm>
        </p:spPr>
        <p:txBody>
          <a:bodyPr>
            <a:normAutofit fontScale="92500" lnSpcReduction="10000"/>
          </a:bodyPr>
          <a:lstStyle/>
          <a:p>
            <a:r>
              <a:rPr lang="en-US" b="1" dirty="0" smtClean="0"/>
              <a:t> World-ETF</a:t>
            </a:r>
          </a:p>
          <a:p>
            <a:r>
              <a:rPr lang="en-US" dirty="0" smtClean="0"/>
              <a:t>+</a:t>
            </a:r>
          </a:p>
          <a:p>
            <a:r>
              <a:rPr lang="en-US" b="1" dirty="0" smtClean="0"/>
              <a:t>    </a:t>
            </a:r>
            <a:r>
              <a:rPr lang="en-US" b="1" dirty="0" err="1" smtClean="0"/>
              <a:t>Europa</a:t>
            </a:r>
            <a:r>
              <a:rPr lang="en-US" b="1" dirty="0" smtClean="0"/>
              <a:t> </a:t>
            </a:r>
            <a:r>
              <a:rPr lang="en-US" b="1" dirty="0" err="1" smtClean="0"/>
              <a:t>Branchen</a:t>
            </a:r>
            <a:r>
              <a:rPr lang="en-US" b="1" smtClean="0"/>
              <a:t> ETF</a:t>
            </a:r>
            <a:endParaRPr lang="en-US" dirty="0" smtClean="0"/>
          </a:p>
          <a:p>
            <a:endParaRPr lang="en-US" dirty="0" smtClean="0"/>
          </a:p>
          <a:p>
            <a:r>
              <a:rPr lang="en-US" dirty="0" smtClean="0"/>
              <a:t>     technical approach</a:t>
            </a:r>
          </a:p>
        </p:txBody>
      </p:sp>
      <p:sp>
        <p:nvSpPr>
          <p:cNvPr id="4" name="Subtitle 2"/>
          <p:cNvSpPr txBox="1">
            <a:spLocks/>
          </p:cNvSpPr>
          <p:nvPr/>
        </p:nvSpPr>
        <p:spPr>
          <a:xfrm>
            <a:off x="251520" y="5949280"/>
            <a:ext cx="5105400" cy="57606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rPr>
              <a:t>Dr. Markus Miksa </a:t>
            </a:r>
            <a:r>
              <a:rPr kumimoji="0" lang="en-US" sz="1200" b="1" i="0" u="none" strike="noStrike" kern="1200" cap="none" spc="0" normalizeH="0" noProof="0" dirty="0" smtClean="0">
                <a:ln>
                  <a:noFill/>
                </a:ln>
                <a:solidFill>
                  <a:schemeClr val="tx1"/>
                </a:solidFill>
                <a:effectLst>
                  <a:reflection blurRad="6350" stA="55000" endA="300" endPos="45500" dir="5400000" sy="-100000" algn="bl" rotWithShape="0"/>
                </a:effectLst>
                <a:uLnTx/>
                <a:uFillTx/>
                <a:latin typeface="+mn-lt"/>
                <a:ea typeface="+mn-ea"/>
                <a:cs typeface="+mn-cs"/>
              </a:rPr>
              <a:t>  </a:t>
            </a:r>
            <a:r>
              <a:rPr kumimoji="0" lang="en-US" sz="1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rPr>
              <a:t>München </a:t>
            </a:r>
            <a:r>
              <a:rPr lang="en-US" sz="1200" b="1" dirty="0" smtClean="0">
                <a:effectLst>
                  <a:reflection blurRad="6350" stA="55000" endA="300" endPos="45500" dir="5400000" sy="-100000" algn="bl" rotWithShape="0"/>
                </a:effectLst>
              </a:rPr>
              <a:t>Februar </a:t>
            </a:r>
            <a:r>
              <a:rPr kumimoji="0" lang="en-US" sz="1200" b="1" i="0" u="none" strike="noStrike" kern="1200" cap="none" spc="0" normalizeH="0" noProof="0" dirty="0" smtClean="0">
                <a:ln>
                  <a:noFill/>
                </a:ln>
                <a:solidFill>
                  <a:schemeClr val="tx1"/>
                </a:solidFill>
                <a:effectLst>
                  <a:reflection blurRad="6350" stA="55000" endA="300" endPos="45500" dir="5400000" sy="-100000" algn="bl" rotWithShape="0"/>
                </a:effectLst>
                <a:uLnTx/>
                <a:uFillTx/>
                <a:latin typeface="+mn-lt"/>
                <a:ea typeface="+mn-ea"/>
                <a:cs typeface="+mn-cs"/>
              </a:rPr>
              <a:t>2014</a:t>
            </a:r>
            <a:endParaRPr kumimoji="0" lang="en-US" sz="14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endParaRPr>
          </a:p>
        </p:txBody>
      </p:sp>
      <p:sp>
        <p:nvSpPr>
          <p:cNvPr id="5" name="Subtitle 2"/>
          <p:cNvSpPr txBox="1">
            <a:spLocks/>
          </p:cNvSpPr>
          <p:nvPr/>
        </p:nvSpPr>
        <p:spPr>
          <a:xfrm>
            <a:off x="1475656" y="332656"/>
            <a:ext cx="6400800" cy="576064"/>
          </a:xfrm>
          <a:prstGeom prst="rect">
            <a:avLst/>
          </a:prstGeom>
        </p:spPr>
        <p:txBody>
          <a:bodyPr>
            <a:normAutofit/>
          </a:bodyPr>
          <a:lstStyle/>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600" b="0" i="0" u="none" strike="noStrike" kern="1200" cap="none" spc="0" normalizeH="0" baseline="0" noProof="0" dirty="0" err="1" smtClean="0">
                <a:ln>
                  <a:noFill/>
                </a:ln>
                <a:solidFill>
                  <a:schemeClr val="tx2"/>
                </a:solidFill>
                <a:effectLst/>
                <a:uLnTx/>
                <a:uFillTx/>
                <a:latin typeface="+mn-lt"/>
                <a:ea typeface="+mn-ea"/>
                <a:cs typeface="+mn-cs"/>
              </a:rPr>
              <a:t>Finanzprodukt</a:t>
            </a:r>
            <a:endParaRPr kumimoji="0" lang="en-US" sz="2600" b="0" i="0" u="none" strike="noStrike" kern="1200" cap="none" spc="0" normalizeH="0" baseline="0" noProof="0" dirty="0" smtClean="0">
              <a:ln>
                <a:noFill/>
              </a:ln>
              <a:solidFill>
                <a:schemeClr val="tx2"/>
              </a:solidFill>
              <a:effectLst/>
              <a:uLnTx/>
              <a:uFillTx/>
              <a:latin typeface="+mn-lt"/>
              <a:ea typeface="+mn-ea"/>
              <a:cs typeface="+mn-cs"/>
            </a:endParaRPr>
          </a:p>
        </p:txBody>
      </p:sp>
    </p:spTree>
    <p:extLst>
      <p:ext uri="{BB962C8B-B14F-4D97-AF65-F5344CB8AC3E}">
        <p14:creationId xmlns="" xmlns:p14="http://schemas.microsoft.com/office/powerpoint/2010/main" val="2713551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Inhalt</a:t>
            </a:r>
            <a:endParaRPr lang="de-DE" dirty="0"/>
          </a:p>
        </p:txBody>
      </p:sp>
      <p:sp>
        <p:nvSpPr>
          <p:cNvPr id="3" name="Content Placeholder 2"/>
          <p:cNvSpPr>
            <a:spLocks noGrp="1"/>
          </p:cNvSpPr>
          <p:nvPr>
            <p:ph sz="quarter" idx="1"/>
          </p:nvPr>
        </p:nvSpPr>
        <p:spPr/>
        <p:txBody>
          <a:bodyPr>
            <a:normAutofit fontScale="92500" lnSpcReduction="20000"/>
          </a:bodyPr>
          <a:lstStyle/>
          <a:p>
            <a:r>
              <a:rPr lang="de-DE" dirty="0" smtClean="0"/>
              <a:t>Im Folgenden werden </a:t>
            </a:r>
            <a:br>
              <a:rPr lang="de-DE" dirty="0" smtClean="0"/>
            </a:br>
            <a:r>
              <a:rPr lang="de-DE" dirty="0" smtClean="0"/>
              <a:t>ein  </a:t>
            </a:r>
            <a:r>
              <a:rPr lang="de-DE" b="1" u="sng" dirty="0" smtClean="0"/>
              <a:t>7/7</a:t>
            </a:r>
            <a:r>
              <a:rPr lang="de-DE" b="1" dirty="0" smtClean="0"/>
              <a:t> Produkt</a:t>
            </a:r>
            <a:r>
              <a:rPr lang="de-DE" dirty="0" smtClean="0"/>
              <a:t>   und ein  </a:t>
            </a:r>
            <a:r>
              <a:rPr lang="de-DE" b="1" u="sng" dirty="0" smtClean="0"/>
              <a:t>9/15</a:t>
            </a:r>
            <a:r>
              <a:rPr lang="de-DE" b="1" dirty="0" smtClean="0"/>
              <a:t> Produkt </a:t>
            </a:r>
            <a:r>
              <a:rPr lang="de-DE" dirty="0" smtClean="0"/>
              <a:t>vorgestellt</a:t>
            </a:r>
          </a:p>
          <a:p>
            <a:endParaRPr lang="de-DE" dirty="0" smtClean="0"/>
          </a:p>
          <a:p>
            <a:r>
              <a:rPr lang="de-DE" dirty="0" smtClean="0"/>
              <a:t>Die Modelle wurden als Softwaremodule  realisiert die in der standardisierten Produktionsumgebung  „TSA“ laufen. </a:t>
            </a:r>
          </a:p>
          <a:p>
            <a:r>
              <a:rPr lang="de-DE" dirty="0" smtClean="0"/>
              <a:t>Um die Arbeitsweise dieser Modelle zu verstehen wird kurz die Arbeitsweise von TSA erläutert.</a:t>
            </a:r>
          </a:p>
          <a:p>
            <a:endParaRPr lang="de-DE" dirty="0" smtClean="0"/>
          </a:p>
          <a:p>
            <a:r>
              <a:rPr lang="de-DE" dirty="0" smtClean="0"/>
              <a:t>Danach werden die Modelle mit ihren Kennwerten vorgestellt.</a:t>
            </a:r>
          </a:p>
          <a:p>
            <a:endParaRPr lang="de-D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TSA - software</a:t>
            </a:r>
            <a:endParaRPr lang="de-DE" dirty="0"/>
          </a:p>
        </p:txBody>
      </p:sp>
      <p:sp>
        <p:nvSpPr>
          <p:cNvPr id="4" name="Cube 3"/>
          <p:cNvSpPr/>
          <p:nvPr/>
        </p:nvSpPr>
        <p:spPr>
          <a:xfrm>
            <a:off x="1403648" y="2924944"/>
            <a:ext cx="1584176" cy="1188132"/>
          </a:xfrm>
          <a:prstGeom prst="cube">
            <a:avLst>
              <a:gd name="adj" fmla="val 7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Marketdata</a:t>
            </a:r>
          </a:p>
          <a:p>
            <a:pPr algn="ctr"/>
            <a:r>
              <a:rPr lang="de-DE" dirty="0" smtClean="0"/>
              <a:t>Kurse</a:t>
            </a:r>
          </a:p>
          <a:p>
            <a:pPr algn="ctr"/>
            <a:r>
              <a:rPr lang="de-DE" dirty="0" smtClean="0"/>
              <a:t>Bilanzen</a:t>
            </a:r>
          </a:p>
          <a:p>
            <a:pPr algn="ctr"/>
            <a:r>
              <a:rPr lang="de-DE" dirty="0" smtClean="0"/>
              <a:t>Macros</a:t>
            </a:r>
            <a:endParaRPr lang="de-DE" dirty="0"/>
          </a:p>
        </p:txBody>
      </p:sp>
      <p:sp>
        <p:nvSpPr>
          <p:cNvPr id="5" name="Cube 4"/>
          <p:cNvSpPr/>
          <p:nvPr/>
        </p:nvSpPr>
        <p:spPr>
          <a:xfrm>
            <a:off x="2699792" y="1844824"/>
            <a:ext cx="1440160" cy="295232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Timing</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7" name="Cube 6"/>
          <p:cNvSpPr/>
          <p:nvPr/>
        </p:nvSpPr>
        <p:spPr>
          <a:xfrm>
            <a:off x="3707904" y="1484784"/>
            <a:ext cx="1872208" cy="331236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Selection</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8" name="Cube 7"/>
          <p:cNvSpPr/>
          <p:nvPr/>
        </p:nvSpPr>
        <p:spPr>
          <a:xfrm>
            <a:off x="5076056" y="1412776"/>
            <a:ext cx="2016224" cy="3384376"/>
          </a:xfrm>
          <a:prstGeom prst="cube">
            <a:avLst>
              <a:gd name="adj" fmla="val 237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Allocation</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9" name="Cube 8"/>
          <p:cNvSpPr/>
          <p:nvPr/>
        </p:nvSpPr>
        <p:spPr>
          <a:xfrm>
            <a:off x="6588224" y="2852936"/>
            <a:ext cx="1296144" cy="1296144"/>
          </a:xfrm>
          <a:prstGeom prst="cube">
            <a:avLst>
              <a:gd name="adj" fmla="val 172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Orders</a:t>
            </a:r>
            <a:br>
              <a:rPr lang="de-DE" dirty="0" smtClean="0"/>
            </a:br>
            <a:r>
              <a:rPr lang="de-DE" dirty="0" smtClean="0"/>
              <a:t>Portfolios, Reports</a:t>
            </a:r>
            <a:endParaRPr lang="de-DE" dirty="0"/>
          </a:p>
        </p:txBody>
      </p:sp>
      <p:sp>
        <p:nvSpPr>
          <p:cNvPr id="12" name="Flowchart: Multidocument 11"/>
          <p:cNvSpPr/>
          <p:nvPr/>
        </p:nvSpPr>
        <p:spPr>
          <a:xfrm>
            <a:off x="2843808" y="3429000"/>
            <a:ext cx="792088"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faber</a:t>
            </a:r>
          </a:p>
        </p:txBody>
      </p:sp>
      <p:sp>
        <p:nvSpPr>
          <p:cNvPr id="13" name="Flowchart: Multidocument 12"/>
          <p:cNvSpPr/>
          <p:nvPr/>
        </p:nvSpPr>
        <p:spPr>
          <a:xfrm>
            <a:off x="3923928" y="3429000"/>
            <a:ext cx="1008112"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Data</a:t>
            </a:r>
          </a:p>
          <a:p>
            <a:pPr algn="ctr"/>
            <a:r>
              <a:rPr lang="de-DE" dirty="0" smtClean="0">
                <a:solidFill>
                  <a:schemeClr val="tx1"/>
                </a:solidFill>
              </a:rPr>
              <a:t>mining</a:t>
            </a:r>
          </a:p>
        </p:txBody>
      </p:sp>
      <p:sp>
        <p:nvSpPr>
          <p:cNvPr id="14" name="Flowchart: Multidocument 13"/>
          <p:cNvSpPr/>
          <p:nvPr/>
        </p:nvSpPr>
        <p:spPr>
          <a:xfrm>
            <a:off x="5364088" y="3356992"/>
            <a:ext cx="1008112"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Max</a:t>
            </a:r>
            <a:br>
              <a:rPr lang="de-DE" dirty="0" smtClean="0">
                <a:solidFill>
                  <a:schemeClr val="tx1"/>
                </a:solidFill>
              </a:rPr>
            </a:br>
            <a:r>
              <a:rPr lang="de-DE" dirty="0" smtClean="0">
                <a:solidFill>
                  <a:schemeClr val="tx1"/>
                </a:solidFill>
              </a:rPr>
              <a:t>sharpe</a:t>
            </a:r>
          </a:p>
        </p:txBody>
      </p:sp>
      <p:sp>
        <p:nvSpPr>
          <p:cNvPr id="15" name="Flowchart: Multidocument 14"/>
          <p:cNvSpPr/>
          <p:nvPr/>
        </p:nvSpPr>
        <p:spPr>
          <a:xfrm>
            <a:off x="107504" y="3068960"/>
            <a:ext cx="1296144" cy="1224136"/>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Universes</a:t>
            </a:r>
          </a:p>
          <a:p>
            <a:pPr algn="ctr"/>
            <a:r>
              <a:rPr lang="de-DE" dirty="0" smtClean="0">
                <a:solidFill>
                  <a:schemeClr val="tx1"/>
                </a:solidFill>
              </a:rPr>
              <a:t>Stoxx50</a:t>
            </a:r>
          </a:p>
        </p:txBody>
      </p:sp>
      <p:sp>
        <p:nvSpPr>
          <p:cNvPr id="16" name="Right Arrow 15"/>
          <p:cNvSpPr/>
          <p:nvPr/>
        </p:nvSpPr>
        <p:spPr>
          <a:xfrm>
            <a:off x="755576" y="5157192"/>
            <a:ext cx="741682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 machine producing security portfolios</a:t>
            </a:r>
            <a:endParaRPr lang="de-DE" dirty="0"/>
          </a:p>
        </p:txBody>
      </p:sp>
      <p:sp>
        <p:nvSpPr>
          <p:cNvPr id="17" name="Flowchart: Multidocument 16"/>
          <p:cNvSpPr/>
          <p:nvPr/>
        </p:nvSpPr>
        <p:spPr>
          <a:xfrm>
            <a:off x="7740352" y="2996952"/>
            <a:ext cx="864096"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Emails</a:t>
            </a:r>
          </a:p>
          <a:p>
            <a:pPr algn="ctr"/>
            <a:r>
              <a:rPr lang="de-DE" dirty="0" smtClean="0">
                <a:solidFill>
                  <a:schemeClr val="tx1"/>
                </a:solidFill>
              </a:rPr>
              <a:t>xls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T</a:t>
            </a:r>
            <a:r>
              <a:rPr lang="de-DE" dirty="0" smtClean="0"/>
              <a:t>iming  - Algorithmen</a:t>
            </a:r>
            <a:endParaRPr lang="de-DE" dirty="0"/>
          </a:p>
        </p:txBody>
      </p:sp>
      <p:sp>
        <p:nvSpPr>
          <p:cNvPr id="3" name="Content Placeholder 2"/>
          <p:cNvSpPr>
            <a:spLocks noGrp="1"/>
          </p:cNvSpPr>
          <p:nvPr>
            <p:ph sz="quarter" idx="1"/>
          </p:nvPr>
        </p:nvSpPr>
        <p:spPr/>
        <p:txBody>
          <a:bodyPr>
            <a:normAutofit fontScale="70000" lnSpcReduction="20000"/>
          </a:bodyPr>
          <a:lstStyle/>
          <a:p>
            <a:r>
              <a:rPr lang="de-DE" dirty="0" smtClean="0"/>
              <a:t>Aufgabe:  Long/Short/Flat – Signale fürs die Universemember generieren</a:t>
            </a:r>
          </a:p>
          <a:p>
            <a:pPr>
              <a:buNone/>
            </a:pPr>
            <a:r>
              <a:rPr lang="de-DE" dirty="0" smtClean="0"/>
              <a:t>Beispiele: </a:t>
            </a:r>
          </a:p>
          <a:p>
            <a:r>
              <a:rPr lang="de-DE" b="1" dirty="0" smtClean="0"/>
              <a:t>signal.lm,</a:t>
            </a:r>
            <a:r>
              <a:rPr lang="de-DE" dirty="0" smtClean="0"/>
              <a:t> signal.mom,s </a:t>
            </a:r>
            <a:r>
              <a:rPr lang="de-DE" b="1" dirty="0" smtClean="0"/>
              <a:t>ignal.Faber.base</a:t>
            </a:r>
            <a:r>
              <a:rPr lang="de-DE" dirty="0" smtClean="0"/>
              <a:t>, signal.1.smoothing, signal.any.smoothing, signal.Price.itp, signal.Faber.dyn.hysterese, </a:t>
            </a:r>
            <a:r>
              <a:rPr lang="de-DE" b="1" dirty="0" smtClean="0"/>
              <a:t>signal.drawDown1</a:t>
            </a:r>
            <a:r>
              <a:rPr lang="de-DE" dirty="0" smtClean="0"/>
              <a:t>,</a:t>
            </a:r>
            <a:br>
              <a:rPr lang="de-DE" dirty="0" smtClean="0"/>
            </a:br>
            <a:r>
              <a:rPr lang="de-DE" dirty="0" smtClean="0"/>
              <a:t>signal.MA.3, </a:t>
            </a:r>
            <a:r>
              <a:rPr lang="de-DE" b="1" dirty="0" smtClean="0"/>
              <a:t>signal.days.since.high</a:t>
            </a:r>
            <a:r>
              <a:rPr lang="de-DE" dirty="0" smtClean="0"/>
              <a:t>,  signal.Faber.i2, </a:t>
            </a:r>
            <a:r>
              <a:rPr lang="de-DE" b="1" dirty="0" smtClean="0"/>
              <a:t>signal.rwf, </a:t>
            </a:r>
            <a:r>
              <a:rPr lang="de-DE" dirty="0" smtClean="0"/>
              <a:t>signal.SMAzlema, signal.zma ,...</a:t>
            </a:r>
          </a:p>
          <a:p>
            <a:pPr>
              <a:buNone/>
            </a:pPr>
            <a:endParaRPr lang="de-DE" dirty="0" smtClean="0"/>
          </a:p>
          <a:p>
            <a:r>
              <a:rPr lang="de-DE" dirty="0" smtClean="0"/>
              <a:t>Qualitätsmerkmale:</a:t>
            </a:r>
          </a:p>
          <a:p>
            <a:r>
              <a:rPr lang="de-DE" dirty="0" smtClean="0"/>
              <a:t>Nur ein Parameter  (Fensterlänge) - Einheitlicher Wert für alle Zeitreihen.</a:t>
            </a:r>
          </a:p>
          <a:p>
            <a:r>
              <a:rPr lang="de-DE" dirty="0" smtClean="0"/>
              <a:t>=&gt; hohe Stabilität gegenüber „overfitting“</a:t>
            </a:r>
            <a:br>
              <a:rPr lang="de-DE" dirty="0" smtClean="0"/>
            </a:br>
            <a:r>
              <a:rPr lang="de-DE" dirty="0" smtClean="0"/>
              <a:t>              </a:t>
            </a:r>
            <a:br>
              <a:rPr lang="de-DE" dirty="0" smtClean="0"/>
            </a:br>
            <a:r>
              <a:rPr lang="de-DE" dirty="0" smtClean="0"/>
              <a:t>                      „ kein sich in die Tasche lügen“</a:t>
            </a:r>
            <a:endParaRPr lang="de-D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u="sng" dirty="0" smtClean="0"/>
              <a:t>TSA</a:t>
            </a:r>
            <a:endParaRPr lang="de-DE" u="sng" dirty="0"/>
          </a:p>
        </p:txBody>
      </p:sp>
      <p:sp>
        <p:nvSpPr>
          <p:cNvPr id="3" name="Content Placeholder 2"/>
          <p:cNvSpPr>
            <a:spLocks noGrp="1"/>
          </p:cNvSpPr>
          <p:nvPr>
            <p:ph sz="quarter" idx="1"/>
          </p:nvPr>
        </p:nvSpPr>
        <p:spPr/>
        <p:txBody>
          <a:bodyPr>
            <a:normAutofit fontScale="92500" lnSpcReduction="10000"/>
          </a:bodyPr>
          <a:lstStyle/>
          <a:p>
            <a:r>
              <a:rPr lang="de-DE" dirty="0" smtClean="0"/>
              <a:t>Beschreibt die Signalverarbeitung  von der Marktdatenaktualisierung,</a:t>
            </a:r>
          </a:p>
          <a:p>
            <a:r>
              <a:rPr lang="de-DE" dirty="0" smtClean="0"/>
              <a:t>über die Timing- und Selektions-Analyse hin zur </a:t>
            </a:r>
          </a:p>
          <a:p>
            <a:r>
              <a:rPr lang="de-DE" dirty="0" smtClean="0"/>
              <a:t>Assetallokation und Ordergenerierung.</a:t>
            </a:r>
          </a:p>
          <a:p>
            <a:pPr>
              <a:buNone/>
            </a:pPr>
            <a:endParaRPr lang="de-DE" dirty="0" smtClean="0"/>
          </a:p>
          <a:p>
            <a:pPr>
              <a:buNone/>
            </a:pPr>
            <a:r>
              <a:rPr lang="de-DE" dirty="0" smtClean="0"/>
              <a:t>Die drei grundsätzlichen Arbeitsschritte sind </a:t>
            </a:r>
          </a:p>
          <a:p>
            <a:pPr>
              <a:buNone/>
            </a:pPr>
            <a:r>
              <a:rPr lang="de-DE" dirty="0" smtClean="0"/>
              <a:t>       Timing+Selektion+Assetallokation</a:t>
            </a:r>
          </a:p>
          <a:p>
            <a:pPr>
              <a:buNone/>
            </a:pPr>
            <a:r>
              <a:rPr lang="de-DE" dirty="0" smtClean="0"/>
              <a:t>Für jeden dieser Schritte gibt es eine Vielzahl von alternativen Algorithmen die wahlweise zum Einsatz kommen:</a:t>
            </a:r>
          </a:p>
          <a:p>
            <a:endParaRPr lang="de-DE" dirty="0" smtClean="0"/>
          </a:p>
          <a:p>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Beispiel eines Timing - Algorithmus</a:t>
            </a:r>
            <a:endParaRPr lang="de-DE" dirty="0"/>
          </a:p>
        </p:txBody>
      </p:sp>
      <p:pic>
        <p:nvPicPr>
          <p:cNvPr id="1026" name="Picture 2"/>
          <p:cNvPicPr>
            <a:picLocks noChangeAspect="1" noChangeArrowheads="1"/>
          </p:cNvPicPr>
          <p:nvPr/>
        </p:nvPicPr>
        <p:blipFill>
          <a:blip r:embed="rId2" cstate="print"/>
          <a:srcRect/>
          <a:stretch>
            <a:fillRect/>
          </a:stretch>
        </p:blipFill>
        <p:spPr bwMode="auto">
          <a:xfrm>
            <a:off x="611560" y="1484784"/>
            <a:ext cx="7678979" cy="4536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T</a:t>
            </a:r>
            <a:r>
              <a:rPr lang="de-DE" dirty="0" smtClean="0"/>
              <a:t>iming-Algorithmen</a:t>
            </a:r>
            <a:endParaRPr lang="de-DE" dirty="0"/>
          </a:p>
        </p:txBody>
      </p:sp>
      <p:sp>
        <p:nvSpPr>
          <p:cNvPr id="3" name="Content Placeholder 2"/>
          <p:cNvSpPr>
            <a:spLocks noGrp="1"/>
          </p:cNvSpPr>
          <p:nvPr>
            <p:ph sz="quarter" idx="1"/>
          </p:nvPr>
        </p:nvSpPr>
        <p:spPr/>
        <p:txBody>
          <a:bodyPr>
            <a:normAutofit fontScale="85000" lnSpcReduction="10000"/>
          </a:bodyPr>
          <a:lstStyle/>
          <a:p>
            <a:r>
              <a:rPr lang="de-DE" dirty="0" smtClean="0"/>
              <a:t>auf Einzelassets treffen Long/Flat/Short- Entscheidungen </a:t>
            </a:r>
            <a:br>
              <a:rPr lang="de-DE" dirty="0" smtClean="0"/>
            </a:br>
            <a:r>
              <a:rPr lang="de-DE" dirty="0" smtClean="0"/>
              <a:t>(alles kaufen, alles verkaufen)</a:t>
            </a:r>
          </a:p>
          <a:p>
            <a:r>
              <a:rPr lang="de-DE" dirty="0" smtClean="0"/>
              <a:t>Würden man sie in dieser Form direkt handeln, wären extreme Equity-Schwankungen unvermeidlich</a:t>
            </a:r>
          </a:p>
          <a:p>
            <a:r>
              <a:rPr lang="de-DE" dirty="0" smtClean="0"/>
              <a:t>Grundsätzlich sind sie – wie auch jeder Marktteilnehmer – Fehlbeurteilungen von Marktschwankungen unterworfen.</a:t>
            </a:r>
          </a:p>
          <a:p>
            <a:pPr>
              <a:buNone/>
            </a:pPr>
            <a:endParaRPr lang="de-DE" dirty="0" smtClean="0"/>
          </a:p>
          <a:p>
            <a:r>
              <a:rPr lang="de-DE" dirty="0" smtClean="0"/>
              <a:t>Timing-Algorithmen sollten unbedingt nur als ein erster  Teil eines kompletten Portfoliomanagement-Systems eingesetzt werden – können hier aber durchaus added value erzeugen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S</a:t>
            </a:r>
            <a:r>
              <a:rPr lang="de-DE" dirty="0" smtClean="0"/>
              <a:t>elections Algorithmen</a:t>
            </a:r>
            <a:endParaRPr lang="de-DE" dirty="0"/>
          </a:p>
        </p:txBody>
      </p:sp>
      <p:sp>
        <p:nvSpPr>
          <p:cNvPr id="3" name="Content Placeholder 2"/>
          <p:cNvSpPr>
            <a:spLocks noGrp="1"/>
          </p:cNvSpPr>
          <p:nvPr>
            <p:ph sz="quarter" idx="1"/>
          </p:nvPr>
        </p:nvSpPr>
        <p:spPr/>
        <p:txBody>
          <a:bodyPr>
            <a:normAutofit fontScale="92500"/>
          </a:bodyPr>
          <a:lstStyle/>
          <a:p>
            <a:pPr>
              <a:buNone/>
            </a:pPr>
            <a:r>
              <a:rPr lang="de-DE" dirty="0" smtClean="0"/>
              <a:t>Für die Member die die Timing-Stufe passieren (LongETF)</a:t>
            </a:r>
          </a:p>
          <a:p>
            <a:r>
              <a:rPr lang="de-DE" dirty="0" smtClean="0"/>
              <a:t>  Ermittle eine Attraktivitäts-Kennzahl (ranking)</a:t>
            </a:r>
          </a:p>
          <a:p>
            <a:r>
              <a:rPr lang="de-DE" dirty="0" smtClean="0"/>
              <a:t>  Wähle für die nachfolgende Assetallokation die n „attraktivsten“ Member aus. </a:t>
            </a:r>
          </a:p>
          <a:p>
            <a:r>
              <a:rPr lang="de-DE" sz="2400" dirty="0" smtClean="0"/>
              <a:t>Hinweis:  So eine Rankingliste kann im Prinzip auch von menschlichen Analysten/Ökonomen monatlich beigesteuert werden </a:t>
            </a:r>
          </a:p>
          <a:p>
            <a:pPr>
              <a:buNone/>
            </a:pPr>
            <a:endParaRPr lang="de-DE" dirty="0" smtClean="0"/>
          </a:p>
          <a:p>
            <a:pPr>
              <a:buNone/>
            </a:pPr>
            <a:r>
              <a:rPr lang="de-DE" dirty="0" smtClean="0"/>
              <a:t>Beispiele sehr stabiler automatischer Ranking-Algorithmen:</a:t>
            </a:r>
          </a:p>
          <a:p>
            <a:r>
              <a:rPr lang="de-DE" dirty="0" smtClean="0"/>
              <a:t> rank.slope300,  rank.momVolslope,  rank.faber ...</a:t>
            </a:r>
          </a:p>
          <a:p>
            <a:endParaRPr lang="de-D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A</a:t>
            </a:r>
            <a:r>
              <a:rPr lang="de-DE" dirty="0" smtClean="0"/>
              <a:t>ssetallokation-Algorithmen</a:t>
            </a:r>
            <a:endParaRPr lang="de-DE" dirty="0"/>
          </a:p>
        </p:txBody>
      </p:sp>
      <p:sp>
        <p:nvSpPr>
          <p:cNvPr id="3" name="Content Placeholder 2"/>
          <p:cNvSpPr>
            <a:spLocks noGrp="1"/>
          </p:cNvSpPr>
          <p:nvPr>
            <p:ph sz="quarter" idx="1"/>
          </p:nvPr>
        </p:nvSpPr>
        <p:spPr/>
        <p:txBody>
          <a:bodyPr>
            <a:normAutofit fontScale="70000" lnSpcReduction="20000"/>
          </a:bodyPr>
          <a:lstStyle/>
          <a:p>
            <a:pPr>
              <a:buNone/>
            </a:pPr>
            <a:r>
              <a:rPr lang="de-DE" dirty="0" smtClean="0"/>
              <a:t>Findet jeden Monat/Woche die passenden Gewichte im Portfolio für die zuvor ausgefilterten Titel des Universum</a:t>
            </a:r>
          </a:p>
          <a:p>
            <a:pPr>
              <a:buNone/>
            </a:pPr>
            <a:r>
              <a:rPr lang="de-DE" dirty="0" smtClean="0"/>
              <a:t>Dabei geht es praktisch immer um das Ziel unnötige Risiken zu minimieren.</a:t>
            </a:r>
          </a:p>
          <a:p>
            <a:r>
              <a:rPr lang="de-DE" b="1" dirty="0" smtClean="0"/>
              <a:t>MinVar,  MinCorrelation,</a:t>
            </a:r>
            <a:r>
              <a:rPr lang="de-DE" dirty="0" smtClean="0"/>
              <a:t>   ...</a:t>
            </a:r>
          </a:p>
          <a:p>
            <a:r>
              <a:rPr lang="de-DE" dirty="0" smtClean="0"/>
              <a:t>RiskParity, Clustered RiskParity, ...</a:t>
            </a:r>
          </a:p>
          <a:p>
            <a:r>
              <a:rPr lang="de-DE" b="1" dirty="0" smtClean="0"/>
              <a:t>MaxSharpeRatio</a:t>
            </a:r>
            <a:r>
              <a:rPr lang="de-DE" dirty="0" smtClean="0"/>
              <a:t>, MinMaxLoss, </a:t>
            </a:r>
          </a:p>
          <a:p>
            <a:r>
              <a:rPr lang="de-DE" dirty="0" smtClean="0"/>
              <a:t>MinCvar, MinRiskDownside,</a:t>
            </a:r>
          </a:p>
          <a:p>
            <a:r>
              <a:rPr lang="de-DE" b="1" dirty="0" smtClean="0"/>
              <a:t>TargetReturn</a:t>
            </a:r>
            <a:r>
              <a:rPr lang="de-DE" dirty="0" smtClean="0"/>
              <a:t>,...                               und 25 weitere Varianten ...</a:t>
            </a:r>
          </a:p>
          <a:p>
            <a:pPr>
              <a:buNone/>
            </a:pPr>
            <a:endParaRPr lang="de-DE" dirty="0" smtClean="0"/>
          </a:p>
          <a:p>
            <a:pPr>
              <a:buNone/>
            </a:pPr>
            <a:r>
              <a:rPr lang="de-DE" dirty="0" smtClean="0"/>
              <a:t>Sehr </a:t>
            </a:r>
            <a:r>
              <a:rPr lang="de-DE" b="1" dirty="0" smtClean="0"/>
              <a:t>sicherheitsorientiert</a:t>
            </a:r>
            <a:r>
              <a:rPr lang="de-DE" dirty="0" smtClean="0"/>
              <a:t> sind:</a:t>
            </a:r>
          </a:p>
          <a:p>
            <a:pPr>
              <a:buNone/>
            </a:pPr>
            <a:r>
              <a:rPr lang="de-DE" dirty="0" smtClean="0"/>
              <a:t>    </a:t>
            </a:r>
            <a:r>
              <a:rPr lang="de-DE" b="1" dirty="0" smtClean="0"/>
              <a:t>MinVar</a:t>
            </a:r>
            <a:r>
              <a:rPr lang="de-DE" dirty="0" smtClean="0"/>
              <a:t>, MinCorrelation  (fast immer bei den Top-Modellen)</a:t>
            </a:r>
          </a:p>
          <a:p>
            <a:pPr>
              <a:buNone/>
            </a:pPr>
            <a:r>
              <a:rPr lang="de-DE" b="1" dirty="0" smtClean="0"/>
              <a:t>Ertragsorientierter</a:t>
            </a:r>
            <a:r>
              <a:rPr lang="de-DE" dirty="0" smtClean="0"/>
              <a:t> verhalten sich:</a:t>
            </a:r>
          </a:p>
          <a:p>
            <a:pPr>
              <a:buNone/>
            </a:pPr>
            <a:r>
              <a:rPr lang="de-DE" dirty="0" smtClean="0"/>
              <a:t>   MaxSharpeRatio  und TargetReturn ....</a:t>
            </a:r>
          </a:p>
          <a:p>
            <a:pPr>
              <a:buNone/>
            </a:pPr>
            <a:endParaRPr lang="de-DE" dirty="0" smtClean="0"/>
          </a:p>
          <a:p>
            <a:pPr>
              <a:buNone/>
            </a:pPr>
            <a:endParaRPr lang="de-D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Gesamtzusammenspiel in der TSA</a:t>
            </a:r>
            <a:endParaRPr lang="de-DE" dirty="0"/>
          </a:p>
        </p:txBody>
      </p:sp>
      <p:sp>
        <p:nvSpPr>
          <p:cNvPr id="3" name="Content Placeholder 2"/>
          <p:cNvSpPr>
            <a:spLocks noGrp="1"/>
          </p:cNvSpPr>
          <p:nvPr>
            <p:ph sz="quarter" idx="1"/>
          </p:nvPr>
        </p:nvSpPr>
        <p:spPr/>
        <p:txBody>
          <a:bodyPr>
            <a:normAutofit fontScale="70000" lnSpcReduction="20000"/>
          </a:bodyPr>
          <a:lstStyle/>
          <a:p>
            <a:pPr>
              <a:buNone/>
            </a:pPr>
            <a:r>
              <a:rPr lang="de-DE" dirty="0" smtClean="0"/>
              <a:t>TSA Beispielkonfiguration:    Universe  World15  - (15 internationale ETF)</a:t>
            </a:r>
          </a:p>
          <a:p>
            <a:pPr>
              <a:buNone/>
            </a:pPr>
            <a:r>
              <a:rPr lang="de-DE" dirty="0" smtClean="0"/>
              <a:t> </a:t>
            </a:r>
            <a:r>
              <a:rPr lang="de-DE" b="1" dirty="0" smtClean="0"/>
              <a:t>T</a:t>
            </a:r>
            <a:r>
              <a:rPr lang="de-DE" dirty="0" smtClean="0"/>
              <a:t>:  15  TimingModelle  – zB.    </a:t>
            </a:r>
            <a:r>
              <a:rPr lang="de-DE" i="1" dirty="0" smtClean="0"/>
              <a:t>Signal.Faber</a:t>
            </a:r>
            <a:r>
              <a:rPr lang="de-DE" dirty="0" smtClean="0"/>
              <a:t>   (momentum) für jedes ETF</a:t>
            </a:r>
          </a:p>
          <a:p>
            <a:pPr>
              <a:buNone/>
            </a:pPr>
            <a:r>
              <a:rPr lang="de-DE" dirty="0" smtClean="0"/>
              <a:t>  </a:t>
            </a:r>
            <a:r>
              <a:rPr lang="de-DE" b="1" dirty="0" smtClean="0"/>
              <a:t>S</a:t>
            </a:r>
            <a:r>
              <a:rPr lang="de-DE" dirty="0" smtClean="0"/>
              <a:t>:   Ein Ranking-Algorithmus – z.B.   </a:t>
            </a:r>
            <a:r>
              <a:rPr lang="de-DE" i="1" dirty="0" smtClean="0"/>
              <a:t>rank.slope300</a:t>
            </a:r>
          </a:p>
          <a:p>
            <a:pPr>
              <a:buNone/>
            </a:pPr>
            <a:r>
              <a:rPr lang="de-DE" dirty="0" smtClean="0"/>
              <a:t> </a:t>
            </a:r>
            <a:r>
              <a:rPr lang="de-DE" b="1" dirty="0" smtClean="0"/>
              <a:t>A</a:t>
            </a:r>
            <a:r>
              <a:rPr lang="de-DE" dirty="0" smtClean="0"/>
              <a:t>:   Ein Assetallokation-Algorithmus:  -z.B.  </a:t>
            </a:r>
            <a:r>
              <a:rPr lang="de-DE" i="1" dirty="0" smtClean="0"/>
              <a:t>minVar</a:t>
            </a:r>
          </a:p>
          <a:p>
            <a:pPr>
              <a:buNone/>
            </a:pPr>
            <a:r>
              <a:rPr lang="de-DE" dirty="0" smtClean="0"/>
              <a:t>Period</a:t>
            </a:r>
            <a:r>
              <a:rPr lang="de-DE" i="1" dirty="0" smtClean="0"/>
              <a:t>:  Month</a:t>
            </a:r>
          </a:p>
          <a:p>
            <a:pPr>
              <a:buNone/>
            </a:pPr>
            <a:r>
              <a:rPr lang="de-DE" dirty="0" smtClean="0"/>
              <a:t>Workflow:    zum monatlichen Assetallokation-Termin:</a:t>
            </a:r>
          </a:p>
          <a:p>
            <a:pPr>
              <a:buNone/>
            </a:pPr>
            <a:r>
              <a:rPr lang="de-DE" dirty="0" smtClean="0"/>
              <a:t>  </a:t>
            </a:r>
            <a:r>
              <a:rPr lang="de-DE" b="1" dirty="0" smtClean="0"/>
              <a:t>T</a:t>
            </a:r>
            <a:r>
              <a:rPr lang="de-DE" dirty="0" smtClean="0"/>
              <a:t>:  Berechne die Menge der Titel die gemäß  Timingalgorithmus long sind</a:t>
            </a:r>
          </a:p>
          <a:p>
            <a:pPr>
              <a:buNone/>
            </a:pPr>
            <a:r>
              <a:rPr lang="de-DE" dirty="0" smtClean="0"/>
              <a:t>  </a:t>
            </a:r>
            <a:r>
              <a:rPr lang="de-DE" b="1" dirty="0" smtClean="0"/>
              <a:t>S</a:t>
            </a:r>
            <a:r>
              <a:rPr lang="de-DE" dirty="0" smtClean="0"/>
              <a:t>:   Suche aus dieser Menge die n Attraktivsten Titel</a:t>
            </a:r>
          </a:p>
          <a:p>
            <a:pPr>
              <a:buNone/>
            </a:pPr>
            <a:r>
              <a:rPr lang="de-DE" dirty="0" smtClean="0"/>
              <a:t>  </a:t>
            </a:r>
            <a:r>
              <a:rPr lang="de-DE" b="1" dirty="0" smtClean="0"/>
              <a:t>A</a:t>
            </a:r>
            <a:r>
              <a:rPr lang="de-DE" dirty="0" smtClean="0"/>
              <a:t>:   Berechne die Allokationsgewichte dieser Titel mit dem  </a:t>
            </a:r>
            <a:br>
              <a:rPr lang="de-DE" dirty="0" smtClean="0"/>
            </a:br>
            <a:r>
              <a:rPr lang="de-DE" dirty="0" smtClean="0"/>
              <a:t>     minVar Assetallokation-Algorithmus</a:t>
            </a:r>
          </a:p>
          <a:p>
            <a:pPr>
              <a:buNone/>
            </a:pPr>
            <a:r>
              <a:rPr lang="de-DE" dirty="0" smtClean="0"/>
              <a:t>Das Zusammenspiel dieser Algorithmen ermöglicht eine kontinuierliche Glättung der  Performance-Kurve  ( hohe SharpeRatio)  </a:t>
            </a:r>
          </a:p>
          <a:p>
            <a:pPr>
              <a:buNone/>
            </a:pPr>
            <a:r>
              <a:rPr lang="de-DE" dirty="0" smtClean="0"/>
              <a:t>Preis dafür:  Transaktionskosten  (siehe Turnover)</a:t>
            </a:r>
            <a:endParaRPr lang="de-D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Das </a:t>
            </a:r>
            <a:r>
              <a:rPr lang="de-DE" u="sng" dirty="0" smtClean="0"/>
              <a:t>7/7</a:t>
            </a:r>
            <a:r>
              <a:rPr lang="de-DE" dirty="0" smtClean="0"/>
              <a:t> Produkt</a:t>
            </a:r>
            <a:endParaRPr lang="de-DE" dirty="0"/>
          </a:p>
        </p:txBody>
      </p:sp>
      <p:sp>
        <p:nvSpPr>
          <p:cNvPr id="3" name="Content Placeholder 2"/>
          <p:cNvSpPr>
            <a:spLocks noGrp="1"/>
          </p:cNvSpPr>
          <p:nvPr>
            <p:ph sz="quarter" idx="1"/>
          </p:nvPr>
        </p:nvSpPr>
        <p:spPr/>
        <p:txBody>
          <a:bodyPr/>
          <a:lstStyle/>
          <a:p>
            <a:r>
              <a:rPr lang="de-DE" dirty="0" smtClean="0"/>
              <a:t>World15  ETF-Universe,    SAFE:  Barclays</a:t>
            </a:r>
          </a:p>
          <a:p>
            <a:endParaRPr lang="de-DE" dirty="0" smtClean="0"/>
          </a:p>
          <a:p>
            <a:endParaRPr lang="de-DE" dirty="0"/>
          </a:p>
        </p:txBody>
      </p:sp>
      <p:pic>
        <p:nvPicPr>
          <p:cNvPr id="1027" name="Picture 3"/>
          <p:cNvPicPr>
            <a:picLocks noChangeAspect="1" noChangeArrowheads="1"/>
          </p:cNvPicPr>
          <p:nvPr/>
        </p:nvPicPr>
        <p:blipFill>
          <a:blip r:embed="rId2" cstate="print"/>
          <a:srcRect/>
          <a:stretch>
            <a:fillRect/>
          </a:stretch>
        </p:blipFill>
        <p:spPr bwMode="auto">
          <a:xfrm>
            <a:off x="539552" y="2060848"/>
            <a:ext cx="7892051" cy="4437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Feeback- RP 1</a:t>
            </a:r>
            <a:endParaRPr lang="de-DE" dirty="0"/>
          </a:p>
        </p:txBody>
      </p:sp>
      <p:sp>
        <p:nvSpPr>
          <p:cNvPr id="3" name="Content Placeholder 2"/>
          <p:cNvSpPr>
            <a:spLocks noGrp="1"/>
          </p:cNvSpPr>
          <p:nvPr>
            <p:ph sz="quarter" idx="4294967295"/>
          </p:nvPr>
        </p:nvSpPr>
        <p:spPr>
          <a:xfrm>
            <a:off x="1371600" y="1628775"/>
            <a:ext cx="7772400" cy="4572000"/>
          </a:xfrm>
        </p:spPr>
        <p:txBody>
          <a:bodyPr>
            <a:normAutofit fontScale="92500"/>
          </a:bodyPr>
          <a:lstStyle/>
          <a:p>
            <a:pPr>
              <a:buNone/>
            </a:pPr>
            <a:r>
              <a:rPr lang="de-DE" sz="1800" dirty="0" smtClean="0"/>
              <a:t>Hauptmessages in einfachen Schaubildern !!!!</a:t>
            </a:r>
          </a:p>
          <a:p>
            <a:pPr>
              <a:buNone/>
            </a:pPr>
            <a:r>
              <a:rPr lang="de-DE" sz="1800" dirty="0" smtClean="0"/>
              <a:t>Nicht so viel Text   !!   (zu viele Facts &amp; Figures  - ohne Auflockerung) – das liest keiner.</a:t>
            </a:r>
          </a:p>
          <a:p>
            <a:pPr>
              <a:buNone/>
            </a:pPr>
            <a:r>
              <a:rPr lang="de-DE" sz="1800" dirty="0" smtClean="0"/>
              <a:t>Die Performance-KURVEN !!</a:t>
            </a:r>
          </a:p>
          <a:p>
            <a:pPr>
              <a:buNone/>
            </a:pPr>
            <a:r>
              <a:rPr lang="de-DE" sz="1800" dirty="0" smtClean="0"/>
              <a:t>Wenn schon signal.methoden.. genannt werden – diese nicht technisch abkürzen sondern eher verständlich.  Das war keine Rocketscience .. Eher gut für den Anleger.</a:t>
            </a:r>
          </a:p>
          <a:p>
            <a:pPr>
              <a:buNone/>
            </a:pPr>
            <a:r>
              <a:rPr lang="de-DE" sz="1800" dirty="0" smtClean="0"/>
              <a:t>ALLE Produkte beschreiben (du hast nur eins beschrieben) </a:t>
            </a:r>
          </a:p>
          <a:p>
            <a:pPr>
              <a:buNone/>
            </a:pPr>
            <a:r>
              <a:rPr lang="de-DE" sz="1800" dirty="0" smtClean="0"/>
              <a:t>7/7 Produkt ... Das weckt die Erwartung auch 7% zu machen – das geht aber nur wenn der Markt mitspielt (das Risk läßt sich prognostizieren – nicht aber so der Etrag).</a:t>
            </a:r>
          </a:p>
          <a:p>
            <a:pPr>
              <a:buNone/>
            </a:pPr>
            <a:r>
              <a:rPr lang="de-DE" sz="1800" dirty="0" smtClean="0"/>
              <a:t>Herr Däcke hat 10 Jährige Etragserwartungen – besser mal mit diesen simulierten Daten (arima  entsprechender Return-Erwartung)  ein Portfolio simulieren ..</a:t>
            </a:r>
          </a:p>
          <a:p>
            <a:pPr>
              <a:buNone/>
            </a:pPr>
            <a:r>
              <a:rPr lang="de-DE" sz="1800" dirty="0" smtClean="0"/>
              <a:t>Dann arbeitet man auch nicht ausschließlich mit historischen Daten sondern mit Ertragserwartungen auf Grund heutiger Einschätzungen (er hatte mal Jahre lang noch 11% Markterwartung in seinen Modellen)</a:t>
            </a:r>
          </a:p>
          <a:p>
            <a:pPr>
              <a:buNone/>
            </a:pPr>
            <a:endParaRPr lang="de-DE" sz="1800" dirty="0" smtClean="0"/>
          </a:p>
          <a:p>
            <a:pPr marL="342900" indent="-342900">
              <a:buAutoNum type="alphaLcParenR"/>
            </a:pPr>
            <a:endParaRPr lang="de-DE" sz="1800" dirty="0" smtClean="0"/>
          </a:p>
          <a:p>
            <a:pPr>
              <a:buNone/>
            </a:pPr>
            <a:endParaRPr lang="de-DE" sz="1800" dirty="0" smtClean="0"/>
          </a:p>
          <a:p>
            <a:pPr>
              <a:buNone/>
            </a:pPr>
            <a:endParaRPr lang="de-DE" sz="1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Super sichere Modelle mit World15</a:t>
            </a:r>
            <a:endParaRPr lang="de-DE" dirty="0"/>
          </a:p>
        </p:txBody>
      </p:sp>
      <p:pic>
        <p:nvPicPr>
          <p:cNvPr id="7171" name="Picture 3"/>
          <p:cNvPicPr>
            <a:picLocks noGrp="1" noChangeAspect="1" noChangeArrowheads="1"/>
          </p:cNvPicPr>
          <p:nvPr>
            <p:ph sz="quarter" idx="1"/>
          </p:nvPr>
        </p:nvPicPr>
        <p:blipFill>
          <a:blip r:embed="rId2" cstate="print"/>
          <a:srcRect/>
          <a:stretch>
            <a:fillRect/>
          </a:stretch>
        </p:blipFill>
        <p:spPr bwMode="auto">
          <a:xfrm>
            <a:off x="914400" y="1412776"/>
            <a:ext cx="7772400" cy="4369841"/>
          </a:xfrm>
          <a:prstGeom prst="rect">
            <a:avLst/>
          </a:prstGeom>
          <a:noFill/>
          <a:ln w="9525">
            <a:noFill/>
            <a:miter lim="800000"/>
            <a:headEnd/>
            <a:tailEnd/>
          </a:ln>
        </p:spPr>
      </p:pic>
      <p:cxnSp>
        <p:nvCxnSpPr>
          <p:cNvPr id="5" name="Straight Arrow Connector 4"/>
          <p:cNvCxnSpPr/>
          <p:nvPr/>
        </p:nvCxnSpPr>
        <p:spPr>
          <a:xfrm flipH="1">
            <a:off x="5724128" y="501317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20272" y="414908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56176" y="4509120"/>
            <a:ext cx="697627" cy="369332"/>
          </a:xfrm>
          <a:prstGeom prst="rect">
            <a:avLst/>
          </a:prstGeom>
          <a:noFill/>
        </p:spPr>
        <p:txBody>
          <a:bodyPr wrap="none" rtlCol="0">
            <a:spAutoFit/>
          </a:bodyPr>
          <a:lstStyle/>
          <a:p>
            <a:r>
              <a:rPr lang="de-DE" dirty="0" smtClean="0"/>
              <a:t>besser</a:t>
            </a:r>
            <a:endParaRPr lang="de-DE" dirty="0"/>
          </a:p>
        </p:txBody>
      </p:sp>
      <p:cxnSp>
        <p:nvCxnSpPr>
          <p:cNvPr id="12" name="Straight Arrow Connector 11"/>
          <p:cNvCxnSpPr/>
          <p:nvPr/>
        </p:nvCxnSpPr>
        <p:spPr>
          <a:xfrm flipH="1" flipV="1">
            <a:off x="3563888" y="2420888"/>
            <a:ext cx="151216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72000" y="2636912"/>
            <a:ext cx="3094504" cy="369332"/>
          </a:xfrm>
          <a:prstGeom prst="rect">
            <a:avLst/>
          </a:prstGeom>
          <a:noFill/>
        </p:spPr>
        <p:txBody>
          <a:bodyPr wrap="square" rtlCol="0">
            <a:spAutoFit/>
          </a:bodyPr>
          <a:lstStyle/>
          <a:p>
            <a:r>
              <a:rPr lang="de-DE" dirty="0" smtClean="0"/>
              <a:t>Der Zielkorridor mit Sharpe gr. 1</a:t>
            </a:r>
            <a:endParaRPr lang="de-DE" dirty="0"/>
          </a:p>
        </p:txBody>
      </p:sp>
      <p:sp>
        <p:nvSpPr>
          <p:cNvPr id="15" name="TextBox 14"/>
          <p:cNvSpPr txBox="1"/>
          <p:nvPr/>
        </p:nvSpPr>
        <p:spPr>
          <a:xfrm>
            <a:off x="7092280" y="4293096"/>
            <a:ext cx="718595" cy="369332"/>
          </a:xfrm>
          <a:prstGeom prst="rect">
            <a:avLst/>
          </a:prstGeom>
          <a:noFill/>
        </p:spPr>
        <p:txBody>
          <a:bodyPr wrap="none" rtlCol="0">
            <a:spAutoFit/>
          </a:bodyPr>
          <a:lstStyle/>
          <a:p>
            <a:r>
              <a:rPr lang="de-DE" dirty="0" smtClean="0"/>
              <a:t>Ertrag</a:t>
            </a:r>
            <a:endParaRPr lang="de-DE" dirty="0"/>
          </a:p>
        </p:txBody>
      </p:sp>
      <p:sp>
        <p:nvSpPr>
          <p:cNvPr id="16" name="TextBox 15"/>
          <p:cNvSpPr txBox="1"/>
          <p:nvPr/>
        </p:nvSpPr>
        <p:spPr>
          <a:xfrm>
            <a:off x="6156176" y="5229200"/>
            <a:ext cx="548548" cy="369332"/>
          </a:xfrm>
          <a:prstGeom prst="rect">
            <a:avLst/>
          </a:prstGeom>
          <a:noFill/>
        </p:spPr>
        <p:txBody>
          <a:bodyPr wrap="none" rtlCol="0">
            <a:spAutoFit/>
          </a:bodyPr>
          <a:lstStyle/>
          <a:p>
            <a:r>
              <a:rPr lang="de-DE" dirty="0" smtClean="0"/>
              <a:t>Risk</a:t>
            </a:r>
            <a:endParaRPr lang="de-D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41784"/>
            <a:ext cx="7772400" cy="1143000"/>
          </a:xfrm>
        </p:spPr>
        <p:txBody>
          <a:bodyPr>
            <a:normAutofit fontScale="90000"/>
          </a:bodyPr>
          <a:lstStyle/>
          <a:p>
            <a:r>
              <a:rPr lang="de-DE" dirty="0" smtClean="0"/>
              <a:t>Das </a:t>
            </a:r>
            <a:r>
              <a:rPr lang="de-DE" b="1" u="sng" dirty="0" smtClean="0"/>
              <a:t>7/7</a:t>
            </a:r>
            <a:r>
              <a:rPr lang="de-DE" dirty="0" smtClean="0"/>
              <a:t> Produkt </a:t>
            </a:r>
            <a:br>
              <a:rPr lang="de-DE" dirty="0" smtClean="0"/>
            </a:br>
            <a:r>
              <a:rPr lang="de-DE" dirty="0" smtClean="0"/>
              <a:t>World15/</a:t>
            </a:r>
            <a:r>
              <a:rPr lang="de-DE" b="1" dirty="0" smtClean="0"/>
              <a:t>MC.S.usr.A</a:t>
            </a:r>
            <a:r>
              <a:rPr lang="de-DE" dirty="0" smtClean="0"/>
              <a:t>:  7.5/6.8 </a:t>
            </a:r>
            <a:endParaRPr lang="de-DE" dirty="0"/>
          </a:p>
        </p:txBody>
      </p:sp>
      <p:pic>
        <p:nvPicPr>
          <p:cNvPr id="8" name="Picture 4"/>
          <p:cNvPicPr>
            <a:picLocks noGrp="1" noChangeAspect="1" noChangeArrowheads="1"/>
          </p:cNvPicPr>
          <p:nvPr>
            <p:ph sz="quarter" idx="1"/>
          </p:nvPr>
        </p:nvPicPr>
        <p:blipFill>
          <a:blip r:embed="rId2" cstate="print"/>
          <a:srcRect r="2624" b="44138"/>
          <a:stretch>
            <a:fillRect/>
          </a:stretch>
        </p:blipFill>
        <p:spPr bwMode="auto">
          <a:xfrm>
            <a:off x="539552" y="1700808"/>
            <a:ext cx="8136904" cy="4287678"/>
          </a:xfrm>
          <a:prstGeom prst="rect">
            <a:avLst/>
          </a:prstGeom>
          <a:noFill/>
          <a:ln w="9525">
            <a:noFill/>
            <a:miter lim="800000"/>
            <a:headEnd/>
            <a:tailEnd/>
          </a:ln>
        </p:spPr>
      </p:pic>
      <p:cxnSp>
        <p:nvCxnSpPr>
          <p:cNvPr id="5" name="Straight Arrow Connector 4"/>
          <p:cNvCxnSpPr/>
          <p:nvPr/>
        </p:nvCxnSpPr>
        <p:spPr>
          <a:xfrm>
            <a:off x="4932040" y="184482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499992" y="2636912"/>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Oval 6"/>
          <p:cNvSpPr/>
          <p:nvPr/>
        </p:nvSpPr>
        <p:spPr>
          <a:xfrm>
            <a:off x="4499992" y="3717032"/>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Oval 8"/>
          <p:cNvSpPr/>
          <p:nvPr/>
        </p:nvSpPr>
        <p:spPr>
          <a:xfrm>
            <a:off x="4427984" y="5085184"/>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Beschreibung     MC.S.usr.A </a:t>
            </a:r>
            <a:endParaRPr lang="de-DE" dirty="0"/>
          </a:p>
        </p:txBody>
      </p:sp>
      <p:sp>
        <p:nvSpPr>
          <p:cNvPr id="3" name="Content Placeholder 2"/>
          <p:cNvSpPr>
            <a:spLocks noGrp="1"/>
          </p:cNvSpPr>
          <p:nvPr>
            <p:ph sz="quarter" idx="1"/>
          </p:nvPr>
        </p:nvSpPr>
        <p:spPr/>
        <p:txBody>
          <a:bodyPr>
            <a:normAutofit fontScale="85000" lnSpcReduction="20000"/>
          </a:bodyPr>
          <a:lstStyle/>
          <a:p>
            <a:r>
              <a:rPr lang="de-DE" dirty="0" smtClean="0"/>
              <a:t>Timing:       keins</a:t>
            </a:r>
          </a:p>
          <a:p>
            <a:r>
              <a:rPr lang="de-DE" dirty="0" smtClean="0"/>
              <a:t>Selektion:    slope  -   Winkel  der dynamisch mitgeführten 		                         Regressionsgerade an das ETF</a:t>
            </a:r>
          </a:p>
          <a:p>
            <a:pPr>
              <a:buNone/>
            </a:pPr>
            <a:r>
              <a:rPr lang="de-DE" dirty="0" smtClean="0"/>
              <a:t>                          Die n Titel mit den steilsten Winkeln werden 		             für die Assetallokation zugelassen</a:t>
            </a:r>
          </a:p>
          <a:p>
            <a:r>
              <a:rPr lang="de-DE" dirty="0" smtClean="0"/>
              <a:t>Allokation:   MC  steht für „minCorrelation“  </a:t>
            </a:r>
            <a:br>
              <a:rPr lang="de-DE" dirty="0" smtClean="0"/>
            </a:br>
            <a:r>
              <a:rPr lang="de-DE" dirty="0" smtClean="0"/>
              <a:t>                     ein innovativer Algorithmus aus der Literatur:</a:t>
            </a:r>
          </a:p>
          <a:p>
            <a:pPr>
              <a:buNone/>
            </a:pPr>
            <a:r>
              <a:rPr lang="de-DE" dirty="0" smtClean="0"/>
              <a:t>                         Ziel ist es die Portfoliogewichte so zu finden, dass die orrelation der Titel untereinander möglichst gering wird. Damit wird dann das Anlagerisiko verringert und die Ertragskurve geglättet.  Maß der Glättung ist die SharpeRatio. Hier werden Werte &gt;= 1 gewünscht.</a:t>
            </a:r>
            <a:endParaRPr lang="de-DE"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Allokationen im Zeitraffer</a:t>
            </a:r>
            <a:endParaRPr lang="de-DE" dirty="0"/>
          </a:p>
        </p:txBody>
      </p:sp>
      <p:pic>
        <p:nvPicPr>
          <p:cNvPr id="3075" name="Picture 3"/>
          <p:cNvPicPr>
            <a:picLocks noGrp="1" noChangeAspect="1" noChangeArrowheads="1"/>
          </p:cNvPicPr>
          <p:nvPr>
            <p:ph sz="quarter" idx="1"/>
          </p:nvPr>
        </p:nvPicPr>
        <p:blipFill>
          <a:blip r:embed="rId2" cstate="print"/>
          <a:srcRect/>
          <a:stretch>
            <a:fillRect/>
          </a:stretch>
        </p:blipFill>
        <p:spPr bwMode="auto">
          <a:xfrm>
            <a:off x="914400" y="1484784"/>
            <a:ext cx="7772400" cy="4369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MC.S.usr.A: vernünftiger Turnover</a:t>
            </a:r>
            <a:endParaRPr lang="de-DE" dirty="0"/>
          </a:p>
        </p:txBody>
      </p:sp>
      <p:pic>
        <p:nvPicPr>
          <p:cNvPr id="4098"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cxnSp>
        <p:nvCxnSpPr>
          <p:cNvPr id="5" name="Straight Arrow Connector 4"/>
          <p:cNvCxnSpPr/>
          <p:nvPr/>
        </p:nvCxnSpPr>
        <p:spPr>
          <a:xfrm>
            <a:off x="4499992" y="335699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MC.S.usr.A:   gut aufgestellt</a:t>
            </a:r>
            <a:endParaRPr lang="de-DE" dirty="0"/>
          </a:p>
        </p:txBody>
      </p:sp>
      <p:pic>
        <p:nvPicPr>
          <p:cNvPr id="5122"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cxnSp>
        <p:nvCxnSpPr>
          <p:cNvPr id="5" name="Straight Arrow Connector 4"/>
          <p:cNvCxnSpPr/>
          <p:nvPr/>
        </p:nvCxnSpPr>
        <p:spPr>
          <a:xfrm>
            <a:off x="3203848" y="1988840"/>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084168" y="2060848"/>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23928" y="4005064"/>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652120" y="458112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MC.S.usr.A:  </a:t>
            </a:r>
            <a:r>
              <a:rPr lang="de-DE" b="1" u="sng" dirty="0" smtClean="0"/>
              <a:t>kein</a:t>
            </a:r>
            <a:r>
              <a:rPr lang="de-DE" dirty="0" smtClean="0"/>
              <a:t> Verlustjahr ...</a:t>
            </a:r>
            <a:endParaRPr lang="de-DE" dirty="0"/>
          </a:p>
        </p:txBody>
      </p:sp>
      <p:pic>
        <p:nvPicPr>
          <p:cNvPr id="6146"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Das</a:t>
            </a:r>
            <a:r>
              <a:rPr lang="de-DE" b="1" dirty="0" smtClean="0"/>
              <a:t> </a:t>
            </a:r>
            <a:r>
              <a:rPr lang="de-DE" b="1" u="sng" dirty="0" smtClean="0"/>
              <a:t>9/15</a:t>
            </a:r>
            <a:r>
              <a:rPr lang="de-DE" b="1" dirty="0" smtClean="0"/>
              <a:t> </a:t>
            </a:r>
            <a:r>
              <a:rPr lang="de-DE" dirty="0" smtClean="0"/>
              <a:t>Produkt</a:t>
            </a:r>
            <a:br>
              <a:rPr lang="de-DE" dirty="0" smtClean="0"/>
            </a:br>
            <a:r>
              <a:rPr lang="de-DE" dirty="0" smtClean="0"/>
              <a:t>World15/</a:t>
            </a:r>
            <a:r>
              <a:rPr lang="de-DE" b="1" dirty="0" smtClean="0"/>
              <a:t>EW.S.usr.A</a:t>
            </a:r>
            <a:r>
              <a:rPr lang="de-DE" dirty="0" smtClean="0"/>
              <a:t>:       8.8/-15.6</a:t>
            </a:r>
            <a:endParaRPr lang="de-DE" dirty="0"/>
          </a:p>
        </p:txBody>
      </p:sp>
      <p:pic>
        <p:nvPicPr>
          <p:cNvPr id="12290" name="Picture 2"/>
          <p:cNvPicPr>
            <a:picLocks noGrp="1" noChangeAspect="1" noChangeArrowheads="1"/>
          </p:cNvPicPr>
          <p:nvPr>
            <p:ph sz="quarter" idx="1"/>
          </p:nvPr>
        </p:nvPicPr>
        <p:blipFill>
          <a:blip r:embed="rId2" cstate="print"/>
          <a:srcRect b="47088"/>
          <a:stretch>
            <a:fillRect/>
          </a:stretch>
        </p:blipFill>
        <p:spPr bwMode="auto">
          <a:xfrm>
            <a:off x="683568" y="1548879"/>
            <a:ext cx="8003232" cy="4472409"/>
          </a:xfrm>
          <a:prstGeom prst="rect">
            <a:avLst/>
          </a:prstGeom>
          <a:noFill/>
          <a:ln w="9525">
            <a:noFill/>
            <a:miter lim="800000"/>
            <a:headEnd/>
            <a:tailEnd/>
          </a:ln>
        </p:spPr>
      </p:pic>
      <p:cxnSp>
        <p:nvCxnSpPr>
          <p:cNvPr id="5" name="Straight Arrow Connector 4"/>
          <p:cNvCxnSpPr/>
          <p:nvPr/>
        </p:nvCxnSpPr>
        <p:spPr>
          <a:xfrm>
            <a:off x="2987824" y="177281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EW.S.usr.A:  geringer Turnover</a:t>
            </a:r>
            <a:endParaRPr lang="de-DE" dirty="0"/>
          </a:p>
        </p:txBody>
      </p:sp>
      <p:pic>
        <p:nvPicPr>
          <p:cNvPr id="13314"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EW.S.usr.A</a:t>
            </a:r>
            <a:endParaRPr lang="de-DE" dirty="0"/>
          </a:p>
        </p:txBody>
      </p:sp>
      <p:pic>
        <p:nvPicPr>
          <p:cNvPr id="14338"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RP – Feedback2</a:t>
            </a:r>
            <a:endParaRPr lang="de-DE" dirty="0"/>
          </a:p>
        </p:txBody>
      </p:sp>
      <p:sp>
        <p:nvSpPr>
          <p:cNvPr id="3" name="Content Placeholder 2"/>
          <p:cNvSpPr>
            <a:spLocks noGrp="1"/>
          </p:cNvSpPr>
          <p:nvPr>
            <p:ph sz="quarter" idx="1"/>
          </p:nvPr>
        </p:nvSpPr>
        <p:spPr/>
        <p:txBody>
          <a:bodyPr>
            <a:normAutofit fontScale="55000" lnSpcReduction="20000"/>
          </a:bodyPr>
          <a:lstStyle/>
          <a:p>
            <a:pPr>
              <a:buNone/>
            </a:pPr>
            <a:r>
              <a:rPr lang="de-DE" sz="2800" dirty="0" smtClean="0"/>
              <a:t>Er denkt,was geht:</a:t>
            </a:r>
          </a:p>
          <a:p>
            <a:pPr marL="342900" indent="-342900">
              <a:buAutoNum type="alphaLcParenR"/>
            </a:pPr>
            <a:r>
              <a:rPr lang="de-DE" sz="2800" dirty="0" smtClean="0"/>
              <a:t>Rein Quant -  b) Quant analysiert – diskretionär gehandel c) rein diskretionär</a:t>
            </a:r>
          </a:p>
          <a:p>
            <a:pPr marL="342900" indent="-342900">
              <a:buAutoNum type="alphaLcParenR"/>
            </a:pPr>
            <a:r>
              <a:rPr lang="de-DE" sz="2800" dirty="0" smtClean="0"/>
              <a:t>Er vermutet :  Quant mit menschlichem Input hat keinen Kunden ... (hat mal bei Deka erlebt, das x die Rankings machte und y die Asset-Alloc:  das ging super in Hose)</a:t>
            </a:r>
          </a:p>
          <a:p>
            <a:pPr marL="342900" indent="-342900">
              <a:buAutoNum type="alphaLcParenR"/>
            </a:pPr>
            <a:r>
              <a:rPr lang="de-DE" sz="2800" dirty="0" smtClean="0"/>
              <a:t>Mit rein Quant erwischt man den Kunden aus der Treasury – Abteilung.  </a:t>
            </a:r>
          </a:p>
          <a:p>
            <a:pPr marL="342900" indent="-342900">
              <a:buAutoNum type="alphaLcParenR"/>
            </a:pPr>
            <a:r>
              <a:rPr lang="de-DE" sz="2800" dirty="0" smtClean="0"/>
              <a:t>Welches Nieveau ist richtig:  merkt man erst im Gespräch – ob einer alles bis in die letzte Ecke verstehen will  -oder mit Oberfläche zufrieden ist.</a:t>
            </a:r>
          </a:p>
          <a:p>
            <a:pPr marL="342900" indent="-342900">
              <a:buAutoNum type="alphaLcParenR"/>
            </a:pPr>
            <a:r>
              <a:rPr lang="de-DE" sz="2800" dirty="0" smtClean="0"/>
              <a:t>Hauptmessages müssen aber immer (auch) mit Trivial-Schaubildern eingängig beschrieben werden</a:t>
            </a:r>
          </a:p>
          <a:p>
            <a:pPr marL="342900" indent="-342900">
              <a:buAutoNum type="alphaLcParenR"/>
            </a:pPr>
            <a:r>
              <a:rPr lang="de-DE" sz="2800" dirty="0" smtClean="0"/>
              <a:t>Und sonst findet er es gut !! – ich soll nur keine ReturnErwartungen wecken die nicht zur Funamental-Prognose (Herr Däcke) passen..</a:t>
            </a:r>
          </a:p>
          <a:p>
            <a:pPr marL="342900" indent="-342900">
              <a:buAutoNum type="alphaLcParenR"/>
            </a:pPr>
            <a:r>
              <a:rPr lang="de-DE" sz="2800" dirty="0" smtClean="0"/>
              <a:t>Rollierende Anzeige des Turnovers (gibts Spitzen ...?),</a:t>
            </a:r>
          </a:p>
          <a:p>
            <a:pPr marL="342900" indent="-342900">
              <a:buAutoNum type="alphaLcParenR"/>
            </a:pPr>
            <a:r>
              <a:rPr lang="de-DE" sz="2800" dirty="0" smtClean="0"/>
              <a:t>Turnover, variables Refit(on Abweichugn,  onTimingAction, regnoud..)</a:t>
            </a:r>
          </a:p>
          <a:p>
            <a:pPr marL="342900" indent="-342900">
              <a:buAutoNum type="alphaLcParenR"/>
            </a:pPr>
            <a:r>
              <a:rPr lang="de-DE" sz="2800" dirty="0" smtClean="0"/>
              <a:t>Europäisches Branchenportfolio -  multi-Signal</a:t>
            </a:r>
          </a:p>
          <a:p>
            <a:pPr marL="342900" indent="-342900">
              <a:buAutoNum type="alphaLcParenR"/>
            </a:pPr>
            <a:r>
              <a:rPr lang="de-DE" sz="2800" dirty="0" smtClean="0"/>
              <a:t>Signal:  dynamischeReg-Fenster,  MultVar-lm, </a:t>
            </a:r>
          </a:p>
          <a:p>
            <a:pPr marL="342900" indent="-342900">
              <a:buAutoNum type="alphaLcParenR"/>
            </a:pPr>
            <a:r>
              <a:rPr lang="de-DE" sz="2800" dirty="0" smtClean="0"/>
              <a:t>Nur die verkaufssysteme reporten – alles andere verwirrt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Universe:  StoxxBra  </a:t>
            </a:r>
            <a:endParaRPr lang="de-DE" dirty="0"/>
          </a:p>
        </p:txBody>
      </p:sp>
      <p:pic>
        <p:nvPicPr>
          <p:cNvPr id="9" name="Picture 3"/>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Übersicht: </a:t>
            </a:r>
            <a:br>
              <a:rPr lang="de-DE" dirty="0" smtClean="0"/>
            </a:br>
            <a:r>
              <a:rPr lang="de-DE" dirty="0" smtClean="0"/>
              <a:t>prognosefreie SA_A-Modelle  </a:t>
            </a:r>
            <a:endParaRPr lang="de-DE" dirty="0"/>
          </a:p>
        </p:txBody>
      </p:sp>
      <p:pic>
        <p:nvPicPr>
          <p:cNvPr id="9218"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cxnSp>
        <p:nvCxnSpPr>
          <p:cNvPr id="5" name="Straight Arrow Connector 4"/>
          <p:cNvCxnSpPr/>
          <p:nvPr/>
        </p:nvCxnSpPr>
        <p:spPr>
          <a:xfrm>
            <a:off x="4499992" y="256490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smtClean="0"/>
              <a:t>MV.S.usr.A</a:t>
            </a:r>
            <a:r>
              <a:rPr lang="de-DE" dirty="0" smtClean="0"/>
              <a:t>  (minVar mit rankingFilter)</a:t>
            </a:r>
            <a:br>
              <a:rPr lang="de-DE" dirty="0" smtClean="0"/>
            </a:br>
            <a:r>
              <a:rPr lang="de-DE" dirty="0" smtClean="0"/>
              <a:t> mit    10.5 / -14.5:   ein </a:t>
            </a:r>
            <a:r>
              <a:rPr lang="de-DE" b="1" u="sng" dirty="0" smtClean="0"/>
              <a:t>9/15</a:t>
            </a:r>
            <a:r>
              <a:rPr lang="de-DE" dirty="0" smtClean="0"/>
              <a:t> Produkt </a:t>
            </a:r>
            <a:endParaRPr lang="de-DE" dirty="0"/>
          </a:p>
        </p:txBody>
      </p:sp>
      <p:pic>
        <p:nvPicPr>
          <p:cNvPr id="10242" name="Picture 2"/>
          <p:cNvPicPr>
            <a:picLocks noGrp="1" noChangeAspect="1" noChangeArrowheads="1"/>
          </p:cNvPicPr>
          <p:nvPr>
            <p:ph sz="quarter" idx="1"/>
          </p:nvPr>
        </p:nvPicPr>
        <p:blipFill>
          <a:blip r:embed="rId2" cstate="print"/>
          <a:srcRect b="47269"/>
          <a:stretch>
            <a:fillRect/>
          </a:stretch>
        </p:blipFill>
        <p:spPr bwMode="auto">
          <a:xfrm>
            <a:off x="683568" y="1556792"/>
            <a:ext cx="7988424" cy="4608512"/>
          </a:xfrm>
          <a:prstGeom prst="rect">
            <a:avLst/>
          </a:prstGeom>
          <a:noFill/>
          <a:ln w="9525">
            <a:noFill/>
            <a:miter lim="800000"/>
            <a:headEnd/>
            <a:tailEnd/>
          </a:ln>
        </p:spPr>
      </p:pic>
      <p:cxnSp>
        <p:nvCxnSpPr>
          <p:cNvPr id="5" name="Straight Arrow Connector 4"/>
          <p:cNvCxnSpPr/>
          <p:nvPr/>
        </p:nvCxnSpPr>
        <p:spPr>
          <a:xfrm>
            <a:off x="3851920" y="177281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10% annualisierter Ertrag</a:t>
            </a:r>
            <a:r>
              <a:rPr lang="de-DE" sz="2700" dirty="0" smtClean="0"/>
              <a:t>  </a:t>
            </a:r>
            <a:r>
              <a:rPr lang="de-DE" dirty="0" smtClean="0"/>
              <a:t>(Cagr)</a:t>
            </a:r>
            <a:r>
              <a:rPr lang="de-DE" sz="2700" dirty="0" smtClean="0"/>
              <a:t/>
            </a:r>
            <a:br>
              <a:rPr lang="de-DE" sz="2700" dirty="0" smtClean="0"/>
            </a:br>
            <a:r>
              <a:rPr lang="de-DE" sz="2700" dirty="0" smtClean="0"/>
              <a:t>              bei einem 2008 Verlustjahr  von  -6%</a:t>
            </a:r>
            <a:endParaRPr lang="de-DE" dirty="0"/>
          </a:p>
        </p:txBody>
      </p:sp>
      <p:pic>
        <p:nvPicPr>
          <p:cNvPr id="11266"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Zusammenfassung</a:t>
            </a:r>
            <a:endParaRPr lang="de-DE" dirty="0"/>
          </a:p>
        </p:txBody>
      </p:sp>
      <p:sp>
        <p:nvSpPr>
          <p:cNvPr id="3" name="Content Placeholder 2"/>
          <p:cNvSpPr>
            <a:spLocks noGrp="1"/>
          </p:cNvSpPr>
          <p:nvPr>
            <p:ph sz="quarter" idx="1"/>
          </p:nvPr>
        </p:nvSpPr>
        <p:spPr/>
        <p:txBody>
          <a:bodyPr/>
          <a:lstStyle/>
          <a:p>
            <a:r>
              <a:rPr lang="de-DE" b="1" u="sng" dirty="0" smtClean="0"/>
              <a:t>7/7</a:t>
            </a:r>
            <a:r>
              <a:rPr lang="de-DE" b="1" dirty="0" smtClean="0"/>
              <a:t> Produkt</a:t>
            </a:r>
          </a:p>
          <a:p>
            <a:pPr lvl="1">
              <a:buNone/>
            </a:pPr>
            <a:r>
              <a:rPr lang="de-DE" dirty="0" smtClean="0"/>
              <a:t>World15:       </a:t>
            </a:r>
            <a:r>
              <a:rPr lang="de-DE" b="1" u="sng" dirty="0" smtClean="0"/>
              <a:t>MC.S.usr.A</a:t>
            </a:r>
            <a:r>
              <a:rPr lang="de-DE" dirty="0" smtClean="0"/>
              <a:t>: 7.5/-6.8 TurnOver 330</a:t>
            </a:r>
            <a:br>
              <a:rPr lang="de-DE" dirty="0" smtClean="0"/>
            </a:br>
            <a:r>
              <a:rPr lang="de-DE" dirty="0" smtClean="0"/>
              <a:t>                           slopeRanking  + minCorrelation </a:t>
            </a:r>
          </a:p>
          <a:p>
            <a:pPr lvl="1">
              <a:buNone/>
            </a:pPr>
            <a:endParaRPr lang="de-DE" dirty="0" smtClean="0"/>
          </a:p>
          <a:p>
            <a:r>
              <a:rPr lang="de-DE" b="1" u="sng" dirty="0" smtClean="0"/>
              <a:t>9/15</a:t>
            </a:r>
            <a:r>
              <a:rPr lang="de-DE" b="1" dirty="0" smtClean="0"/>
              <a:t> Produkte</a:t>
            </a:r>
          </a:p>
          <a:p>
            <a:pPr lvl="1">
              <a:buNone/>
            </a:pPr>
            <a:r>
              <a:rPr lang="de-DE" dirty="0" smtClean="0"/>
              <a:t>  World15:     </a:t>
            </a:r>
            <a:r>
              <a:rPr lang="de-DE" b="1" u="sng" dirty="0" smtClean="0"/>
              <a:t>EW.S.usr.A</a:t>
            </a:r>
            <a:r>
              <a:rPr lang="de-DE" dirty="0" smtClean="0"/>
              <a:t>  8.8/-15.6  TurnOver 210</a:t>
            </a:r>
            <a:br>
              <a:rPr lang="de-DE" dirty="0" smtClean="0"/>
            </a:br>
            <a:r>
              <a:rPr lang="de-DE" dirty="0" smtClean="0"/>
              <a:t>                        mit slopeRanking – equal weighted</a:t>
            </a:r>
          </a:p>
          <a:p>
            <a:pPr lvl="1">
              <a:buNone/>
            </a:pPr>
            <a:r>
              <a:rPr lang="de-DE" dirty="0" smtClean="0"/>
              <a:t>  StoxxBra:    </a:t>
            </a:r>
            <a:r>
              <a:rPr lang="de-DE" b="1" u="sng" dirty="0" smtClean="0"/>
              <a:t>MV.S.usr.A</a:t>
            </a:r>
            <a:r>
              <a:rPr lang="de-DE" dirty="0" smtClean="0"/>
              <a:t>  10.5/-14.5 Turnover 500    </a:t>
            </a:r>
            <a:br>
              <a:rPr lang="de-DE" dirty="0" smtClean="0"/>
            </a:br>
            <a:r>
              <a:rPr lang="de-DE" dirty="0" smtClean="0"/>
              <a:t>    		     slopeRanking  + minVar</a:t>
            </a:r>
          </a:p>
          <a:p>
            <a:endParaRPr lang="de-DE" dirty="0" smtClean="0"/>
          </a:p>
          <a:p>
            <a:endParaRPr lang="de-DE"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Backtest Erfahrungen</a:t>
            </a:r>
            <a:endParaRPr lang="de-DE" dirty="0"/>
          </a:p>
        </p:txBody>
      </p:sp>
      <p:sp>
        <p:nvSpPr>
          <p:cNvPr id="3" name="Content Placeholder 2"/>
          <p:cNvSpPr>
            <a:spLocks noGrp="1"/>
          </p:cNvSpPr>
          <p:nvPr>
            <p:ph sz="quarter" idx="1"/>
          </p:nvPr>
        </p:nvSpPr>
        <p:spPr/>
        <p:txBody>
          <a:bodyPr>
            <a:normAutofit fontScale="77500" lnSpcReduction="20000"/>
          </a:bodyPr>
          <a:lstStyle/>
          <a:p>
            <a:pPr>
              <a:buNone/>
            </a:pPr>
            <a:r>
              <a:rPr lang="de-DE" dirty="0" smtClean="0"/>
              <a:t>Bei einem  TSA  Run werden bis zu 500 Modelvarianten in einer Stunde analysiert.  Nur die stabilsten Konstellationen gehen in Produktion.</a:t>
            </a:r>
          </a:p>
          <a:p>
            <a:r>
              <a:rPr lang="de-DE" dirty="0" smtClean="0"/>
              <a:t>Bei einem Universum mit verläßlichem SAFE (Barclays...)</a:t>
            </a:r>
            <a:br>
              <a:rPr lang="de-DE" dirty="0" smtClean="0"/>
            </a:br>
            <a:r>
              <a:rPr lang="de-DE" dirty="0" smtClean="0"/>
              <a:t>ist unsere </a:t>
            </a:r>
            <a:r>
              <a:rPr lang="de-DE" b="1" dirty="0" smtClean="0"/>
              <a:t>MinVar</a:t>
            </a:r>
            <a:r>
              <a:rPr lang="de-DE" dirty="0" smtClean="0"/>
              <a:t> bzw. MinCor – Variante fast immer Spitzenreiter im Bereich </a:t>
            </a:r>
            <a:r>
              <a:rPr lang="de-DE" b="1" dirty="0" smtClean="0"/>
              <a:t>Risikovermeidung</a:t>
            </a:r>
            <a:r>
              <a:rPr lang="de-DE" dirty="0" smtClean="0"/>
              <a:t>  (SharpeRatio, MaxDD) bei zumeist  gutem (geringem) Turnover.</a:t>
            </a:r>
          </a:p>
          <a:p>
            <a:r>
              <a:rPr lang="de-DE" dirty="0" smtClean="0"/>
              <a:t>Mit einer vorgeschalteten  Ranking-Selektion läßt sich </a:t>
            </a:r>
            <a:br>
              <a:rPr lang="de-DE" dirty="0" smtClean="0"/>
            </a:br>
            <a:r>
              <a:rPr lang="de-DE" dirty="0" smtClean="0"/>
              <a:t>a) die Performance steigern (bei leichter Risikoerhöhung)</a:t>
            </a:r>
            <a:br>
              <a:rPr lang="de-DE" dirty="0" smtClean="0"/>
            </a:br>
            <a:r>
              <a:rPr lang="de-DE" dirty="0" smtClean="0"/>
              <a:t>b) die Abhängigkeit von der Stabilität des SAFEs stark verringern.</a:t>
            </a:r>
          </a:p>
          <a:p>
            <a:r>
              <a:rPr lang="de-DE" dirty="0" smtClean="0"/>
              <a:t>Timing-Algorithmen werden erst dann wichtig wenn man Wert auf höhere Performance (Cagr &gt; 9%) legt und dafür bereit ist höhere  Ertragsschankungen (Sharpe  &lt; 0.7)  hinzunehmen.</a:t>
            </a:r>
          </a:p>
          <a:p>
            <a:endParaRPr lang="de-DE"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Backup</a:t>
            </a:r>
            <a:endParaRPr lang="de-DE"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 Backtests  - Handwerkliches</a:t>
            </a:r>
            <a:endParaRPr lang="de-DE" dirty="0"/>
          </a:p>
        </p:txBody>
      </p:sp>
      <p:sp>
        <p:nvSpPr>
          <p:cNvPr id="3" name="Content Placeholder 2"/>
          <p:cNvSpPr>
            <a:spLocks noGrp="1"/>
          </p:cNvSpPr>
          <p:nvPr>
            <p:ph sz="quarter" idx="1"/>
          </p:nvPr>
        </p:nvSpPr>
        <p:spPr/>
        <p:txBody>
          <a:bodyPr>
            <a:normAutofit fontScale="77500" lnSpcReduction="20000"/>
          </a:bodyPr>
          <a:lstStyle/>
          <a:p>
            <a:r>
              <a:rPr lang="de-DE" dirty="0" smtClean="0"/>
              <a:t> zeigen das Verhalten in vergangenen oder simulierten Marktphasen.  Das sich für historische Zeiten immer leicht optimale Modelle finden lassen müssen hier handwerkliche Techniken beachtet werden. (overfitting, outofsample, simulationsdaten, minimale Freiheitsgerade, Stresstests...)</a:t>
            </a:r>
          </a:p>
          <a:p>
            <a:r>
              <a:rPr lang="de-DE" dirty="0" smtClean="0"/>
              <a:t>Aber:  Wir alle lernen ständig aus Vergangenem</a:t>
            </a:r>
          </a:p>
          <a:p>
            <a:r>
              <a:rPr lang="de-DE" dirty="0" smtClean="0"/>
              <a:t>Auch wenn die Reaktion auf historische Daten keine Garantie für das Verhalten auf zukünftige Daten veränderter Märkte ist:   Wenn‘s schon nicht für die Vergangenheit klappt wieso solls dann für die Zukunft taugen.</a:t>
            </a:r>
          </a:p>
          <a:p>
            <a:r>
              <a:rPr lang="de-DE" dirty="0" smtClean="0"/>
              <a:t>Wichtig:   Nie eine Spitzenreturn (sehr zufallsabhängig) anstreben sondern immer eine möglichst </a:t>
            </a:r>
            <a:r>
              <a:rPr lang="de-DE" b="1" dirty="0" smtClean="0"/>
              <a:t>glatte</a:t>
            </a:r>
            <a:r>
              <a:rPr lang="de-DE" dirty="0" smtClean="0"/>
              <a:t> Ertragskurve.</a:t>
            </a:r>
          </a:p>
          <a:p>
            <a:r>
              <a:rPr lang="de-DE" dirty="0" smtClean="0"/>
              <a:t>Stress-Tests für neue Universen – ohne dabei die Parameter anzupassen.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StressTest:     Universe  USA++	</a:t>
            </a:r>
            <a:endParaRPr lang="de-DE" dirty="0"/>
          </a:p>
        </p:txBody>
      </p:sp>
      <p:pic>
        <p:nvPicPr>
          <p:cNvPr id="15362" name="Picture 2"/>
          <p:cNvPicPr>
            <a:picLocks noGrp="1" noChangeAspect="1" noChangeArrowheads="1"/>
          </p:cNvPicPr>
          <p:nvPr>
            <p:ph sz="quarter" idx="1"/>
          </p:nvPr>
        </p:nvPicPr>
        <p:blipFill>
          <a:blip r:embed="rId2" cstate="print"/>
          <a:stretch>
            <a:fillRect/>
          </a:stretch>
        </p:blipFill>
        <p:spPr bwMode="auto">
          <a:xfrm>
            <a:off x="691257" y="1600200"/>
            <a:ext cx="799643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Übersicht</a:t>
            </a:r>
            <a:endParaRPr lang="de-DE" dirty="0"/>
          </a:p>
        </p:txBody>
      </p:sp>
      <p:pic>
        <p:nvPicPr>
          <p:cNvPr id="16386" name="Picture 2"/>
          <p:cNvPicPr>
            <a:picLocks noGrp="1" noChangeAspect="1" noChangeArrowheads="1"/>
          </p:cNvPicPr>
          <p:nvPr>
            <p:ph sz="quarter" idx="1"/>
          </p:nvPr>
        </p:nvPicPr>
        <p:blipFill>
          <a:blip r:embed="rId2" cstate="print"/>
          <a:srcRect/>
          <a:stretch>
            <a:fillRect/>
          </a:stretch>
        </p:blipFill>
        <p:spPr bwMode="auto">
          <a:xfrm>
            <a:off x="914400" y="1484784"/>
            <a:ext cx="7772400" cy="4369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Orientierung</a:t>
            </a:r>
            <a:endParaRPr lang="de-DE" dirty="0"/>
          </a:p>
        </p:txBody>
      </p:sp>
      <p:sp>
        <p:nvSpPr>
          <p:cNvPr id="3" name="Content Placeholder 2"/>
          <p:cNvSpPr>
            <a:spLocks noGrp="1"/>
          </p:cNvSpPr>
          <p:nvPr>
            <p:ph sz="quarter" idx="1"/>
          </p:nvPr>
        </p:nvSpPr>
        <p:spPr/>
        <p:txBody>
          <a:bodyPr>
            <a:normAutofit fontScale="77500" lnSpcReduction="20000"/>
          </a:bodyPr>
          <a:lstStyle/>
          <a:p>
            <a:r>
              <a:rPr lang="de-DE" dirty="0" smtClean="0"/>
              <a:t>Unsere Assetmanagment-Algorithmen lassen sich grob in zwei Sorten von Modellen unterscheiden:</a:t>
            </a:r>
          </a:p>
          <a:p>
            <a:r>
              <a:rPr lang="de-DE" dirty="0" smtClean="0"/>
              <a:t>A) technische Modelle   </a:t>
            </a:r>
          </a:p>
          <a:p>
            <a:pPr>
              <a:buNone/>
            </a:pPr>
            <a:r>
              <a:rPr lang="de-DE" dirty="0" smtClean="0"/>
              <a:t>     basieren  zum überwiegenden Teil auf Kursinformationen der zu   investierenden Wertpapiere</a:t>
            </a:r>
          </a:p>
          <a:p>
            <a:pPr>
              <a:buNone/>
            </a:pPr>
            <a:r>
              <a:rPr lang="de-DE" dirty="0" smtClean="0"/>
              <a:t>    B) Datamining Modelle</a:t>
            </a:r>
          </a:p>
          <a:p>
            <a:pPr>
              <a:buNone/>
            </a:pPr>
            <a:r>
              <a:rPr lang="de-DE" dirty="0" smtClean="0"/>
              <a:t>    analysieren darüber hinaus eine Vielzahl von Konjunktur-Daten und Intermarketfaktoren und versuchen dadurch das Marktverhalten frühzeitig zu antizipieren – um kleine Marktkorrekturen von gravierenden Crashes frühzeitig unterscheiden zu können.</a:t>
            </a:r>
          </a:p>
          <a:p>
            <a:pPr>
              <a:buNone/>
            </a:pPr>
            <a:r>
              <a:rPr lang="de-DE" dirty="0" smtClean="0"/>
              <a:t>    </a:t>
            </a:r>
          </a:p>
          <a:p>
            <a:pPr>
              <a:buNone/>
            </a:pPr>
            <a:r>
              <a:rPr lang="de-DE" dirty="0" smtClean="0"/>
              <a:t>  Die folgenden Ausführungen präsentieren die  </a:t>
            </a:r>
          </a:p>
          <a:p>
            <a:pPr>
              <a:buNone/>
            </a:pPr>
            <a:r>
              <a:rPr lang="de-DE" dirty="0" smtClean="0"/>
              <a:t>                        technischen Modelle</a:t>
            </a:r>
          </a:p>
          <a:p>
            <a:pPr>
              <a:buNone/>
            </a:pPr>
            <a:endParaRPr lang="de-DE"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Stabilität durch  Ensembleansatz</a:t>
            </a:r>
            <a:endParaRPr lang="de-DE" dirty="0"/>
          </a:p>
        </p:txBody>
      </p:sp>
      <p:sp>
        <p:nvSpPr>
          <p:cNvPr id="3" name="Content Placeholder 2"/>
          <p:cNvSpPr>
            <a:spLocks noGrp="1"/>
          </p:cNvSpPr>
          <p:nvPr>
            <p:ph sz="quarter" idx="1"/>
          </p:nvPr>
        </p:nvSpPr>
        <p:spPr/>
        <p:txBody>
          <a:bodyPr>
            <a:normAutofit fontScale="92500"/>
          </a:bodyPr>
          <a:lstStyle/>
          <a:p>
            <a:r>
              <a:rPr lang="de-DE" dirty="0" smtClean="0"/>
              <a:t>Ergebnisse der Vergangenheit können nie identisch auf die Zukunft übertragen werden – dafür sind die Märkte zu veränderlich.</a:t>
            </a:r>
          </a:p>
          <a:p>
            <a:r>
              <a:rPr lang="de-DE" dirty="0" smtClean="0"/>
              <a:t>ABER: 10 Systeme auf 23 Zeitreihen mit Lead/Lag-Beziehung(Branchen+Growth+Value) führen zu 230  (gemittelten) Alpha-Generatoren</a:t>
            </a:r>
          </a:p>
          <a:p>
            <a:r>
              <a:rPr lang="de-DE" dirty="0" smtClean="0"/>
              <a:t>Da hier 230 unterschiedliche Systeme im Einsatz sind, ist es unwahrscheinlich, dass sie alle zeitgleich versagen !</a:t>
            </a:r>
          </a:p>
          <a:p>
            <a:r>
              <a:rPr lang="de-DE" dirty="0" smtClean="0"/>
              <a:t>Ein kontinuierliches Monitoringsystem nimmt Systeme die nicht mehr zum Markt passen aus dem Betrieb.</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
            </a:r>
            <a:br>
              <a:rPr lang="de-DE" dirty="0" smtClean="0"/>
            </a:br>
            <a:r>
              <a:rPr lang="de-DE" dirty="0" smtClean="0"/>
              <a:t>Naturwissenschaftlicher Ansatz</a:t>
            </a:r>
            <a:endParaRPr lang="de-DE" dirty="0"/>
          </a:p>
        </p:txBody>
      </p:sp>
      <p:sp>
        <p:nvSpPr>
          <p:cNvPr id="3" name="Content Placeholder 2"/>
          <p:cNvSpPr>
            <a:spLocks noGrp="1"/>
          </p:cNvSpPr>
          <p:nvPr>
            <p:ph sz="quarter" idx="1"/>
          </p:nvPr>
        </p:nvSpPr>
        <p:spPr>
          <a:xfrm>
            <a:off x="611560" y="1447800"/>
            <a:ext cx="8075240" cy="5149552"/>
          </a:xfrm>
        </p:spPr>
        <p:txBody>
          <a:bodyPr>
            <a:normAutofit fontScale="55000" lnSpcReduction="20000"/>
          </a:bodyPr>
          <a:lstStyle/>
          <a:p>
            <a:r>
              <a:rPr lang="de-DE" dirty="0" smtClean="0"/>
              <a:t>Ein technisches Trendfolgemodell ist für ein Portfolio das, was ein </a:t>
            </a:r>
          </a:p>
          <a:p>
            <a:pPr>
              <a:buNone/>
            </a:pPr>
            <a:r>
              <a:rPr lang="de-DE" dirty="0" smtClean="0"/>
              <a:t>     Fahrwerk für‘s Auto ist:</a:t>
            </a:r>
          </a:p>
          <a:p>
            <a:r>
              <a:rPr lang="de-DE" dirty="0" smtClean="0"/>
              <a:t>Es muss immer erst einen Stoß abkiegen bevor es reagiert. </a:t>
            </a:r>
            <a:br>
              <a:rPr lang="de-DE" dirty="0" smtClean="0"/>
            </a:br>
            <a:r>
              <a:rPr lang="de-DE" dirty="0" smtClean="0"/>
              <a:t>Dann aber kann es glätten und dämpfen.  </a:t>
            </a:r>
            <a:br>
              <a:rPr lang="de-DE" dirty="0" smtClean="0"/>
            </a:br>
            <a:r>
              <a:rPr lang="de-DE" dirty="0" smtClean="0"/>
              <a:t>Ein Fahrwerk schaut nicht nach vorne und hat kein Wissen über die Straße. </a:t>
            </a:r>
          </a:p>
          <a:p>
            <a:r>
              <a:rPr lang="de-DE" dirty="0" smtClean="0"/>
              <a:t>Aber wenn die Fahrwerkabstimmung gut zum Untergrund  (Markt)  passt </a:t>
            </a:r>
            <a:br>
              <a:rPr lang="de-DE" dirty="0" smtClean="0"/>
            </a:br>
            <a:r>
              <a:rPr lang="de-DE" dirty="0" smtClean="0"/>
              <a:t> kann  ein gutes Fahrwerk das Fahrzeug effizient stabilisieren.</a:t>
            </a:r>
          </a:p>
          <a:p>
            <a:pPr>
              <a:buNone/>
            </a:pPr>
            <a:r>
              <a:rPr lang="de-DE" b="1" dirty="0" smtClean="0"/>
              <a:t>            Am  Markt  gibt es keine Kristallkugel   - aber Erfahrungswerte</a:t>
            </a:r>
          </a:p>
          <a:p>
            <a:r>
              <a:rPr lang="de-DE" dirty="0" smtClean="0"/>
              <a:t>Da die Zukunft ungewiß ist, brauchts Stabilitätstest für unterschiedlichste Zenarien</a:t>
            </a:r>
          </a:p>
          <a:p>
            <a:r>
              <a:rPr lang="de-DE" dirty="0" smtClean="0"/>
              <a:t>Jeder  Autohersteller testet seine Fahrwerke für unterschiedlichste Straßenverhältnisse</a:t>
            </a:r>
          </a:p>
          <a:p>
            <a:r>
              <a:rPr lang="de-DE" dirty="0" smtClean="0"/>
              <a:t>Theoretisch läßt sich zu jedem Modell ein Marktverlauf finden bei dem es versagt – </a:t>
            </a:r>
            <a:br>
              <a:rPr lang="de-DE" dirty="0" smtClean="0"/>
            </a:br>
            <a:r>
              <a:rPr lang="de-DE" dirty="0" smtClean="0"/>
              <a:t> so wie es zu jedem Fahrwerk einen Weg gibt an dem es stecken bleibt.</a:t>
            </a:r>
          </a:p>
          <a:p>
            <a:r>
              <a:rPr lang="de-DE" dirty="0" smtClean="0"/>
              <a:t>Ziel des quantitativen Entwicklers ist daher:</a:t>
            </a:r>
            <a:br>
              <a:rPr lang="de-DE" dirty="0" smtClean="0"/>
            </a:br>
            <a:r>
              <a:rPr lang="de-DE" dirty="0" smtClean="0"/>
              <a:t/>
            </a:r>
            <a:br>
              <a:rPr lang="de-DE" dirty="0" smtClean="0"/>
            </a:br>
            <a:r>
              <a:rPr lang="de-DE" dirty="0" smtClean="0"/>
              <a:t>Alltags-Tauglichkeit und Stabilität für möglichst viele historische oder simulierte Zenarien: </a:t>
            </a:r>
          </a:p>
          <a:p>
            <a:pPr>
              <a:buNone/>
            </a:pPr>
            <a:r>
              <a:rPr lang="de-DE" dirty="0" smtClean="0"/>
              <a:t>                                      </a:t>
            </a:r>
            <a:br>
              <a:rPr lang="de-DE" dirty="0" smtClean="0"/>
            </a:br>
            <a:r>
              <a:rPr lang="de-DE" dirty="0" smtClean="0"/>
              <a:t>		 Testen, Messen, Tunen, Stabilisieren</a:t>
            </a:r>
          </a:p>
          <a:p>
            <a:pPr>
              <a:buNone/>
            </a:pPr>
            <a:r>
              <a:rPr lang="de-DE" dirty="0" smtClean="0"/>
              <a:t>                                   Modell-Entwicklung ist Ingenieurskunst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Performance-Quellen für ETF-Portfolios</a:t>
            </a:r>
            <a:br>
              <a:rPr lang="de-DE" dirty="0" smtClean="0"/>
            </a:br>
            <a:r>
              <a:rPr lang="de-DE" sz="2000" dirty="0" smtClean="0"/>
              <a:t>um in jeder Marktphase verdienen zu können</a:t>
            </a:r>
            <a:endParaRPr lang="de-DE" dirty="0"/>
          </a:p>
        </p:txBody>
      </p:sp>
      <p:sp>
        <p:nvSpPr>
          <p:cNvPr id="3" name="Content Placeholder 2"/>
          <p:cNvSpPr>
            <a:spLocks noGrp="1"/>
          </p:cNvSpPr>
          <p:nvPr>
            <p:ph sz="quarter" idx="1"/>
          </p:nvPr>
        </p:nvSpPr>
        <p:spPr>
          <a:xfrm>
            <a:off x="914400" y="1447800"/>
            <a:ext cx="7772400" cy="4933528"/>
          </a:xfrm>
        </p:spPr>
        <p:txBody>
          <a:bodyPr>
            <a:normAutofit fontScale="62500" lnSpcReduction="20000"/>
          </a:bodyPr>
          <a:lstStyle/>
          <a:p>
            <a:pPr marL="514350" indent="-514350">
              <a:buNone/>
            </a:pPr>
            <a:r>
              <a:rPr lang="de-DE" dirty="0" smtClean="0"/>
              <a:t>  Wenn das Modell das Fahrwerk ist, dann ist das</a:t>
            </a:r>
            <a:r>
              <a:rPr lang="de-DE" b="1" dirty="0" smtClean="0"/>
              <a:t> Titeluniversum </a:t>
            </a:r>
            <a:r>
              <a:rPr lang="de-DE" dirty="0" smtClean="0"/>
              <a:t>der Motor:</a:t>
            </a:r>
          </a:p>
          <a:p>
            <a:pPr marL="514350" indent="-514350">
              <a:buNone/>
            </a:pPr>
            <a:r>
              <a:rPr lang="de-DE" b="1" dirty="0" smtClean="0"/>
              <a:t>           Erfolgsfaktor: </a:t>
            </a:r>
            <a:br>
              <a:rPr lang="de-DE" b="1" dirty="0" smtClean="0"/>
            </a:br>
            <a:r>
              <a:rPr lang="de-DE" b="1" dirty="0" smtClean="0"/>
              <a:t>        das richtige Titel Universum für das kommende Jahr !</a:t>
            </a:r>
            <a:endParaRPr lang="de-DE" dirty="0" smtClean="0"/>
          </a:p>
          <a:p>
            <a:pPr marL="514350" indent="-514350">
              <a:buNone/>
            </a:pPr>
            <a:r>
              <a:rPr lang="de-DE" sz="1800" dirty="0" smtClean="0"/>
              <a:t>            </a:t>
            </a:r>
            <a:r>
              <a:rPr lang="de-DE" dirty="0" smtClean="0"/>
              <a:t> Hier brauchts die Zusammenarbeit von Ingenieuren mit Ökonomen !!!</a:t>
            </a:r>
          </a:p>
          <a:p>
            <a:pPr marL="514350" indent="-514350">
              <a:buNone/>
            </a:pPr>
            <a:r>
              <a:rPr lang="de-DE" dirty="0" smtClean="0"/>
              <a:t>     </a:t>
            </a:r>
          </a:p>
          <a:p>
            <a:pPr marL="514350" indent="-514350">
              <a:buNone/>
            </a:pPr>
            <a:r>
              <a:rPr lang="de-DE" dirty="0" smtClean="0"/>
              <a:t> Wenn hier die richtige Auswahl getroffen wird ist der Rest reine Technologie:</a:t>
            </a:r>
            <a:br>
              <a:rPr lang="de-DE" dirty="0" smtClean="0"/>
            </a:br>
            <a:endParaRPr lang="de-DE" sz="1800" dirty="0" smtClean="0">
              <a:sym typeface="Wingdings" pitchFamily="2" charset="2"/>
            </a:endParaRPr>
          </a:p>
          <a:p>
            <a:pPr marL="514350" indent="-514350"/>
            <a:r>
              <a:rPr lang="de-DE" dirty="0" smtClean="0"/>
              <a:t>Das richtige Timing        -  Long/Short/Flat</a:t>
            </a:r>
          </a:p>
          <a:p>
            <a:pPr marL="514350" indent="-514350"/>
            <a:r>
              <a:rPr lang="de-DE" dirty="0" smtClean="0"/>
              <a:t>Die passende Selektion  -  wer sind die attraktivistenTitel ?</a:t>
            </a:r>
          </a:p>
          <a:p>
            <a:pPr marL="514350" indent="-514350"/>
            <a:r>
              <a:rPr lang="de-DE" dirty="0" smtClean="0"/>
              <a:t>Die richtige Allokation    - wieviel   ? </a:t>
            </a:r>
            <a:br>
              <a:rPr lang="de-DE" dirty="0" smtClean="0"/>
            </a:br>
            <a:r>
              <a:rPr lang="de-DE" dirty="0" smtClean="0"/>
              <a:t>                                       welchen Anteil soll der Titel am Vermögen haben ?</a:t>
            </a:r>
          </a:p>
          <a:p>
            <a:pPr marL="514350" indent="-514350">
              <a:buNone/>
            </a:pPr>
            <a:r>
              <a:rPr lang="de-DE" dirty="0" smtClean="0"/>
              <a:t>und  dabei</a:t>
            </a:r>
          </a:p>
          <a:p>
            <a:r>
              <a:rPr lang="de-DE" dirty="0" smtClean="0"/>
              <a:t>Risiken neutralisieren und Ausübungsfehler vermeiden </a:t>
            </a:r>
          </a:p>
          <a:p>
            <a:pPr>
              <a:buNone/>
            </a:pPr>
            <a:r>
              <a:rPr lang="de-DE" dirty="0" smtClean="0"/>
              <a:t> </a:t>
            </a:r>
          </a:p>
          <a:p>
            <a:pPr>
              <a:buNone/>
            </a:pPr>
            <a:r>
              <a:rPr lang="de-DE" dirty="0" smtClean="0"/>
              <a:t>  Mit der passenden Technologie lassens sich dann performante Portfolios wie am Fließband produzieren – ganz ohne Kristallkugel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Ziel:     </a:t>
            </a:r>
            <a:r>
              <a:rPr lang="de-DE" u="sng" dirty="0" smtClean="0"/>
              <a:t>7/7</a:t>
            </a:r>
            <a:r>
              <a:rPr lang="de-DE" dirty="0" smtClean="0"/>
              <a:t>  und  </a:t>
            </a:r>
            <a:r>
              <a:rPr lang="de-DE" u="sng" dirty="0" smtClean="0"/>
              <a:t>9/15</a:t>
            </a:r>
            <a:r>
              <a:rPr lang="de-DE" dirty="0" smtClean="0"/>
              <a:t> Portfolios</a:t>
            </a:r>
            <a:endParaRPr lang="de-DE" dirty="0"/>
          </a:p>
        </p:txBody>
      </p:sp>
      <p:sp>
        <p:nvSpPr>
          <p:cNvPr id="3" name="Content Placeholder 2"/>
          <p:cNvSpPr>
            <a:spLocks noGrp="1"/>
          </p:cNvSpPr>
          <p:nvPr>
            <p:ph sz="quarter" idx="1"/>
          </p:nvPr>
        </p:nvSpPr>
        <p:spPr/>
        <p:txBody>
          <a:bodyPr>
            <a:normAutofit fontScale="70000" lnSpcReduction="20000"/>
          </a:bodyPr>
          <a:lstStyle/>
          <a:p>
            <a:r>
              <a:rPr lang="de-DE" dirty="0" smtClean="0"/>
              <a:t>Orientierung an den Anlagezielen des Anlegers statt an Marktindizes </a:t>
            </a:r>
            <a:br>
              <a:rPr lang="de-DE" dirty="0" smtClean="0"/>
            </a:br>
            <a:r>
              <a:rPr lang="de-DE" dirty="0" smtClean="0"/>
              <a:t> die früher schon mehrfach über 30% verloren haben</a:t>
            </a:r>
          </a:p>
          <a:p>
            <a:r>
              <a:rPr lang="de-DE" b="1" dirty="0" smtClean="0"/>
              <a:t>Absoluter Return bei hoher SharpeRatio</a:t>
            </a:r>
            <a:r>
              <a:rPr lang="de-DE" dirty="0" smtClean="0"/>
              <a:t> (geringen Schankungen)</a:t>
            </a:r>
          </a:p>
          <a:p>
            <a:r>
              <a:rPr lang="de-DE" dirty="0" smtClean="0"/>
              <a:t>2 </a:t>
            </a:r>
            <a:r>
              <a:rPr lang="de-DE" b="1" dirty="0" smtClean="0"/>
              <a:t>Produktfamilien</a:t>
            </a:r>
            <a:r>
              <a:rPr lang="de-DE" dirty="0" smtClean="0"/>
              <a:t>:</a:t>
            </a:r>
          </a:p>
          <a:p>
            <a:pPr>
              <a:buNone/>
            </a:pPr>
            <a:r>
              <a:rPr lang="de-DE" dirty="0" smtClean="0"/>
              <a:t>                         </a:t>
            </a:r>
            <a:r>
              <a:rPr lang="de-DE" b="1" u="sng" dirty="0" smtClean="0"/>
              <a:t>7/7</a:t>
            </a:r>
            <a:r>
              <a:rPr lang="de-DE" dirty="0" smtClean="0"/>
              <a:t>   und   </a:t>
            </a:r>
            <a:r>
              <a:rPr lang="de-DE" b="1" u="sng" dirty="0" smtClean="0"/>
              <a:t>9/15</a:t>
            </a:r>
            <a:r>
              <a:rPr lang="de-DE" dirty="0" smtClean="0"/>
              <a:t> </a:t>
            </a:r>
          </a:p>
          <a:p>
            <a:pPr lvl="1">
              <a:buNone/>
            </a:pPr>
            <a:r>
              <a:rPr lang="de-DE" dirty="0" smtClean="0"/>
              <a:t>Ein</a:t>
            </a:r>
            <a:r>
              <a:rPr lang="de-DE" b="1" dirty="0" smtClean="0"/>
              <a:t>  9</a:t>
            </a:r>
            <a:r>
              <a:rPr lang="de-DE" dirty="0" smtClean="0"/>
              <a:t>/</a:t>
            </a:r>
            <a:r>
              <a:rPr lang="de-DE" b="1" dirty="0" smtClean="0"/>
              <a:t>15</a:t>
            </a:r>
            <a:r>
              <a:rPr lang="de-DE" dirty="0" smtClean="0"/>
              <a:t> – </a:t>
            </a:r>
            <a:r>
              <a:rPr lang="de-DE" b="1" dirty="0" smtClean="0"/>
              <a:t>Portfolio</a:t>
            </a:r>
            <a:r>
              <a:rPr lang="de-DE" dirty="0" smtClean="0"/>
              <a:t> ist:</a:t>
            </a:r>
          </a:p>
          <a:p>
            <a:pPr lvl="1">
              <a:buNone/>
            </a:pPr>
            <a:r>
              <a:rPr lang="de-DE" dirty="0" smtClean="0"/>
              <a:t> ein Portfolio,  das über die letzten 14 Jahre im Schnitt einen </a:t>
            </a:r>
            <a:r>
              <a:rPr lang="de-DE" b="1" dirty="0" smtClean="0"/>
              <a:t>Jahresertrag</a:t>
            </a:r>
            <a:r>
              <a:rPr lang="de-DE" dirty="0" smtClean="0"/>
              <a:t> von </a:t>
            </a:r>
            <a:r>
              <a:rPr lang="de-DE" b="1" dirty="0" smtClean="0"/>
              <a:t>9%</a:t>
            </a:r>
            <a:r>
              <a:rPr lang="de-DE" dirty="0" smtClean="0"/>
              <a:t> gemacht hat und dessen </a:t>
            </a:r>
            <a:r>
              <a:rPr lang="de-DE" b="1" dirty="0" smtClean="0"/>
              <a:t>größter Verlust </a:t>
            </a:r>
            <a:r>
              <a:rPr lang="de-DE" dirty="0" smtClean="0"/>
              <a:t>(MaxDrawDown) im diesen 14 Jahren nicht größer als </a:t>
            </a:r>
            <a:r>
              <a:rPr lang="de-DE" b="1" dirty="0" smtClean="0"/>
              <a:t>15%</a:t>
            </a:r>
            <a:r>
              <a:rPr lang="de-DE" dirty="0" smtClean="0"/>
              <a:t> war.</a:t>
            </a:r>
          </a:p>
          <a:p>
            <a:pPr lvl="1">
              <a:buNone/>
            </a:pPr>
            <a:endParaRPr lang="de-DE" dirty="0" smtClean="0"/>
          </a:p>
          <a:p>
            <a:r>
              <a:rPr lang="de-DE" dirty="0" smtClean="0"/>
              <a:t>Ausgleich und Dämpfung  = Riskmanagement </a:t>
            </a:r>
          </a:p>
          <a:p>
            <a:pPr lvl="1">
              <a:buNone/>
            </a:pPr>
            <a:r>
              <a:rPr lang="de-DE" dirty="0" smtClean="0"/>
              <a:t>    Mit der Bereitschaft in Booming-Markets auf PeakPerformance zu verzichten kann eine technische Regelung etabliert werden die die Etragsschwankungen drastisch dämpft. (SharpeRatio verdoppelt,  MaxDrawDown halbiert ...)</a:t>
            </a:r>
          </a:p>
          <a:p>
            <a:pPr lvl="1">
              <a:buNone/>
            </a:pPr>
            <a:r>
              <a:rPr lang="de-DE" dirty="0" smtClean="0"/>
              <a:t>    (genau das Verhalten eines Autofahrwerks auf holpriger Strecke)</a:t>
            </a:r>
            <a:endParaRPr lang="de-D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Universen</a:t>
            </a:r>
            <a:endParaRPr lang="de-DE" dirty="0"/>
          </a:p>
        </p:txBody>
      </p:sp>
      <p:sp>
        <p:nvSpPr>
          <p:cNvPr id="3" name="Content Placeholder 2"/>
          <p:cNvSpPr>
            <a:spLocks noGrp="1"/>
          </p:cNvSpPr>
          <p:nvPr>
            <p:ph sz="quarter" idx="1"/>
          </p:nvPr>
        </p:nvSpPr>
        <p:spPr/>
        <p:txBody>
          <a:bodyPr>
            <a:normAutofit/>
          </a:bodyPr>
          <a:lstStyle/>
          <a:p>
            <a:r>
              <a:rPr lang="de-DE" dirty="0" smtClean="0"/>
              <a:t>In dieser Präsentation:  </a:t>
            </a:r>
          </a:p>
          <a:p>
            <a:r>
              <a:rPr lang="de-DE" dirty="0" smtClean="0"/>
              <a:t>Drei ETF Universen</a:t>
            </a:r>
          </a:p>
          <a:p>
            <a:pPr lvl="1"/>
            <a:r>
              <a:rPr lang="de-DE" dirty="0" smtClean="0"/>
              <a:t>StoxxBranchen +Barclays + Growth/Value </a:t>
            </a:r>
          </a:p>
          <a:p>
            <a:pPr lvl="1"/>
            <a:r>
              <a:rPr lang="de-DE" dirty="0" smtClean="0"/>
              <a:t>USA++,   US-Branchen+WeltIndizes</a:t>
            </a:r>
          </a:p>
          <a:p>
            <a:pPr lvl="1"/>
            <a:r>
              <a:rPr lang="de-DE" dirty="0" smtClean="0"/>
              <a:t>World15  </a:t>
            </a:r>
          </a:p>
          <a:p>
            <a:r>
              <a:rPr lang="de-DE" dirty="0" smtClean="0"/>
              <a:t>Aufbau:</a:t>
            </a:r>
          </a:p>
          <a:p>
            <a:pPr>
              <a:buNone/>
            </a:pPr>
            <a:r>
              <a:rPr lang="de-DE" sz="2400" dirty="0" smtClean="0"/>
              <a:t>     Ertragsbringer –ETF    (hohe Schwankung)</a:t>
            </a:r>
          </a:p>
          <a:p>
            <a:pPr>
              <a:buNone/>
            </a:pPr>
            <a:r>
              <a:rPr lang="de-DE" sz="2400" dirty="0" smtClean="0"/>
              <a:t>     SAFE (einer oder mehrere RentenETF)  (geringe Schwankung)</a:t>
            </a:r>
          </a:p>
          <a:p>
            <a:pPr>
              <a:buNone/>
            </a:pPr>
            <a:r>
              <a:rPr lang="de-DE" sz="2400" dirty="0" smtClean="0"/>
              <a:t> </a:t>
            </a:r>
          </a:p>
          <a:p>
            <a:pPr>
              <a:buNone/>
            </a:pPr>
            <a:endParaRPr lang="de-DE" sz="2400" dirty="0" smtClean="0"/>
          </a:p>
          <a:p>
            <a:pPr>
              <a:buNone/>
            </a:pPr>
            <a:endParaRPr lang="de-DE"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Absolute-Return-Strategie mit ETFs</a:t>
            </a:r>
            <a:endParaRPr lang="de-DE" dirty="0"/>
          </a:p>
        </p:txBody>
      </p:sp>
      <p:sp>
        <p:nvSpPr>
          <p:cNvPr id="3" name="Content Placeholder 2"/>
          <p:cNvSpPr>
            <a:spLocks noGrp="1"/>
          </p:cNvSpPr>
          <p:nvPr>
            <p:ph sz="quarter" idx="1"/>
          </p:nvPr>
        </p:nvSpPr>
        <p:spPr/>
        <p:txBody>
          <a:bodyPr>
            <a:normAutofit fontScale="92500"/>
          </a:bodyPr>
          <a:lstStyle/>
          <a:p>
            <a:pPr>
              <a:buNone/>
            </a:pPr>
            <a:r>
              <a:rPr lang="de-DE" sz="2800" dirty="0" smtClean="0"/>
              <a:t>Index - Outperformance bringt dem Anleger kaum etwas, entscheidend für‘s Portfolio ist die richtige Assetallokation</a:t>
            </a:r>
          </a:p>
          <a:p>
            <a:pPr>
              <a:buNone/>
            </a:pPr>
            <a:r>
              <a:rPr lang="de-DE" sz="2800" dirty="0" smtClean="0"/>
              <a:t> Aufgabe ist  daher NICHT einen einzelnen Marktindex  zu übertreffen  - sondern diesen rechtzeitig aus dem Portfolio zu nehmen wenn er crashed ! (und umgekehrt)</a:t>
            </a:r>
          </a:p>
          <a:p>
            <a:pPr>
              <a:buNone/>
            </a:pPr>
            <a:endParaRPr lang="de-DE" sz="2800" dirty="0" smtClean="0"/>
          </a:p>
          <a:p>
            <a:pPr>
              <a:buNone/>
            </a:pPr>
            <a:r>
              <a:rPr lang="de-DE" sz="2800" dirty="0" smtClean="0"/>
              <a:t>Unsere Universen enthalten daher hauptsächlich Assets die für sich schon ganze Marktindizes nachgestalten:   ETFs</a:t>
            </a:r>
          </a:p>
          <a:p>
            <a:pPr>
              <a:buNone/>
            </a:pPr>
            <a:r>
              <a:rPr lang="de-DE" sz="2800" dirty="0" smtClean="0"/>
              <a:t>Unsere Aufgabe ist es die passenden Gewichtung dieser ETFs im Portfolio zu finden:      Wann, Was, Wieviel </a:t>
            </a:r>
          </a:p>
          <a:p>
            <a:endParaRPr lang="de-DE"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Median</Template>
  <TotalTime>0</TotalTime>
  <Words>1264</Words>
  <Application>Microsoft Office PowerPoint</Application>
  <PresentationFormat>On-screen Show (4:3)</PresentationFormat>
  <Paragraphs>226</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Median</vt:lpstr>
      <vt:lpstr> TSA  7/7+9/15</vt:lpstr>
      <vt:lpstr>Feeback- RP 1</vt:lpstr>
      <vt:lpstr>RP – Feedback2</vt:lpstr>
      <vt:lpstr>Orientierung</vt:lpstr>
      <vt:lpstr> Naturwissenschaftlicher Ansatz</vt:lpstr>
      <vt:lpstr>Performance-Quellen für ETF-Portfolios um in jeder Marktphase verdienen zu können</vt:lpstr>
      <vt:lpstr>Ziel:     7/7  und  9/15 Portfolios</vt:lpstr>
      <vt:lpstr>Universen</vt:lpstr>
      <vt:lpstr>Absolute-Return-Strategie mit ETFs</vt:lpstr>
      <vt:lpstr>Inhalt</vt:lpstr>
      <vt:lpstr>TSA - software</vt:lpstr>
      <vt:lpstr>Timing  - Algorithmen</vt:lpstr>
      <vt:lpstr>TSA</vt:lpstr>
      <vt:lpstr>Beispiel eines Timing - Algorithmus</vt:lpstr>
      <vt:lpstr>Timing-Algorithmen</vt:lpstr>
      <vt:lpstr>Selections Algorithmen</vt:lpstr>
      <vt:lpstr>Assetallokation-Algorithmen</vt:lpstr>
      <vt:lpstr>Gesamtzusammenspiel in der TSA</vt:lpstr>
      <vt:lpstr>Das 7/7 Produkt</vt:lpstr>
      <vt:lpstr>Super sichere Modelle mit World15</vt:lpstr>
      <vt:lpstr>Das 7/7 Produkt  World15/MC.S.usr.A:  7.5/6.8 </vt:lpstr>
      <vt:lpstr>Beschreibung     MC.S.usr.A </vt:lpstr>
      <vt:lpstr>Allokationen im Zeitraffer</vt:lpstr>
      <vt:lpstr>MC.S.usr.A: vernünftiger Turnover</vt:lpstr>
      <vt:lpstr>MC.S.usr.A:   gut aufgestellt</vt:lpstr>
      <vt:lpstr>MC.S.usr.A:  kein Verlustjahr ...</vt:lpstr>
      <vt:lpstr>Das 9/15 Produkt World15/EW.S.usr.A:       8.8/-15.6</vt:lpstr>
      <vt:lpstr>EW.S.usr.A:  geringer Turnover</vt:lpstr>
      <vt:lpstr>EW.S.usr.A</vt:lpstr>
      <vt:lpstr>Universe:  StoxxBra  </vt:lpstr>
      <vt:lpstr>Übersicht:  prognosefreie SA_A-Modelle  </vt:lpstr>
      <vt:lpstr>MV.S.usr.A  (minVar mit rankingFilter)  mit    10.5 / -14.5:   ein 9/15 Produkt </vt:lpstr>
      <vt:lpstr>10% annualisierter Ertrag  (Cagr)               bei einem 2008 Verlustjahr  von  -6%</vt:lpstr>
      <vt:lpstr>Zusammenfassung</vt:lpstr>
      <vt:lpstr>Backtest Erfahrungen</vt:lpstr>
      <vt:lpstr>Backup</vt:lpstr>
      <vt:lpstr> Backtests  - Handwerkliches</vt:lpstr>
      <vt:lpstr>StressTest:     Universe  USA++ </vt:lpstr>
      <vt:lpstr>Übersicht</vt:lpstr>
      <vt:lpstr>Stabilität durch  Ensembleansatz</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markus</dc:creator>
  <cp:lastModifiedBy>markus</cp:lastModifiedBy>
  <cp:revision>654</cp:revision>
  <dcterms:created xsi:type="dcterms:W3CDTF">2012-01-20T18:27:01Z</dcterms:created>
  <dcterms:modified xsi:type="dcterms:W3CDTF">2014-04-08T06:26:59Z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