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39" r:id="rId5"/>
    <p:sldId id="257" r:id="rId6"/>
    <p:sldId id="547" r:id="rId7"/>
    <p:sldId id="543" r:id="rId8"/>
    <p:sldId id="555" r:id="rId9"/>
    <p:sldId id="540" r:id="rId10"/>
    <p:sldId id="549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92FDDB8-9CC4-4C8A-83DF-0F91F8EA6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FA279-CBCE-4F39-B095-B2ABAE6CC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17EE8-F822-4B93-A896-ACEE3A5A43E2}" type="datetime1">
              <a:rPr lang="de-DE" smtClean="0"/>
              <a:t>28.03.2025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949D-5BAB-4E39-8E0B-64D5D6F377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2378C-27B4-40DC-91D7-70C358C820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83824B-BCCD-4CC8-B0D1-87ED5DB36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507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61E8-3F36-43A6-90FF-012D36453674}" type="datetime1">
              <a:rPr lang="de-DE" smtClean="0"/>
              <a:pPr/>
              <a:t>28.03.2025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C3B2649-7BD8-4005-A99E-30D13769A8B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03401A8-3220-413E-B964-4A8659985FD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82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1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21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C3B2649-7BD8-4005-A99E-30D13769A8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9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C3B2649-7BD8-4005-A99E-30D13769A8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Titel 18">
            <a:extLst>
              <a:ext uri="{FF2B5EF4-FFF2-40B4-BE49-F238E27FC236}">
                <a16:creationId xmlns:a16="http://schemas.microsoft.com/office/drawing/2014/main" id="{580AE1ED-3577-4808-86BF-CCD122349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839336"/>
            <a:ext cx="4123899" cy="3475513"/>
          </a:xfrm>
        </p:spPr>
        <p:txBody>
          <a:bodyPr rtlCol="0" anchor="ctr">
            <a:normAutofit/>
          </a:bodyPr>
          <a:lstStyle>
            <a:lvl1pPr>
              <a:defRPr sz="5200"/>
            </a:lvl1pPr>
          </a:lstStyle>
          <a:p>
            <a:pPr algn="l" rtl="0"/>
            <a:r>
              <a:rPr lang="de-DE" sz="4800" noProof="0"/>
              <a:t>Titel durch Klicken hinzufügen</a:t>
            </a:r>
          </a:p>
        </p:txBody>
      </p:sp>
      <p:sp>
        <p:nvSpPr>
          <p:cNvPr id="9" name="Untertitel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de-DE" noProof="0"/>
              <a:t>Untertitel durch Klicken hinzufügen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008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6384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13F3BC3-6D4F-4A91-9397-DEB976DF5B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2292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2292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98867" y="2697480"/>
            <a:ext cx="2971800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98867" y="3401568"/>
            <a:ext cx="2971800" cy="2449645"/>
          </a:xfrm>
        </p:spPr>
        <p:txBody>
          <a:bodyPr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4272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85388F8-94ED-41CA-A4EE-E0FA1CAC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5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6" name="Rechteck 5">
            <a:extLst>
              <a:ext uri="{FF2B5EF4-FFF2-40B4-BE49-F238E27FC236}">
                <a16:creationId xmlns:a16="http://schemas.microsoft.com/office/drawing/2014/main" id="{62753702-3230-4BA6-A3F8-5783540B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58951"/>
            <a:ext cx="10668000" cy="555041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Titel 12">
            <a:extLst>
              <a:ext uri="{FF2B5EF4-FFF2-40B4-BE49-F238E27FC236}">
                <a16:creationId xmlns:a16="http://schemas.microsoft.com/office/drawing/2014/main" id="{22B9C48D-0714-4941-A2BB-36340F69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3A478133-AD69-45A3-8FE5-EBD28FD2FA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Bildplatzhalter 13">
            <a:extLst>
              <a:ext uri="{FF2B5EF4-FFF2-40B4-BE49-F238E27FC236}">
                <a16:creationId xmlns:a16="http://schemas.microsoft.com/office/drawing/2014/main" id="{F2E72FA7-6D23-4F38-9A7B-A0EB41E53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27DAE17D-48FA-4EE7-9630-D657273438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06624" y="758952"/>
            <a:ext cx="1947672" cy="26700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7" name="Bildplatzhalter 13">
            <a:extLst>
              <a:ext uri="{FF2B5EF4-FFF2-40B4-BE49-F238E27FC236}">
                <a16:creationId xmlns:a16="http://schemas.microsoft.com/office/drawing/2014/main" id="{093DB7BE-4947-4B5D-B8E4-59505E49A0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6624" y="3424237"/>
            <a:ext cx="1947672" cy="26791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D0C77CEA-908E-4A02-B347-F376CEC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312882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/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01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hteck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14" name="Freihandform: Form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5012266" cy="2273710"/>
          </a:xfrm>
        </p:spPr>
        <p:txBody>
          <a:bodyPr rtlCol="0" anchor="t"/>
          <a:lstStyle>
            <a:lvl1pPr>
              <a:defRPr sz="4200"/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Bildplatzhalter 20">
            <a:extLst>
              <a:ext uri="{FF2B5EF4-FFF2-40B4-BE49-F238E27FC236}">
                <a16:creationId xmlns:a16="http://schemas.microsoft.com/office/drawing/2014/main" id="{7C8788B5-2964-4199-A168-84BDEBE3E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4632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3" name="Bildplatzhalter 20">
            <a:extLst>
              <a:ext uri="{FF2B5EF4-FFF2-40B4-BE49-F238E27FC236}">
                <a16:creationId xmlns:a16="http://schemas.microsoft.com/office/drawing/2014/main" id="{D4B5D4A5-C34C-4703-AFB6-DA982B6FF8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9598" y="761980"/>
            <a:ext cx="3566160" cy="26609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8CA9663F-19C9-4799-8B97-333815BF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3822282"/>
            <a:ext cx="4607484" cy="2273710"/>
          </a:xfr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133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7" name="Rechteck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Titel 12">
            <a:extLst>
              <a:ext uri="{FF2B5EF4-FFF2-40B4-BE49-F238E27FC236}">
                <a16:creationId xmlns:a16="http://schemas.microsoft.com/office/drawing/2014/main" id="{D6F9523F-1BD5-4832-8B13-FA0BE3E6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FA83160D-9929-4C5C-B741-192DF7639B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93" y="1517652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D97EB8C6-CD91-4F0C-A719-5079DB8D32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15768" y="1517904"/>
            <a:ext cx="1947672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A7347AC5-7F3A-4E62-AE18-744B6A756E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096" y="3800858"/>
            <a:ext cx="3895344" cy="229514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Inhaltsplatzhalter 13">
            <a:extLst>
              <a:ext uri="{FF2B5EF4-FFF2-40B4-BE49-F238E27FC236}">
                <a16:creationId xmlns:a16="http://schemas.microsoft.com/office/drawing/2014/main" id="{CC904223-D55A-40A9-AA1D-5687C89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089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 useBgFill="1">
        <p:nvSpPr>
          <p:cNvPr id="12" name="Freihandform: Form 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 rtlCol="0">
            <a:normAutofit/>
          </a:bodyPr>
          <a:lstStyle/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37E21EC2-9A85-4522-B6AD-3FF227CACD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" y="3593592"/>
            <a:ext cx="4562856" cy="2441448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9F9D0834-E38A-4C71-95D5-A8A2B973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9883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 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760" y="756284"/>
            <a:ext cx="10698480" cy="534924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Titel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3488" y="1517904"/>
            <a:ext cx="3749040" cy="2796945"/>
          </a:xfrm>
        </p:spPr>
        <p:txBody>
          <a:bodyPr rtlCol="0" anchor="ctr">
            <a:normAutofit/>
          </a:bodyPr>
          <a:lstStyle>
            <a:lvl1pPr>
              <a:defRPr sz="6000"/>
            </a:lvl1pPr>
          </a:lstStyle>
          <a:p>
            <a:pPr algn="l" rtl="0"/>
            <a:r>
              <a:rPr lang="de-DE" noProof="0"/>
              <a:t>Mastertitelformat bearbeiten</a:t>
            </a:r>
          </a:p>
        </p:txBody>
      </p:sp>
      <p:sp>
        <p:nvSpPr>
          <p:cNvPr id="16" name="Untertitel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488" y="4479368"/>
            <a:ext cx="3666744" cy="1616631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054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5251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8EDA639-2F5C-4255-BE42-C41A5ABB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  <p:sp useBgFill="1">
        <p:nvSpPr>
          <p:cNvPr id="6" name="Rechteck 5">
            <a:extLst>
              <a:ext uri="{FF2B5EF4-FFF2-40B4-BE49-F238E27FC236}">
                <a16:creationId xmlns:a16="http://schemas.microsoft.com/office/drawing/2014/main" id="{E96D6DC8-1218-45DD-BCD3-DF21DFA5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000" y="766762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A58F504-65F1-4BFD-A987-54F78AD52D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49808"/>
            <a:ext cx="10744200" cy="53949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3" name="Titel 16">
            <a:extLst>
              <a:ext uri="{FF2B5EF4-FFF2-40B4-BE49-F238E27FC236}">
                <a16:creationId xmlns:a16="http://schemas.microsoft.com/office/drawing/2014/main" id="{0B9261BF-90C7-41A0-8711-97168C74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1517904"/>
            <a:ext cx="4480560" cy="2796945"/>
          </a:xfr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algn="l" rtl="0"/>
            <a:r>
              <a:rPr lang="de-DE" noProof="0"/>
              <a:t>Mastertitelformat bearbeiten</a:t>
            </a:r>
          </a:p>
        </p:txBody>
      </p:sp>
      <p:sp>
        <p:nvSpPr>
          <p:cNvPr id="14" name="Untertitel 17">
            <a:extLst>
              <a:ext uri="{FF2B5EF4-FFF2-40B4-BE49-F238E27FC236}">
                <a16:creationId xmlns:a16="http://schemas.microsoft.com/office/drawing/2014/main" id="{305C0D07-994F-4143-B88E-32EED69E7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4425696"/>
            <a:ext cx="4059936" cy="1189912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algn="l" rtl="0"/>
            <a:r>
              <a:rPr lang="de-DE" noProof="0"/>
              <a:t>Master-Untertitelformat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01.03.20XX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B1E4CB7-CB13-4810-BF18-BE31AFC64F9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25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26E6BD11-82A7-4729-AD05-B0676F9B1F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4950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6E08135B-D6D5-401C-B151-CDCB20550F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8760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A587696-63FF-4232-8879-488DFE1C31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950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0" name="Bildplatzhalter 28">
            <a:extLst>
              <a:ext uri="{FF2B5EF4-FFF2-40B4-BE49-F238E27FC236}">
                <a16:creationId xmlns:a16="http://schemas.microsoft.com/office/drawing/2014/main" id="{96507A97-E180-468F-B641-141DBA7386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953511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49BB8F01-AE51-4455-BE0F-8972415A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57" y="4854889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3" name="Textplatzhalter 20">
            <a:extLst>
              <a:ext uri="{FF2B5EF4-FFF2-40B4-BE49-F238E27FC236}">
                <a16:creationId xmlns:a16="http://schemas.microsoft.com/office/drawing/2014/main" id="{759D2442-D209-4F87-9F2C-19D73A2412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42757" y="5462491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1" name="Bildplatzhalter 28">
            <a:extLst>
              <a:ext uri="{FF2B5EF4-FFF2-40B4-BE49-F238E27FC236}">
                <a16:creationId xmlns:a16="http://schemas.microsoft.com/office/drawing/2014/main" id="{A850442C-9915-406C-83D9-8EBE8AD3C2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656" y="2861595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A596F3D1-5D97-4111-B3D6-FE37290A6B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1656" y="4855464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5" name="Textplatzhalter 20">
            <a:extLst>
              <a:ext uri="{FF2B5EF4-FFF2-40B4-BE49-F238E27FC236}">
                <a16:creationId xmlns:a16="http://schemas.microsoft.com/office/drawing/2014/main" id="{2D25C272-C21E-4078-818F-B12E10F18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1656" y="5468112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2" name="Bildplatzhalter 28">
            <a:extLst>
              <a:ext uri="{FF2B5EF4-FFF2-40B4-BE49-F238E27FC236}">
                <a16:creationId xmlns:a16="http://schemas.microsoft.com/office/drawing/2014/main" id="{05393806-4E48-45A2-8BD7-0BA36566F3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3104" y="2862072"/>
            <a:ext cx="1828800" cy="19933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6" name="Textplatzhalter 18">
            <a:extLst>
              <a:ext uri="{FF2B5EF4-FFF2-40B4-BE49-F238E27FC236}">
                <a16:creationId xmlns:a16="http://schemas.microsoft.com/office/drawing/2014/main" id="{DD19656C-C87E-4938-A66D-D6836DBC65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5653" y="4855651"/>
            <a:ext cx="1828800" cy="594360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65760" indent="0">
              <a:buFont typeface="Arial" panose="020B0604020202020204" pitchFamily="34" charset="0"/>
              <a:buNone/>
              <a:defRPr/>
            </a:lvl2pPr>
            <a:lvl3pPr marL="365760" indent="0">
              <a:buNone/>
              <a:defRPr/>
            </a:lvl3pPr>
            <a:lvl4pPr marL="640080" indent="0">
              <a:buFont typeface="Arial" panose="020B0604020202020204" pitchFamily="34" charset="0"/>
              <a:buNone/>
              <a:defRPr/>
            </a:lvl4pPr>
            <a:lvl5pPr marL="612648" indent="0">
              <a:buNone/>
              <a:defRPr/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7" name="Textplatzhalter 20">
            <a:extLst>
              <a:ext uri="{FF2B5EF4-FFF2-40B4-BE49-F238E27FC236}">
                <a16:creationId xmlns:a16="http://schemas.microsoft.com/office/drawing/2014/main" id="{DF55E1E1-7FB8-465C-B720-E39D43FFEC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5653" y="5468299"/>
            <a:ext cx="1828800" cy="59436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365760" indent="0">
              <a:buFont typeface="Arial" panose="020B0604020202020204" pitchFamily="34" charset="0"/>
              <a:buNone/>
              <a:defRPr sz="1600"/>
            </a:lvl2pPr>
            <a:lvl3pPr marL="365760" indent="0">
              <a:buNone/>
              <a:defRPr sz="1600"/>
            </a:lvl3pPr>
            <a:lvl4pPr marL="640080" indent="0">
              <a:buFont typeface="Arial" panose="020B0604020202020204" pitchFamily="34" charset="0"/>
              <a:buNone/>
              <a:defRPr sz="1600"/>
            </a:lvl4pPr>
            <a:lvl5pPr marL="612648" indent="0">
              <a:buNone/>
              <a:defRPr sz="1600"/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9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B0FFFD15-4D1A-45CA-9374-373A700D36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181225"/>
            <a:ext cx="10515600" cy="3876675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183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 Spalte (Vergleichsfol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904" y="1517904"/>
            <a:ext cx="9144000" cy="787146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7905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7904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6792" y="2696718"/>
            <a:ext cx="4334256" cy="606026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6792" y="3397337"/>
            <a:ext cx="4334256" cy="2449645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Beispiel für Fußzeilentext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01.03.20XX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1E4CB7-CB13-4810-BF18-BE31AFC64F9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0283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 rtl="0"/>
            <a:r>
              <a:rPr lang="de-DE" noProof="0"/>
              <a:t>01.03.20XX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noProof="0"/>
              <a:t>Beispiel für Fußzeilentext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 rtl="0"/>
            <a:fld id="{CB1E4CB7-CB13-4810-BF18-BE31AFC64F93}" type="slidenum">
              <a:rPr lang="de-DE" noProof="0" smtClean="0"/>
              <a:pPr rtl="0"/>
              <a:t>‹Nr.›</a:t>
            </a:fld>
            <a:endParaRPr lang="de-DE" sz="1000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044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  <p:sldLayoutId id="2147483663" r:id="rId4"/>
    <p:sldLayoutId id="2147483650" r:id="rId5"/>
    <p:sldLayoutId id="2147483664" r:id="rId6"/>
    <p:sldLayoutId id="2147483669" r:id="rId7"/>
    <p:sldLayoutId id="2147483654" r:id="rId8"/>
    <p:sldLayoutId id="2147483653" r:id="rId9"/>
    <p:sldLayoutId id="2147483670" r:id="rId10"/>
    <p:sldLayoutId id="2147483662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39336"/>
            <a:ext cx="3736848" cy="3475513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 err="1"/>
              <a:t>TrafficSignDetection</a:t>
            </a:r>
            <a:endParaRPr lang="de-DE" dirty="0"/>
          </a:p>
        </p:txBody>
      </p:sp>
      <p:sp>
        <p:nvSpPr>
          <p:cNvPr id="20" name="Untertitel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 rtlCol="0"/>
          <a:lstStyle/>
          <a:p>
            <a:pPr rtl="0"/>
            <a:r>
              <a:rPr lang="de-DE" dirty="0"/>
              <a:t>Markus Brandstetter</a:t>
            </a:r>
          </a:p>
        </p:txBody>
      </p:sp>
      <p:pic>
        <p:nvPicPr>
          <p:cNvPr id="8" name="Bildplatzhalter 7" descr="Ein Bild, das Symbol, Logo, Karminrot, Design enthält.&#10;&#10;Automatisch generierte Beschreibung">
            <a:extLst>
              <a:ext uri="{FF2B5EF4-FFF2-40B4-BE49-F238E27FC236}">
                <a16:creationId xmlns:a16="http://schemas.microsoft.com/office/drawing/2014/main" id="{FCD65E65-FA19-1727-59B4-A6F480E04C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051" r="12051"/>
          <a:stretch>
            <a:fillRect/>
          </a:stretch>
        </p:blipFill>
        <p:spPr/>
      </p:pic>
      <p:pic>
        <p:nvPicPr>
          <p:cNvPr id="3" name="Grafik 2" descr="Ein Bild, das Schrift, Grafiken, Logo, Text enthält.&#10;&#10;KI-generierte Inhalte können fehlerhaft sein.">
            <a:extLst>
              <a:ext uri="{FF2B5EF4-FFF2-40B4-BE49-F238E27FC236}">
                <a16:creationId xmlns:a16="http://schemas.microsoft.com/office/drawing/2014/main" id="{055D2F8A-F0D6-853C-E0E1-BB66B527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16" t="11212" r="4163" b="5997"/>
          <a:stretch/>
        </p:blipFill>
        <p:spPr>
          <a:xfrm>
            <a:off x="85725" y="123825"/>
            <a:ext cx="1733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2"/>
            <a:ext cx="5998059" cy="1344613"/>
          </a:xfrm>
        </p:spPr>
        <p:txBody>
          <a:bodyPr rtlCol="0"/>
          <a:lstStyle/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5"/>
            <a:ext cx="5998059" cy="3125787"/>
          </a:xfrm>
        </p:spPr>
        <p:txBody>
          <a:bodyPr rtlCol="0"/>
          <a:lstStyle/>
          <a:p>
            <a:pPr rtl="0"/>
            <a:r>
              <a:rPr lang="de-DE" dirty="0"/>
              <a:t>Was ist </a:t>
            </a:r>
            <a:r>
              <a:rPr lang="de-DE" dirty="0" err="1"/>
              <a:t>TrafficSignDetection</a:t>
            </a:r>
            <a:endParaRPr lang="de-DE" dirty="0"/>
          </a:p>
          <a:p>
            <a:pPr rtl="0"/>
            <a:r>
              <a:rPr lang="de-DE" dirty="0"/>
              <a:t>Wozu gibt es </a:t>
            </a:r>
            <a:r>
              <a:rPr lang="de-DE" dirty="0" err="1"/>
              <a:t>TrafficSignDetection</a:t>
            </a:r>
            <a:endParaRPr lang="de-DE" dirty="0"/>
          </a:p>
          <a:p>
            <a:pPr rtl="0"/>
            <a:r>
              <a:rPr lang="de-DE" dirty="0"/>
              <a:t>Wie funktioniert es? </a:t>
            </a:r>
          </a:p>
          <a:p>
            <a:pPr rtl="0"/>
            <a:r>
              <a:rPr lang="de-DE" dirty="0"/>
              <a:t>Eingesetzte Technologien</a:t>
            </a:r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6A552093-9B88-4BBA-917D-614543A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/>
          <a:lstStyle/>
          <a:p>
            <a:pPr rtl="0"/>
            <a:r>
              <a:rPr lang="de-DE"/>
              <a:t>Beispiel für Fußzeilentext</a:t>
            </a:r>
          </a:p>
        </p:txBody>
      </p:sp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3F8004C7-0268-4B65-894B-CF74CE8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/>
          <a:lstStyle/>
          <a:p>
            <a:pPr rtl="0"/>
            <a:r>
              <a:rPr lang="de-DE"/>
              <a:t>01.03.20XX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B583B8C6-95CF-4DD9-AFF1-3E252935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Grafik 4" descr="Ein Bild, das Verkehrsschild, draußen, Beschilderung, Text enthält.&#10;&#10;Automatisch generierte Beschreibung">
            <a:extLst>
              <a:ext uri="{FF2B5EF4-FFF2-40B4-BE49-F238E27FC236}">
                <a16:creationId xmlns:a16="http://schemas.microsoft.com/office/drawing/2014/main" id="{377F10BB-16FF-DBBB-566E-86D568D9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08" y="1152527"/>
            <a:ext cx="2369450" cy="46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5452872" cy="1344613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15000"/>
              </a:lnSpc>
            </a:pPr>
            <a:r>
              <a:rPr lang="de-DE" dirty="0"/>
              <a:t>Was ist </a:t>
            </a:r>
            <a:r>
              <a:rPr lang="de-DE" dirty="0" err="1"/>
              <a:t>TrafficSignDetection</a:t>
            </a:r>
            <a:r>
              <a:rPr lang="de-DE" dirty="0"/>
              <a:t>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3D1DB-1EA9-40AB-8379-2FFFEEA5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781947"/>
            <a:ext cx="5181602" cy="3430588"/>
          </a:xfrm>
        </p:spPr>
        <p:txBody>
          <a:bodyPr rtlCol="0">
            <a:normAutofit/>
          </a:bodyPr>
          <a:lstStyle/>
          <a:p>
            <a:pPr rtl="0">
              <a:lnSpc>
                <a:spcPct val="115000"/>
              </a:lnSpc>
            </a:pPr>
            <a:r>
              <a:rPr lang="de-DE" dirty="0" err="1"/>
              <a:t>TrafficSignDetection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6F2DABA-211D-4B68-8BC7-AB9312B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/>
          <a:lstStyle/>
          <a:p>
            <a:pPr rtl="0"/>
            <a:r>
              <a:rPr lang="de-DE"/>
              <a:t>Beispiel für Fußzeilentext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46056F2E-FFB6-4169-9ECD-E267A69D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/>
          <a:lstStyle/>
          <a:p>
            <a:pPr rtl="0"/>
            <a:r>
              <a:rPr lang="de-DE" dirty="0"/>
              <a:t>01.03.20XX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EA7615A-2736-464C-81F6-BFD25DA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 descr="Ein Bild, das gelb, Reihe, Rechteck, Design enthält.&#10;&#10;Automatisch generierte Beschreibung">
            <a:extLst>
              <a:ext uri="{FF2B5EF4-FFF2-40B4-BE49-F238E27FC236}">
                <a16:creationId xmlns:a16="http://schemas.microsoft.com/office/drawing/2014/main" id="{3C6ED09C-EB56-E8D7-0371-50F9C7AE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96" y="138668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25EA5-DA2A-4F5D-9C8A-A8DD11EE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112" y="92075"/>
            <a:ext cx="4480560" cy="2796945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Wozu gibt es </a:t>
            </a:r>
            <a:r>
              <a:rPr lang="de-DE" sz="3200" dirty="0" err="1"/>
              <a:t>TrafficSignDetection</a:t>
            </a:r>
            <a:r>
              <a:rPr lang="de-DE" sz="3200" dirty="0"/>
              <a:t>?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F293A-C923-4F3F-AE8F-23F74E3B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1112" y="2239087"/>
            <a:ext cx="4663440" cy="3087655"/>
          </a:xfrm>
        </p:spPr>
        <p:txBody>
          <a:bodyPr rtlCol="0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/>
              <a:t>Assistenzfunktion im Alltagsverkehr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/>
              <a:t>Verkehrszeichenerkennung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400" dirty="0"/>
              <a:t>Tempolimits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A208888-C00D-4C50-A30C-E6FCAB5F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/>
          <a:lstStyle/>
          <a:p>
            <a:pPr rtl="0"/>
            <a:r>
              <a:rPr lang="de-DE"/>
              <a:t>Beispiel für Fußzeilentext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4104F275-9E95-47DD-859C-DF128F4F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/>
          <a:lstStyle/>
          <a:p>
            <a:pPr rtl="0"/>
            <a:r>
              <a:rPr lang="de-DE"/>
              <a:t>01.03.20XX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8AF2CAF-4D8D-43C4-8EC0-040A1E48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7" name="Grafik 6" descr="Ein Bild, das draußen, Straße, Szene, Himmel enthält.&#10;&#10;Automatisch generierte Beschreibung">
            <a:extLst>
              <a:ext uri="{FF2B5EF4-FFF2-40B4-BE49-F238E27FC236}">
                <a16:creationId xmlns:a16="http://schemas.microsoft.com/office/drawing/2014/main" id="{39E969CB-8FCA-F095-5C99-254D1B4E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28" y="2503093"/>
            <a:ext cx="5258944" cy="29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0A7EF77-B3A6-4EC7-9C15-89EEB98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78714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Wie funktioniert es?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716383-4E86-4C1B-9602-EABE14A1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696718"/>
            <a:ext cx="4334256" cy="606026"/>
          </a:xfrm>
        </p:spPr>
        <p:txBody>
          <a:bodyPr rtlCol="0"/>
          <a:lstStyle/>
          <a:p>
            <a:pPr rtl="0"/>
            <a:r>
              <a:rPr lang="de-DE" dirty="0"/>
              <a:t>KI-Modell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B74AE-546C-4A26-BDD5-2BD124FD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397337"/>
            <a:ext cx="4334256" cy="2449645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/>
              <a:t>Vortrainiertes Python KI-Modell</a:t>
            </a:r>
          </a:p>
          <a:p>
            <a:pPr rtl="0"/>
            <a:r>
              <a:rPr lang="de-DE" sz="2000" dirty="0"/>
              <a:t>Basierend auf internationalem genormter deutschem Verkehrszeichendatensatz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ADAD5-E67E-408A-87BE-C70E16A34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696718"/>
            <a:ext cx="4334256" cy="606026"/>
          </a:xfrm>
        </p:spPr>
        <p:txBody>
          <a:bodyPr rtlCol="0"/>
          <a:lstStyle/>
          <a:p>
            <a:pPr rtl="0"/>
            <a:r>
              <a:rPr lang="de-DE" dirty="0"/>
              <a:t>Frontend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2567E2-A69E-4C26-B585-8B3CB193C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397337"/>
            <a:ext cx="4334256" cy="2449645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/>
              <a:t>Kamera-Access</a:t>
            </a:r>
          </a:p>
          <a:p>
            <a:pPr rtl="0"/>
            <a:r>
              <a:rPr lang="de-DE" sz="2000" dirty="0"/>
              <a:t>Direkte Anzeige der Verkehrszeichen und Tempolimits mit Betitelung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D5F42D-7E7B-4EFE-9B66-8141A49B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/>
          <a:lstStyle/>
          <a:p>
            <a:pPr rtl="0"/>
            <a:r>
              <a:rPr lang="de-DE"/>
              <a:t>Beispiel für Fußzeilentext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D30321-5D90-4509-B1E7-F7C0E82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/>
          <a:lstStyle/>
          <a:p>
            <a:pPr rtl="0"/>
            <a:r>
              <a:rPr lang="de-DE"/>
              <a:t>01.03.20XX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659246-E790-49FE-A673-1AEFD87F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0D641-5445-4CDB-BF23-DE481B5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61" y="1323355"/>
            <a:ext cx="5250030" cy="1345115"/>
          </a:xfrm>
        </p:spPr>
        <p:txBody>
          <a:bodyPr rtlCol="0"/>
          <a:lstStyle/>
          <a:p>
            <a:pPr rtl="0"/>
            <a:r>
              <a:rPr lang="de-DE" dirty="0"/>
              <a:t>Eingesetzte </a:t>
            </a:r>
            <a:r>
              <a:rPr lang="de-DE" dirty="0" err="1"/>
              <a:t>Technlogien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8DC7ED9C-0D38-4EB1-977B-7FBC2EA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/>
          <a:lstStyle/>
          <a:p>
            <a:pPr rtl="0"/>
            <a:r>
              <a:rPr lang="de-DE" dirty="0"/>
              <a:t>Beispiel für Fußzeilentext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4B9484BA-DE40-439E-A2DE-3C851FDD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/>
          <a:lstStyle/>
          <a:p>
            <a:pPr rtl="0"/>
            <a:r>
              <a:rPr lang="de-DE"/>
              <a:t>01.03.20XX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96B839E-3F89-48A0-913B-EF8CF329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/>
          <a:lstStyle/>
          <a:p>
            <a:pPr rtl="0"/>
            <a:fld id="{CB1E4CB7-CB13-4810-BF18-BE31AFC64F93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7" name="Grafik 6" descr="Ein Bild, das Symbol, Electric Blue (Farbe), Rechteck, Reihe enthält.&#10;&#10;Automatisch generierte Beschreibung">
            <a:extLst>
              <a:ext uri="{FF2B5EF4-FFF2-40B4-BE49-F238E27FC236}">
                <a16:creationId xmlns:a16="http://schemas.microsoft.com/office/drawing/2014/main" id="{245FF2E1-4182-F6C7-100B-D6288937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38" y="3645371"/>
            <a:ext cx="2061998" cy="2061998"/>
          </a:xfrm>
          <a:prstGeom prst="rect">
            <a:avLst/>
          </a:prstGeom>
        </p:spPr>
      </p:pic>
      <p:pic>
        <p:nvPicPr>
          <p:cNvPr id="11" name="Grafik 10" descr="Ein Bild, das Clipart, Logo, Grafiken, Design enthält.&#10;&#10;Automatisch generierte Beschreibung">
            <a:extLst>
              <a:ext uri="{FF2B5EF4-FFF2-40B4-BE49-F238E27FC236}">
                <a16:creationId xmlns:a16="http://schemas.microsoft.com/office/drawing/2014/main" id="{05888825-84BD-7BC1-7D6D-44DFE2683E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24" t="22864" r="26039" b="15421"/>
          <a:stretch/>
        </p:blipFill>
        <p:spPr>
          <a:xfrm>
            <a:off x="3310809" y="2625111"/>
            <a:ext cx="2518610" cy="2345467"/>
          </a:xfrm>
          <a:prstGeom prst="rect">
            <a:avLst/>
          </a:prstGeom>
        </p:spPr>
      </p:pic>
      <p:pic>
        <p:nvPicPr>
          <p:cNvPr id="15" name="Grafik 14" descr="Ein Bild, das Logo, Symbol, gelb, Schrift enthält.&#10;&#10;Automatisch generierte Beschreibung">
            <a:extLst>
              <a:ext uri="{FF2B5EF4-FFF2-40B4-BE49-F238E27FC236}">
                <a16:creationId xmlns:a16="http://schemas.microsoft.com/office/drawing/2014/main" id="{D3A378D4-E1F8-0C7E-D88A-166AAF6012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43" r="19087"/>
          <a:stretch/>
        </p:blipFill>
        <p:spPr>
          <a:xfrm>
            <a:off x="8622632" y="2922706"/>
            <a:ext cx="2775284" cy="2533650"/>
          </a:xfrm>
          <a:prstGeom prst="rect">
            <a:avLst/>
          </a:prstGeom>
        </p:spPr>
      </p:pic>
      <p:pic>
        <p:nvPicPr>
          <p:cNvPr id="20" name="Grafik 19" descr="Ein Bild, das Logo, Schrift, Text, Symbol enthält.&#10;&#10;Automatisch generierte Beschreibung">
            <a:extLst>
              <a:ext uri="{FF2B5EF4-FFF2-40B4-BE49-F238E27FC236}">
                <a16:creationId xmlns:a16="http://schemas.microsoft.com/office/drawing/2014/main" id="{350BCF3A-CD6C-D88D-781C-E4219F54A1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113" t="6875" r="14186" b="6875"/>
          <a:stretch/>
        </p:blipFill>
        <p:spPr>
          <a:xfrm>
            <a:off x="5239412" y="4431356"/>
            <a:ext cx="3237175" cy="2185236"/>
          </a:xfrm>
          <a:prstGeom prst="rect">
            <a:avLst/>
          </a:prstGeom>
        </p:spPr>
      </p:pic>
      <p:pic>
        <p:nvPicPr>
          <p:cNvPr id="22" name="Grafik 21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E1BF0AA3-0BF2-9B04-1F87-04D966063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1889" y="2669389"/>
            <a:ext cx="3323783" cy="1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Vielen Dank für Ihre Aufmerksamkeit! </a:t>
            </a:r>
          </a:p>
        </p:txBody>
      </p:sp>
      <p:pic>
        <p:nvPicPr>
          <p:cNvPr id="5" name="Inhaltsplatzhalter 4" descr="Ein Bild, das Schrift, Grafiken, Logo, Text enthält.&#10;&#10;KI-generierte Inhalte können fehlerhaft sein.">
            <a:extLst>
              <a:ext uri="{FF2B5EF4-FFF2-40B4-BE49-F238E27FC236}">
                <a16:creationId xmlns:a16="http://schemas.microsoft.com/office/drawing/2014/main" id="{567D6962-325F-6944-FC1D-2CD4621E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992" b="4401"/>
          <a:stretch/>
        </p:blipFill>
        <p:spPr>
          <a:xfrm>
            <a:off x="1517904" y="3231571"/>
            <a:ext cx="4387596" cy="2492954"/>
          </a:xfrm>
          <a:noFill/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C477F264-F65D-4387-BC7C-C7ABF15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Beispiel für Fußzeilentext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F7E0785-BC2C-4F58-B5AF-3AC18AC7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5672" y="6400800"/>
            <a:ext cx="18653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01.03.20XX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3A04B45E-16DF-47B9-900E-047D593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CB1E4CB7-CB13-4810-BF18-BE31AFC64F93}" type="slidenum">
              <a:rPr lang="de-DE" smtClean="0"/>
              <a:pPr rtl="0"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17" name="Grafik 16" descr="Ein Bild, das Text, Elektronik, Gerät, Elektronisches Gerät enthält.&#10;&#10;Automatisch generierte Beschreibung">
            <a:extLst>
              <a:ext uri="{FF2B5EF4-FFF2-40B4-BE49-F238E27FC236}">
                <a16:creationId xmlns:a16="http://schemas.microsoft.com/office/drawing/2014/main" id="{BC1F6D55-36DF-E5E5-40CE-9C302082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54" y="3041309"/>
            <a:ext cx="4476750" cy="2988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653_TF56076705_Win32" id="{F74467D1-B134-46CF-8999-770CE11768E8}" vid="{7C1ABBBF-D4AE-4879-A90B-B87330812BB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076797-8467-41BB-91A7-9AE8328A68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72451-D558-4710-AF52-0EC1BD4C4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19C5C-61AD-4793-BB9D-6401AD34A77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Prismen-Design</Template>
  <TotalTime>0</TotalTime>
  <Words>101</Words>
  <Application>Microsoft Office PowerPoint</Application>
  <PresentationFormat>Breitbild</PresentationFormat>
  <Paragraphs>47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Aharoni</vt:lpstr>
      <vt:lpstr>Arial</vt:lpstr>
      <vt:lpstr>Avenir Next LT Pro</vt:lpstr>
      <vt:lpstr>Calibri</vt:lpstr>
      <vt:lpstr>PrismaticVTI</vt:lpstr>
      <vt:lpstr>TrafficSignDetection</vt:lpstr>
      <vt:lpstr>Agenda</vt:lpstr>
      <vt:lpstr>Was ist TrafficSignDetection? </vt:lpstr>
      <vt:lpstr>Wozu gibt es TrafficSignDetection? </vt:lpstr>
      <vt:lpstr>Wie funktioniert es?</vt:lpstr>
      <vt:lpstr>Eingesetzte Technlogien</vt:lpstr>
      <vt:lpstr>Vielen Dank für Ihre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Brandstetter Markus</dc:creator>
  <cp:lastModifiedBy>Brandstetter Markus</cp:lastModifiedBy>
  <cp:revision>21</cp:revision>
  <dcterms:created xsi:type="dcterms:W3CDTF">2024-09-13T10:50:31Z</dcterms:created>
  <dcterms:modified xsi:type="dcterms:W3CDTF">2025-03-27T23:12:58Z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