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47"/>
  </p:notesMasterIdLst>
  <p:handoutMasterIdLst>
    <p:handoutMasterId r:id="rId48"/>
  </p:handoutMasterIdLst>
  <p:sldIdLst>
    <p:sldId id="256" r:id="rId2"/>
    <p:sldId id="258" r:id="rId3"/>
    <p:sldId id="257" r:id="rId4"/>
    <p:sldId id="259" r:id="rId5"/>
    <p:sldId id="300" r:id="rId6"/>
    <p:sldId id="299" r:id="rId7"/>
    <p:sldId id="260" r:id="rId8"/>
    <p:sldId id="268" r:id="rId9"/>
    <p:sldId id="262" r:id="rId10"/>
    <p:sldId id="269" r:id="rId11"/>
    <p:sldId id="263" r:id="rId12"/>
    <p:sldId id="264" r:id="rId13"/>
    <p:sldId id="266" r:id="rId14"/>
    <p:sldId id="274" r:id="rId15"/>
    <p:sldId id="275" r:id="rId16"/>
    <p:sldId id="265" r:id="rId17"/>
    <p:sldId id="301" r:id="rId18"/>
    <p:sldId id="270" r:id="rId19"/>
    <p:sldId id="267" r:id="rId20"/>
    <p:sldId id="271" r:id="rId21"/>
    <p:sldId id="273" r:id="rId22"/>
    <p:sldId id="276" r:id="rId23"/>
    <p:sldId id="280" r:id="rId24"/>
    <p:sldId id="279" r:id="rId25"/>
    <p:sldId id="282" r:id="rId26"/>
    <p:sldId id="281" r:id="rId27"/>
    <p:sldId id="277" r:id="rId28"/>
    <p:sldId id="284" r:id="rId29"/>
    <p:sldId id="283" r:id="rId30"/>
    <p:sldId id="286" r:id="rId31"/>
    <p:sldId id="287" r:id="rId32"/>
    <p:sldId id="285" r:id="rId33"/>
    <p:sldId id="278" r:id="rId34"/>
    <p:sldId id="288" r:id="rId35"/>
    <p:sldId id="290" r:id="rId36"/>
    <p:sldId id="291" r:id="rId37"/>
    <p:sldId id="289" r:id="rId38"/>
    <p:sldId id="292" r:id="rId39"/>
    <p:sldId id="293" r:id="rId40"/>
    <p:sldId id="272" r:id="rId41"/>
    <p:sldId id="294" r:id="rId42"/>
    <p:sldId id="295" r:id="rId43"/>
    <p:sldId id="296" r:id="rId44"/>
    <p:sldId id="297" r:id="rId45"/>
    <p:sldId id="298" r:id="rId46"/>
  </p:sldIdLst>
  <p:sldSz cx="11522075" cy="6480175"/>
  <p:notesSz cx="6797675" cy="98742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">
          <p15:clr>
            <a:srgbClr val="A4A3A4"/>
          </p15:clr>
        </p15:guide>
        <p15:guide id="2" orient="horz" pos="952">
          <p15:clr>
            <a:srgbClr val="A4A3A4"/>
          </p15:clr>
        </p15:guide>
        <p15:guide id="3" orient="horz" pos="3901">
          <p15:clr>
            <a:srgbClr val="A4A3A4"/>
          </p15:clr>
        </p15:guide>
        <p15:guide id="4" orient="horz" pos="408">
          <p15:clr>
            <a:srgbClr val="A4A3A4"/>
          </p15:clr>
        </p15:guide>
        <p15:guide id="5" pos="6940">
          <p15:clr>
            <a:srgbClr val="A4A3A4"/>
          </p15:clr>
        </p15:guide>
        <p15:guide id="6" pos="363">
          <p15:clr>
            <a:srgbClr val="A4A3A4"/>
          </p15:clr>
        </p15:guide>
        <p15:guide id="7" pos="6441">
          <p15:clr>
            <a:srgbClr val="A4A3A4"/>
          </p15:clr>
        </p15:guide>
        <p15:guide id="8" pos="3311">
          <p15:clr>
            <a:srgbClr val="A4A3A4"/>
          </p15:clr>
        </p15:guide>
        <p15:guide id="9" pos="3493">
          <p15:clr>
            <a:srgbClr val="A4A3A4"/>
          </p15:clr>
        </p15:guide>
        <p15:guide id="10" pos="2631">
          <p15:clr>
            <a:srgbClr val="A4A3A4"/>
          </p15:clr>
        </p15:guide>
        <p15:guide id="11" pos="2813">
          <p15:clr>
            <a:srgbClr val="A4A3A4"/>
          </p15:clr>
        </p15:guide>
        <p15:guide id="12" pos="5081">
          <p15:clr>
            <a:srgbClr val="A4A3A4"/>
          </p15:clr>
        </p15:guide>
        <p15:guide id="13" pos="52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32" autoAdjust="0"/>
    <p:restoredTop sz="64051" autoAdjust="0"/>
  </p:normalViewPr>
  <p:slideViewPr>
    <p:cSldViewPr showGuides="1">
      <p:cViewPr varScale="1">
        <p:scale>
          <a:sx n="60" d="100"/>
          <a:sy n="60" d="100"/>
        </p:scale>
        <p:origin x="1973" y="38"/>
      </p:cViewPr>
      <p:guideLst>
        <p:guide orient="horz" pos="227"/>
        <p:guide orient="horz" pos="952"/>
        <p:guide orient="horz" pos="3901"/>
        <p:guide orient="horz" pos="408"/>
        <p:guide pos="6940"/>
        <p:guide pos="363"/>
        <p:guide pos="6441"/>
        <p:guide pos="3311"/>
        <p:guide pos="3493"/>
        <p:guide pos="2631"/>
        <p:guide pos="2813"/>
        <p:guide pos="5081"/>
        <p:guide pos="526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3134" y="67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1DBC1A-B3EC-448B-B617-B612703AFFD5}" type="datetimeFigureOut">
              <a:rPr lang="de-CH" smtClean="0"/>
              <a:t>26.11.2018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8825"/>
            <a:ext cx="2945659" cy="495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378825"/>
            <a:ext cx="2945659" cy="495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64EE47-9B0E-4197-9D48-F6F3ED28CA8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186210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8900-6234-440B-A027-38F10FF7E2F1}" type="datetimeFigureOut">
              <a:rPr lang="de-DE" smtClean="0"/>
              <a:t>26.11.2018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06363" y="739775"/>
            <a:ext cx="6584950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2C3873-BA08-40A5-BDCC-B6406E6CD4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848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400" b="0" kern="1200">
        <a:solidFill>
          <a:schemeClr val="tx1"/>
        </a:solidFill>
        <a:latin typeface="Open Sans Semibold" panose="020B0706030804020204" pitchFamily="34" charset="0"/>
        <a:ea typeface="Open Sans Semibold" panose="020B0706030804020204" pitchFamily="34" charset="0"/>
        <a:cs typeface="Open Sans Semibold" panose="020B0706030804020204" pitchFamily="34" charset="0"/>
      </a:defRPr>
    </a:lvl1pPr>
    <a:lvl2pPr marL="0" algn="l" defTabSz="9144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80000" indent="-180000" algn="l" defTabSz="914400" rtl="0" eaLnBrk="1" latinLnBrk="0" hangingPunct="1">
      <a:buFont typeface="Wingdings" panose="05000000000000000000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80000" algn="l" defTabSz="914400" rtl="0" eaLnBrk="1" latinLnBrk="0" hangingPunct="1">
      <a:defRPr sz="1400" i="1" kern="1200">
        <a:solidFill>
          <a:schemeClr val="tx1"/>
        </a:solidFill>
        <a:latin typeface="+mn-lt"/>
        <a:ea typeface="+mn-ea"/>
        <a:cs typeface="+mn-cs"/>
      </a:defRPr>
    </a:lvl4pPr>
    <a:lvl5pPr marL="360000" indent="-180000" algn="l" defTabSz="914400" rtl="0" eaLnBrk="1" latinLnBrk="0" hangingPunct="1">
      <a:buFont typeface="Symbol" panose="05050102010706020507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29874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65259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30917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4315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78627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45026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83527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62461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93489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Problematik</a:t>
            </a:r>
            <a:r>
              <a:rPr lang="en-US" baseline="0" dirty="0"/>
              <a:t> </a:t>
            </a:r>
            <a:r>
              <a:rPr lang="en-US" baseline="0" dirty="0" err="1"/>
              <a:t>mit</a:t>
            </a:r>
            <a:r>
              <a:rPr lang="en-US" baseline="0" dirty="0"/>
              <a:t> this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Lösungen</a:t>
            </a:r>
            <a:r>
              <a:rPr lang="en-US" baseline="0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ES6-Syntax</a:t>
            </a:r>
            <a:br>
              <a:rPr lang="en-US" baseline="0" dirty="0"/>
            </a:br>
            <a:r>
              <a:rPr lang="en-US" baseline="0" dirty="0" err="1"/>
              <a:t>onClick</a:t>
            </a:r>
            <a:r>
              <a:rPr lang="en-US" baseline="0" dirty="0"/>
              <a:t> = (event) =&gt; {}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err="1"/>
              <a:t>Im</a:t>
            </a:r>
            <a:r>
              <a:rPr lang="en-US" baseline="0" dirty="0"/>
              <a:t> Constructor bind </a:t>
            </a:r>
            <a:r>
              <a:rPr lang="en-US" baseline="0" dirty="0" err="1"/>
              <a:t>benutzen</a:t>
            </a:r>
            <a:r>
              <a:rPr lang="en-US" baseline="0" dirty="0"/>
              <a:t/>
            </a:r>
            <a:br>
              <a:rPr lang="en-US" baseline="0" dirty="0"/>
            </a:br>
            <a:r>
              <a:rPr lang="en-US" dirty="0" err="1"/>
              <a:t>this.onClick</a:t>
            </a:r>
            <a:r>
              <a:rPr lang="en-US" dirty="0"/>
              <a:t> = </a:t>
            </a:r>
            <a:r>
              <a:rPr lang="en-US" dirty="0" err="1"/>
              <a:t>this.onClick.bind</a:t>
            </a:r>
            <a:r>
              <a:rPr lang="en-US" dirty="0"/>
              <a:t>(this);</a:t>
            </a:r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85917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2564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Applikation</a:t>
            </a:r>
            <a:r>
              <a:rPr lang="en-US" dirty="0"/>
              <a:t> </a:t>
            </a:r>
            <a:r>
              <a:rPr lang="en-US" dirty="0" err="1"/>
              <a:t>zeigen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03992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206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54229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23930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9395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56905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64296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Starte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PersonSearchPanel</a:t>
            </a:r>
            <a:endParaRPr lang="en-US" dirty="0"/>
          </a:p>
          <a:p>
            <a:r>
              <a:rPr lang="en-US" dirty="0" err="1"/>
              <a:t>Baue</a:t>
            </a:r>
            <a:r>
              <a:rPr lang="en-US" dirty="0"/>
              <a:t> die </a:t>
            </a:r>
            <a:r>
              <a:rPr lang="en-US" dirty="0" err="1"/>
              <a:t>Logik</a:t>
            </a:r>
            <a:r>
              <a:rPr lang="en-US" dirty="0"/>
              <a:t> </a:t>
            </a:r>
            <a:r>
              <a:rPr lang="en-US" dirty="0" err="1"/>
              <a:t>ein</a:t>
            </a:r>
            <a:endParaRPr lang="en-US" dirty="0"/>
          </a:p>
          <a:p>
            <a:r>
              <a:rPr lang="en-US" dirty="0" err="1"/>
              <a:t>Splitte</a:t>
            </a:r>
            <a:r>
              <a:rPr lang="en-US" dirty="0"/>
              <a:t> die </a:t>
            </a:r>
            <a:r>
              <a:rPr lang="en-US" dirty="0" err="1"/>
              <a:t>Komponenten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Spezialitäten</a:t>
            </a:r>
            <a:r>
              <a:rPr lang="en-US" dirty="0"/>
              <a:t> </a:t>
            </a:r>
            <a:r>
              <a:rPr lang="en-US" dirty="0" err="1"/>
              <a:t>aufzeigen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forEach</a:t>
            </a:r>
            <a:r>
              <a:rPr lang="en-US" dirty="0"/>
              <a:t> versus 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400" b="1" kern="1200" dirty="0" err="1">
                <a:solidFill>
                  <a:schemeClr val="tx1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function</a:t>
            </a:r>
            <a:r>
              <a:rPr lang="de-CH" sz="1400" b="1" kern="1200" dirty="0">
                <a:solidFill>
                  <a:schemeClr val="tx1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de-CH" i="1" dirty="0" err="1">
                <a:effectLst/>
              </a:rPr>
              <a:t>PersonHeader</a:t>
            </a:r>
            <a:r>
              <a:rPr lang="de-CH" dirty="0"/>
              <a:t>() {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400" b="1" kern="1200" dirty="0" err="1">
                <a:solidFill>
                  <a:schemeClr val="tx1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const</a:t>
            </a:r>
            <a:r>
              <a:rPr lang="de-CH" sz="1400" b="1" kern="1200" dirty="0">
                <a:solidFill>
                  <a:schemeClr val="tx1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de-CH" i="1" dirty="0" err="1">
                <a:effectLst/>
              </a:rPr>
              <a:t>PersonRow</a:t>
            </a:r>
            <a:r>
              <a:rPr lang="de-CH" i="1" dirty="0">
                <a:effectLst/>
              </a:rPr>
              <a:t> </a:t>
            </a:r>
            <a:r>
              <a:rPr lang="de-CH" dirty="0"/>
              <a:t>= (</a:t>
            </a:r>
            <a:r>
              <a:rPr lang="de-CH" dirty="0" err="1"/>
              <a:t>props</a:t>
            </a:r>
            <a:r>
              <a:rPr lang="de-CH"/>
              <a:t>) =&gt; {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63322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12927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36665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3655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JSX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übersetzt</a:t>
            </a:r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/>
              <a:t>React.createElement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Benötigt</a:t>
            </a:r>
            <a:r>
              <a:rPr lang="en-US" dirty="0"/>
              <a:t> </a:t>
            </a:r>
            <a:r>
              <a:rPr lang="en-US" dirty="0" err="1"/>
              <a:t>darum</a:t>
            </a:r>
            <a:endParaRPr lang="en-US" dirty="0"/>
          </a:p>
          <a:p>
            <a:r>
              <a:rPr lang="en-US" sz="1400" b="1" kern="1200" dirty="0">
                <a:solidFill>
                  <a:schemeClr val="tx1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import </a:t>
            </a:r>
            <a:r>
              <a:rPr lang="en-US" dirty="0"/>
              <a:t>React </a:t>
            </a:r>
            <a:r>
              <a:rPr lang="en-US" sz="1400" b="1" kern="1200" dirty="0">
                <a:solidFill>
                  <a:schemeClr val="tx1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from 'react'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 err="1"/>
              <a:t>Innerhalb</a:t>
            </a:r>
            <a:r>
              <a:rPr lang="en-US" dirty="0"/>
              <a:t> von {} </a:t>
            </a:r>
            <a:r>
              <a:rPr lang="en-US" dirty="0" err="1"/>
              <a:t>kann</a:t>
            </a:r>
            <a:r>
              <a:rPr lang="en-US" dirty="0"/>
              <a:t> man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schreiben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64564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10526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46580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React Developer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Settings -&gt; Highlight</a:t>
            </a:r>
            <a:r>
              <a:rPr lang="en-US" baseline="0" dirty="0" smtClean="0"/>
              <a:t> Updates</a:t>
            </a:r>
            <a:br>
              <a:rPr lang="en-US" baseline="0" dirty="0" smtClean="0"/>
            </a:br>
            <a:r>
              <a:rPr lang="en-US" baseline="0" dirty="0" smtClean="0"/>
              <a:t>Timer </a:t>
            </a:r>
            <a:r>
              <a:rPr lang="en-US" baseline="0" dirty="0" err="1" smtClean="0"/>
              <a:t>wird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markiert</a:t>
            </a:r>
            <a:endParaRPr lang="en-US" baseline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aseline="0" dirty="0" smtClean="0"/>
              <a:t>State, Props </a:t>
            </a:r>
            <a:r>
              <a:rPr lang="en-US" baseline="0" dirty="0" err="1" smtClean="0"/>
              <a:t>sind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sichtbar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können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bearbeitet</a:t>
            </a:r>
            <a:r>
              <a:rPr lang="en-US" baseline="0" dirty="0" smtClean="0"/>
              <a:t> warden (</a:t>
            </a:r>
            <a:r>
              <a:rPr lang="en-US" baseline="0" dirty="0" err="1" smtClean="0"/>
              <a:t>z.B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isLoggedIn</a:t>
            </a:r>
            <a:r>
              <a:rPr lang="en-US" baseline="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aseline="0" dirty="0" smtClean="0"/>
              <a:t>Settings -&gt; Highlight Searches</a:t>
            </a:r>
            <a:br>
              <a:rPr lang="en-US" baseline="0" dirty="0" smtClean="0"/>
            </a:br>
            <a:r>
              <a:rPr lang="en-US" baseline="0" dirty="0" err="1" smtClean="0"/>
              <a:t>Suche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Komponenten</a:t>
            </a:r>
            <a:endParaRPr lang="en-US" baseline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aseline="0" dirty="0" smtClean="0"/>
              <a:t>Profiler </a:t>
            </a:r>
            <a:r>
              <a:rPr lang="en-US" baseline="0" dirty="0" err="1" smtClean="0"/>
              <a:t>Aufnahme</a:t>
            </a:r>
            <a:r>
              <a:rPr lang="en-US" baseline="0" dirty="0" smtClean="0"/>
              <a:t> Machen</a:t>
            </a:r>
            <a:br>
              <a:rPr lang="en-US" baseline="0" dirty="0" smtClean="0"/>
            </a:br>
            <a:r>
              <a:rPr lang="en-US" baseline="0" dirty="0" smtClean="0"/>
              <a:t>Login -&gt; </a:t>
            </a:r>
            <a:r>
              <a:rPr lang="en-US" baseline="0" dirty="0" err="1" smtClean="0"/>
              <a:t>Warten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Sekunden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Suche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Warten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Sekunden</a:t>
            </a:r>
            <a:endParaRPr lang="en-US" baseline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React-Sight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Hide DOM</a:t>
            </a:r>
            <a:br>
              <a:rPr lang="en-US" dirty="0" smtClean="0"/>
            </a:br>
            <a:r>
              <a:rPr lang="en-US" dirty="0" smtClean="0"/>
              <a:t>Login / Logout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37572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28085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React</a:t>
            </a:r>
            <a:r>
              <a:rPr lang="de-CH" dirty="0"/>
              <a:t> </a:t>
            </a:r>
            <a:r>
              <a:rPr lang="de-CH" dirty="0" err="1"/>
              <a:t>Materialize</a:t>
            </a: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Nächste Folien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CH" dirty="0" err="1"/>
              <a:t>Materialize</a:t>
            </a: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Von Google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CSS -&gt; Color</a:t>
            </a:r>
            <a:br>
              <a:rPr lang="de-CH" dirty="0"/>
            </a:br>
            <a:r>
              <a:rPr lang="en-US" sz="1400" b="0" i="0" kern="1200" dirty="0">
                <a:solidFill>
                  <a:schemeClr val="tx1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To apply a text color, just append </a:t>
            </a:r>
            <a:r>
              <a:rPr lang="en-US" dirty="0"/>
              <a:t>-text</a:t>
            </a:r>
            <a:r>
              <a:rPr lang="en-US" sz="1400" b="0" i="0" kern="1200" dirty="0">
                <a:solidFill>
                  <a:schemeClr val="tx1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 to the color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CSS -&gt; Helpers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05082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923851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85978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37042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885259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Überholende Responses (</a:t>
            </a:r>
            <a:r>
              <a:rPr lang="de-CH" dirty="0" err="1"/>
              <a:t>switchMap</a:t>
            </a:r>
            <a:r>
              <a:rPr lang="de-CH" dirty="0"/>
              <a:t>)</a:t>
            </a:r>
            <a:br>
              <a:rPr lang="de-CH" dirty="0"/>
            </a:br>
            <a:r>
              <a:rPr lang="de-CH" dirty="0"/>
              <a:t>Zeigen in </a:t>
            </a:r>
            <a:r>
              <a:rPr lang="de-CH" dirty="0" err="1"/>
              <a:t>Developerkonsole</a:t>
            </a:r>
            <a:endParaRPr lang="de-CH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CH" dirty="0"/>
              <a:t>Eingabe entprellen (</a:t>
            </a:r>
            <a:r>
              <a:rPr lang="de-CH" dirty="0" err="1"/>
              <a:t>debounceTime</a:t>
            </a:r>
            <a:r>
              <a:rPr lang="de-CH" dirty="0"/>
              <a:t>)</a:t>
            </a:r>
            <a:br>
              <a:rPr lang="de-CH" dirty="0"/>
            </a:br>
            <a:r>
              <a:rPr lang="de-CH" dirty="0"/>
              <a:t>Zeigen in </a:t>
            </a:r>
            <a:r>
              <a:rPr lang="de-CH"/>
              <a:t>Developerkonsole</a:t>
            </a: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Fehler vom REST-Server abfangen</a:t>
            </a:r>
            <a:br>
              <a:rPr lang="de-CH" dirty="0"/>
            </a:br>
            <a:r>
              <a:rPr lang="de-CH" dirty="0"/>
              <a:t>Die Eingabe «</a:t>
            </a:r>
            <a:r>
              <a:rPr lang="de-CH" dirty="0" err="1"/>
              <a:t>error</a:t>
            </a:r>
            <a:r>
              <a:rPr lang="de-CH" dirty="0"/>
              <a:t>» erzeugt einen Fehler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9037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93647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945207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236561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908422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421481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782160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7103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1438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Hinweis</a:t>
            </a:r>
            <a:r>
              <a:rPr lang="en-US" dirty="0"/>
              <a:t> auf </a:t>
            </a:r>
            <a:r>
              <a:rPr lang="en-US" dirty="0" err="1"/>
              <a:t>rotierendes</a:t>
            </a:r>
            <a:r>
              <a:rPr lang="en-US" dirty="0"/>
              <a:t> Image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1348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Index.js und App.js </a:t>
            </a:r>
            <a:r>
              <a:rPr lang="en-US" dirty="0" err="1" smtClean="0"/>
              <a:t>zeigen</a:t>
            </a:r>
            <a:endParaRPr lang="en-US" dirty="0" smtClean="0"/>
          </a:p>
          <a:p>
            <a:endParaRPr lang="en-US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3065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97659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9668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288000" y="2087563"/>
            <a:ext cx="11235600" cy="4391025"/>
          </a:xfrm>
        </p:spPr>
        <p:txBody>
          <a:bodyPr anchor="ctr" anchorCtr="1"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5" y="1548000"/>
            <a:ext cx="9432603" cy="432048"/>
          </a:xfrm>
        </p:spPr>
        <p:txBody>
          <a:bodyPr/>
          <a:lstStyle>
            <a:lvl1pPr marL="0" indent="0" algn="l">
              <a:buNone/>
              <a:defRPr sz="1850" b="0" spc="2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96000"/>
            <a:ext cx="2050999" cy="54041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92000" y="1116000"/>
            <a:ext cx="9433088" cy="431903"/>
          </a:xfrm>
        </p:spPr>
        <p:txBody>
          <a:bodyPr/>
          <a:lstStyle>
            <a:lvl1pPr>
              <a:defRPr sz="2500" spc="50" baseline="0"/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18" name="Textplatzhalter 17"/>
          <p:cNvSpPr>
            <a:spLocks noGrp="1"/>
          </p:cNvSpPr>
          <p:nvPr>
            <p:ph type="body" sz="quarter" idx="13"/>
          </p:nvPr>
        </p:nvSpPr>
        <p:spPr>
          <a:xfrm>
            <a:off x="792163" y="2340000"/>
            <a:ext cx="4464050" cy="648146"/>
          </a:xfrm>
        </p:spPr>
        <p:txBody>
          <a:bodyPr/>
          <a:lstStyle>
            <a:lvl1pPr>
              <a:lnSpc>
                <a:spcPct val="100000"/>
              </a:lnSpc>
              <a:spcAft>
                <a:spcPts val="3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55106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B96D-9616-4176-AEF6-AF1317711023}" type="datetime1">
              <a:rPr lang="de-DE" smtClean="0"/>
              <a:t>26.11.2018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4107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0225088" y="1511300"/>
            <a:ext cx="792162" cy="46815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76104" y="1511300"/>
            <a:ext cx="9648984" cy="46815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1886E-8C9D-4E97-9EB5-D99BA89A8533}" type="datetime1">
              <a:rPr lang="de-DE" smtClean="0"/>
              <a:t>26.11.2018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8969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SSO Titel und Inhalt auf Fon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BF69B3-62E3-4AF4-971E-1AB7F9FB69DD}" type="datetime1">
              <a:rPr lang="de-DE" smtClean="0"/>
              <a:t>26.11.2018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110" y="395998"/>
            <a:ext cx="539771" cy="720000"/>
          </a:xfrm>
          <a:prstGeom prst="rect">
            <a:avLst/>
          </a:prstGeom>
        </p:spPr>
      </p:pic>
      <p:grpSp>
        <p:nvGrpSpPr>
          <p:cNvPr id="3" name="Gruppieren 2"/>
          <p:cNvGrpSpPr/>
          <p:nvPr userDrawn="1"/>
        </p:nvGrpSpPr>
        <p:grpSpPr>
          <a:xfrm>
            <a:off x="576000" y="396000"/>
            <a:ext cx="9648000" cy="216000"/>
            <a:chOff x="576000" y="396000"/>
            <a:chExt cx="9648000" cy="216000"/>
          </a:xfrm>
        </p:grpSpPr>
        <p:cxnSp>
          <p:nvCxnSpPr>
            <p:cNvPr id="10" name="Gerade Verbindung 9"/>
            <p:cNvCxnSpPr/>
            <p:nvPr userDrawn="1"/>
          </p:nvCxnSpPr>
          <p:spPr>
            <a:xfrm>
              <a:off x="576000" y="612000"/>
              <a:ext cx="9648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10"/>
            <p:cNvCxnSpPr/>
            <p:nvPr userDrawn="1"/>
          </p:nvCxnSpPr>
          <p:spPr>
            <a:xfrm>
              <a:off x="864000" y="396000"/>
              <a:ext cx="0" cy="144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 userDrawn="1"/>
          </p:nvCxnSpPr>
          <p:spPr>
            <a:xfrm>
              <a:off x="1764000" y="396000"/>
              <a:ext cx="0" cy="144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5146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SSO 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127A-2E85-486B-8AA5-E90E3CCEC0E9}" type="datetime1">
              <a:rPr lang="de-DE" smtClean="0"/>
              <a:t>26.11.2018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5"/>
          </p:nvPr>
        </p:nvSpPr>
        <p:spPr>
          <a:xfrm>
            <a:off x="576263" y="1511300"/>
            <a:ext cx="3600450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Inhaltsplatzhalter 9"/>
          <p:cNvSpPr>
            <a:spLocks noGrp="1"/>
          </p:cNvSpPr>
          <p:nvPr>
            <p:ph sz="quarter" idx="16"/>
          </p:nvPr>
        </p:nvSpPr>
        <p:spPr>
          <a:xfrm>
            <a:off x="4464075" y="1511300"/>
            <a:ext cx="3600450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7"/>
          </p:nvPr>
        </p:nvSpPr>
        <p:spPr>
          <a:xfrm>
            <a:off x="8352002" y="1511301"/>
            <a:ext cx="1873086" cy="4681538"/>
          </a:xfrm>
        </p:spPr>
        <p:txBody>
          <a:bodyPr rIns="0" bIns="288000"/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2pPr>
            <a:lvl3pPr marL="144000" indent="-144000"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3pPr>
            <a:lvl4pPr marL="144000" indent="-144000">
              <a:lnSpc>
                <a:spcPct val="120000"/>
              </a:lnSpc>
              <a:spcAft>
                <a:spcPts val="0"/>
              </a:spcAft>
              <a:defRPr sz="1600">
                <a:latin typeface="+mn-lt"/>
              </a:defRPr>
            </a:lvl4pPr>
            <a:lvl5pPr marL="288000" indent="-144000">
              <a:lnSpc>
                <a:spcPct val="120000"/>
              </a:lnSpc>
              <a:spcAft>
                <a:spcPts val="0"/>
              </a:spcAft>
              <a:defRPr sz="1400">
                <a:latin typeface="+mn-lt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3862389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DESSO En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9"/>
          <a:stretch/>
        </p:blipFill>
        <p:spPr>
          <a:xfrm>
            <a:off x="8799968" y="396000"/>
            <a:ext cx="2359031" cy="54041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4000" y="360363"/>
            <a:ext cx="8424936" cy="576047"/>
          </a:xfrm>
          <a:solidFill>
            <a:schemeClr val="bg1"/>
          </a:solidFill>
        </p:spPr>
        <p:txBody>
          <a:bodyPr lIns="288000" tIns="108000"/>
          <a:lstStyle>
            <a:lvl1pPr>
              <a:defRPr sz="2500" spc="50" baseline="0"/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6" y="1296000"/>
            <a:ext cx="5760000" cy="612169"/>
          </a:xfrm>
        </p:spPr>
        <p:txBody>
          <a:bodyPr numCol="3" spcCol="216000" anchor="t" anchorCtr="0"/>
          <a:lstStyle>
            <a:lvl1pPr marL="0" indent="0" algn="l">
              <a:lnSpc>
                <a:spcPct val="100000"/>
              </a:lnSpc>
              <a:spcAft>
                <a:spcPts val="300"/>
              </a:spcAft>
              <a:buNone/>
              <a:defRPr sz="1300" b="1" spc="20" baseline="0">
                <a:solidFill>
                  <a:schemeClr val="accent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300"/>
              </a:spcAft>
              <a:buNone/>
              <a:defRPr sz="1300">
                <a:solidFill>
                  <a:schemeClr val="accent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9"/>
          <a:stretch/>
        </p:blipFill>
        <p:spPr>
          <a:xfrm>
            <a:off x="8799968" y="396000"/>
            <a:ext cx="2359031" cy="5404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15" name="Bildplatzhalter 9"/>
          <p:cNvSpPr>
            <a:spLocks noGrp="1"/>
          </p:cNvSpPr>
          <p:nvPr>
            <p:ph type="pic" sz="quarter" idx="14"/>
          </p:nvPr>
        </p:nvSpPr>
        <p:spPr>
          <a:xfrm>
            <a:off x="288000" y="2087563"/>
            <a:ext cx="11235600" cy="4391025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4FEDFCE-8709-4D76-8036-EE5278C2237F}" type="datetime1">
              <a:rPr lang="de-DE" smtClean="0"/>
              <a:t>26.11.2018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0583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26.11.2018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React</a:t>
            </a:r>
            <a:r>
              <a:rPr lang="de-DE" dirty="0"/>
              <a:t>, </a:t>
            </a:r>
            <a:r>
              <a:rPr lang="de-DE" dirty="0" err="1"/>
              <a:t>Materialize</a:t>
            </a:r>
            <a:r>
              <a:rPr lang="de-DE" dirty="0"/>
              <a:t>, </a:t>
            </a:r>
            <a:r>
              <a:rPr lang="de-DE" dirty="0" err="1"/>
              <a:t>RxJS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9648825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0847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782B8C6-A2A3-4B66-A839-DF7B16517350}" type="datetime1">
              <a:rPr lang="de-DE" smtClean="0"/>
              <a:t>26.11.2018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88000" y="0"/>
            <a:ext cx="11235600" cy="6480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9" name="Untertitel 2"/>
          <p:cNvSpPr>
            <a:spLocks noGrp="1"/>
          </p:cNvSpPr>
          <p:nvPr>
            <p:ph type="subTitle" idx="1"/>
          </p:nvPr>
        </p:nvSpPr>
        <p:spPr>
          <a:xfrm>
            <a:off x="792485" y="1044000"/>
            <a:ext cx="9432603" cy="432048"/>
          </a:xfrm>
        </p:spPr>
        <p:txBody>
          <a:bodyPr/>
          <a:lstStyle>
            <a:lvl1pPr marL="0" indent="0" algn="l">
              <a:buNone/>
              <a:defRPr sz="1850" b="0" spc="2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792000" y="612000"/>
            <a:ext cx="9433088" cy="431903"/>
          </a:xfrm>
        </p:spPr>
        <p:txBody>
          <a:bodyPr/>
          <a:lstStyle>
            <a:lvl1pPr>
              <a:defRPr sz="2500" spc="5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798" cy="6479438"/>
          </a:xfrm>
          <a:prstGeom prst="rect">
            <a:avLst/>
          </a:prstGeom>
        </p:spPr>
      </p:pic>
      <p:sp>
        <p:nvSpPr>
          <p:cNvPr id="13" name="Bildplatzhalter 12"/>
          <p:cNvSpPr>
            <a:spLocks noGrp="1"/>
          </p:cNvSpPr>
          <p:nvPr>
            <p:ph type="pic" sz="quarter" idx="14"/>
          </p:nvPr>
        </p:nvSpPr>
        <p:spPr>
          <a:xfrm>
            <a:off x="10710000" y="396000"/>
            <a:ext cx="540000" cy="720000"/>
          </a:xfrm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798" cy="647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027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D13A7-6296-4A54-8C64-66A02EB71342}" type="datetime1">
              <a:rPr lang="de-DE" smtClean="0"/>
              <a:t>26.11.2018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4679950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Inhaltsplatzhalter 8"/>
          <p:cNvSpPr>
            <a:spLocks noGrp="1"/>
          </p:cNvSpPr>
          <p:nvPr>
            <p:ph sz="quarter" idx="14"/>
          </p:nvPr>
        </p:nvSpPr>
        <p:spPr>
          <a:xfrm>
            <a:off x="5545138" y="1503874"/>
            <a:ext cx="4679950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71932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104" y="1511300"/>
            <a:ext cx="4680109" cy="543756"/>
          </a:xfrm>
        </p:spPr>
        <p:txBody>
          <a:bodyPr anchor="t" anchorCtr="0"/>
          <a:lstStyle>
            <a:lvl1pPr marL="0" indent="0">
              <a:buNone/>
              <a:defRPr sz="235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76104" y="2055056"/>
            <a:ext cx="4680109" cy="4137782"/>
          </a:xfrm>
        </p:spPr>
        <p:txBody>
          <a:bodyPr/>
          <a:lstStyle>
            <a:lvl1pPr>
              <a:defRPr sz="235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545139" y="1511300"/>
            <a:ext cx="4679949" cy="543756"/>
          </a:xfrm>
        </p:spPr>
        <p:txBody>
          <a:bodyPr anchor="t" anchorCtr="0"/>
          <a:lstStyle>
            <a:lvl1pPr marL="0" indent="0">
              <a:buNone/>
              <a:defRPr sz="235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545139" y="2055056"/>
            <a:ext cx="4679949" cy="4137782"/>
          </a:xfrm>
        </p:spPr>
        <p:txBody>
          <a:bodyPr/>
          <a:lstStyle>
            <a:lvl1pPr>
              <a:defRPr sz="235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8129-6AB0-4316-89DD-05AD9ABD1F9D}" type="datetime1">
              <a:rPr lang="de-DE" smtClean="0"/>
              <a:t>26.11.2018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50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0AE75-8AA0-449D-989F-B1E818A5B67A}" type="datetime1">
              <a:rPr lang="de-DE" smtClean="0"/>
              <a:t>26.11.2018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0735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07A7-0ED1-4138-9FBD-0F4825E4365D}" type="datetime1">
              <a:rPr lang="de-DE" smtClean="0"/>
              <a:t>26.11.2018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4507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43ADA-15EC-46F2-B124-7B3EABB341FC}" type="datetime1">
              <a:rPr lang="de-DE" smtClean="0"/>
              <a:t>26.11.2018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76264" y="1519725"/>
            <a:ext cx="7200997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Inhaltsplatzhalter 11"/>
          <p:cNvSpPr>
            <a:spLocks noGrp="1"/>
          </p:cNvSpPr>
          <p:nvPr>
            <p:ph sz="quarter" idx="17"/>
          </p:nvPr>
        </p:nvSpPr>
        <p:spPr>
          <a:xfrm>
            <a:off x="8066086" y="1511301"/>
            <a:ext cx="3459600" cy="4968874"/>
          </a:xfrm>
        </p:spPr>
        <p:txBody>
          <a:bodyPr rIns="576000" bIns="288000"/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2pPr>
            <a:lvl3pPr marL="144000" indent="-144000"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3pPr>
            <a:lvl4pPr marL="144000" indent="-144000">
              <a:lnSpc>
                <a:spcPct val="120000"/>
              </a:lnSpc>
              <a:spcAft>
                <a:spcPts val="0"/>
              </a:spcAft>
              <a:defRPr sz="1600">
                <a:latin typeface="+mn-lt"/>
              </a:defRPr>
            </a:lvl4pPr>
            <a:lvl5pPr marL="288000" indent="-144000">
              <a:lnSpc>
                <a:spcPct val="120000"/>
              </a:lnSpc>
              <a:spcAft>
                <a:spcPts val="0"/>
              </a:spcAft>
              <a:defRPr sz="1400">
                <a:latin typeface="+mn-lt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080663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76262" y="1511299"/>
            <a:ext cx="10440000" cy="439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76262" y="5904383"/>
            <a:ext cx="10440000" cy="400698"/>
          </a:xfrm>
        </p:spPr>
        <p:txBody>
          <a:bodyPr anchor="b" anchorCtr="0"/>
          <a:lstStyle>
            <a:lvl1pPr marL="0" indent="0">
              <a:buNone/>
              <a:defRPr sz="20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16289-DF57-4F0A-9158-80987495B444}" type="datetime1">
              <a:rPr lang="de-DE" smtClean="0"/>
              <a:t>26.11.2018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38310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  <a:prstGeom prst="rect">
            <a:avLst/>
          </a:prstGeom>
        </p:spPr>
        <p:txBody>
          <a:bodyPr vert="horz" lIns="0" tIns="3600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000" y="1511300"/>
            <a:ext cx="9648000" cy="46815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18000" y="360363"/>
            <a:ext cx="827515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ctr">
              <a:defRPr sz="1050">
                <a:solidFill>
                  <a:schemeClr val="accent1"/>
                </a:solidFill>
              </a:defRPr>
            </a:lvl1pPr>
          </a:lstStyle>
          <a:p>
            <a:fld id="{30694A65-3AA1-42B9-B750-09273D0D99B8}" type="datetime1">
              <a:rPr lang="de-DE" smtClean="0"/>
              <a:t>26.11.2018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872000" y="360363"/>
            <a:ext cx="8352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 spc="30" baseline="0">
                <a:solidFill>
                  <a:schemeClr val="accent1"/>
                </a:solidFill>
              </a:defRPr>
            </a:lvl1pPr>
          </a:lstStyle>
          <a:p>
            <a:r>
              <a:rPr lang="de-DE" dirty="0" err="1"/>
              <a:t>React</a:t>
            </a:r>
            <a:r>
              <a:rPr lang="de-DE" dirty="0"/>
              <a:t>, </a:t>
            </a:r>
            <a:r>
              <a:rPr lang="de-DE" dirty="0" err="1"/>
              <a:t>Materialize</a:t>
            </a:r>
            <a:r>
              <a:rPr lang="de-DE" dirty="0"/>
              <a:t>, </a:t>
            </a:r>
            <a:r>
              <a:rPr lang="de-DE" dirty="0" err="1"/>
              <a:t>RxJS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5999" y="360363"/>
            <a:ext cx="288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>
                <a:solidFill>
                  <a:schemeClr val="accent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996" y="395998"/>
            <a:ext cx="539999" cy="720000"/>
          </a:xfrm>
          <a:prstGeom prst="rect">
            <a:avLst/>
          </a:prstGeom>
        </p:spPr>
      </p:pic>
      <p:cxnSp>
        <p:nvCxnSpPr>
          <p:cNvPr id="10" name="Gerade Verbindung 9"/>
          <p:cNvCxnSpPr/>
          <p:nvPr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>
          <a:xfrm>
            <a:off x="864000" y="396000"/>
            <a:ext cx="0" cy="1440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1764000" y="396000"/>
            <a:ext cx="0" cy="1440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880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6" r:id="rId12"/>
    <p:sldLayoutId id="2147483687" r:id="rId13"/>
    <p:sldLayoutId id="2147483685" r:id="rId14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100" kern="1200" spc="100" baseline="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b="1" kern="1200" spc="-20" baseline="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2pPr>
      <a:lvl3pPr marL="252000" indent="-2520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Blip>
          <a:blip r:embed="rId17"/>
        </a:buBlip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3pPr>
      <a:lvl4pPr marL="432000" indent="-18000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Blip>
          <a:blip r:embed="rId18"/>
        </a:buBlip>
        <a:defRPr sz="2200" kern="1200" spc="-20" baseline="0">
          <a:solidFill>
            <a:schemeClr val="bg2"/>
          </a:solidFill>
          <a:latin typeface="+mn-lt"/>
          <a:ea typeface="+mn-ea"/>
          <a:cs typeface="+mn-cs"/>
        </a:defRPr>
      </a:lvl4pPr>
      <a:lvl5pPr marL="648000" indent="-180000" algn="l" defTabSz="914400" rtl="0" eaLnBrk="1" latinLnBrk="0" hangingPunct="1">
        <a:lnSpc>
          <a:spcPct val="120000"/>
        </a:lnSpc>
        <a:spcBef>
          <a:spcPts val="0"/>
        </a:spcBef>
        <a:buFontTx/>
        <a:buBlip>
          <a:blip r:embed="rId18"/>
        </a:buBlip>
        <a:defRPr sz="2000" kern="1200" spc="-20" baseline="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e.google.com/webstore/detail/react-developer-tools/fmkadmapgofadopljbjfkapdkoienihi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hrome.google.com/webstore/detail/react-sight/aalppolilappfakpmdfdkpppdnhpgifn/related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-materialize.github.io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terializecss.com/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rxjs-dev.firebaseapp.com/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xjs-dev.firebaseapp.com/guide/v6/migration" TargetMode="External"/><Relationship Id="rId5" Type="http://schemas.openxmlformats.org/officeDocument/2006/relationships/hyperlink" Target="https://rxviz.com/" TargetMode="External"/><Relationship Id="rId4" Type="http://schemas.openxmlformats.org/officeDocument/2006/relationships/hyperlink" Target="http://rxfiddle.net/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Einführung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792000" y="1116000"/>
            <a:ext cx="9433088" cy="431903"/>
          </a:xfrm>
        </p:spPr>
        <p:txBody>
          <a:bodyPr/>
          <a:lstStyle/>
          <a:p>
            <a:r>
              <a:rPr lang="de-DE" dirty="0" err="1"/>
              <a:t>React</a:t>
            </a:r>
            <a:r>
              <a:rPr lang="de-DE" dirty="0"/>
              <a:t>, </a:t>
            </a:r>
            <a:r>
              <a:rPr lang="de-DE" dirty="0" err="1"/>
              <a:t>Materialize</a:t>
            </a:r>
            <a:r>
              <a:rPr lang="de-DE" dirty="0"/>
              <a:t>, </a:t>
            </a:r>
            <a:r>
              <a:rPr lang="de-DE" dirty="0" err="1"/>
              <a:t>RxJS</a:t>
            </a:r>
            <a:endParaRPr lang="de-DE" dirty="0"/>
          </a:p>
        </p:txBody>
      </p:sp>
      <p:pic>
        <p:nvPicPr>
          <p:cNvPr id="1026" name="Picture 2" descr="Bildergebnis fÃ¼r react">
            <a:extLst>
              <a:ext uri="{FF2B5EF4-FFF2-40B4-BE49-F238E27FC236}">
                <a16:creationId xmlns="" xmlns:a16="http://schemas.microsoft.com/office/drawing/2014/main" id="{829FFD09-EFA1-4ACA-886F-A45FA7CD8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5667" y="2278411"/>
            <a:ext cx="4474900" cy="3162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ldergebnis fÃ¼r react materialize">
            <a:extLst>
              <a:ext uri="{FF2B5EF4-FFF2-40B4-BE49-F238E27FC236}">
                <a16:creationId xmlns="" xmlns:a16="http://schemas.microsoft.com/office/drawing/2014/main" id="{8C0A3339-03B8-4017-9609-4DC76A731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733" y="2406512"/>
            <a:ext cx="2906287" cy="290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ildergebnis fÃ¼r materialize">
            <a:extLst>
              <a:ext uri="{FF2B5EF4-FFF2-40B4-BE49-F238E27FC236}">
                <a16:creationId xmlns="" xmlns:a16="http://schemas.microsoft.com/office/drawing/2014/main" id="{6B3A1825-2670-4778-8FC5-43386939D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061" y="2488905"/>
            <a:ext cx="2739685" cy="273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ildergebnis fÃ¼r rxjs">
            <a:extLst>
              <a:ext uri="{FF2B5EF4-FFF2-40B4-BE49-F238E27FC236}">
                <a16:creationId xmlns="" xmlns:a16="http://schemas.microsoft.com/office/drawing/2014/main" id="{FF2589F7-8232-43CB-9B06-B819D249A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389" y="2614325"/>
            <a:ext cx="2488846" cy="2488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352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BA34701A-BEAC-49CD-BE66-3678A5922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2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A98B22DE-91CA-4FD7-9560-30BC27F3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26.11.2018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391BBEE9-CD7F-4B7C-B0BA-020F00E6E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B876E68C-B4E2-47B9-9FBD-9F8AFF68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10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AEBB1BB3-98D3-4463-AEE3-F6E5690771E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ym typeface="Wingdings" panose="05000000000000000000" pitchFamily="2" charset="2"/>
              </a:rPr>
              <a:t>Bringe</a:t>
            </a:r>
            <a:r>
              <a:rPr lang="en-US" dirty="0">
                <a:sym typeface="Wingdings" panose="05000000000000000000" pitchFamily="2" charset="2"/>
              </a:rPr>
              <a:t> die </a:t>
            </a:r>
            <a:r>
              <a:rPr lang="en-US" dirty="0" err="1">
                <a:sym typeface="Wingdings" panose="05000000000000000000" pitchFamily="2" charset="2"/>
              </a:rPr>
              <a:t>Uhr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zum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Ticken</a:t>
            </a:r>
            <a:endParaRPr lang="en-US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Tipp: </a:t>
            </a:r>
            <a:r>
              <a:rPr lang="en-US" dirty="0" err="1">
                <a:sym typeface="Wingdings" panose="05000000000000000000" pitchFamily="2" charset="2"/>
              </a:rPr>
              <a:t>setInterval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22270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38C37EF-4C5F-4AA5-99A0-0F366D81A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Lifecycles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E1C0CD2F-49CF-42A9-8438-801CE1CBB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26.11.2018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7F57B273-F13C-4F69-89F8-68317B435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835CFF78-1AAA-4EF5-9E9A-24C4BBBD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11</a:t>
            </a:fld>
            <a:endParaRPr lang="de-DE"/>
          </a:p>
        </p:txBody>
      </p:sp>
      <p:pic>
        <p:nvPicPr>
          <p:cNvPr id="7" name="Inhaltsplatzhalter 6">
            <a:extLst>
              <a:ext uri="{FF2B5EF4-FFF2-40B4-BE49-F238E27FC236}">
                <a16:creationId xmlns="" xmlns:a16="http://schemas.microsoft.com/office/drawing/2014/main" id="{43CE9483-8950-486B-B41D-7A66F10224C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419914" y="1511300"/>
            <a:ext cx="7961522" cy="468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168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E6CF5AC9-4037-40B1-9918-570F8D4A5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Timer</a:t>
            </a:r>
            <a:r>
              <a:rPr lang="de-CH" dirty="0"/>
              <a:t> starten und stoppen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A705C0B8-C520-4633-A9A6-72F6195A5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26.11.2018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B466A057-EB10-46B8-97E0-993209859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9673468D-A9D3-4D74-BE6E-8B5ECEB59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12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D821D71A-5EC1-4867-9139-31BF6502F1B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dirty="0" err="1"/>
              <a:t>componentDidMount</a:t>
            </a:r>
            <a:r>
              <a:rPr lang="de-CH" dirty="0"/>
              <a:t>()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dirty="0"/>
              <a:t>	</a:t>
            </a:r>
            <a:r>
              <a:rPr lang="de-CH" dirty="0" err="1"/>
              <a:t>this.timerID</a:t>
            </a:r>
            <a:r>
              <a:rPr lang="de-CH" dirty="0"/>
              <a:t> = </a:t>
            </a:r>
            <a:r>
              <a:rPr lang="de-CH" dirty="0" err="1"/>
              <a:t>setInterval</a:t>
            </a:r>
            <a:r>
              <a:rPr lang="de-CH" dirty="0"/>
              <a:t>(() =&gt; </a:t>
            </a:r>
            <a:r>
              <a:rPr lang="de-CH" dirty="0" err="1"/>
              <a:t>this.tick</a:t>
            </a:r>
            <a:r>
              <a:rPr lang="de-CH" dirty="0"/>
              <a:t>(), 1000);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dirty="0"/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dirty="0"/>
              <a:t/>
            </a:r>
            <a:br>
              <a:rPr lang="de-CH" dirty="0"/>
            </a:br>
            <a:r>
              <a:rPr lang="de-CH" dirty="0" err="1"/>
              <a:t>componentWillUnmount</a:t>
            </a:r>
            <a:r>
              <a:rPr lang="de-CH" dirty="0"/>
              <a:t>()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dirty="0"/>
              <a:t>	</a:t>
            </a:r>
            <a:r>
              <a:rPr lang="de-CH" dirty="0" err="1"/>
              <a:t>clearInterval</a:t>
            </a:r>
            <a:r>
              <a:rPr lang="de-CH" dirty="0"/>
              <a:t>(</a:t>
            </a:r>
            <a:r>
              <a:rPr lang="de-CH" dirty="0" err="1"/>
              <a:t>this.timerID</a:t>
            </a:r>
            <a:r>
              <a:rPr lang="de-CH" dirty="0"/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3666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2D7D460E-0B2B-44FD-B746-194A16BD8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props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828DC8B8-5366-41F8-8AFA-7871829A0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26.11.2018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BD971EBA-44D6-4477-93E3-1B788DADD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91167899-16A0-4E9B-9BB8-2EC81AE3C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13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C2EAF9B5-C30D-4536-A717-867AA1D1745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props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Constructor </a:t>
            </a:r>
            <a:r>
              <a:rPr lang="en-US" dirty="0" err="1"/>
              <a:t>übergeben</a:t>
            </a:r>
            <a:r>
              <a:rPr lang="en-US" dirty="0"/>
              <a:t> (</a:t>
            </a:r>
            <a:r>
              <a:rPr lang="en-US" dirty="0" err="1"/>
              <a:t>kann</a:t>
            </a:r>
            <a:r>
              <a:rPr lang="en-US" dirty="0"/>
              <a:t>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anders</a:t>
            </a:r>
            <a:r>
              <a:rPr lang="en-US" dirty="0"/>
              <a:t> </a:t>
            </a:r>
            <a:r>
              <a:rPr lang="en-US" dirty="0" err="1"/>
              <a:t>benannt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props </a:t>
            </a:r>
            <a:r>
              <a:rPr lang="en-US" dirty="0" err="1"/>
              <a:t>beinhaltet</a:t>
            </a:r>
            <a:r>
              <a:rPr lang="en-US" dirty="0"/>
              <a:t> </a:t>
            </a:r>
            <a:r>
              <a:rPr lang="de-CH" dirty="0"/>
              <a:t>Werte oder </a:t>
            </a:r>
            <a:r>
              <a:rPr lang="de-CH" dirty="0" err="1"/>
              <a:t>EventListener</a:t>
            </a:r>
            <a:r>
              <a:rPr lang="de-CH" dirty="0"/>
              <a:t>, die über Attribute an die Komponente gegeben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props</a:t>
            </a:r>
            <a:r>
              <a:rPr lang="de-CH" dirty="0"/>
              <a:t> können auch JSX sein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props.children</a:t>
            </a:r>
            <a:r>
              <a:rPr lang="de-CH" dirty="0"/>
              <a:t> ist eine spezielles Property für die </a:t>
            </a:r>
            <a:r>
              <a:rPr lang="de-CH" dirty="0" err="1"/>
              <a:t>Kindelemente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props</a:t>
            </a:r>
            <a:r>
              <a:rPr lang="de-CH" dirty="0"/>
              <a:t> sind </a:t>
            </a:r>
            <a:r>
              <a:rPr lang="de-CH" dirty="0" err="1"/>
              <a:t>readOnly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30770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CC5FCD01-D151-4722-B663-67C4B0983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props</a:t>
            </a:r>
            <a:r>
              <a:rPr lang="de-CH" dirty="0"/>
              <a:t> mit JSX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6F5E496F-46F7-40D4-8DF1-34867D27C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26.11.2018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C33CAF55-8754-4CFB-95A7-9C9B82305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EA1DA399-D052-4008-BB2B-6404DF719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14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A424F6E6-7EE3-42CE-986A-0D3257FB18D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 err="1"/>
              <a:t>function</a:t>
            </a:r>
            <a:r>
              <a:rPr lang="de-CH" sz="2000" dirty="0"/>
              <a:t> </a:t>
            </a:r>
            <a:r>
              <a:rPr lang="de-CH" sz="2000" dirty="0" err="1"/>
              <a:t>SplitPane</a:t>
            </a:r>
            <a:r>
              <a:rPr lang="de-CH" sz="2000" dirty="0"/>
              <a:t>(</a:t>
            </a:r>
            <a:r>
              <a:rPr lang="de-CH" sz="2000" dirty="0" err="1"/>
              <a:t>props</a:t>
            </a:r>
            <a:r>
              <a:rPr lang="de-CH" sz="2000" dirty="0"/>
              <a:t>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</a:t>
            </a:r>
            <a:r>
              <a:rPr lang="de-CH" sz="2000" dirty="0" err="1"/>
              <a:t>return</a:t>
            </a:r>
            <a:r>
              <a:rPr lang="de-CH" sz="2000" dirty="0"/>
              <a:t> (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&lt;div </a:t>
            </a:r>
            <a:r>
              <a:rPr lang="de-CH" sz="2000" dirty="0" err="1"/>
              <a:t>className</a:t>
            </a:r>
            <a:r>
              <a:rPr lang="de-CH" sz="2000" dirty="0"/>
              <a:t>="</a:t>
            </a:r>
            <a:r>
              <a:rPr lang="de-CH" sz="2000" dirty="0" err="1"/>
              <a:t>SplitPane</a:t>
            </a:r>
            <a:r>
              <a:rPr lang="de-CH" sz="2000" dirty="0"/>
              <a:t>"&gt;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  &lt;div </a:t>
            </a:r>
            <a:r>
              <a:rPr lang="de-CH" sz="2000" dirty="0" err="1"/>
              <a:t>className</a:t>
            </a:r>
            <a:r>
              <a:rPr lang="de-CH" sz="2000" dirty="0"/>
              <a:t>="</a:t>
            </a:r>
            <a:r>
              <a:rPr lang="de-CH" sz="2000" dirty="0" err="1"/>
              <a:t>SplitPane-left</a:t>
            </a:r>
            <a:r>
              <a:rPr lang="de-CH" sz="2000" dirty="0"/>
              <a:t>"&gt;</a:t>
            </a:r>
            <a:r>
              <a:rPr lang="de-CH" sz="2000" dirty="0">
                <a:solidFill>
                  <a:srgbClr val="FF0000"/>
                </a:solidFill>
              </a:rPr>
              <a:t>{</a:t>
            </a:r>
            <a:r>
              <a:rPr lang="de-CH" sz="2000" dirty="0" err="1">
                <a:solidFill>
                  <a:srgbClr val="FF0000"/>
                </a:solidFill>
              </a:rPr>
              <a:t>props.left</a:t>
            </a:r>
            <a:r>
              <a:rPr lang="de-CH" sz="2000" dirty="0">
                <a:solidFill>
                  <a:srgbClr val="FF0000"/>
                </a:solidFill>
              </a:rPr>
              <a:t>}</a:t>
            </a:r>
            <a:r>
              <a:rPr lang="de-CH" sz="2000" dirty="0"/>
              <a:t>&lt;/div&gt;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  &lt;div </a:t>
            </a:r>
            <a:r>
              <a:rPr lang="de-CH" sz="2000" dirty="0" err="1"/>
              <a:t>className</a:t>
            </a:r>
            <a:r>
              <a:rPr lang="de-CH" sz="2000" dirty="0"/>
              <a:t>="</a:t>
            </a:r>
            <a:r>
              <a:rPr lang="de-CH" sz="2000" dirty="0" err="1"/>
              <a:t>SplitPane-right</a:t>
            </a:r>
            <a:r>
              <a:rPr lang="de-CH" sz="2000" dirty="0"/>
              <a:t>"&gt;</a:t>
            </a:r>
            <a:r>
              <a:rPr lang="de-CH" sz="2000" dirty="0">
                <a:solidFill>
                  <a:srgbClr val="00B050"/>
                </a:solidFill>
              </a:rPr>
              <a:t>{</a:t>
            </a:r>
            <a:r>
              <a:rPr lang="de-CH" sz="2000" dirty="0" err="1">
                <a:solidFill>
                  <a:srgbClr val="00B050"/>
                </a:solidFill>
              </a:rPr>
              <a:t>props.right</a:t>
            </a:r>
            <a:r>
              <a:rPr lang="de-CH" sz="2000" dirty="0">
                <a:solidFill>
                  <a:srgbClr val="00B050"/>
                </a:solidFill>
              </a:rPr>
              <a:t>}</a:t>
            </a:r>
            <a:r>
              <a:rPr lang="de-CH" sz="2000" dirty="0"/>
              <a:t>&lt;/div&gt;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&lt;/div&gt;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de-CH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 err="1"/>
              <a:t>function</a:t>
            </a:r>
            <a:r>
              <a:rPr lang="de-CH" sz="2000" dirty="0"/>
              <a:t> App()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</a:t>
            </a:r>
            <a:r>
              <a:rPr lang="de-CH" sz="2000" dirty="0" err="1"/>
              <a:t>return</a:t>
            </a:r>
            <a:r>
              <a:rPr lang="de-CH" sz="2000" dirty="0"/>
              <a:t> (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&lt;</a:t>
            </a:r>
            <a:r>
              <a:rPr lang="de-CH" sz="2000" dirty="0" err="1"/>
              <a:t>SplitPane</a:t>
            </a:r>
            <a:r>
              <a:rPr lang="de-CH" sz="2000" dirty="0"/>
              <a:t> </a:t>
            </a:r>
            <a:r>
              <a:rPr lang="de-CH" sz="2000" dirty="0" err="1"/>
              <a:t>left</a:t>
            </a:r>
            <a:r>
              <a:rPr lang="de-CH" sz="2000" dirty="0"/>
              <a:t>=</a:t>
            </a:r>
            <a:r>
              <a:rPr lang="de-CH" sz="2000" dirty="0">
                <a:solidFill>
                  <a:schemeClr val="tx1"/>
                </a:solidFill>
              </a:rPr>
              <a:t>{</a:t>
            </a:r>
            <a:r>
              <a:rPr lang="de-CH" sz="2000" dirty="0">
                <a:solidFill>
                  <a:srgbClr val="FF0000"/>
                </a:solidFill>
              </a:rPr>
              <a:t>&lt;</a:t>
            </a:r>
            <a:r>
              <a:rPr lang="de-CH" sz="2000" dirty="0" err="1">
                <a:solidFill>
                  <a:srgbClr val="FF0000"/>
                </a:solidFill>
              </a:rPr>
              <a:t>Contacts</a:t>
            </a:r>
            <a:r>
              <a:rPr lang="de-CH" sz="2000" dirty="0">
                <a:solidFill>
                  <a:srgbClr val="FF0000"/>
                </a:solidFill>
              </a:rPr>
              <a:t> /&gt;</a:t>
            </a:r>
            <a:r>
              <a:rPr lang="de-CH" sz="2000" dirty="0">
                <a:solidFill>
                  <a:schemeClr val="tx1"/>
                </a:solidFill>
              </a:rPr>
              <a:t>}</a:t>
            </a:r>
            <a:r>
              <a:rPr lang="de-CH" sz="2000" dirty="0"/>
              <a:t> </a:t>
            </a:r>
            <a:r>
              <a:rPr lang="de-CH" sz="2000" dirty="0" err="1"/>
              <a:t>right</a:t>
            </a:r>
            <a:r>
              <a:rPr lang="de-CH" sz="2000" dirty="0"/>
              <a:t>={</a:t>
            </a:r>
            <a:r>
              <a:rPr lang="de-CH" sz="2000" dirty="0">
                <a:solidFill>
                  <a:srgbClr val="00B050"/>
                </a:solidFill>
              </a:rPr>
              <a:t>&lt;Chat /&gt;</a:t>
            </a:r>
            <a:r>
              <a:rPr lang="de-CH" sz="2000" dirty="0"/>
              <a:t>} /&gt;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86278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8EFFCF8E-A530-400B-B812-958F5DB05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props.children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8A2ACF77-5D94-4A87-859F-F880C804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26.11.2018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BCE989C0-DCC8-4DE1-8016-5BDAC1511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E0AE29E5-FDEA-4EBC-A598-E69E4995C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15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E16E596C-A5F8-47FA-9BFB-EBB60E45B8F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 err="1"/>
              <a:t>function</a:t>
            </a:r>
            <a:r>
              <a:rPr lang="de-CH" sz="2000" dirty="0"/>
              <a:t> </a:t>
            </a:r>
            <a:r>
              <a:rPr lang="de-CH" sz="2000" dirty="0" err="1"/>
              <a:t>FancyBorder</a:t>
            </a:r>
            <a:r>
              <a:rPr lang="de-CH" sz="2000" dirty="0"/>
              <a:t>(</a:t>
            </a:r>
            <a:r>
              <a:rPr lang="de-CH" sz="2000" dirty="0" err="1"/>
              <a:t>props</a:t>
            </a:r>
            <a:r>
              <a:rPr lang="de-CH" sz="2000" dirty="0"/>
              <a:t>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</a:t>
            </a:r>
            <a:r>
              <a:rPr lang="de-CH" sz="2000" dirty="0" err="1"/>
              <a:t>return</a:t>
            </a:r>
            <a:r>
              <a:rPr lang="de-CH" sz="2000" dirty="0"/>
              <a:t> (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&lt;div&gt;</a:t>
            </a:r>
            <a:r>
              <a:rPr lang="de-CH" sz="2000" dirty="0">
                <a:solidFill>
                  <a:srgbClr val="FF0000"/>
                </a:solidFill>
              </a:rPr>
              <a:t>{</a:t>
            </a:r>
            <a:r>
              <a:rPr lang="de-CH" sz="2000" dirty="0" err="1">
                <a:solidFill>
                  <a:srgbClr val="FF0000"/>
                </a:solidFill>
              </a:rPr>
              <a:t>props.children</a:t>
            </a:r>
            <a:r>
              <a:rPr lang="de-CH" sz="2000" dirty="0">
                <a:solidFill>
                  <a:srgbClr val="FF0000"/>
                </a:solidFill>
              </a:rPr>
              <a:t>}</a:t>
            </a:r>
            <a:r>
              <a:rPr lang="de-CH" sz="2000" dirty="0"/>
              <a:t>&lt;/div&gt;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de-CH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 err="1"/>
              <a:t>function</a:t>
            </a:r>
            <a:r>
              <a:rPr lang="de-CH" sz="2000" dirty="0"/>
              <a:t> </a:t>
            </a:r>
            <a:r>
              <a:rPr lang="de-CH" sz="2000" dirty="0" err="1"/>
              <a:t>WelcomeDialog</a:t>
            </a:r>
            <a:r>
              <a:rPr lang="de-CH" sz="2000" dirty="0"/>
              <a:t>()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</a:t>
            </a:r>
            <a:r>
              <a:rPr lang="de-CH" sz="2000" dirty="0" err="1"/>
              <a:t>return</a:t>
            </a:r>
            <a:r>
              <a:rPr lang="de-CH" sz="2000" dirty="0"/>
              <a:t> (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&lt;</a:t>
            </a:r>
            <a:r>
              <a:rPr lang="de-CH" sz="2000" dirty="0" err="1"/>
              <a:t>FancyBorder</a:t>
            </a:r>
            <a:r>
              <a:rPr lang="de-CH" sz="2000" dirty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  </a:t>
            </a:r>
            <a:r>
              <a:rPr lang="de-CH" sz="2000" dirty="0">
                <a:solidFill>
                  <a:srgbClr val="FF0000"/>
                </a:solidFill>
              </a:rPr>
              <a:t>&lt;h1 </a:t>
            </a:r>
            <a:r>
              <a:rPr lang="de-CH" sz="2000" dirty="0" err="1">
                <a:solidFill>
                  <a:srgbClr val="FF0000"/>
                </a:solidFill>
              </a:rPr>
              <a:t>className</a:t>
            </a:r>
            <a:r>
              <a:rPr lang="de-CH" sz="2000" dirty="0">
                <a:solidFill>
                  <a:srgbClr val="FF0000"/>
                </a:solidFill>
              </a:rPr>
              <a:t>="Dialog-title"&gt;Welcome&lt;/h1&gt;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>
                <a:solidFill>
                  <a:srgbClr val="FF0000"/>
                </a:solidFill>
              </a:rPr>
              <a:t>      &lt;p </a:t>
            </a:r>
            <a:r>
              <a:rPr lang="de-CH" sz="2000" dirty="0" err="1">
                <a:solidFill>
                  <a:srgbClr val="FF0000"/>
                </a:solidFill>
              </a:rPr>
              <a:t>className</a:t>
            </a:r>
            <a:r>
              <a:rPr lang="de-CH" sz="2000" dirty="0">
                <a:solidFill>
                  <a:srgbClr val="FF0000"/>
                </a:solidFill>
              </a:rPr>
              <a:t>="Dialog-message"&gt;</a:t>
            </a:r>
            <a:r>
              <a:rPr lang="de-CH" sz="2000" dirty="0" err="1">
                <a:solidFill>
                  <a:srgbClr val="FF0000"/>
                </a:solidFill>
              </a:rPr>
              <a:t>Thank</a:t>
            </a:r>
            <a:r>
              <a:rPr lang="de-CH" sz="2000" dirty="0">
                <a:solidFill>
                  <a:srgbClr val="FF0000"/>
                </a:solidFill>
              </a:rPr>
              <a:t> </a:t>
            </a:r>
            <a:r>
              <a:rPr lang="de-CH" sz="2000" dirty="0" err="1">
                <a:solidFill>
                  <a:srgbClr val="FF0000"/>
                </a:solidFill>
              </a:rPr>
              <a:t>you</a:t>
            </a:r>
            <a:r>
              <a:rPr lang="de-CH" sz="2000" dirty="0">
                <a:solidFill>
                  <a:srgbClr val="FF0000"/>
                </a:solidFill>
              </a:rPr>
              <a:t> </a:t>
            </a:r>
            <a:r>
              <a:rPr lang="de-CH" sz="2000" dirty="0" err="1">
                <a:solidFill>
                  <a:srgbClr val="FF0000"/>
                </a:solidFill>
              </a:rPr>
              <a:t>for</a:t>
            </a:r>
            <a:r>
              <a:rPr lang="de-CH" sz="2000" dirty="0">
                <a:solidFill>
                  <a:srgbClr val="FF0000"/>
                </a:solidFill>
              </a:rPr>
              <a:t> </a:t>
            </a:r>
            <a:r>
              <a:rPr lang="de-CH" sz="2000" dirty="0" err="1">
                <a:solidFill>
                  <a:srgbClr val="FF0000"/>
                </a:solidFill>
              </a:rPr>
              <a:t>visiting</a:t>
            </a:r>
            <a:r>
              <a:rPr lang="de-CH" sz="2000" dirty="0">
                <a:solidFill>
                  <a:srgbClr val="FF0000"/>
                </a:solidFill>
              </a:rPr>
              <a:t>!&lt;/p&gt;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&lt;/</a:t>
            </a:r>
            <a:r>
              <a:rPr lang="de-CH" sz="2000" dirty="0" err="1"/>
              <a:t>FancyBorder</a:t>
            </a:r>
            <a:r>
              <a:rPr lang="de-CH" sz="2000" dirty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12804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BA34701A-BEAC-49CD-BE66-3678A5922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Attribute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A98B22DE-91CA-4FD7-9560-30BC27F3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26.11.2018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391BBEE9-CD7F-4B7C-B0BA-020F00E6E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B876E68C-B4E2-47B9-9FBD-9F8AFF68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16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AEBB1BB3-98D3-4463-AEE3-F6E5690771E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Attribute sind in </a:t>
            </a:r>
            <a:r>
              <a:rPr lang="de-CH" dirty="0" err="1"/>
              <a:t>camelCase</a:t>
            </a:r>
            <a:endParaRPr lang="de-CH" dirty="0"/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/>
              <a:t>HTML </a:t>
            </a:r>
            <a:r>
              <a:rPr lang="de-CH" dirty="0" err="1"/>
              <a:t>onclick</a:t>
            </a:r>
            <a:r>
              <a:rPr lang="de-CH" dirty="0"/>
              <a:t> -&gt; </a:t>
            </a:r>
            <a:r>
              <a:rPr lang="de-CH" dirty="0" err="1"/>
              <a:t>onClick</a:t>
            </a:r>
            <a:endParaRPr lang="de-CH" dirty="0"/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/>
              <a:t>HTML </a:t>
            </a:r>
            <a:r>
              <a:rPr lang="de-CH" dirty="0" err="1"/>
              <a:t>tabindex</a:t>
            </a:r>
            <a:r>
              <a:rPr lang="de-CH" dirty="0"/>
              <a:t> -&gt; </a:t>
            </a:r>
            <a:r>
              <a:rPr lang="de-CH" dirty="0" err="1"/>
              <a:t>tabIndex</a:t>
            </a:r>
            <a:endParaRPr lang="de-CH" dirty="0"/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/>
              <a:t>HTML </a:t>
            </a:r>
            <a:r>
              <a:rPr lang="de-CH" dirty="0" err="1"/>
              <a:t>class</a:t>
            </a:r>
            <a:r>
              <a:rPr lang="de-CH" dirty="0"/>
              <a:t> -&gt; </a:t>
            </a:r>
            <a:r>
              <a:rPr lang="de-CH" dirty="0" err="1"/>
              <a:t>className</a:t>
            </a:r>
            <a:r>
              <a:rPr lang="de-CH" dirty="0"/>
              <a:t> (</a:t>
            </a:r>
            <a:r>
              <a:rPr lang="de-CH" dirty="0" err="1"/>
              <a:t>class</a:t>
            </a:r>
            <a:r>
              <a:rPr lang="de-CH" dirty="0"/>
              <a:t> ist in JavaScript bereits benutzt)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Attribute können </a:t>
            </a:r>
            <a:r>
              <a:rPr lang="de-CH" dirty="0" err="1"/>
              <a:t>EventListener</a:t>
            </a:r>
            <a:r>
              <a:rPr lang="de-CH" dirty="0"/>
              <a:t> sein</a:t>
            </a:r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 err="1"/>
              <a:t>onClick</a:t>
            </a:r>
            <a:endParaRPr lang="de-CH" dirty="0"/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 err="1"/>
              <a:t>onChange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98822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render()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26.11.2018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17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-Code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Kann</a:t>
            </a:r>
            <a:r>
              <a:rPr lang="en-US" dirty="0"/>
              <a:t> locale </a:t>
            </a:r>
            <a:r>
              <a:rPr lang="en-US" dirty="0" err="1"/>
              <a:t>Variablen</a:t>
            </a:r>
            <a:r>
              <a:rPr lang="en-US" dirty="0"/>
              <a:t> </a:t>
            </a:r>
            <a:r>
              <a:rPr lang="en-US" dirty="0" err="1"/>
              <a:t>abfüllen</a:t>
            </a:r>
            <a:r>
              <a:rPr lang="en-US" dirty="0"/>
              <a:t>, die </a:t>
            </a:r>
            <a:r>
              <a:rPr lang="en-US" dirty="0" err="1"/>
              <a:t>dann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JSX </a:t>
            </a:r>
            <a:r>
              <a:rPr lang="en-US" dirty="0" err="1"/>
              <a:t>benutzt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let text = ‘Hallo’;</a:t>
            </a:r>
            <a:br>
              <a:rPr lang="en-US" dirty="0"/>
            </a:br>
            <a:r>
              <a:rPr lang="en-US" dirty="0"/>
              <a:t>	&lt;div&gt;{ </a:t>
            </a:r>
            <a:r>
              <a:rPr lang="en-US" dirty="0" err="1"/>
              <a:t>this.text</a:t>
            </a:r>
            <a:r>
              <a:rPr lang="en-US" dirty="0"/>
              <a:t> }&lt;/div&gt;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Im</a:t>
            </a:r>
            <a:r>
              <a:rPr lang="en-US" dirty="0"/>
              <a:t> JSX </a:t>
            </a:r>
            <a:r>
              <a:rPr lang="en-US" dirty="0" err="1"/>
              <a:t>kann</a:t>
            </a:r>
            <a:r>
              <a:rPr lang="en-US" dirty="0"/>
              <a:t> </a:t>
            </a:r>
            <a:r>
              <a:rPr lang="en-US" dirty="0" err="1"/>
              <a:t>innerhalb</a:t>
            </a:r>
            <a:r>
              <a:rPr lang="en-US" dirty="0"/>
              <a:t> {} </a:t>
            </a:r>
            <a:r>
              <a:rPr lang="en-US" dirty="0" err="1"/>
              <a:t>Javascript-Logik</a:t>
            </a:r>
            <a:r>
              <a:rPr lang="en-US" dirty="0"/>
              <a:t> </a:t>
            </a:r>
            <a:r>
              <a:rPr lang="en-US" dirty="0" err="1"/>
              <a:t>benutzt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&lt;div&gt;{ </a:t>
            </a:r>
            <a:r>
              <a:rPr lang="en-US" dirty="0" err="1"/>
              <a:t>showText</a:t>
            </a:r>
            <a:r>
              <a:rPr lang="en-US" dirty="0"/>
              <a:t> ? ‘Hallo’ : ‘’ }&lt;/div&gt;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73766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2D7D460E-0B2B-44FD-B746-194A16BD8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3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828DC8B8-5366-41F8-8AFA-7871829A0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26.11.2018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BD971EBA-44D6-4477-93E3-1B788DADD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91167899-16A0-4E9B-9BB8-2EC81AE3C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18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C2EAF9B5-C30D-4536-A717-867AA1D1745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Erstelle eine Login-Klasse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Diese zeigt einen Button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Der Button-Text wechselt bei jedem Klick zwischen Login und Logout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Wenn der Benutzer </a:t>
            </a:r>
            <a:r>
              <a:rPr lang="de-CH" dirty="0" err="1"/>
              <a:t>eingelogged</a:t>
            </a:r>
            <a:r>
              <a:rPr lang="de-CH" dirty="0"/>
              <a:t> ist, dann wird eine Welcome-Message angezeigt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Der Name in der Welcome-Message kommt aus den </a:t>
            </a:r>
            <a:r>
              <a:rPr lang="de-CH" dirty="0" err="1"/>
              <a:t>props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82321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8114A889-83B6-40F0-B935-DCD9702CE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Den Zustand nach oben weitergeben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F89389F1-AFAC-4D9A-9486-7B3544E4F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26.11.2018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9F17CDFF-C508-4955-98A7-5D2E28C34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810D8EC7-F317-4347-B4EE-CB89484C6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19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2664D975-EAE2-4ADB-A844-D88FA8C3AAB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Ein Zustand muss in der obersten Komponente gespeichert werden, welche ihn kennen muss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Über </a:t>
            </a:r>
            <a:r>
              <a:rPr lang="de-CH" dirty="0" err="1"/>
              <a:t>props</a:t>
            </a:r>
            <a:r>
              <a:rPr lang="de-CH" dirty="0"/>
              <a:t> kann er an untergeordnete Komponenten übergeben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Über </a:t>
            </a:r>
            <a:r>
              <a:rPr lang="de-CH" dirty="0" err="1"/>
              <a:t>props</a:t>
            </a:r>
            <a:r>
              <a:rPr lang="de-CH" dirty="0"/>
              <a:t> (</a:t>
            </a:r>
            <a:r>
              <a:rPr lang="de-CH" dirty="0" err="1"/>
              <a:t>EventListener</a:t>
            </a:r>
            <a:r>
              <a:rPr lang="de-CH" dirty="0"/>
              <a:t>) kann er von untergeordneten Komponenten manipuliert werden</a:t>
            </a:r>
          </a:p>
        </p:txBody>
      </p:sp>
    </p:spTree>
    <p:extLst>
      <p:ext uri="{BB962C8B-B14F-4D97-AF65-F5344CB8AC3E}">
        <p14:creationId xmlns:p14="http://schemas.microsoft.com/office/powerpoint/2010/main" val="2179362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9045F3A0-10BD-46BB-A599-99C99D083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Ziel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CE9F0A6B-49CE-4AD7-BF97-45CE42D68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26.11.2018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E6903670-E149-44F7-B376-AD678C4A4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8AD18758-662B-449F-A0E9-6DFE7F502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06BD01D8-02D5-427E-8BC7-18B2822F01C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Einführung in </a:t>
            </a:r>
            <a:r>
              <a:rPr lang="de-CH" dirty="0" err="1"/>
              <a:t>React</a:t>
            </a:r>
            <a:r>
              <a:rPr lang="de-CH" dirty="0"/>
              <a:t>, </a:t>
            </a:r>
            <a:r>
              <a:rPr lang="de-CH" dirty="0" err="1"/>
              <a:t>Materialize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Einsatz von </a:t>
            </a:r>
            <a:r>
              <a:rPr lang="de-CH" dirty="0" err="1"/>
              <a:t>RxJS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Dazu bauen wir eine kleine Applikation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  <a:p>
            <a:r>
              <a:rPr lang="de-CH" dirty="0"/>
              <a:t>Präsentation und Code:</a:t>
            </a:r>
          </a:p>
          <a:p>
            <a:r>
              <a:rPr lang="de-CH" dirty="0"/>
              <a:t>https</a:t>
            </a:r>
            <a:r>
              <a:rPr lang="de-CH"/>
              <a:t>://</a:t>
            </a:r>
            <a:r>
              <a:rPr lang="de-CH" smtClean="0"/>
              <a:t>github.com/markusborer/ReactKursBern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62964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8114A889-83B6-40F0-B935-DCD9702CE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4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F89389F1-AFAC-4D9A-9486-7B3544E4F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26.11.2018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9F17CDFF-C508-4955-98A7-5D2E28C34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810D8EC7-F317-4347-B4EE-CB89484C6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20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2664D975-EAE2-4ADB-A844-D88FA8C3AAB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Verlagere die Information ob der Benutzer </a:t>
            </a:r>
            <a:r>
              <a:rPr lang="de-CH" dirty="0" err="1"/>
              <a:t>eingelogged</a:t>
            </a:r>
            <a:r>
              <a:rPr lang="de-CH" dirty="0"/>
              <a:t> ist von der Login-Klasse in die App-Klasse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Erweitere dazu die Login-Klasse mit einem Attribut und einem Event:</a:t>
            </a:r>
            <a:br>
              <a:rPr lang="de-CH" dirty="0"/>
            </a:br>
            <a:r>
              <a:rPr lang="de-CH" dirty="0"/>
              <a:t>&lt;Login </a:t>
            </a:r>
            <a:r>
              <a:rPr lang="de-CH" dirty="0" err="1"/>
              <a:t>isLoggedIn</a:t>
            </a:r>
            <a:r>
              <a:rPr lang="de-CH" dirty="0"/>
              <a:t>=… </a:t>
            </a:r>
            <a:r>
              <a:rPr lang="de-CH" dirty="0" err="1"/>
              <a:t>onChange</a:t>
            </a:r>
            <a:r>
              <a:rPr lang="de-CH" dirty="0"/>
              <a:t>=…&gt;&lt;/Login&gt;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Zeige die Welcome-Message in der App-Klasse an</a:t>
            </a:r>
          </a:p>
        </p:txBody>
      </p:sp>
    </p:spTree>
    <p:extLst>
      <p:ext uri="{BB962C8B-B14F-4D97-AF65-F5344CB8AC3E}">
        <p14:creationId xmlns:p14="http://schemas.microsoft.com/office/powerpoint/2010/main" val="3805764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FA5F42C6-C15B-4AB1-AC38-87A61B061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Komponenten bilden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4E6255DE-0A56-4109-ACC5-BA5C4F79D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26.11.2018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CEA3FD5D-A34C-4841-A301-FFBE7EFCD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0821F331-1B94-4270-896F-3B1091A91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21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82760570-9908-40F7-993E-62534B26D7B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9648825" cy="46815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Splitte eine zusammengesetzte Komponente in einzelne Komponenten</a:t>
            </a:r>
          </a:p>
        </p:txBody>
      </p:sp>
      <p:pic>
        <p:nvPicPr>
          <p:cNvPr id="1028" name="Picture 4" descr="Mockup">
            <a:extLst>
              <a:ext uri="{FF2B5EF4-FFF2-40B4-BE49-F238E27FC236}">
                <a16:creationId xmlns="" xmlns:a16="http://schemas.microsoft.com/office/drawing/2014/main" id="{8B33C41F-8E00-48F0-8932-C9E1FA4DA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00" y="2532856"/>
            <a:ext cx="217170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mponent diagram">
            <a:extLst>
              <a:ext uri="{FF2B5EF4-FFF2-40B4-BE49-F238E27FC236}">
                <a16:creationId xmlns="" xmlns:a16="http://schemas.microsoft.com/office/drawing/2014/main" id="{38DEA208-EA46-43A6-B459-0CDD64DF2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949" y="2332830"/>
            <a:ext cx="26193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3790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60445BEB-B600-4E73-BA54-81023233D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Personensuche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D8B3BFA1-DD7E-4145-83C0-686491EC7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26.11.2018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0167984B-7CFC-4FC8-8B6E-A6C9B0BE2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B5F602B5-61AD-4317-BEDB-62E6B8CD0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22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493D623C-F8B1-42CA-BF0E-ED66943C91E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Suchfeld, Resultat-Tabelle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Bei jedem Zeichen wird eine Suche (REST-Aufruf) gemacht</a:t>
            </a:r>
          </a:p>
        </p:txBody>
      </p:sp>
    </p:spTree>
    <p:extLst>
      <p:ext uri="{BB962C8B-B14F-4D97-AF65-F5344CB8AC3E}">
        <p14:creationId xmlns:p14="http://schemas.microsoft.com/office/powerpoint/2010/main" val="30809905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60445BEB-B600-4E73-BA54-81023233D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Personensuche REST-Server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D8B3BFA1-DD7E-4145-83C0-686491EC7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26.11.2018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0167984B-7CFC-4FC8-8B6E-A6C9B0BE2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B5F602B5-61AD-4317-BEDB-62E6B8CD0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23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493D623C-F8B1-42CA-BF0E-ED66943C91E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Der REST-Server befindet sich im GIT-Projekt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PersonRestServer.jar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REST-Server starten</a:t>
            </a:r>
            <a:br>
              <a:rPr lang="de-CH" dirty="0"/>
            </a:br>
            <a:r>
              <a:rPr lang="de-CH" dirty="0" err="1"/>
              <a:t>cmd</a:t>
            </a:r>
            <a:r>
              <a:rPr lang="de-CH" dirty="0"/>
              <a:t> öffnen</a:t>
            </a:r>
            <a:br>
              <a:rPr lang="de-CH" dirty="0"/>
            </a:br>
            <a:r>
              <a:rPr lang="de-CH" dirty="0" err="1"/>
              <a:t>java</a:t>
            </a:r>
            <a:r>
              <a:rPr lang="de-CH" dirty="0"/>
              <a:t> –</a:t>
            </a:r>
            <a:r>
              <a:rPr lang="de-CH" dirty="0" err="1"/>
              <a:t>jar</a:t>
            </a:r>
            <a:r>
              <a:rPr lang="de-CH" dirty="0"/>
              <a:t> PersonRestServer.jar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Aufruf</a:t>
            </a:r>
            <a:br>
              <a:rPr lang="de-CH" dirty="0"/>
            </a:br>
            <a:r>
              <a:rPr lang="de-CH" dirty="0"/>
              <a:t>http://localhost:8080/person?name=borer</a:t>
            </a:r>
          </a:p>
        </p:txBody>
      </p:sp>
    </p:spTree>
    <p:extLst>
      <p:ext uri="{BB962C8B-B14F-4D97-AF65-F5344CB8AC3E}">
        <p14:creationId xmlns:p14="http://schemas.microsoft.com/office/powerpoint/2010/main" val="4055026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60445BEB-B600-4E73-BA54-81023233D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Personensuche REST-Aufruf mit </a:t>
            </a:r>
            <a:r>
              <a:rPr lang="de-CH" dirty="0" err="1"/>
              <a:t>axios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D8B3BFA1-DD7E-4145-83C0-686491EC7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26.11.2018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0167984B-7CFC-4FC8-8B6E-A6C9B0BE2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B5F602B5-61AD-4317-BEDB-62E6B8CD0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24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493D623C-F8B1-42CA-BF0E-ED66943C91E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Für den REST-Aufruf benutzen wir </a:t>
            </a:r>
            <a:r>
              <a:rPr lang="de-CH" dirty="0" err="1"/>
              <a:t>axios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npm</a:t>
            </a:r>
            <a:r>
              <a:rPr lang="de-CH" dirty="0"/>
              <a:t> </a:t>
            </a:r>
            <a:r>
              <a:rPr lang="de-CH" dirty="0" err="1"/>
              <a:t>install</a:t>
            </a:r>
            <a:r>
              <a:rPr lang="de-CH" dirty="0"/>
              <a:t> </a:t>
            </a:r>
            <a:r>
              <a:rPr lang="de-CH" dirty="0" err="1"/>
              <a:t>axios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Benutzung:</a:t>
            </a:r>
            <a:br>
              <a:rPr lang="de-CH" dirty="0"/>
            </a:br>
            <a:r>
              <a:rPr lang="de-CH" dirty="0" err="1"/>
              <a:t>import</a:t>
            </a:r>
            <a:r>
              <a:rPr lang="de-CH" dirty="0"/>
              <a:t> </a:t>
            </a:r>
            <a:r>
              <a:rPr lang="de-CH" dirty="0" err="1"/>
              <a:t>axios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'</a:t>
            </a:r>
            <a:r>
              <a:rPr lang="de-CH" dirty="0" err="1"/>
              <a:t>axios</a:t>
            </a:r>
            <a:r>
              <a:rPr lang="de-CH" dirty="0"/>
              <a:t>';</a:t>
            </a:r>
            <a:br>
              <a:rPr lang="de-CH" dirty="0"/>
            </a:br>
            <a:r>
              <a:rPr lang="de-CH" dirty="0" err="1"/>
              <a:t>axios.get</a:t>
            </a:r>
            <a:r>
              <a:rPr lang="de-CH" dirty="0"/>
              <a:t>('http://localhost:8080/</a:t>
            </a:r>
            <a:r>
              <a:rPr lang="de-CH" dirty="0" err="1"/>
              <a:t>person?name</a:t>
            </a:r>
            <a:r>
              <a:rPr lang="de-CH" dirty="0"/>
              <a:t>=' + </a:t>
            </a:r>
            <a:r>
              <a:rPr lang="de-CH" dirty="0" err="1"/>
              <a:t>text</a:t>
            </a:r>
            <a:r>
              <a:rPr lang="de-CH" dirty="0"/>
              <a:t>)</a:t>
            </a:r>
            <a:br>
              <a:rPr lang="de-CH" dirty="0"/>
            </a:br>
            <a:r>
              <a:rPr lang="de-CH" dirty="0"/>
              <a:t>	.</a:t>
            </a:r>
            <a:r>
              <a:rPr lang="de-CH" dirty="0" err="1"/>
              <a:t>then</a:t>
            </a:r>
            <a:r>
              <a:rPr lang="de-CH" dirty="0"/>
              <a:t>(</a:t>
            </a:r>
            <a:r>
              <a:rPr lang="de-CH" dirty="0" err="1"/>
              <a:t>res</a:t>
            </a:r>
            <a:r>
              <a:rPr lang="de-CH" dirty="0"/>
              <a:t> =&gt; {</a:t>
            </a:r>
            <a:br>
              <a:rPr lang="de-CH" dirty="0"/>
            </a:br>
            <a:r>
              <a:rPr lang="de-CH" dirty="0"/>
              <a:t>		</a:t>
            </a:r>
            <a:r>
              <a:rPr lang="de-CH" dirty="0" err="1"/>
              <a:t>this.setState</a:t>
            </a:r>
            <a:r>
              <a:rPr lang="de-CH" dirty="0"/>
              <a:t>({ </a:t>
            </a:r>
            <a:r>
              <a:rPr lang="de-CH" dirty="0" err="1"/>
              <a:t>persons</a:t>
            </a:r>
            <a:r>
              <a:rPr lang="de-CH" dirty="0"/>
              <a:t> : </a:t>
            </a:r>
            <a:r>
              <a:rPr lang="de-CH" dirty="0" err="1"/>
              <a:t>res.data</a:t>
            </a:r>
            <a:r>
              <a:rPr lang="de-CH" dirty="0"/>
              <a:t> });</a:t>
            </a:r>
            <a:br>
              <a:rPr lang="de-CH" dirty="0"/>
            </a:br>
            <a:r>
              <a:rPr lang="de-CH" dirty="0"/>
              <a:t>	}</a:t>
            </a:r>
            <a:br>
              <a:rPr lang="de-CH" dirty="0"/>
            </a:br>
            <a:r>
              <a:rPr lang="de-CH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2952891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1965F34C-A37F-4A07-B422-E02148B3C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axios</a:t>
            </a:r>
            <a:r>
              <a:rPr lang="de-CH" dirty="0"/>
              <a:t> mit IE11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B4CE55F6-D463-4FA0-B8CB-BB9A5B802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26.11.2018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86811DE6-7668-4BF4-B8AB-FFE31BE96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FB6E3806-A2BB-4703-A959-FD9EDBDC7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25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8F986CC3-59F8-4C03-ADEE-82E24430968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/>
              <a:t>Damit </a:t>
            </a:r>
            <a:r>
              <a:rPr lang="de-CH" dirty="0" err="1"/>
              <a:t>axios</a:t>
            </a:r>
            <a:r>
              <a:rPr lang="de-CH" dirty="0"/>
              <a:t> mit IE11 funktioniert muss das </a:t>
            </a:r>
            <a:r>
              <a:rPr lang="de-CH" dirty="0" err="1"/>
              <a:t>polyfill</a:t>
            </a:r>
            <a:r>
              <a:rPr lang="de-CH" dirty="0"/>
              <a:t> für ES6 </a:t>
            </a:r>
            <a:r>
              <a:rPr lang="de-CH" dirty="0" err="1"/>
              <a:t>Promise</a:t>
            </a:r>
            <a:r>
              <a:rPr lang="de-CH" dirty="0"/>
              <a:t> benutzt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npm</a:t>
            </a:r>
            <a:r>
              <a:rPr lang="de-CH" dirty="0"/>
              <a:t> </a:t>
            </a:r>
            <a:r>
              <a:rPr lang="de-CH" dirty="0" err="1"/>
              <a:t>install</a:t>
            </a:r>
            <a:r>
              <a:rPr lang="de-CH" dirty="0"/>
              <a:t> es6-promise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In index.js folgende Zeile hinzufügen</a:t>
            </a:r>
            <a:br>
              <a:rPr lang="de-CH" dirty="0"/>
            </a:br>
            <a:r>
              <a:rPr lang="de-CH" dirty="0" err="1"/>
              <a:t>require</a:t>
            </a:r>
            <a:r>
              <a:rPr lang="de-CH" dirty="0"/>
              <a:t>('es6-promise').</a:t>
            </a:r>
            <a:r>
              <a:rPr lang="de-CH" dirty="0" err="1"/>
              <a:t>polyfill</a:t>
            </a:r>
            <a:r>
              <a:rPr lang="de-CH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5520832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DCB7235A-BAC6-49B0-AEDE-E3B8B462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5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0CB49738-F632-4907-8E92-AD7764935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26.11.2018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4DF40370-9183-4666-8FF7-9C999A902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D91484F6-BA96-4C29-BDA8-61210E9AD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26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2C7CE1A3-A239-4DAF-A9DD-B2206F7DD54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Baue die Personensuche ein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Sie soll nur angezeigt werden, wenn der User </a:t>
            </a:r>
            <a:r>
              <a:rPr lang="de-CH" dirty="0" err="1"/>
              <a:t>eingelogged</a:t>
            </a:r>
            <a:r>
              <a:rPr lang="de-CH" dirty="0"/>
              <a:t> 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Splitte dabei die Komponenten sinnvoll auf</a:t>
            </a:r>
          </a:p>
        </p:txBody>
      </p:sp>
    </p:spTree>
    <p:extLst>
      <p:ext uri="{BB962C8B-B14F-4D97-AF65-F5344CB8AC3E}">
        <p14:creationId xmlns:p14="http://schemas.microsoft.com/office/powerpoint/2010/main" val="21325900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6B8A5EBB-8FB9-439E-B5A5-F96794C00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Abfangen von </a:t>
            </a:r>
            <a:r>
              <a:rPr lang="de-CH" dirty="0" err="1"/>
              <a:t>Javascript</a:t>
            </a:r>
            <a:r>
              <a:rPr lang="de-CH" dirty="0"/>
              <a:t>-Errors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3522AF67-7FB9-4350-9E6B-26E058BF0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26.11.2018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CAC3D92B-7B14-4158-8275-1B69DB5EB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D2A0D301-7423-491D-B88A-00284B5CD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27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BF43011D-4F7C-459A-9721-FCA2C94E49E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Javascript</a:t>
            </a:r>
            <a:r>
              <a:rPr lang="de-CH" dirty="0"/>
              <a:t>-Errors sollten abgefangen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Damit eine Komponente </a:t>
            </a:r>
            <a:r>
              <a:rPr lang="de-CH" dirty="0" err="1"/>
              <a:t>Javascript</a:t>
            </a:r>
            <a:r>
              <a:rPr lang="de-CH" dirty="0"/>
              <a:t>-Errors abfangen kann, muss sie die Methode </a:t>
            </a:r>
            <a:r>
              <a:rPr lang="de-CH" dirty="0" err="1"/>
              <a:t>componentDidCatch</a:t>
            </a:r>
            <a:r>
              <a:rPr lang="de-CH" dirty="0"/>
              <a:t>(</a:t>
            </a:r>
            <a:r>
              <a:rPr lang="de-CH" dirty="0" err="1"/>
              <a:t>error</a:t>
            </a:r>
            <a:r>
              <a:rPr lang="de-CH" dirty="0"/>
              <a:t>, </a:t>
            </a:r>
            <a:r>
              <a:rPr lang="de-CH" dirty="0" err="1"/>
              <a:t>info</a:t>
            </a:r>
            <a:r>
              <a:rPr lang="de-CH" dirty="0"/>
              <a:t>) implementieren</a:t>
            </a:r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 err="1"/>
              <a:t>error</a:t>
            </a:r>
            <a:r>
              <a:rPr lang="de-CH" dirty="0"/>
              <a:t>: Fehlertext</a:t>
            </a:r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 err="1"/>
              <a:t>info.componentStack</a:t>
            </a:r>
            <a:r>
              <a:rPr lang="de-CH" dirty="0"/>
              <a:t>: </a:t>
            </a:r>
            <a:r>
              <a:rPr lang="de-CH" dirty="0" err="1"/>
              <a:t>Stacktrace</a:t>
            </a:r>
            <a:endParaRPr lang="de-CH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CH" b="1" dirty="0"/>
              <a:t>Diese Komponente wird dann als umhüllende Komponente eingebaut</a:t>
            </a:r>
          </a:p>
        </p:txBody>
      </p:sp>
    </p:spTree>
    <p:extLst>
      <p:ext uri="{BB962C8B-B14F-4D97-AF65-F5344CB8AC3E}">
        <p14:creationId xmlns:p14="http://schemas.microsoft.com/office/powerpoint/2010/main" val="22034389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CCA05B1B-E1C2-4E9F-B6DA-CE4B98CEC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ErrorBoundary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A1AEC51A-A8E5-4C20-8CCD-3E746215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26.11.2018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C58DE1F8-A56E-4272-937F-4EBCD7C5A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9661B9BC-E21D-4BDF-89FB-988166B5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28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FD4182D0-A7EC-4DAA-A304-CBEF38E9CCC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9648825" cy="46815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 err="1"/>
              <a:t>class</a:t>
            </a:r>
            <a:r>
              <a:rPr lang="de-CH" sz="2000" dirty="0"/>
              <a:t> </a:t>
            </a:r>
            <a:r>
              <a:rPr lang="de-CH" sz="2000" dirty="0" err="1"/>
              <a:t>ErrorBoundary</a:t>
            </a:r>
            <a:r>
              <a:rPr lang="de-CH" sz="2000" dirty="0"/>
              <a:t> </a:t>
            </a:r>
            <a:r>
              <a:rPr lang="de-CH" sz="2000" dirty="0" err="1"/>
              <a:t>extends</a:t>
            </a:r>
            <a:r>
              <a:rPr lang="de-CH" sz="2000" dirty="0"/>
              <a:t> </a:t>
            </a:r>
            <a:r>
              <a:rPr lang="de-CH" sz="2000" dirty="0" err="1"/>
              <a:t>React.Component</a:t>
            </a:r>
            <a:r>
              <a:rPr lang="de-CH" sz="2000" dirty="0"/>
              <a:t> {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endParaRPr lang="de-CH" sz="2000"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</a:t>
            </a:r>
            <a:r>
              <a:rPr lang="de-CH" sz="2000" dirty="0" err="1"/>
              <a:t>componentDidCatch</a:t>
            </a:r>
            <a:r>
              <a:rPr lang="de-CH" sz="2000" dirty="0"/>
              <a:t>(</a:t>
            </a:r>
            <a:r>
              <a:rPr lang="de-CH" sz="2000" dirty="0" err="1"/>
              <a:t>error</a:t>
            </a:r>
            <a:r>
              <a:rPr lang="de-CH" sz="2000" dirty="0"/>
              <a:t>, </a:t>
            </a:r>
            <a:r>
              <a:rPr lang="de-CH" sz="2000" dirty="0" err="1"/>
              <a:t>errorInfo</a:t>
            </a:r>
            <a:r>
              <a:rPr lang="de-CH" sz="2000" dirty="0"/>
              <a:t>) {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	…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}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endParaRPr lang="de-CH" sz="2000"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</a:t>
            </a:r>
            <a:r>
              <a:rPr lang="de-CH" sz="2000" dirty="0" err="1"/>
              <a:t>render</a:t>
            </a:r>
            <a:r>
              <a:rPr lang="de-CH" sz="2000" dirty="0"/>
              <a:t>() {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	</a:t>
            </a:r>
            <a:r>
              <a:rPr lang="de-CH" sz="2000" dirty="0" err="1"/>
              <a:t>if</a:t>
            </a:r>
            <a:r>
              <a:rPr lang="de-CH" sz="2000" dirty="0"/>
              <a:t> (</a:t>
            </a:r>
            <a:r>
              <a:rPr lang="de-CH" sz="2000" dirty="0" err="1"/>
              <a:t>this.state.errorInfo</a:t>
            </a:r>
            <a:r>
              <a:rPr lang="de-CH" sz="2000" dirty="0"/>
              <a:t>) {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		</a:t>
            </a:r>
            <a:r>
              <a:rPr lang="de-CH" sz="2000" dirty="0" err="1"/>
              <a:t>return</a:t>
            </a:r>
            <a:r>
              <a:rPr lang="de-CH" sz="2000" dirty="0"/>
              <a:t> (&lt;p&gt;Es ist ein Fehler aufgetreten. &lt;/p&gt;);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	} </a:t>
            </a:r>
            <a:r>
              <a:rPr lang="de-CH" sz="2000" dirty="0" err="1"/>
              <a:t>else</a:t>
            </a:r>
            <a:r>
              <a:rPr lang="de-CH" sz="2000" dirty="0"/>
              <a:t> {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		</a:t>
            </a:r>
            <a:r>
              <a:rPr lang="de-CH" sz="2000" dirty="0" err="1"/>
              <a:t>return</a:t>
            </a:r>
            <a:r>
              <a:rPr lang="de-CH" sz="2000" dirty="0"/>
              <a:t> </a:t>
            </a:r>
            <a:r>
              <a:rPr lang="de-CH" sz="2000" dirty="0" err="1"/>
              <a:t>this.props.children</a:t>
            </a:r>
            <a:r>
              <a:rPr lang="de-CH" sz="2000" dirty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	}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}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endParaRPr lang="de-CH" sz="2000"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89511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4DD1A517-2153-47AD-B381-44E3461F9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6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2084E62A-4B7D-4721-B9B8-855809566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26.11.2018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756ED2BE-EEA0-46D0-B68B-FDA9D1F8B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5B806AB8-19DE-49A2-9336-B72C36385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29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F5428315-4404-44E6-B96A-F577554B854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Wirf in der Suche einen Error</a:t>
            </a:r>
            <a:br>
              <a:rPr lang="de-CH" dirty="0"/>
            </a:br>
            <a:r>
              <a:rPr lang="de-CH" dirty="0"/>
              <a:t>	</a:t>
            </a:r>
            <a:r>
              <a:rPr lang="en-US" dirty="0"/>
              <a:t>throw new Error('I crashed!’);</a:t>
            </a:r>
            <a:br>
              <a:rPr lang="en-US" dirty="0"/>
            </a:br>
            <a:r>
              <a:rPr lang="de-CH" dirty="0"/>
              <a:t>wenn eine Person den Namen XXX1 hat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Baue</a:t>
            </a:r>
            <a:r>
              <a:rPr lang="en-US" dirty="0"/>
              <a:t> um die </a:t>
            </a:r>
            <a:r>
              <a:rPr lang="en-US" dirty="0" err="1"/>
              <a:t>Personensuche</a:t>
            </a:r>
            <a:r>
              <a:rPr lang="en-US" dirty="0"/>
              <a:t> die </a:t>
            </a:r>
            <a:r>
              <a:rPr lang="en-US" dirty="0" err="1"/>
              <a:t>Komponente</a:t>
            </a:r>
            <a:r>
              <a:rPr lang="en-US" dirty="0"/>
              <a:t> </a:t>
            </a:r>
            <a:r>
              <a:rPr lang="en-US" dirty="0" err="1"/>
              <a:t>ErrorBoundary</a:t>
            </a:r>
            <a:r>
              <a:rPr lang="en-US" dirty="0"/>
              <a:t>, </a:t>
            </a:r>
            <a:r>
              <a:rPr lang="en-US" dirty="0" err="1"/>
              <a:t>welchen</a:t>
            </a:r>
            <a:r>
              <a:rPr lang="en-US" dirty="0"/>
              <a:t> </a:t>
            </a:r>
            <a:r>
              <a:rPr lang="en-US" dirty="0" err="1"/>
              <a:t>diesen</a:t>
            </a:r>
            <a:r>
              <a:rPr lang="en-US" dirty="0"/>
              <a:t> </a:t>
            </a:r>
            <a:r>
              <a:rPr lang="en-US" dirty="0" err="1"/>
              <a:t>Fehler</a:t>
            </a:r>
            <a:r>
              <a:rPr lang="en-US" dirty="0"/>
              <a:t> </a:t>
            </a:r>
            <a:r>
              <a:rPr lang="en-US" dirty="0" err="1"/>
              <a:t>abfängt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094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0C0DB3E2-4658-409F-B031-17E1A0B0F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React</a:t>
            </a:r>
            <a:r>
              <a:rPr lang="de-CH" dirty="0"/>
              <a:t> resp. JSX (</a:t>
            </a:r>
            <a:r>
              <a:rPr lang="de-CH" b="1" i="1" dirty="0"/>
              <a:t>J</a:t>
            </a:r>
            <a:r>
              <a:rPr lang="de-CH" i="1" dirty="0"/>
              <a:t>ava</a:t>
            </a:r>
            <a:r>
              <a:rPr lang="de-CH" b="1" i="1" dirty="0"/>
              <a:t>S</a:t>
            </a:r>
            <a:r>
              <a:rPr lang="de-CH" i="1" dirty="0"/>
              <a:t>cript </a:t>
            </a:r>
            <a:r>
              <a:rPr lang="de-CH" b="1" i="1" dirty="0"/>
              <a:t>X</a:t>
            </a:r>
            <a:r>
              <a:rPr lang="de-CH" i="1" dirty="0"/>
              <a:t>ML)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780E1921-AE6D-41E3-A590-2E62A1F45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26.11.2018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6A8CDA32-906C-4021-8502-E9D836DB1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2ACACBEF-72CB-446C-8EC8-42019FF03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905A3F6F-EEE0-400F-98F9-C2A6B8C3798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err="1"/>
              <a:t>const</a:t>
            </a:r>
            <a:r>
              <a:rPr lang="de-CH" dirty="0"/>
              <a:t> </a:t>
            </a:r>
            <a:r>
              <a:rPr lang="de-CH" dirty="0" err="1"/>
              <a:t>name</a:t>
            </a:r>
            <a:r>
              <a:rPr lang="de-CH" dirty="0"/>
              <a:t> = ‘Markus Borer';</a:t>
            </a:r>
          </a:p>
          <a:p>
            <a:r>
              <a:rPr lang="de-CH" dirty="0" err="1"/>
              <a:t>const</a:t>
            </a:r>
            <a:r>
              <a:rPr lang="de-CH" dirty="0"/>
              <a:t> </a:t>
            </a:r>
            <a:r>
              <a:rPr lang="de-CH" dirty="0" err="1"/>
              <a:t>element</a:t>
            </a:r>
            <a:r>
              <a:rPr lang="de-CH" dirty="0"/>
              <a:t> = &lt;h1&gt;Hallo, {</a:t>
            </a:r>
            <a:r>
              <a:rPr lang="de-CH" dirty="0" err="1"/>
              <a:t>name</a:t>
            </a:r>
            <a:r>
              <a:rPr lang="de-CH" dirty="0"/>
              <a:t>}&lt;/h1&gt;;</a:t>
            </a:r>
          </a:p>
          <a:p>
            <a:endParaRPr lang="de-CH" dirty="0"/>
          </a:p>
          <a:p>
            <a:r>
              <a:rPr lang="de-CH" dirty="0" err="1"/>
              <a:t>ReactDOM.render</a:t>
            </a:r>
            <a:r>
              <a:rPr lang="de-CH" dirty="0"/>
              <a:t>(</a:t>
            </a:r>
          </a:p>
          <a:p>
            <a:r>
              <a:rPr lang="de-CH" dirty="0"/>
              <a:t>  </a:t>
            </a:r>
            <a:r>
              <a:rPr lang="de-CH" dirty="0" err="1"/>
              <a:t>element</a:t>
            </a:r>
            <a:r>
              <a:rPr lang="de-CH" dirty="0"/>
              <a:t>,</a:t>
            </a:r>
          </a:p>
          <a:p>
            <a:r>
              <a:rPr lang="de-CH" dirty="0"/>
              <a:t>  </a:t>
            </a:r>
            <a:r>
              <a:rPr lang="de-CH" dirty="0" err="1"/>
              <a:t>document.getElementById</a:t>
            </a:r>
            <a:r>
              <a:rPr lang="de-CH" dirty="0"/>
              <a:t>('root')</a:t>
            </a:r>
          </a:p>
          <a:p>
            <a:r>
              <a:rPr lang="de-CH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455959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9533BD00-316B-40FA-977C-893D5D393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Default-Properties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6EBC6BBC-72FB-4DA9-83A3-BCEC3C0AE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26.11.2018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C5F02BA4-B103-41B2-B9F3-2934F1261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015305BA-6C1B-447C-B141-8E67770F3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30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413DFB83-345C-4C3B-A1B6-E0902922A30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static </a:t>
            </a:r>
            <a:r>
              <a:rPr lang="en-US" dirty="0" err="1"/>
              <a:t>defaultProps</a:t>
            </a:r>
            <a:r>
              <a:rPr lang="en-US" dirty="0"/>
              <a:t> = {</a:t>
            </a:r>
          </a:p>
          <a:p>
            <a:r>
              <a:rPr lang="en-US" dirty="0"/>
              <a:t>    name: “Borer",</a:t>
            </a:r>
          </a:p>
          <a:p>
            <a:r>
              <a:rPr lang="en-US" dirty="0"/>
              <a:t>    city: “Bern"</a:t>
            </a:r>
          </a:p>
          <a:p>
            <a:r>
              <a:rPr lang="en-US" dirty="0"/>
              <a:t>}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461871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30A540A0-C8A6-46EA-8802-C4C8D5242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React.PureComponent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F3710C85-F4FD-4A17-984A-CECC517D3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26.11.2018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2544BC0C-039F-4A6F-BD17-236D6C97C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71734ADA-FA6A-4C87-BB3E-EEE4AF141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31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10BF290A-0581-4BFE-80A9-84AECB370DB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Hat die Funktion </a:t>
            </a:r>
            <a:r>
              <a:rPr lang="de-CH" dirty="0" err="1"/>
              <a:t>shouldComponentUpdate</a:t>
            </a:r>
            <a:r>
              <a:rPr lang="de-CH" dirty="0"/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Diese Funktion gibt nur </a:t>
            </a:r>
            <a:r>
              <a:rPr lang="de-CH" dirty="0" err="1"/>
              <a:t>true</a:t>
            </a:r>
            <a:r>
              <a:rPr lang="de-CH" dirty="0"/>
              <a:t> zurück, wenn </a:t>
            </a:r>
            <a:r>
              <a:rPr lang="de-CH" dirty="0" err="1"/>
              <a:t>props</a:t>
            </a:r>
            <a:r>
              <a:rPr lang="de-CH" dirty="0"/>
              <a:t> oder </a:t>
            </a:r>
            <a:r>
              <a:rPr lang="de-CH" dirty="0" err="1"/>
              <a:t>state</a:t>
            </a:r>
            <a:r>
              <a:rPr lang="de-CH" dirty="0"/>
              <a:t> geändert hat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Dient zur Performance-Steigerung</a:t>
            </a:r>
          </a:p>
        </p:txBody>
      </p:sp>
    </p:spTree>
    <p:extLst>
      <p:ext uri="{BB962C8B-B14F-4D97-AF65-F5344CB8AC3E}">
        <p14:creationId xmlns:p14="http://schemas.microsoft.com/office/powerpoint/2010/main" val="37856739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277D5125-1CDF-4B89-92F2-B5700CF89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Tools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69914CF5-DFA4-4959-9A4F-60788B72D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26.11.2018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9645914B-8D7E-459B-B671-C63BD11EC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C5C4F5C6-296E-4E85-A8AB-353D72F30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32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B9B1320D-DC29-4B11-985D-CF9752F11BA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err="1"/>
              <a:t>React</a:t>
            </a:r>
            <a:r>
              <a:rPr lang="de-CH" dirty="0"/>
              <a:t> Developer Tools</a:t>
            </a:r>
          </a:p>
          <a:p>
            <a:r>
              <a:rPr lang="de-CH" dirty="0">
                <a:hlinkClick r:id="rId3"/>
              </a:rPr>
              <a:t>https://github.com/facebook/react-devtools</a:t>
            </a:r>
          </a:p>
          <a:p>
            <a:endParaRPr lang="de-CH" dirty="0"/>
          </a:p>
          <a:p>
            <a:r>
              <a:rPr lang="de-CH" dirty="0" err="1"/>
              <a:t>React-Sight</a:t>
            </a:r>
            <a:endParaRPr lang="de-CH" dirty="0"/>
          </a:p>
          <a:p>
            <a:r>
              <a:rPr lang="de-CH" dirty="0">
                <a:hlinkClick r:id="rId4"/>
              </a:rPr>
              <a:t>https://www.reactsight.com/</a:t>
            </a:r>
          </a:p>
        </p:txBody>
      </p:sp>
    </p:spTree>
    <p:extLst>
      <p:ext uri="{BB962C8B-B14F-4D97-AF65-F5344CB8AC3E}">
        <p14:creationId xmlns:p14="http://schemas.microsoft.com/office/powerpoint/2010/main" val="26160422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16FC8DF1-C9D7-46E3-83D6-5072C1A4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Materialize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3D29B4A2-9112-46E2-AA35-B3CB5AFF7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26.11.2018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1F00B392-37C3-409D-917C-7E7A06033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69765797-2376-47D0-ABE6-C28137DD4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33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F9AC3082-6207-4087-95E7-935FE808DBE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/>
              <a:t> </a:t>
            </a:r>
          </a:p>
        </p:txBody>
      </p:sp>
      <p:pic>
        <p:nvPicPr>
          <p:cNvPr id="7" name="Picture 6" descr="Bildergebnis fÃ¼r react materialize">
            <a:extLst>
              <a:ext uri="{FF2B5EF4-FFF2-40B4-BE49-F238E27FC236}">
                <a16:creationId xmlns="" xmlns:a16="http://schemas.microsoft.com/office/drawing/2014/main" id="{C0CAFA2A-AE5B-40CE-8397-6FBCA589B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893" y="2405603"/>
            <a:ext cx="2906287" cy="290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Bildergebnis fÃ¼r materialize">
            <a:extLst>
              <a:ext uri="{FF2B5EF4-FFF2-40B4-BE49-F238E27FC236}">
                <a16:creationId xmlns="" xmlns:a16="http://schemas.microsoft.com/office/drawing/2014/main" id="{B892D75F-C42F-4019-BCA1-3C83CB54B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810" y="2488903"/>
            <a:ext cx="2739685" cy="273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89280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1A25A864-1786-4EAE-83DC-AD86345D6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Materialize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8DA016BA-19C7-4468-ABCD-518C3F0BD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26.11.2018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373631AC-2D09-4E6D-A934-48A22CD70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16434493-4DEC-4E9D-B3BD-BA4B31CFD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34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7FF67B39-8F9A-47D2-8D82-0D3EE900B7E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React</a:t>
            </a:r>
            <a:r>
              <a:rPr lang="de-CH" dirty="0"/>
              <a:t> </a:t>
            </a:r>
            <a:r>
              <a:rPr lang="de-CH" dirty="0" err="1"/>
              <a:t>Materialize</a:t>
            </a:r>
            <a:r>
              <a:rPr lang="de-CH" dirty="0"/>
              <a:t/>
            </a:r>
            <a:br>
              <a:rPr lang="de-CH" dirty="0"/>
            </a:br>
            <a:r>
              <a:rPr lang="de-CH" dirty="0"/>
              <a:t>Basiert auf </a:t>
            </a:r>
            <a:r>
              <a:rPr lang="de-CH" dirty="0" err="1"/>
              <a:t>Materialize</a:t>
            </a:r>
            <a:r>
              <a:rPr lang="de-CH" dirty="0"/>
              <a:t/>
            </a:r>
            <a:br>
              <a:rPr lang="de-CH" dirty="0"/>
            </a:br>
            <a:r>
              <a:rPr lang="de-CH" dirty="0">
                <a:hlinkClick r:id="rId3"/>
              </a:rPr>
              <a:t>https://react-materialize.github.io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Materialize</a:t>
            </a:r>
            <a:r>
              <a:rPr lang="de-CH" dirty="0"/>
              <a:t/>
            </a:r>
            <a:br>
              <a:rPr lang="de-CH" dirty="0"/>
            </a:br>
            <a:r>
              <a:rPr lang="de-CH" dirty="0">
                <a:hlinkClick r:id="rId4"/>
              </a:rPr>
              <a:t>https://materializecss.com/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68446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62B5B1FC-38B6-4AAF-A0D4-8343E72B8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Grid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35FE2A4F-14D1-453C-8962-28768FDAA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26.11.2018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69FE2911-271E-4781-8E8D-C6FD249EA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7974A4C8-7622-4904-A311-5A2D3F872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35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8506262F-A1F1-43B6-BB5D-766A37FB0DD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Grid analog Bootstrap (12 Spalten)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Elemente </a:t>
            </a:r>
            <a:r>
              <a:rPr lang="de-CH" dirty="0" err="1"/>
              <a:t>Row</a:t>
            </a:r>
            <a:r>
              <a:rPr lang="de-CH" dirty="0"/>
              <a:t> und Col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Grössen s, m, l, xl</a:t>
            </a:r>
            <a:br>
              <a:rPr lang="de-CH" dirty="0"/>
            </a:br>
            <a:r>
              <a:rPr lang="de-CH" dirty="0"/>
              <a:t>s={1} m={2} l={2} xl={4}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Per Default werden div-Elemente benutzt</a:t>
            </a:r>
            <a:br>
              <a:rPr lang="de-CH" dirty="0"/>
            </a:br>
            <a:r>
              <a:rPr lang="de-CH" dirty="0"/>
              <a:t>Kann via Attribut </a:t>
            </a:r>
            <a:r>
              <a:rPr lang="de-CH" dirty="0" err="1"/>
              <a:t>node</a:t>
            </a:r>
            <a:r>
              <a:rPr lang="de-CH" dirty="0"/>
              <a:t> übersteuert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362036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0A1A6049-CD7F-4D8C-A11D-F46161BD0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Komponenten, </a:t>
            </a:r>
            <a:r>
              <a:rPr lang="de-CH" dirty="0" err="1"/>
              <a:t>Javascript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C3E5D1B8-CD55-4D78-A71B-0EFAD8E43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26.11.2018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CC69CD03-791F-46AA-BBED-D1E057D84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F4D3FB05-A4EF-447C-B998-F59D03904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36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B543C937-A1EB-4404-B13C-FE733E7C6AB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Komponenten</a:t>
            </a:r>
            <a:br>
              <a:rPr lang="de-CH" dirty="0"/>
            </a:br>
            <a:r>
              <a:rPr lang="de-CH" dirty="0"/>
              <a:t>Badge, Button, </a:t>
            </a:r>
            <a:r>
              <a:rPr lang="de-CH" dirty="0" err="1"/>
              <a:t>Breadcrump</a:t>
            </a:r>
            <a:r>
              <a:rPr lang="de-CH" dirty="0"/>
              <a:t>, Card, Chip, Collection, </a:t>
            </a:r>
            <a:r>
              <a:rPr lang="de-CH" dirty="0" err="1"/>
              <a:t>Footer</a:t>
            </a:r>
            <a:r>
              <a:rPr lang="de-CH" dirty="0"/>
              <a:t>, Form, Icon, </a:t>
            </a:r>
            <a:r>
              <a:rPr lang="de-CH" dirty="0" err="1"/>
              <a:t>Navbar</a:t>
            </a:r>
            <a:r>
              <a:rPr lang="de-CH" dirty="0"/>
              <a:t>, </a:t>
            </a:r>
            <a:r>
              <a:rPr lang="de-CH" dirty="0" err="1"/>
              <a:t>Pagination</a:t>
            </a:r>
            <a:r>
              <a:rPr lang="de-CH" dirty="0"/>
              <a:t>, </a:t>
            </a:r>
            <a:r>
              <a:rPr lang="de-CH" dirty="0" err="1"/>
              <a:t>Preloader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Javascript</a:t>
            </a:r>
            <a:r>
              <a:rPr lang="de-CH" dirty="0"/>
              <a:t/>
            </a:r>
            <a:br>
              <a:rPr lang="de-CH" dirty="0"/>
            </a:br>
            <a:r>
              <a:rPr lang="de-CH" dirty="0" err="1"/>
              <a:t>Carousel</a:t>
            </a:r>
            <a:r>
              <a:rPr lang="de-CH" dirty="0"/>
              <a:t>, </a:t>
            </a:r>
            <a:r>
              <a:rPr lang="de-CH" dirty="0" err="1"/>
              <a:t>Collapsible</a:t>
            </a:r>
            <a:r>
              <a:rPr lang="de-CH" dirty="0"/>
              <a:t>, Dropdown, Media, Modal, </a:t>
            </a:r>
            <a:r>
              <a:rPr lang="de-CH" dirty="0" err="1"/>
              <a:t>Parallax</a:t>
            </a:r>
            <a:r>
              <a:rPr lang="de-CH" dirty="0"/>
              <a:t>, </a:t>
            </a:r>
            <a:r>
              <a:rPr lang="de-CH" dirty="0" err="1"/>
              <a:t>Sidenav</a:t>
            </a:r>
            <a:r>
              <a:rPr lang="de-CH" dirty="0"/>
              <a:t>, Tab, Toast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Materialize</a:t>
            </a:r>
            <a:r>
              <a:rPr lang="de-CH" dirty="0"/>
              <a:t/>
            </a:r>
            <a:br>
              <a:rPr lang="de-CH" dirty="0"/>
            </a:br>
            <a:r>
              <a:rPr lang="de-CH" dirty="0" err="1"/>
              <a:t>FeatureDiscovery</a:t>
            </a:r>
            <a:r>
              <a:rPr lang="de-CH" dirty="0"/>
              <a:t>, </a:t>
            </a:r>
            <a:r>
              <a:rPr lang="de-CH" dirty="0" err="1"/>
              <a:t>Pushpin</a:t>
            </a:r>
            <a:r>
              <a:rPr lang="de-CH" dirty="0"/>
              <a:t>, </a:t>
            </a:r>
            <a:r>
              <a:rPr lang="de-CH" dirty="0" err="1"/>
              <a:t>Scrollspy</a:t>
            </a:r>
            <a:r>
              <a:rPr lang="de-CH" dirty="0"/>
              <a:t>, Tooltip, Wave</a:t>
            </a:r>
          </a:p>
        </p:txBody>
      </p:sp>
    </p:spTree>
    <p:extLst>
      <p:ext uri="{BB962C8B-B14F-4D97-AF65-F5344CB8AC3E}">
        <p14:creationId xmlns:p14="http://schemas.microsoft.com/office/powerpoint/2010/main" val="29041013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46B71E06-6B08-43AE-A9C8-F9B142FB2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Installation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7DA43725-4CCB-4CF7-B561-C2455E37B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26.11.2018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10B0C594-04E2-4D69-B149-A140EDB73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CB7B5591-8305-4064-885D-68FF19B8D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37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7804FF59-5423-4D10-A437-717C62ABF25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npm</a:t>
            </a:r>
            <a:r>
              <a:rPr lang="de-CH" dirty="0"/>
              <a:t> </a:t>
            </a:r>
            <a:r>
              <a:rPr lang="de-CH" dirty="0" err="1"/>
              <a:t>install</a:t>
            </a:r>
            <a:r>
              <a:rPr lang="de-CH" dirty="0"/>
              <a:t> </a:t>
            </a:r>
            <a:r>
              <a:rPr lang="de-CH" dirty="0" err="1"/>
              <a:t>react-materialize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public</a:t>
            </a:r>
            <a:r>
              <a:rPr lang="de-CH" dirty="0"/>
              <a:t>/index.html anpassen</a:t>
            </a:r>
            <a:br>
              <a:rPr lang="de-CH" dirty="0"/>
            </a:br>
            <a:r>
              <a:rPr lang="en-US" sz="1400" dirty="0"/>
              <a:t>&lt;html&gt;</a:t>
            </a:r>
            <a:br>
              <a:rPr lang="en-US" sz="1400" dirty="0"/>
            </a:br>
            <a:r>
              <a:rPr lang="en-US" sz="1400" dirty="0"/>
              <a:t>  &lt;head&gt;	</a:t>
            </a:r>
            <a:br>
              <a:rPr lang="en-US" sz="1400" dirty="0"/>
            </a:br>
            <a:r>
              <a:rPr lang="en-US" sz="1400" dirty="0"/>
              <a:t>    …</a:t>
            </a:r>
            <a:br>
              <a:rPr lang="en-US" sz="1400" dirty="0"/>
            </a:br>
            <a:r>
              <a:rPr lang="en-US" sz="1400" dirty="0">
                <a:highlight>
                  <a:srgbClr val="FFFF00"/>
                </a:highlight>
              </a:rPr>
              <a:t>    &lt;link </a:t>
            </a:r>
            <a:r>
              <a:rPr lang="en-US" sz="1400" dirty="0" err="1">
                <a:highlight>
                  <a:srgbClr val="FFFF00"/>
                </a:highlight>
              </a:rPr>
              <a:t>href</a:t>
            </a:r>
            <a:r>
              <a:rPr lang="en-US" sz="1400" dirty="0">
                <a:highlight>
                  <a:srgbClr val="FFFF00"/>
                </a:highlight>
              </a:rPr>
              <a:t>="http://fonts.googleapis.com/</a:t>
            </a:r>
            <a:r>
              <a:rPr lang="en-US" sz="1400" dirty="0" err="1">
                <a:highlight>
                  <a:srgbClr val="FFFF00"/>
                </a:highlight>
              </a:rPr>
              <a:t>icon?family</a:t>
            </a:r>
            <a:r>
              <a:rPr lang="en-US" sz="1400" dirty="0">
                <a:highlight>
                  <a:srgbClr val="FFFF00"/>
                </a:highlight>
              </a:rPr>
              <a:t>=</a:t>
            </a:r>
            <a:r>
              <a:rPr lang="en-US" sz="1400" dirty="0" err="1">
                <a:highlight>
                  <a:srgbClr val="FFFF00"/>
                </a:highlight>
              </a:rPr>
              <a:t>Material+Icons</a:t>
            </a:r>
            <a:r>
              <a:rPr lang="en-US" sz="1400" dirty="0">
                <a:highlight>
                  <a:srgbClr val="FFFF00"/>
                </a:highlight>
              </a:rPr>
              <a:t>" </a:t>
            </a:r>
            <a:r>
              <a:rPr lang="en-US" sz="1400" dirty="0" err="1">
                <a:highlight>
                  <a:srgbClr val="FFFF00"/>
                </a:highlight>
              </a:rPr>
              <a:t>rel</a:t>
            </a:r>
            <a:r>
              <a:rPr lang="en-US" sz="1400" dirty="0">
                <a:highlight>
                  <a:srgbClr val="FFFF00"/>
                </a:highlight>
              </a:rPr>
              <a:t>="stylesheet"&gt;</a:t>
            </a:r>
            <a:br>
              <a:rPr lang="en-US" sz="1400" dirty="0">
                <a:highlight>
                  <a:srgbClr val="FFFF00"/>
                </a:highlight>
              </a:rPr>
            </a:br>
            <a:r>
              <a:rPr lang="en-US" sz="1400" dirty="0">
                <a:highlight>
                  <a:srgbClr val="FFFF00"/>
                </a:highlight>
              </a:rPr>
              <a:t>    &lt;link </a:t>
            </a:r>
            <a:r>
              <a:rPr lang="en-US" sz="1400" dirty="0" err="1">
                <a:highlight>
                  <a:srgbClr val="FFFF00"/>
                </a:highlight>
              </a:rPr>
              <a:t>href</a:t>
            </a:r>
            <a:r>
              <a:rPr lang="en-US" sz="1400" dirty="0">
                <a:highlight>
                  <a:srgbClr val="FFFF00"/>
                </a:highlight>
              </a:rPr>
              <a:t>="https://cdnjs.cloudflare.com/ajax/libs/materialize/0.98.0/</a:t>
            </a:r>
            <a:r>
              <a:rPr lang="en-US" sz="1400" dirty="0" err="1">
                <a:highlight>
                  <a:srgbClr val="FFFF00"/>
                </a:highlight>
              </a:rPr>
              <a:t>css</a:t>
            </a:r>
            <a:r>
              <a:rPr lang="en-US" sz="1400" dirty="0">
                <a:highlight>
                  <a:srgbClr val="FFFF00"/>
                </a:highlight>
              </a:rPr>
              <a:t>/materialize.min.css" </a:t>
            </a:r>
            <a:r>
              <a:rPr lang="en-US" sz="1400" dirty="0" err="1">
                <a:highlight>
                  <a:srgbClr val="FFFF00"/>
                </a:highlight>
              </a:rPr>
              <a:t>rel</a:t>
            </a:r>
            <a:r>
              <a:rPr lang="en-US" sz="1400" dirty="0">
                <a:highlight>
                  <a:srgbClr val="FFFF00"/>
                </a:highlight>
              </a:rPr>
              <a:t>="stylesheet"&gt;</a:t>
            </a:r>
            <a:r>
              <a:rPr lang="de-CH" sz="1400" dirty="0">
                <a:highlight>
                  <a:srgbClr val="FFFF00"/>
                </a:highlight>
              </a:rPr>
              <a:t/>
            </a:r>
            <a:br>
              <a:rPr lang="de-CH" sz="1400" dirty="0">
                <a:highlight>
                  <a:srgbClr val="FFFF00"/>
                </a:highlight>
              </a:rPr>
            </a:br>
            <a:r>
              <a:rPr lang="de-CH" sz="1400" dirty="0"/>
              <a:t>  &lt;/</a:t>
            </a:r>
            <a:r>
              <a:rPr lang="de-CH" sz="1400" dirty="0" err="1"/>
              <a:t>head</a:t>
            </a:r>
            <a:r>
              <a:rPr lang="de-CH" sz="1400" dirty="0"/>
              <a:t>&gt;</a:t>
            </a:r>
            <a:br>
              <a:rPr lang="de-CH" sz="1400" dirty="0"/>
            </a:br>
            <a:r>
              <a:rPr lang="de-CH" sz="1400" dirty="0"/>
              <a:t>  &lt;</a:t>
            </a:r>
            <a:r>
              <a:rPr lang="de-CH" sz="1400" dirty="0" err="1"/>
              <a:t>body</a:t>
            </a:r>
            <a:r>
              <a:rPr lang="de-CH" sz="1400" dirty="0"/>
              <a:t>&gt;</a:t>
            </a:r>
            <a:br>
              <a:rPr lang="de-CH" sz="1400" dirty="0"/>
            </a:br>
            <a:r>
              <a:rPr lang="de-CH" sz="1400" dirty="0"/>
              <a:t>    …</a:t>
            </a:r>
            <a:br>
              <a:rPr lang="de-CH" sz="1400" dirty="0"/>
            </a:br>
            <a:r>
              <a:rPr lang="de-CH" sz="1400" dirty="0">
                <a:highlight>
                  <a:srgbClr val="FFFF00"/>
                </a:highlight>
              </a:rPr>
              <a:t>    &lt;</a:t>
            </a:r>
            <a:r>
              <a:rPr lang="de-CH" sz="1400" dirty="0" err="1">
                <a:highlight>
                  <a:srgbClr val="FFFF00"/>
                </a:highlight>
              </a:rPr>
              <a:t>script</a:t>
            </a:r>
            <a:r>
              <a:rPr lang="de-CH" sz="1400" dirty="0">
                <a:highlight>
                  <a:srgbClr val="FFFF00"/>
                </a:highlight>
              </a:rPr>
              <a:t> </a:t>
            </a:r>
            <a:r>
              <a:rPr lang="de-CH" sz="1400" dirty="0" err="1">
                <a:highlight>
                  <a:srgbClr val="FFFF00"/>
                </a:highlight>
              </a:rPr>
              <a:t>src</a:t>
            </a:r>
            <a:r>
              <a:rPr lang="de-CH" sz="1400" dirty="0">
                <a:highlight>
                  <a:srgbClr val="FFFF00"/>
                </a:highlight>
              </a:rPr>
              <a:t>="https://code.jquery.com/jquery-2.1.1.min.js"&gt;&lt;/</a:t>
            </a:r>
            <a:r>
              <a:rPr lang="de-CH" sz="1400" dirty="0" err="1">
                <a:highlight>
                  <a:srgbClr val="FFFF00"/>
                </a:highlight>
              </a:rPr>
              <a:t>script</a:t>
            </a:r>
            <a:r>
              <a:rPr lang="de-CH" sz="1400" dirty="0">
                <a:highlight>
                  <a:srgbClr val="FFFF00"/>
                </a:highlight>
              </a:rPr>
              <a:t>&gt;</a:t>
            </a:r>
            <a:br>
              <a:rPr lang="de-CH" sz="1400" dirty="0">
                <a:highlight>
                  <a:srgbClr val="FFFF00"/>
                </a:highlight>
              </a:rPr>
            </a:br>
            <a:r>
              <a:rPr lang="de-CH" sz="1400" dirty="0">
                <a:highlight>
                  <a:srgbClr val="FFFF00"/>
                </a:highlight>
              </a:rPr>
              <a:t>    &lt;</a:t>
            </a:r>
            <a:r>
              <a:rPr lang="de-CH" sz="1400" dirty="0" err="1">
                <a:highlight>
                  <a:srgbClr val="FFFF00"/>
                </a:highlight>
              </a:rPr>
              <a:t>script</a:t>
            </a:r>
            <a:r>
              <a:rPr lang="de-CH" sz="1400" dirty="0">
                <a:highlight>
                  <a:srgbClr val="FFFF00"/>
                </a:highlight>
              </a:rPr>
              <a:t> </a:t>
            </a:r>
            <a:r>
              <a:rPr lang="de-CH" sz="1400" dirty="0" err="1">
                <a:highlight>
                  <a:srgbClr val="FFFF00"/>
                </a:highlight>
              </a:rPr>
              <a:t>src</a:t>
            </a:r>
            <a:r>
              <a:rPr lang="de-CH" sz="1400" dirty="0">
                <a:highlight>
                  <a:srgbClr val="FFFF00"/>
                </a:highlight>
              </a:rPr>
              <a:t>="https://cdnjs.cloudflare.com/</a:t>
            </a:r>
            <a:r>
              <a:rPr lang="de-CH" sz="1400" dirty="0" err="1">
                <a:highlight>
                  <a:srgbClr val="FFFF00"/>
                </a:highlight>
              </a:rPr>
              <a:t>ajax</a:t>
            </a:r>
            <a:r>
              <a:rPr lang="de-CH" sz="1400" dirty="0">
                <a:highlight>
                  <a:srgbClr val="FFFF00"/>
                </a:highlight>
              </a:rPr>
              <a:t>/</a:t>
            </a:r>
            <a:r>
              <a:rPr lang="de-CH" sz="1400" dirty="0" err="1">
                <a:highlight>
                  <a:srgbClr val="FFFF00"/>
                </a:highlight>
              </a:rPr>
              <a:t>libs</a:t>
            </a:r>
            <a:r>
              <a:rPr lang="de-CH" sz="1400" dirty="0">
                <a:highlight>
                  <a:srgbClr val="FFFF00"/>
                </a:highlight>
              </a:rPr>
              <a:t>/</a:t>
            </a:r>
            <a:r>
              <a:rPr lang="de-CH" sz="1400" dirty="0" err="1">
                <a:highlight>
                  <a:srgbClr val="FFFF00"/>
                </a:highlight>
              </a:rPr>
              <a:t>materialize</a:t>
            </a:r>
            <a:r>
              <a:rPr lang="de-CH" sz="1400" dirty="0">
                <a:highlight>
                  <a:srgbClr val="FFFF00"/>
                </a:highlight>
              </a:rPr>
              <a:t>/0.98.0/</a:t>
            </a:r>
            <a:r>
              <a:rPr lang="de-CH" sz="1400" dirty="0" err="1">
                <a:highlight>
                  <a:srgbClr val="FFFF00"/>
                </a:highlight>
              </a:rPr>
              <a:t>js</a:t>
            </a:r>
            <a:r>
              <a:rPr lang="de-CH" sz="1400" dirty="0">
                <a:highlight>
                  <a:srgbClr val="FFFF00"/>
                </a:highlight>
              </a:rPr>
              <a:t>/materialize.min.js"&gt;&lt;/</a:t>
            </a:r>
            <a:r>
              <a:rPr lang="de-CH" sz="1400" dirty="0" err="1">
                <a:highlight>
                  <a:srgbClr val="FFFF00"/>
                </a:highlight>
              </a:rPr>
              <a:t>script</a:t>
            </a:r>
            <a:r>
              <a:rPr lang="de-CH" sz="1400" dirty="0">
                <a:highlight>
                  <a:srgbClr val="FFFF00"/>
                </a:highlight>
              </a:rPr>
              <a:t>&gt;</a:t>
            </a:r>
            <a:br>
              <a:rPr lang="de-CH" sz="1400" dirty="0">
                <a:highlight>
                  <a:srgbClr val="FFFF00"/>
                </a:highlight>
              </a:rPr>
            </a:br>
            <a:r>
              <a:rPr lang="de-CH" sz="1400" dirty="0"/>
              <a:t>    &lt;div </a:t>
            </a:r>
            <a:r>
              <a:rPr lang="de-CH" sz="1400" dirty="0" err="1"/>
              <a:t>id</a:t>
            </a:r>
            <a:r>
              <a:rPr lang="de-CH" sz="1400" dirty="0"/>
              <a:t>="root"&gt;&lt;/div&gt;</a:t>
            </a:r>
            <a:br>
              <a:rPr lang="de-CH" sz="1400" dirty="0"/>
            </a:br>
            <a:r>
              <a:rPr lang="de-CH" sz="1400" dirty="0"/>
              <a:t>  &lt;/</a:t>
            </a:r>
            <a:r>
              <a:rPr lang="de-CH" sz="1400" dirty="0" err="1"/>
              <a:t>body</a:t>
            </a:r>
            <a:r>
              <a:rPr lang="de-CH" sz="1400" dirty="0"/>
              <a:t>&gt;</a:t>
            </a:r>
            <a:br>
              <a:rPr lang="de-CH" sz="1400" dirty="0"/>
            </a:br>
            <a:r>
              <a:rPr lang="de-CH" sz="1400" dirty="0"/>
              <a:t>&lt;/</a:t>
            </a:r>
            <a:r>
              <a:rPr lang="de-CH" sz="1400" dirty="0" err="1"/>
              <a:t>html</a:t>
            </a:r>
            <a:r>
              <a:rPr lang="de-CH" sz="1400" dirty="0"/>
              <a:t>&gt;</a:t>
            </a:r>
            <a:br>
              <a:rPr lang="de-CH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296538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8042B2D6-B688-4F1D-84D9-EDA826C78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7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3ACE59C4-9F78-442E-B097-940CD623D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26.11.2018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F52C1658-D4C8-4A3A-B9BC-86F6FBA0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F43F19DB-E8A2-43A6-AC7E-DCD86348D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38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E0F22198-5871-4C94-93BB-9B27AED95AD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Benutze statt der Standard-Komponenten die Komponenten von </a:t>
            </a:r>
            <a:r>
              <a:rPr lang="de-CH" dirty="0" err="1"/>
              <a:t>React</a:t>
            </a:r>
            <a:r>
              <a:rPr lang="de-CH" dirty="0"/>
              <a:t> </a:t>
            </a:r>
            <a:r>
              <a:rPr lang="de-CH" dirty="0" err="1"/>
              <a:t>Materialize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Verschiebe den Login-Button in den Header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Verschiebe den </a:t>
            </a:r>
            <a:r>
              <a:rPr lang="de-CH" dirty="0" err="1"/>
              <a:t>Timer</a:t>
            </a:r>
            <a:r>
              <a:rPr lang="de-CH" dirty="0"/>
              <a:t> in den </a:t>
            </a:r>
            <a:r>
              <a:rPr lang="de-CH" dirty="0" err="1"/>
              <a:t>Footer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Fixiere den </a:t>
            </a:r>
            <a:r>
              <a:rPr lang="de-CH" dirty="0" err="1"/>
              <a:t>Footer</a:t>
            </a:r>
            <a:r>
              <a:rPr lang="de-CH" dirty="0"/>
              <a:t> am Seitenende</a:t>
            </a:r>
          </a:p>
        </p:txBody>
      </p:sp>
    </p:spTree>
    <p:extLst>
      <p:ext uri="{BB962C8B-B14F-4D97-AF65-F5344CB8AC3E}">
        <p14:creationId xmlns:p14="http://schemas.microsoft.com/office/powerpoint/2010/main" val="162000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13093AFF-9982-4D9C-9691-6A5C95B72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Was ist noch zu tun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05E33F24-E000-4573-8CB2-9728D363B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26.11.2018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000A925A-FD0A-4D78-AC6A-542A4745A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FA2E024D-F892-4351-926C-DB54CEF59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39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8E1140B5-A34B-4D01-ABD5-596BE1B079E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/>
              <a:t>Die Applikation sieht nun schön aus und funktioniert.</a:t>
            </a:r>
          </a:p>
          <a:p>
            <a:r>
              <a:rPr lang="de-CH" dirty="0"/>
              <a:t>Was müssen wir jetzt noch machen?</a:t>
            </a:r>
          </a:p>
        </p:txBody>
      </p:sp>
    </p:spTree>
    <p:extLst>
      <p:ext uri="{BB962C8B-B14F-4D97-AF65-F5344CB8AC3E}">
        <p14:creationId xmlns:p14="http://schemas.microsoft.com/office/powerpoint/2010/main" val="1658791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E9B35454-1B7A-4569-83B8-3FB8AD200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Applikation erstellen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6E1A6C03-37BC-4379-8658-907529B6B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26.11.2018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A5217030-2252-4148-A2CE-3B187F8FE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1C505F7D-B47C-4579-8695-2FFC1C439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4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184380C6-5408-4921-A602-0EC77F90E7B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npx</a:t>
            </a:r>
            <a:r>
              <a:rPr lang="en-US" dirty="0"/>
              <a:t> create-react-app </a:t>
            </a:r>
            <a:r>
              <a:rPr lang="en-US" dirty="0" err="1"/>
              <a:t>reactsample</a:t>
            </a:r>
            <a:endParaRPr lang="en-US" dirty="0"/>
          </a:p>
          <a:p>
            <a:r>
              <a:rPr lang="en-US" dirty="0"/>
              <a:t>cd </a:t>
            </a:r>
            <a:r>
              <a:rPr lang="en-US" dirty="0" err="1"/>
              <a:t>reactsample</a:t>
            </a:r>
            <a:endParaRPr lang="en-US" dirty="0"/>
          </a:p>
          <a:p>
            <a:r>
              <a:rPr lang="en-US" dirty="0" err="1"/>
              <a:t>npm</a:t>
            </a:r>
            <a:r>
              <a:rPr lang="en-US" dirty="0"/>
              <a:t> start</a:t>
            </a:r>
          </a:p>
          <a:p>
            <a:r>
              <a:rPr lang="en-US" dirty="0">
                <a:hlinkClick r:id="rId3"/>
              </a:rPr>
              <a:t>http://localhost:3000/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8521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FB3D4AA2-6BD9-4FAA-BD20-ACECFEE17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RxJS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ADE5015B-EB6F-4AE0-9B1D-F5BAD3EA3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26.11.2018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CCF7C28A-F2DB-4863-8F13-4477C4B7C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1097CC81-6880-47A7-9EE7-930694B47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40</a:t>
            </a:fld>
            <a:endParaRPr lang="de-DE"/>
          </a:p>
        </p:txBody>
      </p:sp>
      <p:pic>
        <p:nvPicPr>
          <p:cNvPr id="10" name="Picture 10" descr="Bildergebnis fÃ¼r rxjs">
            <a:extLst>
              <a:ext uri="{FF2B5EF4-FFF2-40B4-BE49-F238E27FC236}">
                <a16:creationId xmlns="" xmlns:a16="http://schemas.microsoft.com/office/drawing/2014/main" id="{9D988982-CD7A-4A00-A911-4E9132A2F7C0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992" y="2226385"/>
            <a:ext cx="3251367" cy="3251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80312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1EC1F6A3-D60E-48E5-9AA4-4E872481B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Links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3DFFD4F3-1638-466E-AACB-ABDE62105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26.11.2018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9AB1FFA2-EA78-4D6E-9262-7A4B58482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28EF831B-FEE4-49A2-B7D8-22E4A667F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41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48BC2F46-4D0A-48ED-8F41-F0736182EC8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/>
              <a:t>Homepage:			</a:t>
            </a:r>
            <a:r>
              <a:rPr lang="de-CH" dirty="0">
                <a:hlinkClick r:id="rId3"/>
              </a:rPr>
              <a:t>https://rxjs-dev.firebaseapp.com/</a:t>
            </a:r>
            <a:endParaRPr lang="de-CH" dirty="0"/>
          </a:p>
          <a:p>
            <a:r>
              <a:rPr lang="de-CH" dirty="0"/>
              <a:t>Alte Dokumentation:	</a:t>
            </a:r>
            <a:r>
              <a:rPr lang="de-CH" dirty="0">
                <a:hlinkClick r:id="rId4"/>
              </a:rPr>
              <a:t>http://reactivex.io/rxjs/identifiers.html</a:t>
            </a:r>
            <a:endParaRPr lang="de-CH" dirty="0"/>
          </a:p>
          <a:p>
            <a:r>
              <a:rPr lang="de-CH" dirty="0" err="1"/>
              <a:t>RxFiddle</a:t>
            </a:r>
            <a:r>
              <a:rPr lang="de-CH" dirty="0"/>
              <a:t>:			</a:t>
            </a:r>
            <a:r>
              <a:rPr lang="de-CH" dirty="0">
                <a:hlinkClick r:id="rId4"/>
              </a:rPr>
              <a:t>http://rxfiddle.net</a:t>
            </a:r>
            <a:endParaRPr lang="de-CH" dirty="0"/>
          </a:p>
          <a:p>
            <a:r>
              <a:rPr lang="de-CH" dirty="0" err="1"/>
              <a:t>Rx</a:t>
            </a:r>
            <a:r>
              <a:rPr lang="de-CH" dirty="0"/>
              <a:t> Visualizer:		</a:t>
            </a:r>
            <a:r>
              <a:rPr lang="de-CH" dirty="0">
                <a:hlinkClick r:id="rId5"/>
              </a:rPr>
              <a:t>https://rxviz.com/</a:t>
            </a:r>
            <a:endParaRPr lang="de-CH" dirty="0"/>
          </a:p>
          <a:p>
            <a:endParaRPr lang="de-CH" dirty="0"/>
          </a:p>
          <a:p>
            <a:r>
              <a:rPr lang="de-CH" dirty="0"/>
              <a:t>Von Version 5 zu 6 gab es wesentliche Änderungen!</a:t>
            </a:r>
          </a:p>
          <a:p>
            <a:r>
              <a:rPr lang="de-CH" dirty="0">
                <a:hlinkClick r:id="rId6"/>
              </a:rPr>
              <a:t>https://rxjs-dev.firebaseapp.com/guide/v6/migration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75574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5493C864-B4B9-4F72-A5D1-F65D4A81C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Beispiel 1 (</a:t>
            </a:r>
            <a:r>
              <a:rPr lang="de-CH" dirty="0" err="1"/>
              <a:t>RxFiddle</a:t>
            </a:r>
            <a:r>
              <a:rPr lang="de-CH" dirty="0"/>
              <a:t>)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E91327A1-5FF2-4162-9433-E4A9AD0A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26.11.2018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5D4980EE-C21A-4B7F-BC44-95D7CC9C3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43F570F3-D7A2-4F32-9AF2-B0E11075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42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E8BBDEE2-A1D6-4ED4-A0D4-9BDA25857EC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err="1"/>
              <a:t>Rx.Observable.of</a:t>
            </a:r>
            <a:r>
              <a:rPr lang="de-CH" dirty="0"/>
              <a:t>(1, 2, 3, 4, 5)</a:t>
            </a:r>
          </a:p>
          <a:p>
            <a:r>
              <a:rPr lang="de-CH" dirty="0"/>
              <a:t>  .</a:t>
            </a:r>
            <a:r>
              <a:rPr lang="de-CH" dirty="0" err="1"/>
              <a:t>filter</a:t>
            </a:r>
            <a:r>
              <a:rPr lang="de-CH" dirty="0"/>
              <a:t>(x =&gt; x &lt; 5)</a:t>
            </a:r>
          </a:p>
          <a:p>
            <a:r>
              <a:rPr lang="de-CH" dirty="0"/>
              <a:t>  .</a:t>
            </a:r>
            <a:r>
              <a:rPr lang="de-CH" dirty="0" err="1"/>
              <a:t>map</a:t>
            </a:r>
            <a:r>
              <a:rPr lang="de-CH" dirty="0"/>
              <a:t>(x =&gt; 2 * x)</a:t>
            </a:r>
          </a:p>
          <a:p>
            <a:r>
              <a:rPr lang="de-CH" dirty="0"/>
              <a:t>  .</a:t>
            </a:r>
            <a:r>
              <a:rPr lang="de-CH" dirty="0" err="1"/>
              <a:t>pairwise</a:t>
            </a:r>
            <a:r>
              <a:rPr lang="de-CH" dirty="0"/>
              <a:t>()</a:t>
            </a:r>
          </a:p>
          <a:p>
            <a:r>
              <a:rPr lang="de-CH" dirty="0"/>
              <a:t>  .</a:t>
            </a:r>
            <a:r>
              <a:rPr lang="de-CH" dirty="0" err="1"/>
              <a:t>map</a:t>
            </a:r>
            <a:r>
              <a:rPr lang="de-CH" dirty="0"/>
              <a:t>(pair =&gt; pair[0] * pair[1])</a:t>
            </a:r>
          </a:p>
          <a:p>
            <a:r>
              <a:rPr lang="de-CH" dirty="0"/>
              <a:t>  .</a:t>
            </a:r>
            <a:r>
              <a:rPr lang="de-CH" dirty="0" err="1"/>
              <a:t>reduce</a:t>
            </a:r>
            <a:r>
              <a:rPr lang="de-CH" dirty="0"/>
              <a:t>((</a:t>
            </a:r>
            <a:r>
              <a:rPr lang="de-CH" dirty="0" err="1"/>
              <a:t>sum</a:t>
            </a:r>
            <a:r>
              <a:rPr lang="de-CH" dirty="0"/>
              <a:t>, x) =&gt; </a:t>
            </a:r>
            <a:r>
              <a:rPr lang="de-CH" dirty="0" err="1"/>
              <a:t>sum</a:t>
            </a:r>
            <a:r>
              <a:rPr lang="de-CH" dirty="0"/>
              <a:t> + x, 0)</a:t>
            </a:r>
          </a:p>
          <a:p>
            <a:r>
              <a:rPr lang="de-CH" dirty="0"/>
              <a:t>  .</a:t>
            </a:r>
            <a:r>
              <a:rPr lang="de-CH" dirty="0" err="1"/>
              <a:t>subscribe</a:t>
            </a:r>
            <a:r>
              <a:rPr lang="de-CH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183342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A956DF2D-9DFB-4045-A6BB-F0750051A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8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8291FF45-07B6-4F55-8B9B-5BDE48170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26.11.2018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8619D27E-B93C-4701-9A84-02AA58BDC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8664D8E7-A42C-464E-9B7F-76B706DD6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43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81BB93A8-BC51-435F-8D7C-F98C8F80D60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/>
              <a:t>Installiere </a:t>
            </a:r>
            <a:r>
              <a:rPr lang="de-CH" dirty="0" err="1"/>
              <a:t>rxjs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npm</a:t>
            </a:r>
            <a:r>
              <a:rPr lang="de-CH" dirty="0"/>
              <a:t> </a:t>
            </a:r>
            <a:r>
              <a:rPr lang="de-CH" dirty="0" err="1"/>
              <a:t>install</a:t>
            </a:r>
            <a:r>
              <a:rPr lang="de-CH" dirty="0"/>
              <a:t> </a:t>
            </a:r>
            <a:r>
              <a:rPr lang="de-CH" dirty="0" err="1"/>
              <a:t>rxjs</a:t>
            </a:r>
            <a:endParaRPr lang="de-CH" dirty="0"/>
          </a:p>
          <a:p>
            <a:endParaRPr lang="de-CH" dirty="0"/>
          </a:p>
          <a:p>
            <a:r>
              <a:rPr lang="de-CH" dirty="0"/>
              <a:t>Behebe folgende Fehler in der Applikation: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Überholende Responses (</a:t>
            </a:r>
            <a:r>
              <a:rPr lang="de-CH" dirty="0" err="1"/>
              <a:t>switchMap</a:t>
            </a:r>
            <a:r>
              <a:rPr lang="de-CH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Eingabe entprellen (</a:t>
            </a:r>
            <a:r>
              <a:rPr lang="de-CH" dirty="0" err="1"/>
              <a:t>debounceTime</a:t>
            </a:r>
            <a:r>
              <a:rPr lang="de-CH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Fehler vom REST-Server abfangen</a:t>
            </a:r>
            <a:br>
              <a:rPr lang="de-CH" dirty="0"/>
            </a:br>
            <a:r>
              <a:rPr lang="de-CH" dirty="0"/>
              <a:t>Die Eingabe «</a:t>
            </a:r>
            <a:r>
              <a:rPr lang="de-CH" dirty="0" err="1"/>
              <a:t>error</a:t>
            </a:r>
            <a:r>
              <a:rPr lang="de-CH" dirty="0"/>
              <a:t>» erzeugt einen Fehler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005907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3D9E3DB6-E079-4155-89D5-D19C3244F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8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DCB6844D-F535-4539-88F3-C4117BF62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26.11.2018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746D5D54-CC5C-46C6-B201-B8FB7846A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02A68321-6735-447E-BFEB-F6BAD059A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44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C3CF6BD0-1B5A-4AC1-B6BD-184F310F4BD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PersonSearchPanel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React.Component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CH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eventTarget</a:t>
            </a:r>
            <a:r>
              <a:rPr lang="de-CH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CH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CH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EventTarget</a:t>
            </a:r>
            <a:r>
              <a:rPr lang="de-CH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componentDidMount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fromEvent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this.eventTarget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OnChange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onChange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(text)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this.eventTarget.dispatchEvent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new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CustomEvent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OnChange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', { detail: text })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);</a:t>
            </a:r>
            <a:endParaRPr lang="de-CH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de-CH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37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ED2502C0-07E1-4EF7-8B9F-7CC88DD45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21B703D7-08E5-4A11-BE2A-3D91F63A4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26.11.2018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2799829B-12F3-499F-8EFF-EBEADA63D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13FBF7CA-0F71-4E12-818C-DAB213A78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45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652C66CB-1B0F-48B3-A59F-0EA6FE9A8A9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ctr"/>
            <a:r>
              <a:rPr lang="de-CH" sz="6000" dirty="0"/>
              <a:t>Vielen Dank für die Aufmerksamkeit und</a:t>
            </a:r>
          </a:p>
          <a:p>
            <a:pPr algn="ctr"/>
            <a:r>
              <a:rPr lang="de-CH" sz="6000" dirty="0"/>
              <a:t>das aktive mitmachen</a:t>
            </a:r>
          </a:p>
        </p:txBody>
      </p:sp>
    </p:spTree>
    <p:extLst>
      <p:ext uri="{BB962C8B-B14F-4D97-AF65-F5344CB8AC3E}">
        <p14:creationId xmlns:p14="http://schemas.microsoft.com/office/powerpoint/2010/main" val="2233037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Vorbereitung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Übungen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26.11.2018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5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App.js </a:t>
            </a:r>
            <a:r>
              <a:rPr lang="en-US" dirty="0" err="1"/>
              <a:t>anpassen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render() {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return (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&lt;div </a:t>
            </a:r>
            <a:r>
              <a:rPr lang="en-US" dirty="0" err="1"/>
              <a:t>className</a:t>
            </a:r>
            <a:r>
              <a:rPr lang="en-US" dirty="0"/>
              <a:t>="App"&gt;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  &lt;header </a:t>
            </a:r>
            <a:r>
              <a:rPr lang="en-US" dirty="0" err="1"/>
              <a:t>className</a:t>
            </a:r>
            <a:r>
              <a:rPr lang="en-US" dirty="0"/>
              <a:t>="App-header"&gt;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    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={logo} </a:t>
            </a:r>
            <a:r>
              <a:rPr lang="en-US" dirty="0" err="1"/>
              <a:t>className</a:t>
            </a:r>
            <a:r>
              <a:rPr lang="en-US" dirty="0"/>
              <a:t>="App-logo" alt="logo" /&gt;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  &lt;/header&gt;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  &lt;main&gt;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  &lt;/main&gt;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&lt;/div&gt;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);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}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11114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Vorbereitung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Übungen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26.11.2018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6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App.css </a:t>
            </a:r>
            <a:r>
              <a:rPr lang="en-US" dirty="0" err="1"/>
              <a:t>anpassen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.App-logo {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	height: 20vmin;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	…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}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.App-header {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	min-height: 40vh;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	…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}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70196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BA34701A-BEAC-49CD-BE66-3678A5922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Elemente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A98B22DE-91CA-4FD7-9560-30BC27F3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26.11.2018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391BBEE9-CD7F-4B7C-B0BA-020F00E6E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B876E68C-B4E2-47B9-9FBD-9F8AFF68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7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AEBB1BB3-98D3-4463-AEE3-F6E5690771E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Elemente beginnen mit einem Grossbuchstaben</a:t>
            </a:r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/>
              <a:t>z.B. Button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Elemente sind Subklassen von </a:t>
            </a:r>
            <a:r>
              <a:rPr lang="de-CH" dirty="0" err="1"/>
              <a:t>React.Component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Elemente müssen im </a:t>
            </a:r>
            <a:r>
              <a:rPr lang="de-CH" dirty="0" err="1"/>
              <a:t>Constructor</a:t>
            </a:r>
            <a:r>
              <a:rPr lang="de-CH" dirty="0"/>
              <a:t> super(</a:t>
            </a:r>
            <a:r>
              <a:rPr lang="de-CH" dirty="0" err="1"/>
              <a:t>props</a:t>
            </a:r>
            <a:r>
              <a:rPr lang="de-CH" dirty="0"/>
              <a:t>) aufrufen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Elemente müssen die Methode </a:t>
            </a:r>
            <a:r>
              <a:rPr lang="de-CH" dirty="0" err="1"/>
              <a:t>render</a:t>
            </a:r>
            <a:r>
              <a:rPr lang="de-CH" dirty="0"/>
              <a:t> implementieren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render</a:t>
            </a:r>
            <a:r>
              <a:rPr lang="de-CH" dirty="0"/>
              <a:t>() muss ein JSX zurückgeben, das in einem Element gruppiert 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Mit &lt;</a:t>
            </a:r>
            <a:r>
              <a:rPr lang="de-CH" dirty="0" err="1"/>
              <a:t>React.Fragment</a:t>
            </a:r>
            <a:r>
              <a:rPr lang="de-CH" dirty="0"/>
              <a:t>&gt; </a:t>
            </a:r>
            <a:r>
              <a:rPr lang="de-CH" dirty="0" smtClean="0"/>
              <a:t>resp. &lt;&gt; können </a:t>
            </a:r>
            <a:r>
              <a:rPr lang="de-CH" dirty="0"/>
              <a:t>mehrere Elemente gruppiert werden ohne zusätzliche Elemente zu kreieren</a:t>
            </a:r>
          </a:p>
        </p:txBody>
      </p:sp>
    </p:spTree>
    <p:extLst>
      <p:ext uri="{BB962C8B-B14F-4D97-AF65-F5344CB8AC3E}">
        <p14:creationId xmlns:p14="http://schemas.microsoft.com/office/powerpoint/2010/main" val="2209645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BA34701A-BEAC-49CD-BE66-3678A5922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1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A98B22DE-91CA-4FD7-9560-30BC27F3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26.11.2018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391BBEE9-CD7F-4B7C-B0BA-020F00E6E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B876E68C-B4E2-47B9-9FBD-9F8AFF68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8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AEBB1BB3-98D3-4463-AEE3-F6E5690771E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>
                <a:sym typeface="Wingdings" panose="05000000000000000000" pitchFamily="2" charset="2"/>
              </a:rPr>
              <a:t>Timer</a:t>
            </a:r>
            <a:r>
              <a:rPr lang="de-CH" dirty="0">
                <a:sym typeface="Wingdings" panose="05000000000000000000" pitchFamily="2" charset="2"/>
              </a:rPr>
              <a:t>-Klasse erstellen und einbinden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>
                <a:sym typeface="Wingdings" panose="05000000000000000000" pitchFamily="2" charset="2"/>
              </a:rPr>
              <a:t>Die </a:t>
            </a:r>
            <a:r>
              <a:rPr lang="de-CH" dirty="0" err="1">
                <a:sym typeface="Wingdings" panose="05000000000000000000" pitchFamily="2" charset="2"/>
              </a:rPr>
              <a:t>Timer</a:t>
            </a:r>
            <a:r>
              <a:rPr lang="de-CH" dirty="0">
                <a:sym typeface="Wingdings" panose="05000000000000000000" pitchFamily="2" charset="2"/>
              </a:rPr>
              <a:t>-Klasse soll die Uhrzeit anzeigen</a:t>
            </a:r>
            <a:br>
              <a:rPr lang="de-CH" dirty="0">
                <a:sym typeface="Wingdings" panose="05000000000000000000" pitchFamily="2" charset="2"/>
              </a:rPr>
            </a:br>
            <a:r>
              <a:rPr lang="de-CH" dirty="0" err="1">
                <a:sym typeface="Wingdings" panose="05000000000000000000" pitchFamily="2" charset="2"/>
              </a:rPr>
              <a:t>new</a:t>
            </a:r>
            <a:r>
              <a:rPr lang="de-CH" dirty="0">
                <a:sym typeface="Wingdings" panose="05000000000000000000" pitchFamily="2" charset="2"/>
              </a:rPr>
              <a:t> Date().</a:t>
            </a:r>
            <a:r>
              <a:rPr lang="de-CH" dirty="0" err="1">
                <a:sym typeface="Wingdings" panose="05000000000000000000" pitchFamily="2" charset="2"/>
              </a:rPr>
              <a:t>toLocaleTimeString</a:t>
            </a:r>
            <a:r>
              <a:rPr lang="de-CH" dirty="0">
                <a:sym typeface="Wingdings" panose="05000000000000000000" pitchFamily="2" charset="2"/>
              </a:rPr>
              <a:t>()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62540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1B70DF6-1D5A-4021-BBA4-93A076BA4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State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083857BC-A23E-45C2-8967-CF0BE36D0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26.11.2018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153CECAC-5EE5-45E6-8061-D8AAF9F27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7D7BA7DF-07D9-4172-A3A9-8DB27B19F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9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C1267438-BD90-451C-A230-CC7E3660375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this.state</a:t>
            </a:r>
            <a:r>
              <a:rPr lang="en-US" dirty="0"/>
              <a:t> </a:t>
            </a:r>
            <a:r>
              <a:rPr lang="en-US" dirty="0" err="1"/>
              <a:t>speichert</a:t>
            </a:r>
            <a:r>
              <a:rPr lang="en-US" dirty="0"/>
              <a:t> den </a:t>
            </a:r>
            <a:r>
              <a:rPr lang="en-US" dirty="0" err="1"/>
              <a:t>Zustand</a:t>
            </a:r>
            <a:r>
              <a:rPr lang="en-US" dirty="0"/>
              <a:t> der </a:t>
            </a:r>
            <a:r>
              <a:rPr lang="en-US" dirty="0" err="1"/>
              <a:t>Komponente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Im</a:t>
            </a:r>
            <a:r>
              <a:rPr lang="en-US" dirty="0"/>
              <a:t> Constructor </a:t>
            </a:r>
            <a:r>
              <a:rPr lang="en-US" dirty="0" err="1"/>
              <a:t>kann</a:t>
            </a:r>
            <a:r>
              <a:rPr lang="en-US" dirty="0"/>
              <a:t> </a:t>
            </a:r>
            <a:r>
              <a:rPr lang="en-US" dirty="0" err="1"/>
              <a:t>this.state</a:t>
            </a:r>
            <a:r>
              <a:rPr lang="en-US" dirty="0"/>
              <a:t> </a:t>
            </a:r>
            <a:r>
              <a:rPr lang="en-US" dirty="0" err="1"/>
              <a:t>initialisiert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this.state</a:t>
            </a:r>
            <a:r>
              <a:rPr lang="en-US" dirty="0"/>
              <a:t> = { date: new Date() };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Im JSX kann auf </a:t>
            </a:r>
            <a:r>
              <a:rPr lang="de-CH" dirty="0" err="1"/>
              <a:t>this.state</a:t>
            </a:r>
            <a:r>
              <a:rPr lang="de-CH" dirty="0"/>
              <a:t> zugegriffen werden</a:t>
            </a:r>
            <a:br>
              <a:rPr lang="de-CH" dirty="0"/>
            </a:br>
            <a:r>
              <a:rPr lang="de-CH" dirty="0"/>
              <a:t>&lt;div&gt;{</a:t>
            </a:r>
            <a:r>
              <a:rPr lang="de-CH" dirty="0" err="1"/>
              <a:t>this.state.date.toLocaleTimeString</a:t>
            </a:r>
            <a:r>
              <a:rPr lang="de-CH" dirty="0"/>
              <a:t>()}&lt;/div&gt;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Änderungen müssen über </a:t>
            </a:r>
            <a:r>
              <a:rPr lang="de-CH" dirty="0" err="1"/>
              <a:t>setState</a:t>
            </a:r>
            <a:r>
              <a:rPr lang="de-CH" dirty="0"/>
              <a:t> erfolgen</a:t>
            </a:r>
            <a:br>
              <a:rPr lang="de-CH" dirty="0"/>
            </a:br>
            <a:r>
              <a:rPr lang="en-US" dirty="0" err="1"/>
              <a:t>this.setState</a:t>
            </a:r>
            <a:r>
              <a:rPr lang="en-US" dirty="0"/>
              <a:t>({ date: new Date() });</a:t>
            </a:r>
            <a:br>
              <a:rPr lang="en-US" dirty="0"/>
            </a:br>
            <a:r>
              <a:rPr lang="en-US" dirty="0" err="1"/>
              <a:t>Dabei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 </a:t>
            </a:r>
            <a:r>
              <a:rPr lang="en-US" dirty="0" err="1"/>
              <a:t>nur</a:t>
            </a:r>
            <a:r>
              <a:rPr lang="en-US" dirty="0"/>
              <a:t> die </a:t>
            </a:r>
            <a:r>
              <a:rPr lang="en-US" dirty="0" err="1"/>
              <a:t>übergebenen</a:t>
            </a:r>
            <a:r>
              <a:rPr lang="en-US" dirty="0"/>
              <a:t> Attribute </a:t>
            </a:r>
            <a:r>
              <a:rPr lang="en-US" dirty="0" err="1"/>
              <a:t>geändert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970444"/>
      </p:ext>
    </p:extLst>
  </p:cSld>
  <p:clrMapOvr>
    <a:masterClrMapping/>
  </p:clrMapOvr>
</p:sld>
</file>

<file path=ppt/theme/theme1.xml><?xml version="1.0" encoding="utf-8"?>
<a:theme xmlns:a="http://schemas.openxmlformats.org/drawingml/2006/main" name="ADESSO-2016">
  <a:themeElements>
    <a:clrScheme name="ADESSO Farben2016">
      <a:dk1>
        <a:sysClr val="windowText" lastClr="000000"/>
      </a:dk1>
      <a:lt1>
        <a:sysClr val="window" lastClr="FFFFFF"/>
      </a:lt1>
      <a:dk2>
        <a:srgbClr val="888279"/>
      </a:dk2>
      <a:lt2>
        <a:srgbClr val="595959"/>
      </a:lt2>
      <a:accent1>
        <a:srgbClr val="006EC7"/>
      </a:accent1>
      <a:accent2>
        <a:srgbClr val="774251"/>
      </a:accent2>
      <a:accent3>
        <a:srgbClr val="618792"/>
      </a:accent3>
      <a:accent4>
        <a:srgbClr val="857700"/>
      </a:accent4>
      <a:accent5>
        <a:srgbClr val="AF593E"/>
      </a:accent5>
      <a:accent6>
        <a:srgbClr val="663300"/>
      </a:accent6>
      <a:hlink>
        <a:srgbClr val="2D232E"/>
      </a:hlink>
      <a:folHlink>
        <a:srgbClr val="324611"/>
      </a:folHlink>
    </a:clrScheme>
    <a:fontScheme name="ADESSO Schriften2016">
      <a:majorFont>
        <a:latin typeface="Open Sans Condensed Light"/>
        <a:ea typeface=""/>
        <a:cs typeface=""/>
      </a:majorFont>
      <a:minorFont>
        <a:latin typeface="Open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ctr" anchorCtr="0">
        <a:spAutoFit/>
      </a:bodyPr>
      <a:lstStyle>
        <a:defPPr algn="ctr">
          <a:defRPr sz="1200" b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DESSO-PowerPoint-Vorlage-2016-16zu9.potx" id="{DEE1FB47-8437-4D9A-AC06-D8A29F51A5AB}" vid="{2EF04E00-0B8A-45AE-8120-22F46B2D12F7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DESSO Schriften2016">
      <a:majorFont>
        <a:latin typeface="Open Sans Condensed Light"/>
        <a:ea typeface=""/>
        <a:cs typeface=""/>
      </a:majorFont>
      <a:minorFont>
        <a:latin typeface="Open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adesso_Template_16zu9</Template>
  <TotalTime>0</TotalTime>
  <Words>1448</Words>
  <Application>Microsoft Office PowerPoint</Application>
  <PresentationFormat>Benutzerdefiniert</PresentationFormat>
  <Paragraphs>491</Paragraphs>
  <Slides>45</Slides>
  <Notes>45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45</vt:i4>
      </vt:variant>
    </vt:vector>
  </HeadingPairs>
  <TitlesOfParts>
    <vt:vector size="53" baseType="lpstr">
      <vt:lpstr>Arial</vt:lpstr>
      <vt:lpstr>Calibri</vt:lpstr>
      <vt:lpstr>Courier New</vt:lpstr>
      <vt:lpstr>Open Sans</vt:lpstr>
      <vt:lpstr>Open Sans Semibold</vt:lpstr>
      <vt:lpstr>Symbol</vt:lpstr>
      <vt:lpstr>Wingdings</vt:lpstr>
      <vt:lpstr>ADESSO-2016</vt:lpstr>
      <vt:lpstr>React, Materialize, RxJS</vt:lpstr>
      <vt:lpstr>Ziel</vt:lpstr>
      <vt:lpstr>React resp. JSX (JavaScript XML)</vt:lpstr>
      <vt:lpstr>Applikation erstellen</vt:lpstr>
      <vt:lpstr>Vorbereitung für Übungen</vt:lpstr>
      <vt:lpstr>Vorbereitung für Übungen</vt:lpstr>
      <vt:lpstr>Elemente</vt:lpstr>
      <vt:lpstr>Übung 1</vt:lpstr>
      <vt:lpstr>State</vt:lpstr>
      <vt:lpstr>Übung 2</vt:lpstr>
      <vt:lpstr>Lifecycles</vt:lpstr>
      <vt:lpstr>Timer starten und stoppen</vt:lpstr>
      <vt:lpstr>props</vt:lpstr>
      <vt:lpstr>props mit JSX</vt:lpstr>
      <vt:lpstr>props.children</vt:lpstr>
      <vt:lpstr>Attribute</vt:lpstr>
      <vt:lpstr>render()</vt:lpstr>
      <vt:lpstr>Übung 3</vt:lpstr>
      <vt:lpstr>Den Zustand nach oben weitergeben</vt:lpstr>
      <vt:lpstr>Übung 4</vt:lpstr>
      <vt:lpstr>Komponenten bilden</vt:lpstr>
      <vt:lpstr>Personensuche</vt:lpstr>
      <vt:lpstr>Personensuche REST-Server</vt:lpstr>
      <vt:lpstr>Personensuche REST-Aufruf mit axios</vt:lpstr>
      <vt:lpstr>axios mit IE11</vt:lpstr>
      <vt:lpstr>Übung 5</vt:lpstr>
      <vt:lpstr>Abfangen von Javascript-Errors</vt:lpstr>
      <vt:lpstr>ErrorBoundary</vt:lpstr>
      <vt:lpstr>Übung 6</vt:lpstr>
      <vt:lpstr>Default-Properties</vt:lpstr>
      <vt:lpstr>React.PureComponent</vt:lpstr>
      <vt:lpstr>Tools</vt:lpstr>
      <vt:lpstr>Materialize</vt:lpstr>
      <vt:lpstr>Materialize</vt:lpstr>
      <vt:lpstr>Grid</vt:lpstr>
      <vt:lpstr>Komponenten, Javascript</vt:lpstr>
      <vt:lpstr>Installation</vt:lpstr>
      <vt:lpstr>Übung 7</vt:lpstr>
      <vt:lpstr>Was ist noch zu tun</vt:lpstr>
      <vt:lpstr>RxJS</vt:lpstr>
      <vt:lpstr>Links</vt:lpstr>
      <vt:lpstr>Beispiel 1 (RxFiddle)</vt:lpstr>
      <vt:lpstr>Übung 8</vt:lpstr>
      <vt:lpstr>Übung 8</vt:lpstr>
      <vt:lpstr>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Markus Borer</dc:creator>
  <cp:lastModifiedBy>Borer, Markus</cp:lastModifiedBy>
  <cp:revision>136</cp:revision>
  <cp:lastPrinted>2018-11-19T06:41:21Z</cp:lastPrinted>
  <dcterms:created xsi:type="dcterms:W3CDTF">2018-10-02T16:12:54Z</dcterms:created>
  <dcterms:modified xsi:type="dcterms:W3CDTF">2018-11-26T07:43:10Z</dcterms:modified>
</cp:coreProperties>
</file>