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300" r:id="rId6"/>
    <p:sldId id="299" r:id="rId7"/>
    <p:sldId id="260" r:id="rId8"/>
    <p:sldId id="268" r:id="rId9"/>
    <p:sldId id="262" r:id="rId10"/>
    <p:sldId id="269" r:id="rId11"/>
    <p:sldId id="263" r:id="rId12"/>
    <p:sldId id="264" r:id="rId13"/>
    <p:sldId id="266" r:id="rId14"/>
    <p:sldId id="274" r:id="rId15"/>
    <p:sldId id="275" r:id="rId16"/>
    <p:sldId id="265" r:id="rId17"/>
    <p:sldId id="301" r:id="rId18"/>
    <p:sldId id="270" r:id="rId19"/>
    <p:sldId id="267" r:id="rId20"/>
    <p:sldId id="271" r:id="rId21"/>
    <p:sldId id="273" r:id="rId22"/>
    <p:sldId id="276" r:id="rId23"/>
    <p:sldId id="280" r:id="rId24"/>
    <p:sldId id="279" r:id="rId25"/>
    <p:sldId id="282" r:id="rId26"/>
    <p:sldId id="281" r:id="rId27"/>
    <p:sldId id="277" r:id="rId28"/>
    <p:sldId id="284" r:id="rId29"/>
    <p:sldId id="283" r:id="rId30"/>
    <p:sldId id="286" r:id="rId31"/>
    <p:sldId id="287" r:id="rId32"/>
    <p:sldId id="285" r:id="rId33"/>
    <p:sldId id="278" r:id="rId34"/>
    <p:sldId id="288" r:id="rId35"/>
    <p:sldId id="290" r:id="rId36"/>
    <p:sldId id="291" r:id="rId37"/>
    <p:sldId id="289" r:id="rId38"/>
    <p:sldId id="292" r:id="rId39"/>
    <p:sldId id="293" r:id="rId40"/>
    <p:sldId id="272" r:id="rId41"/>
    <p:sldId id="294" r:id="rId42"/>
    <p:sldId id="295" r:id="rId43"/>
    <p:sldId id="296" r:id="rId44"/>
    <p:sldId id="297" r:id="rId45"/>
    <p:sldId id="298" r:id="rId46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64051" autoAdjust="0"/>
  </p:normalViewPr>
  <p:slideViewPr>
    <p:cSldViewPr showGuides="1">
      <p:cViewPr varScale="1">
        <p:scale>
          <a:sx n="86" d="100"/>
          <a:sy n="86" d="100"/>
        </p:scale>
        <p:origin x="4373" y="72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Applikation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39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Problematik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Lösungen</a:t>
            </a:r>
            <a:r>
              <a:rPr lang="en-US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ES6-Syntax</a:t>
            </a:r>
            <a:br>
              <a:rPr lang="en-US" baseline="0" dirty="0" smtClean="0"/>
            </a:br>
            <a:r>
              <a:rPr lang="en-US" baseline="0" dirty="0" err="1" smtClean="0"/>
              <a:t>onClick</a:t>
            </a:r>
            <a:r>
              <a:rPr lang="en-US" baseline="0" dirty="0" smtClean="0"/>
              <a:t> = (event) =&gt; {}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Im</a:t>
            </a:r>
            <a:r>
              <a:rPr lang="en-US" baseline="0" dirty="0" smtClean="0"/>
              <a:t> Constructor bind </a:t>
            </a:r>
            <a:r>
              <a:rPr lang="en-US" baseline="0" dirty="0" err="1" smtClean="0"/>
              <a:t>benutzen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err="1" smtClean="0"/>
              <a:t>this.onClick</a:t>
            </a:r>
            <a:r>
              <a:rPr lang="en-US" dirty="0" smtClean="0"/>
              <a:t> = </a:t>
            </a:r>
            <a:r>
              <a:rPr lang="en-US" dirty="0" err="1" smtClean="0"/>
              <a:t>this.onClick.bind</a:t>
            </a:r>
            <a:r>
              <a:rPr lang="en-US" dirty="0" smtClean="0"/>
              <a:t>(this);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9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PersonSearchPanel</a:t>
            </a:r>
            <a:endParaRPr lang="en-US" dirty="0" smtClean="0"/>
          </a:p>
          <a:p>
            <a:r>
              <a:rPr lang="en-US" dirty="0" err="1" smtClean="0"/>
              <a:t>Baue</a:t>
            </a:r>
            <a:r>
              <a:rPr lang="en-US" dirty="0" smtClean="0"/>
              <a:t> 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r>
              <a:rPr lang="en-US" dirty="0" err="1" smtClean="0"/>
              <a:t>Splitte</a:t>
            </a:r>
            <a:r>
              <a:rPr lang="en-US" dirty="0" smtClean="0"/>
              <a:t> die </a:t>
            </a:r>
            <a:r>
              <a:rPr lang="en-US" dirty="0" err="1" smtClean="0"/>
              <a:t>Komponenten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Spezialitäten</a:t>
            </a:r>
            <a:r>
              <a:rPr lang="en-US" dirty="0" smtClean="0"/>
              <a:t> </a:t>
            </a:r>
            <a:r>
              <a:rPr lang="en-US" dirty="0" err="1" smtClean="0"/>
              <a:t>aufzeigen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forEach</a:t>
            </a:r>
            <a:r>
              <a:rPr lang="en-US" dirty="0" smtClean="0"/>
              <a:t> versus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function</a:t>
            </a:r>
            <a:r>
              <a:rPr lang="de-CH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 smtClean="0">
                <a:effectLst/>
              </a:rPr>
              <a:t>PersonHeader</a:t>
            </a:r>
            <a:r>
              <a:rPr lang="de-CH" dirty="0" smtClean="0"/>
              <a:t>()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kern="1200" dirty="0" err="1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</a:t>
            </a:r>
            <a:r>
              <a:rPr lang="de-CH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de-CH" i="1" dirty="0" err="1" smtClean="0">
                <a:effectLst/>
              </a:rPr>
              <a:t>PersonRow</a:t>
            </a:r>
            <a:r>
              <a:rPr lang="de-CH" i="1" dirty="0" smtClean="0">
                <a:effectLst/>
              </a:rPr>
              <a:t> </a:t>
            </a:r>
            <a:r>
              <a:rPr lang="de-CH" dirty="0" smtClean="0"/>
              <a:t>= (</a:t>
            </a:r>
            <a:r>
              <a:rPr lang="de-CH" dirty="0" err="1" smtClean="0"/>
              <a:t>props</a:t>
            </a:r>
            <a:r>
              <a:rPr lang="de-CH" smtClean="0"/>
              <a:t>) =&gt; {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3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Überholende Responses (</a:t>
            </a:r>
            <a:r>
              <a:rPr lang="de-CH" dirty="0" err="1" smtClean="0"/>
              <a:t>switchMap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smtClean="0"/>
              <a:t>Zeigen in </a:t>
            </a:r>
            <a:r>
              <a:rPr lang="de-CH" dirty="0" err="1" smtClean="0"/>
              <a:t>Developerkonsole</a:t>
            </a:r>
            <a:endParaRPr lang="de-CH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Eingabe entprellen (</a:t>
            </a:r>
            <a:r>
              <a:rPr lang="de-CH" dirty="0" err="1" smtClean="0"/>
              <a:t>debounceTime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smtClean="0"/>
              <a:t>Zeigen in </a:t>
            </a:r>
            <a:r>
              <a:rPr lang="de-CH" smtClean="0"/>
              <a:t>Developerkonsole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/>
              <a:t>Fehler vom REST-Server abfangen</a:t>
            </a:r>
            <a:br>
              <a:rPr lang="de-CH" dirty="0" smtClean="0"/>
            </a:br>
            <a:r>
              <a:rPr lang="de-CH" dirty="0" smtClean="0"/>
              <a:t>Die Eingabe «</a:t>
            </a:r>
            <a:r>
              <a:rPr lang="de-CH" dirty="0" err="1" smtClean="0"/>
              <a:t>error</a:t>
            </a:r>
            <a:r>
              <a:rPr lang="de-CH" dirty="0" smtClean="0"/>
              <a:t>» erzeugt einen Fehler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übersetzt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React.createElement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endParaRPr lang="en-US" dirty="0" smtClean="0"/>
          </a:p>
          <a:p>
            <a:r>
              <a:rPr lang="en-US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import </a:t>
            </a:r>
            <a:r>
              <a:rPr lang="en-US" dirty="0" smtClean="0"/>
              <a:t>React </a:t>
            </a:r>
            <a:r>
              <a:rPr lang="en-US" sz="1400" b="1" kern="1200" dirty="0" smtClean="0">
                <a:solidFill>
                  <a:schemeClr val="tx1"/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from 'react'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Innerhalb</a:t>
            </a:r>
            <a:r>
              <a:rPr lang="en-US" dirty="0" smtClean="0"/>
              <a:t> von {}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43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Hinweis</a:t>
            </a:r>
            <a:r>
              <a:rPr lang="en-US" dirty="0" smtClean="0"/>
              <a:t> auf </a:t>
            </a:r>
            <a:r>
              <a:rPr lang="en-US" dirty="0" err="1" smtClean="0"/>
              <a:t>rotierendes</a:t>
            </a:r>
            <a:r>
              <a:rPr lang="en-US" dirty="0" smtClean="0"/>
              <a:t> Image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Index.js und App.js </a:t>
            </a:r>
            <a:r>
              <a:rPr lang="en-US" dirty="0" err="1" smtClean="0"/>
              <a:t>zeigen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6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6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86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50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96D-9616-4176-AEF6-AF1317711023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86E-8C9D-4E97-9EB5-D99BA89A8533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F69B3-62E3-4AF4-971E-1AB7F9FB69DD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127A-2E85-486B-8AA5-E90E3CCEC0E9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EDFCE-8709-4D76-8036-EE5278C2237F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782B8C6-A2A3-4B66-A839-DF7B16517350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3A7-6296-4A54-8C64-66A02EB71342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8129-6AB0-4316-89DD-05AD9ABD1F9D}" type="datetime1">
              <a:rPr lang="de-DE" smtClean="0"/>
              <a:t>15.11.2018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AE75-8AA0-449D-989F-B1E818A5B67A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07A7-0ED1-4138-9FBD-0F4825E4365D}" type="datetime1">
              <a:rPr lang="de-DE" smtClean="0"/>
              <a:t>15.11.2018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ADA-15EC-46F2-B124-7B3EABB341FC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289-DF57-4F0A-9158-80987495B444}" type="datetime1">
              <a:rPr lang="de-DE" smtClean="0"/>
              <a:t>15.11.2018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30694A65-3AA1-42B9-B750-09273D0D99B8}" type="datetime1">
              <a:rPr lang="de-DE" smtClean="0"/>
              <a:t>15.11.2018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7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8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8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act-sight/aalppolilappfakpmdfdkpppdnhpgifn/relate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izecss.com/" TargetMode="External"/><Relationship Id="rId2" Type="http://schemas.openxmlformats.org/officeDocument/2006/relationships/hyperlink" Target="https://react-materialize.github.io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xviz.com/" TargetMode="External"/><Relationship Id="rId2" Type="http://schemas.openxmlformats.org/officeDocument/2006/relationships/hyperlink" Target="http://rxfidd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xjs-dev.firebaseapp.com/guide/v6/migratio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, </a:t>
            </a:r>
            <a:r>
              <a:rPr lang="de-DE" dirty="0" err="1"/>
              <a:t>Materialize</a:t>
            </a:r>
            <a:r>
              <a:rPr lang="de-DE" dirty="0"/>
              <a:t>, </a:t>
            </a:r>
            <a:r>
              <a:rPr lang="de-DE" dirty="0" err="1"/>
              <a:t>RxJS</a:t>
            </a:r>
            <a:endParaRPr lang="de-DE" dirty="0"/>
          </a:p>
        </p:txBody>
      </p:sp>
      <p:pic>
        <p:nvPicPr>
          <p:cNvPr id="1026" name="Picture 2" descr="Bildergebnis fÃ¼r react">
            <a:extLst>
              <a:ext uri="{FF2B5EF4-FFF2-40B4-BE49-F238E27FC236}">
                <a16:creationId xmlns="" xmlns:a16="http://schemas.microsoft.com/office/drawing/2014/main" id="{829FFD09-EFA1-4ACA-886F-A45FA7CD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667" y="2278411"/>
            <a:ext cx="4474900" cy="316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react materialize">
            <a:extLst>
              <a:ext uri="{FF2B5EF4-FFF2-40B4-BE49-F238E27FC236}">
                <a16:creationId xmlns="" xmlns:a16="http://schemas.microsoft.com/office/drawing/2014/main" id="{8C0A3339-03B8-4017-9609-4DC76A73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33" y="2406512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Ã¼r materialize">
            <a:extLst>
              <a:ext uri="{FF2B5EF4-FFF2-40B4-BE49-F238E27FC236}">
                <a16:creationId xmlns="" xmlns:a16="http://schemas.microsoft.com/office/drawing/2014/main" id="{6B3A1825-2670-4778-8FC5-43386939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1" y="2488905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rxjs">
            <a:extLst>
              <a:ext uri="{FF2B5EF4-FFF2-40B4-BE49-F238E27FC236}">
                <a16:creationId xmlns="" xmlns:a16="http://schemas.microsoft.com/office/drawing/2014/main" id="{FF2589F7-8232-43CB-9B06-B819D249A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9" y="2614325"/>
            <a:ext cx="2488846" cy="2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Bringe</a:t>
            </a:r>
            <a:r>
              <a:rPr lang="en-US" dirty="0">
                <a:sym typeface="Wingdings" panose="05000000000000000000" pitchFamily="2" charset="2"/>
              </a:rPr>
              <a:t> die </a:t>
            </a:r>
            <a:r>
              <a:rPr lang="en-US" dirty="0" err="1">
                <a:sym typeface="Wingdings" panose="05000000000000000000" pitchFamily="2" charset="2"/>
              </a:rPr>
              <a:t>Uhr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dirty="0" err="1" smtClean="0">
                <a:sym typeface="Wingdings" panose="05000000000000000000" pitchFamily="2" charset="2"/>
              </a:rPr>
              <a:t>icken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Tipp: </a:t>
            </a:r>
            <a:r>
              <a:rPr lang="en-US" dirty="0" err="1">
                <a:sym typeface="Wingdings" panose="05000000000000000000" pitchFamily="2" charset="2"/>
              </a:rPr>
              <a:t>setInterval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227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38C37EF-4C5F-4AA5-99A0-0F366D81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Lifecycles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1C0CD2F-49CF-42A9-8438-801CE1CB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F57B273-F13C-4F69-89F8-68317B43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35CFF78-1AAA-4EF5-9E9A-24C4BBB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="" xmlns:a16="http://schemas.microsoft.com/office/drawing/2014/main" id="{43CE9483-8950-486B-B41D-7A66F10224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19914" y="1511300"/>
            <a:ext cx="7961522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6CF5AC9-4037-40B1-9918-570F8D4A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Timer</a:t>
            </a:r>
            <a:r>
              <a:rPr lang="de-CH" dirty="0"/>
              <a:t> starten und stoppen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705C0B8-C520-4633-A9A6-72F6195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66A057-EB10-46B8-97E0-99320985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73468D-A9D3-4D74-BE6E-8B5ECEB5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D821D71A-5EC1-4867-9139-31BF6502F1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 err="1"/>
              <a:t>componentDidMount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this.timerID</a:t>
            </a:r>
            <a:r>
              <a:rPr lang="de-CH" dirty="0"/>
              <a:t> = </a:t>
            </a:r>
            <a:r>
              <a:rPr lang="de-CH" dirty="0" err="1"/>
              <a:t>setInterval</a:t>
            </a:r>
            <a:r>
              <a:rPr lang="de-CH" dirty="0"/>
              <a:t>(() =&gt; </a:t>
            </a:r>
            <a:r>
              <a:rPr lang="de-CH" dirty="0" err="1"/>
              <a:t>this.tick</a:t>
            </a:r>
            <a:r>
              <a:rPr lang="de-CH" dirty="0"/>
              <a:t>(), 1000);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componentWillUnmount</a:t>
            </a:r>
            <a:r>
              <a:rPr lang="de-CH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	</a:t>
            </a:r>
            <a:r>
              <a:rPr lang="de-CH" dirty="0" err="1"/>
              <a:t>clearInterval</a:t>
            </a:r>
            <a:r>
              <a:rPr lang="de-CH" dirty="0"/>
              <a:t>(</a:t>
            </a:r>
            <a:r>
              <a:rPr lang="de-CH" dirty="0" err="1"/>
              <a:t>this.timerID</a:t>
            </a:r>
            <a:r>
              <a:rPr lang="de-CH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66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übergeben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benannt</a:t>
            </a:r>
            <a:r>
              <a:rPr lang="en-US" dirty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props </a:t>
            </a:r>
            <a:r>
              <a:rPr lang="en-US" dirty="0" err="1" smtClean="0"/>
              <a:t>beinhaltet</a:t>
            </a:r>
            <a:r>
              <a:rPr lang="en-US" dirty="0" smtClean="0"/>
              <a:t> </a:t>
            </a:r>
            <a:r>
              <a:rPr lang="de-CH" dirty="0" smtClean="0"/>
              <a:t>Werte </a:t>
            </a:r>
            <a:r>
              <a:rPr lang="de-CH" dirty="0"/>
              <a:t>oder </a:t>
            </a:r>
            <a:r>
              <a:rPr lang="de-CH" dirty="0" err="1" smtClean="0"/>
              <a:t>EventListener</a:t>
            </a:r>
            <a:r>
              <a:rPr lang="de-CH" dirty="0" smtClean="0"/>
              <a:t>, die über Attribute an die </a:t>
            </a:r>
            <a:r>
              <a:rPr lang="de-CH" dirty="0"/>
              <a:t>Komponente </a:t>
            </a:r>
            <a:r>
              <a:rPr lang="de-CH" dirty="0" smtClean="0"/>
              <a:t>gegeben </a:t>
            </a:r>
            <a:r>
              <a:rPr lang="de-CH" dirty="0"/>
              <a:t>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können auch JSX sein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props.children</a:t>
            </a:r>
            <a:r>
              <a:rPr lang="de-CH" dirty="0"/>
              <a:t> ist eine spezielles Property für die </a:t>
            </a:r>
            <a:r>
              <a:rPr lang="de-CH" dirty="0" err="1"/>
              <a:t>Kindelemente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props</a:t>
            </a:r>
            <a:r>
              <a:rPr lang="de-CH" dirty="0"/>
              <a:t> sind </a:t>
            </a:r>
            <a:r>
              <a:rPr lang="de-CH" dirty="0" err="1"/>
              <a:t>readOnly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5FCD01-D151-4722-B663-67C4B09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</a:t>
            </a:r>
            <a:r>
              <a:rPr lang="de-CH" dirty="0"/>
              <a:t> mit JSX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F5E496F-46F7-40D4-8DF1-34867D27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33CAF55-8754-4CFB-95A7-9C9B8230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A1DA399-D052-4008-BB2B-6404DF7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424F6E6-7EE3-42CE-986A-0D3257FB1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SplitPane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</a:t>
            </a:r>
            <a:r>
              <a:rPr lang="de-CH" sz="2000" dirty="0"/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SplitPane-left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props.left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&lt;div </a:t>
            </a:r>
            <a:r>
              <a:rPr lang="de-CH" sz="2000" dirty="0" err="1"/>
              <a:t>className</a:t>
            </a:r>
            <a:r>
              <a:rPr lang="de-CH" sz="2000" dirty="0"/>
              <a:t>="</a:t>
            </a:r>
            <a:r>
              <a:rPr lang="de-CH" sz="2000" dirty="0" err="1"/>
              <a:t>SplitPane-right</a:t>
            </a:r>
            <a:r>
              <a:rPr lang="de-CH" sz="2000" dirty="0"/>
              <a:t>"&gt;</a:t>
            </a:r>
            <a:r>
              <a:rPr lang="de-CH" sz="2000" dirty="0">
                <a:solidFill>
                  <a:srgbClr val="00B050"/>
                </a:solidFill>
              </a:rPr>
              <a:t>{</a:t>
            </a:r>
            <a:r>
              <a:rPr lang="de-CH" sz="2000" dirty="0" err="1">
                <a:solidFill>
                  <a:srgbClr val="00B050"/>
                </a:solidFill>
              </a:rPr>
              <a:t>props.right</a:t>
            </a:r>
            <a:r>
              <a:rPr lang="de-CH" sz="2000" dirty="0">
                <a:solidFill>
                  <a:srgbClr val="00B05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SplitPane</a:t>
            </a:r>
            <a:r>
              <a:rPr lang="de-CH" sz="2000" dirty="0"/>
              <a:t> </a:t>
            </a:r>
            <a:r>
              <a:rPr lang="de-CH" sz="2000" dirty="0" err="1"/>
              <a:t>left</a:t>
            </a:r>
            <a:r>
              <a:rPr lang="de-CH" sz="2000" dirty="0"/>
              <a:t>=</a:t>
            </a:r>
            <a:r>
              <a:rPr lang="de-CH" sz="2000" dirty="0">
                <a:solidFill>
                  <a:schemeClr val="tx1"/>
                </a:solidFill>
              </a:rPr>
              <a:t>{</a:t>
            </a:r>
            <a:r>
              <a:rPr lang="de-CH" sz="2000" dirty="0">
                <a:solidFill>
                  <a:srgbClr val="FF0000"/>
                </a:solidFill>
              </a:rPr>
              <a:t>&lt;</a:t>
            </a:r>
            <a:r>
              <a:rPr lang="de-CH" sz="2000" dirty="0" err="1">
                <a:solidFill>
                  <a:srgbClr val="FF0000"/>
                </a:solidFill>
              </a:rPr>
              <a:t>Contacts</a:t>
            </a:r>
            <a:r>
              <a:rPr lang="de-CH" sz="2000" dirty="0">
                <a:solidFill>
                  <a:srgbClr val="FF0000"/>
                </a:solidFill>
              </a:rPr>
              <a:t> /&gt;</a:t>
            </a:r>
            <a:r>
              <a:rPr lang="de-CH" sz="2000" dirty="0">
                <a:solidFill>
                  <a:schemeClr val="tx1"/>
                </a:solidFill>
              </a:rPr>
              <a:t>}</a:t>
            </a:r>
            <a:r>
              <a:rPr lang="de-CH" sz="2000" dirty="0"/>
              <a:t> </a:t>
            </a:r>
            <a:r>
              <a:rPr lang="de-CH" sz="2000" dirty="0" err="1"/>
              <a:t>right</a:t>
            </a:r>
            <a:r>
              <a:rPr lang="de-CH" sz="2000" dirty="0"/>
              <a:t>={</a:t>
            </a:r>
            <a:r>
              <a:rPr lang="de-CH" sz="2000" dirty="0">
                <a:solidFill>
                  <a:srgbClr val="00B050"/>
                </a:solidFill>
              </a:rPr>
              <a:t>&lt;Chat /&gt;</a:t>
            </a:r>
            <a:r>
              <a:rPr lang="de-CH" sz="2000" dirty="0"/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62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EFFCF8E-A530-400B-B812-958F5D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props.children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A2ACF77-5D94-4A87-859F-F880C804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CE989C0-DCC8-4DE1-8016-5BDAC151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E0AE29E5-FDEA-4EBC-A598-E69E499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16E596C-A5F8-47FA-9BFB-EBB60E45B8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FancyBorder</a:t>
            </a:r>
            <a:r>
              <a:rPr lang="de-CH" sz="2000" dirty="0"/>
              <a:t>(</a:t>
            </a:r>
            <a:r>
              <a:rPr lang="de-CH" sz="2000" dirty="0" err="1"/>
              <a:t>props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&lt;div&gt;</a:t>
            </a:r>
            <a:r>
              <a:rPr lang="de-CH" sz="2000" dirty="0">
                <a:solidFill>
                  <a:srgbClr val="FF0000"/>
                </a:solidFill>
              </a:rPr>
              <a:t>{</a:t>
            </a:r>
            <a:r>
              <a:rPr lang="de-CH" sz="2000" dirty="0" err="1">
                <a:solidFill>
                  <a:srgbClr val="FF0000"/>
                </a:solidFill>
              </a:rPr>
              <a:t>props.children</a:t>
            </a:r>
            <a:r>
              <a:rPr lang="de-CH" sz="2000" dirty="0">
                <a:solidFill>
                  <a:srgbClr val="FF0000"/>
                </a:solidFill>
              </a:rPr>
              <a:t>}</a:t>
            </a:r>
            <a:r>
              <a:rPr lang="de-CH" sz="2000" dirty="0"/>
              <a:t>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WelcomeDialog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</a:t>
            </a:r>
            <a:r>
              <a:rPr lang="de-CH" sz="2000" dirty="0" err="1"/>
              <a:t>return</a:t>
            </a:r>
            <a:r>
              <a:rPr lang="de-CH" sz="2000" dirty="0"/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  </a:t>
            </a:r>
            <a:r>
              <a:rPr lang="de-CH" sz="2000" dirty="0">
                <a:solidFill>
                  <a:srgbClr val="FF0000"/>
                </a:solidFill>
              </a:rPr>
              <a:t>&lt;h1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="Dialog-title"&gt;Welcome&lt;/h1&gt;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>
                <a:solidFill>
                  <a:srgbClr val="FF0000"/>
                </a:solidFill>
              </a:rPr>
              <a:t>      &lt;p </a:t>
            </a:r>
            <a:r>
              <a:rPr lang="de-CH" sz="2000" dirty="0" err="1">
                <a:solidFill>
                  <a:srgbClr val="FF0000"/>
                </a:solidFill>
              </a:rPr>
              <a:t>className</a:t>
            </a:r>
            <a:r>
              <a:rPr lang="de-CH" sz="2000" dirty="0">
                <a:solidFill>
                  <a:srgbClr val="FF0000"/>
                </a:solidFill>
              </a:rPr>
              <a:t>="Dialog-message"&gt;</a:t>
            </a:r>
            <a:r>
              <a:rPr lang="de-CH" sz="2000" dirty="0" err="1">
                <a:solidFill>
                  <a:srgbClr val="FF0000"/>
                </a:solidFill>
              </a:rPr>
              <a:t>Thank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you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for</a:t>
            </a:r>
            <a:r>
              <a:rPr lang="de-CH" sz="2000" dirty="0">
                <a:solidFill>
                  <a:srgbClr val="FF0000"/>
                </a:solidFill>
              </a:rPr>
              <a:t> </a:t>
            </a:r>
            <a:r>
              <a:rPr lang="de-CH" sz="2000" dirty="0" err="1">
                <a:solidFill>
                  <a:srgbClr val="FF0000"/>
                </a:solidFill>
              </a:rPr>
              <a:t>visiting</a:t>
            </a:r>
            <a:r>
              <a:rPr lang="de-CH" sz="2000" dirty="0">
                <a:solidFill>
                  <a:srgbClr val="FF0000"/>
                </a:solidFill>
              </a:rPr>
              <a:t>!&lt;/p&gt;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  &lt;/</a:t>
            </a:r>
            <a:r>
              <a:rPr lang="de-CH" sz="2000" dirty="0" err="1"/>
              <a:t>FancyBorder</a:t>
            </a:r>
            <a:r>
              <a:rPr lang="de-CH" sz="2000" dirty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80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Attribute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sind in </a:t>
            </a:r>
            <a:r>
              <a:rPr lang="de-CH" dirty="0" err="1"/>
              <a:t>camelCase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onclick</a:t>
            </a:r>
            <a:r>
              <a:rPr lang="de-CH" dirty="0"/>
              <a:t> -&gt; </a:t>
            </a: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tabindex</a:t>
            </a:r>
            <a:r>
              <a:rPr lang="de-CH" dirty="0"/>
              <a:t> -&gt; </a:t>
            </a:r>
            <a:r>
              <a:rPr lang="de-CH" dirty="0" err="1"/>
              <a:t>tabIndex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HTML </a:t>
            </a:r>
            <a:r>
              <a:rPr lang="de-CH" dirty="0" err="1"/>
              <a:t>class</a:t>
            </a:r>
            <a:r>
              <a:rPr lang="de-CH" dirty="0"/>
              <a:t> -&gt; </a:t>
            </a:r>
            <a:r>
              <a:rPr lang="de-CH" dirty="0" err="1"/>
              <a:t>className</a:t>
            </a:r>
            <a:r>
              <a:rPr lang="de-CH" dirty="0"/>
              <a:t> (</a:t>
            </a:r>
            <a:r>
              <a:rPr lang="de-CH" dirty="0" err="1"/>
              <a:t>class</a:t>
            </a:r>
            <a:r>
              <a:rPr lang="de-CH" dirty="0"/>
              <a:t> ist in JavaScript bereits benutzt)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Attribute können </a:t>
            </a:r>
            <a:r>
              <a:rPr lang="de-CH" dirty="0" err="1"/>
              <a:t>EventListener</a:t>
            </a:r>
            <a:r>
              <a:rPr lang="de-CH" dirty="0"/>
              <a:t> sein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onClick</a:t>
            </a:r>
            <a:endParaRPr lang="de-CH" dirty="0"/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onChange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9882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ender()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-Code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Kann</a:t>
            </a:r>
            <a:r>
              <a:rPr lang="en-US" dirty="0" smtClean="0"/>
              <a:t> locale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abfüllen</a:t>
            </a:r>
            <a:r>
              <a:rPr lang="en-US" dirty="0" smtClean="0"/>
              <a:t>, die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JSX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let text = ‘Hallo’;</a:t>
            </a:r>
            <a:br>
              <a:rPr lang="en-US" dirty="0" smtClean="0"/>
            </a:br>
            <a:r>
              <a:rPr lang="en-US" dirty="0" smtClean="0"/>
              <a:t>	&lt;div&gt;{ </a:t>
            </a:r>
            <a:r>
              <a:rPr lang="en-US" dirty="0" err="1"/>
              <a:t>this.text</a:t>
            </a:r>
            <a:r>
              <a:rPr lang="en-US" dirty="0"/>
              <a:t> </a:t>
            </a:r>
            <a:r>
              <a:rPr lang="en-US" dirty="0" smtClean="0"/>
              <a:t>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Im</a:t>
            </a:r>
            <a:r>
              <a:rPr lang="en-US" dirty="0" smtClean="0"/>
              <a:t> JSX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{} </a:t>
            </a:r>
            <a:r>
              <a:rPr lang="en-US" dirty="0" err="1" smtClean="0"/>
              <a:t>Javascript-Logik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&lt;div&gt;{ </a:t>
            </a:r>
            <a:r>
              <a:rPr lang="en-US" dirty="0" err="1" smtClean="0"/>
              <a:t>showText</a:t>
            </a:r>
            <a:r>
              <a:rPr lang="en-US" dirty="0" smtClean="0"/>
              <a:t> ? ‘Hallo’ : ‘’ }&lt;/div&gt;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37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7D460E-0B2B-44FD-B746-194A16B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8DC8B8-5366-41F8-8AFA-7871829A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971EBA-44D6-4477-93E3-1B788DAD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1167899-16A0-4E9B-9BB8-2EC81AE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2EAF9B5-C30D-4536-A717-867AA1D174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Erstelle eine Login-Klasse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zeigt einen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Button-Text wechselt bei jedem Klick zwischen Login und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Wenn der Benutzer </a:t>
            </a:r>
            <a:r>
              <a:rPr lang="de-CH" dirty="0" err="1"/>
              <a:t>eingelogged</a:t>
            </a:r>
            <a:r>
              <a:rPr lang="de-CH" dirty="0"/>
              <a:t> ist, dann wird eine Welcome-Message angezeigt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Name in der Welcome-Message kommt aus den </a:t>
            </a:r>
            <a:r>
              <a:rPr lang="de-CH" dirty="0" err="1" smtClean="0"/>
              <a:t>props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232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Den Zustand nach oben weitergeben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 Zustand muss in der obersten Komponente gespeichert werden, welche ihn kennen muss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kann er an untergeordnete Komponenten übergeben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 </a:t>
            </a:r>
            <a:r>
              <a:rPr lang="de-CH" dirty="0" err="1"/>
              <a:t>props</a:t>
            </a:r>
            <a:r>
              <a:rPr lang="de-CH" dirty="0"/>
              <a:t> (</a:t>
            </a:r>
            <a:r>
              <a:rPr lang="de-CH" dirty="0" err="1"/>
              <a:t>EventListener</a:t>
            </a:r>
            <a:r>
              <a:rPr lang="de-CH" dirty="0"/>
              <a:t>) kann er von untergeordneten Komponenten manipuliert werden</a:t>
            </a:r>
          </a:p>
        </p:txBody>
      </p:sp>
    </p:spTree>
    <p:extLst>
      <p:ext uri="{BB962C8B-B14F-4D97-AF65-F5344CB8AC3E}">
        <p14:creationId xmlns:p14="http://schemas.microsoft.com/office/powerpoint/2010/main" val="21793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45F3A0-10BD-46BB-A599-99C99D08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9F0A6B-49CE-4AD7-BF97-45CE42D6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6903670-E149-44F7-B376-AD678C4A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AD18758-662B-449F-A0E9-6DFE7F5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06BD01D8-02D5-427E-8BC7-18B2822F01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Einführung in </a:t>
            </a:r>
            <a:r>
              <a:rPr lang="de-CH" dirty="0" err="1"/>
              <a:t>React</a:t>
            </a:r>
            <a:r>
              <a:rPr lang="de-CH" dirty="0"/>
              <a:t>,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Einsatz von </a:t>
            </a:r>
            <a:r>
              <a:rPr lang="de-CH" dirty="0" err="1"/>
              <a:t>RxJS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Dazu bauen wir eine kleine </a:t>
            </a:r>
            <a:r>
              <a:rPr lang="de-CH" dirty="0" smtClean="0"/>
              <a:t>Applikation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/>
              <a:t>Präsentation und Code:</a:t>
            </a:r>
          </a:p>
          <a:p>
            <a:r>
              <a:rPr lang="de-CH" dirty="0"/>
              <a:t>https://github.com/</a:t>
            </a:r>
            <a:r>
              <a:rPr lang="de-CH" dirty="0" err="1"/>
              <a:t>markusborer</a:t>
            </a:r>
            <a:r>
              <a:rPr lang="de-CH" dirty="0"/>
              <a:t>/</a:t>
            </a:r>
            <a:r>
              <a:rPr lang="de-CH" dirty="0" err="1"/>
              <a:t>ReactKurs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296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14A889-83B6-40F0-B935-DCD9702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4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89389F1-AFAC-4D9A-9486-7B3544E4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F17CDFF-C508-4955-98A7-5D2E28C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10D8EC7-F317-4347-B4EE-CB89484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664D975-EAE2-4ADB-A844-D88FA8C3AA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Verlagere die Information ob der Benutzer </a:t>
            </a:r>
            <a:r>
              <a:rPr lang="de-CH" dirty="0" err="1"/>
              <a:t>eingelogged</a:t>
            </a:r>
            <a:r>
              <a:rPr lang="de-CH" dirty="0"/>
              <a:t> ist von der Login-Klasse in die App-Klasse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Erweitere dazu die Login-Klasse mit einem Attribut und einem Event:</a:t>
            </a:r>
            <a:br>
              <a:rPr lang="de-CH" dirty="0"/>
            </a:br>
            <a:r>
              <a:rPr lang="de-CH" dirty="0"/>
              <a:t>&lt;Login </a:t>
            </a:r>
            <a:r>
              <a:rPr lang="de-CH" dirty="0" err="1"/>
              <a:t>isLoggedIn</a:t>
            </a:r>
            <a:r>
              <a:rPr lang="de-CH" dirty="0"/>
              <a:t>=… </a:t>
            </a:r>
            <a:r>
              <a:rPr lang="de-CH" dirty="0" err="1"/>
              <a:t>onChange</a:t>
            </a:r>
            <a:r>
              <a:rPr lang="de-CH" dirty="0"/>
              <a:t>=…&gt;&lt;/Login&gt;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Zeige die Welcome-Message in der App-Klasse an</a:t>
            </a:r>
          </a:p>
        </p:txBody>
      </p:sp>
    </p:spTree>
    <p:extLst>
      <p:ext uri="{BB962C8B-B14F-4D97-AF65-F5344CB8AC3E}">
        <p14:creationId xmlns:p14="http://schemas.microsoft.com/office/powerpoint/2010/main" val="380576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5F42C6-C15B-4AB1-AC38-87A61B06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 bilden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E6255DE-0A56-4109-ACC5-BA5C4F7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EA3FD5D-A34C-4841-A301-FFBE7EFC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821F331-1B94-4270-896F-3B1091A9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2760570-9908-40F7-993E-62534B26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eine zusammengesetzte Komponente in einzelne Komponenten</a:t>
            </a:r>
          </a:p>
        </p:txBody>
      </p:sp>
      <p:pic>
        <p:nvPicPr>
          <p:cNvPr id="1028" name="Picture 4" descr="Mockup">
            <a:extLst>
              <a:ext uri="{FF2B5EF4-FFF2-40B4-BE49-F238E27FC236}">
                <a16:creationId xmlns="" xmlns:a16="http://schemas.microsoft.com/office/drawing/2014/main" id="{8B33C41F-8E00-48F0-8932-C9E1FA4DA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0" y="2532856"/>
            <a:ext cx="2171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nent diagram">
            <a:extLst>
              <a:ext uri="{FF2B5EF4-FFF2-40B4-BE49-F238E27FC236}">
                <a16:creationId xmlns="" xmlns:a16="http://schemas.microsoft.com/office/drawing/2014/main" id="{38DEA208-EA46-43A6-B459-0CDD64DF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2332830"/>
            <a:ext cx="26193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Suchfeld, Resultat-Tabelle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Bei jedem Zeichen wird eine Suche (REST-Aufruf) gemacht</a:t>
            </a:r>
          </a:p>
        </p:txBody>
      </p:sp>
    </p:spTree>
    <p:extLst>
      <p:ext uri="{BB962C8B-B14F-4D97-AF65-F5344CB8AC3E}">
        <p14:creationId xmlns:p14="http://schemas.microsoft.com/office/powerpoint/2010/main" val="308099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REST-Server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Der REST-Server befindet sich im GIT-Projekt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REST-Server starten</a:t>
            </a:r>
            <a:br>
              <a:rPr lang="de-CH" dirty="0"/>
            </a:br>
            <a:r>
              <a:rPr lang="de-CH" dirty="0" err="1"/>
              <a:t>cmd</a:t>
            </a:r>
            <a:r>
              <a:rPr lang="de-CH" dirty="0"/>
              <a:t> öffnen</a:t>
            </a:r>
            <a:br>
              <a:rPr lang="de-CH" dirty="0"/>
            </a:br>
            <a:r>
              <a:rPr lang="de-CH" dirty="0" err="1"/>
              <a:t>java</a:t>
            </a:r>
            <a:r>
              <a:rPr lang="de-CH" dirty="0"/>
              <a:t> –</a:t>
            </a:r>
            <a:r>
              <a:rPr lang="de-CH" dirty="0" err="1"/>
              <a:t>jar</a:t>
            </a:r>
            <a:r>
              <a:rPr lang="de-CH" dirty="0"/>
              <a:t> PersonRestServer.jar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Aufruf</a:t>
            </a:r>
            <a:br>
              <a:rPr lang="de-CH" dirty="0"/>
            </a:br>
            <a:r>
              <a:rPr lang="de-CH" dirty="0"/>
              <a:t>http://localhost:8080/person?name=borer</a:t>
            </a:r>
          </a:p>
        </p:txBody>
      </p:sp>
    </p:spTree>
    <p:extLst>
      <p:ext uri="{BB962C8B-B14F-4D97-AF65-F5344CB8AC3E}">
        <p14:creationId xmlns:p14="http://schemas.microsoft.com/office/powerpoint/2010/main" val="40550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445BEB-B600-4E73-BA54-8102323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Personensuche REST-Aufruf mit </a:t>
            </a:r>
            <a:r>
              <a:rPr lang="de-CH" dirty="0" err="1"/>
              <a:t>axios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8B3BFA1-DD7E-4145-83C0-686491EC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167984B-7CFC-4FC8-8B6E-A6C9B0BE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5F602B5-61AD-4317-BEDB-62E6B8C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93D623C-F8B1-42CA-BF0E-ED66943C91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Für den REST-Aufruf benutzen wir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axios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Benutzung:</a:t>
            </a:r>
            <a:br>
              <a:rPr lang="de-CH" dirty="0"/>
            </a:b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axios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'</a:t>
            </a:r>
            <a:r>
              <a:rPr lang="de-CH" dirty="0" err="1"/>
              <a:t>axios</a:t>
            </a:r>
            <a:r>
              <a:rPr lang="de-CH" dirty="0"/>
              <a:t>';</a:t>
            </a:r>
            <a:br>
              <a:rPr lang="de-CH" dirty="0"/>
            </a:br>
            <a:r>
              <a:rPr lang="de-CH" dirty="0" err="1"/>
              <a:t>axios.get</a:t>
            </a:r>
            <a:r>
              <a:rPr lang="de-CH" dirty="0"/>
              <a:t>('http://localhost:8080/</a:t>
            </a:r>
            <a:r>
              <a:rPr lang="de-CH" dirty="0" err="1"/>
              <a:t>person?name</a:t>
            </a:r>
            <a:r>
              <a:rPr lang="de-CH" dirty="0"/>
              <a:t>=' + </a:t>
            </a:r>
            <a:r>
              <a:rPr lang="de-CH" dirty="0" err="1"/>
              <a:t>text</a:t>
            </a:r>
            <a:r>
              <a:rPr lang="de-CH" dirty="0"/>
              <a:t>)</a:t>
            </a:r>
            <a:br>
              <a:rPr lang="de-CH" dirty="0"/>
            </a:br>
            <a:r>
              <a:rPr lang="de-CH" dirty="0"/>
              <a:t>	.</a:t>
            </a:r>
            <a:r>
              <a:rPr lang="de-CH" dirty="0" err="1"/>
              <a:t>then</a:t>
            </a:r>
            <a:r>
              <a:rPr lang="de-CH" dirty="0"/>
              <a:t>(</a:t>
            </a:r>
            <a:r>
              <a:rPr lang="de-CH" dirty="0" err="1"/>
              <a:t>res</a:t>
            </a:r>
            <a:r>
              <a:rPr lang="de-CH" dirty="0"/>
              <a:t> =&gt; {</a:t>
            </a:r>
            <a:br>
              <a:rPr lang="de-CH" dirty="0"/>
            </a:br>
            <a:r>
              <a:rPr lang="de-CH" dirty="0"/>
              <a:t>		</a:t>
            </a:r>
            <a:r>
              <a:rPr lang="de-CH" dirty="0" err="1"/>
              <a:t>this.setState</a:t>
            </a:r>
            <a:r>
              <a:rPr lang="de-CH" dirty="0"/>
              <a:t>({ </a:t>
            </a:r>
            <a:r>
              <a:rPr lang="de-CH" dirty="0" err="1"/>
              <a:t>persons</a:t>
            </a:r>
            <a:r>
              <a:rPr lang="de-CH" dirty="0"/>
              <a:t> : </a:t>
            </a:r>
            <a:r>
              <a:rPr lang="de-CH" dirty="0" err="1"/>
              <a:t>res.data</a:t>
            </a:r>
            <a:r>
              <a:rPr lang="de-CH" dirty="0"/>
              <a:t> });</a:t>
            </a:r>
            <a:br>
              <a:rPr lang="de-CH" dirty="0"/>
            </a:br>
            <a:r>
              <a:rPr lang="de-CH" dirty="0"/>
              <a:t>	}</a:t>
            </a:r>
            <a:br>
              <a:rPr lang="de-CH" dirty="0"/>
            </a:br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28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965F34C-A37F-4A07-B422-E02148B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axios</a:t>
            </a:r>
            <a:r>
              <a:rPr lang="de-CH" dirty="0"/>
              <a:t> mit IE11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B4CE55F6-D463-4FA0-B8CB-BB9A5B80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811DE6-7668-4BF4-B8AB-FFE31BE9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B6E3806-A2BB-4703-A959-FD9EDBD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F986CC3-59F8-4C03-ADEE-82E2443096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Damit </a:t>
            </a:r>
            <a:r>
              <a:rPr lang="de-CH" dirty="0" err="1"/>
              <a:t>axios</a:t>
            </a:r>
            <a:r>
              <a:rPr lang="de-CH" dirty="0"/>
              <a:t> mit IE11 funktioniert muss das </a:t>
            </a:r>
            <a:r>
              <a:rPr lang="de-CH" dirty="0" err="1"/>
              <a:t>polyfill</a:t>
            </a:r>
            <a:r>
              <a:rPr lang="de-CH" dirty="0"/>
              <a:t> für ES6 </a:t>
            </a:r>
            <a:r>
              <a:rPr lang="de-CH" dirty="0" err="1"/>
              <a:t>Promise</a:t>
            </a:r>
            <a:r>
              <a:rPr lang="de-CH" dirty="0"/>
              <a:t> benutzt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es6-promise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In index.js folgende Zeile hinzufügen</a:t>
            </a:r>
            <a:br>
              <a:rPr lang="de-CH" dirty="0"/>
            </a:br>
            <a:r>
              <a:rPr lang="de-CH" dirty="0" err="1"/>
              <a:t>require</a:t>
            </a:r>
            <a:r>
              <a:rPr lang="de-CH" dirty="0"/>
              <a:t>('es6-promise').</a:t>
            </a:r>
            <a:r>
              <a:rPr lang="de-CH" dirty="0" err="1"/>
              <a:t>polyfill</a:t>
            </a:r>
            <a:r>
              <a:rPr lang="de-CH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208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CB7235A-BAC6-49B0-AEDE-E3B8B46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CB49738-F632-4907-8E92-AD776493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DF40370-9183-4666-8FF7-9C999A90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91484F6-BA96-4C29-BDA8-61210E9A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2C7CE1A3-A239-4DAF-A9DD-B2206F7DD5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Baue die Personensuche ein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Sie soll nur angezeigt werden, wenn der User </a:t>
            </a:r>
            <a:r>
              <a:rPr lang="de-CH" dirty="0" err="1"/>
              <a:t>eingelogged</a:t>
            </a:r>
            <a:r>
              <a:rPr lang="de-CH" dirty="0"/>
              <a:t>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Splitte dabei die Komponenten sinnvoll auf</a:t>
            </a:r>
          </a:p>
        </p:txBody>
      </p:sp>
    </p:spTree>
    <p:extLst>
      <p:ext uri="{BB962C8B-B14F-4D97-AF65-F5344CB8AC3E}">
        <p14:creationId xmlns:p14="http://schemas.microsoft.com/office/powerpoint/2010/main" val="213259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B8A5EBB-8FB9-439E-B5A5-F96794C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Abfangen von </a:t>
            </a:r>
            <a:r>
              <a:rPr lang="de-CH" dirty="0" err="1"/>
              <a:t>Javascript</a:t>
            </a:r>
            <a:r>
              <a:rPr lang="de-CH" dirty="0"/>
              <a:t>-Errors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22AF67-7FB9-4350-9E6B-26E058B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AC3D92B-7B14-4158-8275-1B69DB5E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D2A0D301-7423-491D-B88A-00284B5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F43011D-4F7C-459A-9721-FCA2C94E49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>-Errors sollten abgefangen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Damit eine Komponente </a:t>
            </a:r>
            <a:r>
              <a:rPr lang="de-CH" dirty="0" err="1"/>
              <a:t>Javascript</a:t>
            </a:r>
            <a:r>
              <a:rPr lang="de-CH" dirty="0"/>
              <a:t>-Errors abfangen kann, muss sie die Methode </a:t>
            </a:r>
            <a:r>
              <a:rPr lang="de-CH" dirty="0" err="1"/>
              <a:t>componentDidCatch</a:t>
            </a:r>
            <a:r>
              <a:rPr lang="de-CH" dirty="0"/>
              <a:t>(</a:t>
            </a:r>
            <a:r>
              <a:rPr lang="de-CH" dirty="0" err="1"/>
              <a:t>error</a:t>
            </a:r>
            <a:r>
              <a:rPr lang="de-CH" dirty="0"/>
              <a:t>, </a:t>
            </a:r>
            <a:r>
              <a:rPr lang="de-CH" dirty="0" err="1"/>
              <a:t>info</a:t>
            </a:r>
            <a:r>
              <a:rPr lang="de-CH" dirty="0"/>
              <a:t>) implementieren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error</a:t>
            </a:r>
            <a:r>
              <a:rPr lang="de-CH" dirty="0"/>
              <a:t>: Fehlertext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 err="1"/>
              <a:t>info.componentStack</a:t>
            </a:r>
            <a:r>
              <a:rPr lang="de-CH" dirty="0"/>
              <a:t>: </a:t>
            </a:r>
            <a:r>
              <a:rPr lang="de-CH" dirty="0" err="1"/>
              <a:t>Stacktrace</a:t>
            </a:r>
            <a:endParaRPr lang="de-CH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CH" b="1" dirty="0"/>
              <a:t>Diese Komponente wird dann als umhüllende Komponente eingebaut</a:t>
            </a:r>
          </a:p>
        </p:txBody>
      </p:sp>
    </p:spTree>
    <p:extLst>
      <p:ext uri="{BB962C8B-B14F-4D97-AF65-F5344CB8AC3E}">
        <p14:creationId xmlns:p14="http://schemas.microsoft.com/office/powerpoint/2010/main" val="220343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05B1B-E1C2-4E9F-B6DA-CE4B98C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ErrorBoundary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1AEC51A-A8E5-4C20-8CCD-3E74621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8DE1F8-A56E-4272-937F-4EBCD7C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661B9BC-E21D-4BDF-89FB-988166B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D4182D0-A7EC-4DAA-A304-CBEF38E9C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 err="1"/>
              <a:t>class</a:t>
            </a:r>
            <a:r>
              <a:rPr lang="de-CH" sz="2000" dirty="0"/>
              <a:t> </a:t>
            </a:r>
            <a:r>
              <a:rPr lang="de-CH" sz="2000" dirty="0" err="1"/>
              <a:t>ErrorBoundary</a:t>
            </a:r>
            <a:r>
              <a:rPr lang="de-CH" sz="2000" dirty="0"/>
              <a:t> </a:t>
            </a:r>
            <a:r>
              <a:rPr lang="de-CH" sz="2000" dirty="0" err="1"/>
              <a:t>extends</a:t>
            </a:r>
            <a:r>
              <a:rPr lang="de-CH" sz="2000" dirty="0"/>
              <a:t> </a:t>
            </a:r>
            <a:r>
              <a:rPr lang="de-CH" sz="2000" dirty="0" err="1"/>
              <a:t>React.Component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componentDidCatch</a:t>
            </a:r>
            <a:r>
              <a:rPr lang="de-CH" sz="2000" dirty="0"/>
              <a:t>(</a:t>
            </a:r>
            <a:r>
              <a:rPr lang="de-CH" sz="2000" dirty="0" err="1"/>
              <a:t>error</a:t>
            </a:r>
            <a:r>
              <a:rPr lang="de-CH" sz="2000" dirty="0"/>
              <a:t>, </a:t>
            </a:r>
            <a:r>
              <a:rPr lang="de-CH" sz="2000" dirty="0" err="1"/>
              <a:t>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</a:t>
            </a:r>
            <a:r>
              <a:rPr lang="de-CH" sz="2000" dirty="0" err="1"/>
              <a:t>render</a:t>
            </a:r>
            <a:r>
              <a:rPr lang="de-CH" sz="20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</a:t>
            </a:r>
            <a:r>
              <a:rPr lang="de-CH" sz="2000" dirty="0" err="1"/>
              <a:t>if</a:t>
            </a:r>
            <a:r>
              <a:rPr lang="de-CH" sz="2000" dirty="0"/>
              <a:t> (</a:t>
            </a:r>
            <a:r>
              <a:rPr lang="de-CH" sz="2000" dirty="0" err="1"/>
              <a:t>this.state.errorInfo</a:t>
            </a:r>
            <a:r>
              <a:rPr lang="de-CH" sz="20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(&lt;p&gt;Es ist ein Fehler aufgetreten. &lt;/p&gt;);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 </a:t>
            </a:r>
            <a:r>
              <a:rPr lang="de-CH" sz="2000" dirty="0" err="1"/>
              <a:t>else</a:t>
            </a:r>
            <a:r>
              <a:rPr lang="de-CH" sz="20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	</a:t>
            </a:r>
            <a:r>
              <a:rPr lang="de-CH" sz="2000" dirty="0" err="1"/>
              <a:t>return</a:t>
            </a:r>
            <a:r>
              <a:rPr lang="de-CH" sz="2000" dirty="0"/>
              <a:t> </a:t>
            </a:r>
            <a:r>
              <a:rPr lang="de-CH" sz="2000" dirty="0" err="1"/>
              <a:t>this.props.children</a:t>
            </a:r>
            <a:r>
              <a:rPr lang="de-CH" sz="20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endParaRPr lang="de-CH" sz="20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60363" algn="l"/>
                <a:tab pos="720725" algn="l"/>
                <a:tab pos="895350" algn="l"/>
                <a:tab pos="1081088" algn="l"/>
              </a:tabLst>
            </a:pPr>
            <a:r>
              <a:rPr lang="de-C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95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DD1A517-2153-47AD-B381-44E3461F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6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084E62A-4B7D-4721-B9B8-8558095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56ED2BE-EEA0-46D0-B68B-FDA9D1F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B806AB8-19DE-49A2-9336-B72C363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5428315-4404-44E6-B96A-F577554B85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Wirf in der Suche einen Error</a:t>
            </a:r>
            <a:br>
              <a:rPr lang="de-CH" dirty="0"/>
            </a:br>
            <a:r>
              <a:rPr lang="de-CH" dirty="0"/>
              <a:t>	</a:t>
            </a:r>
            <a:r>
              <a:rPr lang="en-US" dirty="0"/>
              <a:t>throw new Error('I crashed!’);</a:t>
            </a:r>
            <a:br>
              <a:rPr lang="en-US" dirty="0"/>
            </a:br>
            <a:r>
              <a:rPr lang="de-CH" dirty="0"/>
              <a:t>wenn eine Person den Namen XXX1 hat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Baue</a:t>
            </a:r>
            <a:r>
              <a:rPr lang="en-US" dirty="0"/>
              <a:t> um die </a:t>
            </a:r>
            <a:r>
              <a:rPr lang="en-US" dirty="0" err="1"/>
              <a:t>Personensuche</a:t>
            </a:r>
            <a:r>
              <a:rPr lang="en-US" dirty="0"/>
              <a:t> die </a:t>
            </a:r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ErrorBoundary</a:t>
            </a:r>
            <a:r>
              <a:rPr lang="en-US" dirty="0"/>
              <a:t>,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diesen</a:t>
            </a:r>
            <a:r>
              <a:rPr lang="en-US" dirty="0"/>
              <a:t> </a:t>
            </a:r>
            <a:r>
              <a:rPr lang="en-US" dirty="0" err="1"/>
              <a:t>Fehler</a:t>
            </a:r>
            <a:r>
              <a:rPr lang="en-US" dirty="0"/>
              <a:t> </a:t>
            </a:r>
            <a:r>
              <a:rPr lang="en-US" dirty="0" err="1"/>
              <a:t>abfängt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C0DB3E2-4658-409F-B031-17E1A0B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resp. JSX (</a:t>
            </a:r>
            <a:r>
              <a:rPr lang="de-CH" b="1" i="1" dirty="0"/>
              <a:t>J</a:t>
            </a:r>
            <a:r>
              <a:rPr lang="de-CH" i="1" dirty="0"/>
              <a:t>ava</a:t>
            </a:r>
            <a:r>
              <a:rPr lang="de-CH" b="1" i="1" dirty="0"/>
              <a:t>S</a:t>
            </a:r>
            <a:r>
              <a:rPr lang="de-CH" i="1" dirty="0"/>
              <a:t>cript </a:t>
            </a:r>
            <a:r>
              <a:rPr lang="de-CH" b="1" i="1" dirty="0"/>
              <a:t>X</a:t>
            </a:r>
            <a:r>
              <a:rPr lang="de-CH" i="1" dirty="0"/>
              <a:t>ML)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80E1921-AE6D-41E3-A590-2E62A1F4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A8CDA32-906C-4021-8502-E9D836DB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ACACBEF-72CB-446C-8EC8-42019FF0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905A3F6F-EEE0-400F-98F9-C2A6B8C379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 = ‘Markus Borer';</a:t>
            </a:r>
          </a:p>
          <a:p>
            <a:r>
              <a:rPr lang="de-CH" dirty="0" err="1"/>
              <a:t>const</a:t>
            </a:r>
            <a:r>
              <a:rPr lang="de-CH" dirty="0"/>
              <a:t> </a:t>
            </a:r>
            <a:r>
              <a:rPr lang="de-CH" dirty="0" err="1"/>
              <a:t>element</a:t>
            </a:r>
            <a:r>
              <a:rPr lang="de-CH" dirty="0"/>
              <a:t> = &lt;h1&gt;Hallo, {</a:t>
            </a:r>
            <a:r>
              <a:rPr lang="de-CH" dirty="0" err="1"/>
              <a:t>name</a:t>
            </a:r>
            <a:r>
              <a:rPr lang="de-CH" dirty="0"/>
              <a:t>}&lt;/h1&gt;;</a:t>
            </a:r>
          </a:p>
          <a:p>
            <a:endParaRPr lang="de-CH" dirty="0"/>
          </a:p>
          <a:p>
            <a:r>
              <a:rPr lang="de-CH" dirty="0" err="1"/>
              <a:t>ReactDOM.render</a:t>
            </a:r>
            <a:r>
              <a:rPr lang="de-CH" dirty="0"/>
              <a:t>(</a:t>
            </a:r>
          </a:p>
          <a:p>
            <a:r>
              <a:rPr lang="de-CH" dirty="0"/>
              <a:t>  </a:t>
            </a:r>
            <a:r>
              <a:rPr lang="de-CH" dirty="0" err="1"/>
              <a:t>element</a:t>
            </a:r>
            <a:r>
              <a:rPr lang="de-CH" dirty="0"/>
              <a:t>,</a:t>
            </a:r>
          </a:p>
          <a:p>
            <a:r>
              <a:rPr lang="de-CH" dirty="0"/>
              <a:t>  </a:t>
            </a:r>
            <a:r>
              <a:rPr lang="de-CH" dirty="0" err="1"/>
              <a:t>document.getElementById</a:t>
            </a:r>
            <a:r>
              <a:rPr lang="de-CH" dirty="0"/>
              <a:t>('root')</a:t>
            </a:r>
          </a:p>
          <a:p>
            <a:r>
              <a:rPr lang="de-C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59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533BD00-316B-40FA-977C-893D5D39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Default-Properties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BC6BBC-72FB-4DA9-83A3-BCEC3C0A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5F02BA4-B103-41B2-B9F3-2934F126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15305BA-6C1B-447C-B141-8E67770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30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3DFB83-345C-4C3B-A1B6-E0902922A3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defaultProps</a:t>
            </a:r>
            <a:r>
              <a:rPr lang="en-US" dirty="0"/>
              <a:t> = {</a:t>
            </a:r>
          </a:p>
          <a:p>
            <a:r>
              <a:rPr lang="en-US" dirty="0"/>
              <a:t>    name: “Borer",</a:t>
            </a:r>
          </a:p>
          <a:p>
            <a:r>
              <a:rPr lang="en-US" dirty="0"/>
              <a:t>    city: “Bern"</a:t>
            </a:r>
          </a:p>
          <a:p>
            <a:r>
              <a:rPr lang="en-US" dirty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6187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A540A0-C8A6-46EA-8802-C4C8D52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React.PureComponent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F3710C85-F4FD-4A17-984A-CECC517D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544BC0C-039F-4A6F-BD17-236D6C97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1734ADA-FA6A-4C87-BB3E-EEE4AF14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0BF290A-0581-4BFE-80A9-84AECB370D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Hat die Funktion </a:t>
            </a:r>
            <a:r>
              <a:rPr lang="de-CH" dirty="0" err="1"/>
              <a:t>shouldComponentUpdate</a:t>
            </a:r>
            <a:r>
              <a:rPr lang="de-CH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Diese Funktion gibt nur </a:t>
            </a:r>
            <a:r>
              <a:rPr lang="de-CH" dirty="0" err="1"/>
              <a:t>true</a:t>
            </a:r>
            <a:r>
              <a:rPr lang="de-CH" dirty="0"/>
              <a:t> zurück, wenn </a:t>
            </a:r>
            <a:r>
              <a:rPr lang="de-CH" dirty="0" err="1"/>
              <a:t>props</a:t>
            </a:r>
            <a:r>
              <a:rPr lang="de-CH" dirty="0"/>
              <a:t> oder </a:t>
            </a:r>
            <a:r>
              <a:rPr lang="de-CH" dirty="0" err="1"/>
              <a:t>state</a:t>
            </a:r>
            <a:r>
              <a:rPr lang="de-CH" dirty="0"/>
              <a:t> geändert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Dient zur Performance-Steigerung</a:t>
            </a:r>
          </a:p>
        </p:txBody>
      </p:sp>
    </p:spTree>
    <p:extLst>
      <p:ext uri="{BB962C8B-B14F-4D97-AF65-F5344CB8AC3E}">
        <p14:creationId xmlns:p14="http://schemas.microsoft.com/office/powerpoint/2010/main" val="3785673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77D5125-1CDF-4B89-92F2-B5700CF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Tools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9914CF5-DFA4-4959-9A4F-60788B7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645914B-8D7E-459B-B671-C63BD11E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5C4F5C6-296E-4E85-A8AB-353D72F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9B1320D-DC29-4B11-985D-CF9752F11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Developer Tools</a:t>
            </a:r>
          </a:p>
          <a:p>
            <a:r>
              <a:rPr lang="de-CH" dirty="0">
                <a:hlinkClick r:id="rId2"/>
              </a:rPr>
              <a:t>https://github.com/facebook/react-devtools</a:t>
            </a:r>
          </a:p>
          <a:p>
            <a:endParaRPr lang="de-CH" dirty="0"/>
          </a:p>
          <a:p>
            <a:r>
              <a:rPr lang="de-CH" dirty="0" err="1"/>
              <a:t>React-Sight</a:t>
            </a:r>
            <a:endParaRPr lang="de-CH" dirty="0"/>
          </a:p>
          <a:p>
            <a:r>
              <a:rPr lang="de-CH" dirty="0">
                <a:hlinkClick r:id="rId3"/>
              </a:rPr>
              <a:t>https://www.reactsight.com/</a:t>
            </a:r>
          </a:p>
        </p:txBody>
      </p:sp>
    </p:spTree>
    <p:extLst>
      <p:ext uri="{BB962C8B-B14F-4D97-AF65-F5344CB8AC3E}">
        <p14:creationId xmlns:p14="http://schemas.microsoft.com/office/powerpoint/2010/main" val="261604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FC8DF1-C9D7-46E3-83D6-5072C1A4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29B4A2-9112-46E2-AA35-B3CB5AF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F00B392-37C3-409D-917C-7E7A0603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69765797-2376-47D0-ABE6-C28137DD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F9AC3082-6207-4087-95E7-935FE808D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" name="Picture 6" descr="Bildergebnis fÃ¼r react materialize">
            <a:extLst>
              <a:ext uri="{FF2B5EF4-FFF2-40B4-BE49-F238E27FC236}">
                <a16:creationId xmlns="" xmlns:a16="http://schemas.microsoft.com/office/drawing/2014/main" id="{C0CAFA2A-AE5B-40CE-8397-6FBCA589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93" y="2405603"/>
            <a:ext cx="2906287" cy="29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Bildergebnis fÃ¼r materialize">
            <a:extLst>
              <a:ext uri="{FF2B5EF4-FFF2-40B4-BE49-F238E27FC236}">
                <a16:creationId xmlns="" xmlns:a16="http://schemas.microsoft.com/office/drawing/2014/main" id="{B892D75F-C42F-4019-BCA1-3C83CB54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0" y="2488903"/>
            <a:ext cx="2739685" cy="27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28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A25A864-1786-4EAE-83DC-AD86345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Materialize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DA016BA-19C7-4468-ABCD-518C3F0B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73631AC-2D09-4E6D-A934-48A22CD7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6434493-4DEC-4E9D-B3BD-BA4B31C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FF67B39-8F9A-47D2-8D82-0D3EE900B7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Basiert auf </a:t>
            </a: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2"/>
              </a:rPr>
              <a:t>https://react-materialize.github.io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3"/>
              </a:rPr>
              <a:t>https://materializecss.com/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84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2B5B1FC-38B6-4AAF-A0D4-8343E72B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Grid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5FE2A4F-14D1-453C-8962-28768FDA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9FE2911-271E-4781-8E8D-C6FD249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974A4C8-7622-4904-A311-5A2D3F87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506262F-A1F1-43B6-BB5D-766A37FB0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Grid analog Bootstrap (12 Spalten)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</a:t>
            </a:r>
            <a:r>
              <a:rPr lang="de-CH" dirty="0" err="1"/>
              <a:t>Row</a:t>
            </a:r>
            <a:r>
              <a:rPr lang="de-CH" dirty="0"/>
              <a:t> und 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Grössen s, m, l, xl</a:t>
            </a:r>
            <a:br>
              <a:rPr lang="de-CH" dirty="0"/>
            </a:br>
            <a:r>
              <a:rPr lang="de-CH" dirty="0"/>
              <a:t>s={1} m={2} l={2} xl={4}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Per Default werden div-Elemente benutzt</a:t>
            </a:r>
            <a:br>
              <a:rPr lang="de-CH" dirty="0"/>
            </a:br>
            <a:r>
              <a:rPr lang="de-CH" dirty="0"/>
              <a:t>Kann via Attribut </a:t>
            </a:r>
            <a:r>
              <a:rPr lang="de-CH" dirty="0" err="1"/>
              <a:t>node</a:t>
            </a:r>
            <a:r>
              <a:rPr lang="de-CH" dirty="0"/>
              <a:t> übersteuert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20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A1A6049-CD7F-4D8C-A11D-F46161BD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Komponenten, </a:t>
            </a:r>
            <a:r>
              <a:rPr lang="de-CH" dirty="0" err="1"/>
              <a:t>Javascript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3E5D1B8-CD55-4D78-A71B-0EFAD8E4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69CD03-791F-46AA-BBED-D1E057D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D3FB05-A4EF-447C-B998-F59D039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36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B543C937-A1EB-4404-B13C-FE733E7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Komponenten</a:t>
            </a:r>
            <a:br>
              <a:rPr lang="de-CH" dirty="0"/>
            </a:br>
            <a:r>
              <a:rPr lang="de-CH" dirty="0"/>
              <a:t>Badge, Button, </a:t>
            </a:r>
            <a:r>
              <a:rPr lang="de-CH" dirty="0" err="1"/>
              <a:t>Breadcrump</a:t>
            </a:r>
            <a:r>
              <a:rPr lang="de-CH" dirty="0"/>
              <a:t>, Card, Chip, Collection, </a:t>
            </a:r>
            <a:r>
              <a:rPr lang="de-CH" dirty="0" err="1"/>
              <a:t>Footer</a:t>
            </a:r>
            <a:r>
              <a:rPr lang="de-CH" dirty="0"/>
              <a:t>, Form, Icon, </a:t>
            </a:r>
            <a:r>
              <a:rPr lang="de-CH" dirty="0" err="1"/>
              <a:t>Navbar</a:t>
            </a:r>
            <a:r>
              <a:rPr lang="de-CH" dirty="0"/>
              <a:t>, </a:t>
            </a:r>
            <a:r>
              <a:rPr lang="de-CH" dirty="0" err="1"/>
              <a:t>Pagination</a:t>
            </a:r>
            <a:r>
              <a:rPr lang="de-CH" dirty="0"/>
              <a:t>, </a:t>
            </a:r>
            <a:r>
              <a:rPr lang="de-CH" dirty="0" err="1"/>
              <a:t>Preloader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Javascript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Carousel</a:t>
            </a:r>
            <a:r>
              <a:rPr lang="de-CH" dirty="0"/>
              <a:t>, </a:t>
            </a:r>
            <a:r>
              <a:rPr lang="de-CH" dirty="0" err="1"/>
              <a:t>Collapsible</a:t>
            </a:r>
            <a:r>
              <a:rPr lang="de-CH" dirty="0"/>
              <a:t>, Dropdown, Media, Modal, </a:t>
            </a:r>
            <a:r>
              <a:rPr lang="de-CH" dirty="0" err="1"/>
              <a:t>Parallax</a:t>
            </a:r>
            <a:r>
              <a:rPr lang="de-CH" dirty="0"/>
              <a:t>, </a:t>
            </a:r>
            <a:r>
              <a:rPr lang="de-CH" dirty="0" err="1"/>
              <a:t>Sidenav</a:t>
            </a:r>
            <a:r>
              <a:rPr lang="de-CH" dirty="0"/>
              <a:t>, Tab, Toast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Materialize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FeatureDiscovery</a:t>
            </a:r>
            <a:r>
              <a:rPr lang="de-CH" dirty="0"/>
              <a:t>, </a:t>
            </a:r>
            <a:r>
              <a:rPr lang="de-CH" dirty="0" err="1"/>
              <a:t>Pushpin</a:t>
            </a:r>
            <a:r>
              <a:rPr lang="de-CH" dirty="0"/>
              <a:t>, </a:t>
            </a:r>
            <a:r>
              <a:rPr lang="de-CH" dirty="0" err="1"/>
              <a:t>Scrollspy</a:t>
            </a:r>
            <a:r>
              <a:rPr lang="de-CH" dirty="0"/>
              <a:t>, Tooltip, Wave</a:t>
            </a:r>
          </a:p>
        </p:txBody>
      </p:sp>
    </p:spTree>
    <p:extLst>
      <p:ext uri="{BB962C8B-B14F-4D97-AF65-F5344CB8AC3E}">
        <p14:creationId xmlns:p14="http://schemas.microsoft.com/office/powerpoint/2010/main" val="290410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B71E06-6B08-43AE-A9C8-F9B142FB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7DA43725-4CCB-4CF7-B561-C2455E3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0B0C594-04E2-4D69-B149-A140ED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CB7B5591-8305-4064-885D-68FF19B8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804FF59-5423-4D10-A437-717C62ABF2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react-materialize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/>
              <a:t>public</a:t>
            </a:r>
            <a:r>
              <a:rPr lang="de-CH" dirty="0"/>
              <a:t>/index.html anpassen</a:t>
            </a:r>
            <a:br>
              <a:rPr lang="de-CH" dirty="0"/>
            </a:b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  &lt;head&gt;	</a:t>
            </a:r>
            <a:br>
              <a:rPr lang="en-US" sz="1400" dirty="0"/>
            </a:br>
            <a:r>
              <a:rPr lang="en-US" sz="1400" dirty="0"/>
              <a:t>    …</a:t>
            </a:r>
            <a:br>
              <a:rPr lang="en-US" sz="1400" dirty="0"/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="http://fonts.googleapis.com/</a:t>
            </a:r>
            <a:r>
              <a:rPr lang="en-US" sz="1400" dirty="0" err="1">
                <a:highlight>
                  <a:srgbClr val="FFFF00"/>
                </a:highlight>
              </a:rPr>
              <a:t>icon?family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Material+Icons</a:t>
            </a:r>
            <a:r>
              <a:rPr lang="en-US" sz="1400" dirty="0">
                <a:highlight>
                  <a:srgbClr val="FFFF00"/>
                </a:highlight>
              </a:rPr>
              <a:t>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    &lt;link </a:t>
            </a:r>
            <a:r>
              <a:rPr lang="en-US" sz="1400" dirty="0" err="1">
                <a:highlight>
                  <a:srgbClr val="FFFF00"/>
                </a:highlight>
              </a:rPr>
              <a:t>href</a:t>
            </a:r>
            <a:r>
              <a:rPr lang="en-US" sz="1400" dirty="0">
                <a:highlight>
                  <a:srgbClr val="FFFF00"/>
                </a:highlight>
              </a:rPr>
              <a:t>="https://cdnjs.cloudflare.com/ajax/libs/materialize/0.98.0/</a:t>
            </a:r>
            <a:r>
              <a:rPr lang="en-US" sz="1400" dirty="0" err="1">
                <a:highlight>
                  <a:srgbClr val="FFFF00"/>
                </a:highlight>
              </a:rPr>
              <a:t>css</a:t>
            </a:r>
            <a:r>
              <a:rPr lang="en-US" sz="1400" dirty="0">
                <a:highlight>
                  <a:srgbClr val="FFFF00"/>
                </a:highlight>
              </a:rPr>
              <a:t>/materialize.min.css" </a:t>
            </a:r>
            <a:r>
              <a:rPr lang="en-US" sz="1400" dirty="0" err="1">
                <a:highlight>
                  <a:srgbClr val="FFFF00"/>
                </a:highlight>
              </a:rPr>
              <a:t>rel</a:t>
            </a:r>
            <a:r>
              <a:rPr lang="en-US" sz="1400" dirty="0">
                <a:highlight>
                  <a:srgbClr val="FFFF00"/>
                </a:highlight>
              </a:rPr>
              <a:t>="stylesheet"&gt;</a:t>
            </a:r>
            <a:r>
              <a:rPr lang="de-CH" sz="1400" dirty="0">
                <a:highlight>
                  <a:srgbClr val="FFFF00"/>
                </a:highlight>
              </a:rPr>
              <a:t/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&lt;/</a:t>
            </a:r>
            <a:r>
              <a:rPr lang="de-CH" sz="1400" dirty="0" err="1"/>
              <a:t>head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&lt;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    …</a:t>
            </a:r>
            <a:br>
              <a:rPr lang="de-CH" sz="1400" dirty="0"/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="https://code.jquery.com/jquery-2.1.1.min.js"&gt;&lt;/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>
                <a:highlight>
                  <a:srgbClr val="FFFF00"/>
                </a:highlight>
              </a:rPr>
              <a:t>    &lt;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 </a:t>
            </a:r>
            <a:r>
              <a:rPr lang="de-CH" sz="1400" dirty="0" err="1">
                <a:highlight>
                  <a:srgbClr val="FFFF00"/>
                </a:highlight>
              </a:rPr>
              <a:t>src</a:t>
            </a:r>
            <a:r>
              <a:rPr lang="de-CH" sz="1400" dirty="0">
                <a:highlight>
                  <a:srgbClr val="FFFF00"/>
                </a:highlight>
              </a:rPr>
              <a:t>="https://cdnjs.cloudflare.com/</a:t>
            </a:r>
            <a:r>
              <a:rPr lang="de-CH" sz="1400" dirty="0" err="1">
                <a:highlight>
                  <a:srgbClr val="FFFF00"/>
                </a:highlight>
              </a:rPr>
              <a:t>ajax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libs</a:t>
            </a:r>
            <a:r>
              <a:rPr lang="de-CH" sz="1400" dirty="0">
                <a:highlight>
                  <a:srgbClr val="FFFF00"/>
                </a:highlight>
              </a:rPr>
              <a:t>/</a:t>
            </a:r>
            <a:r>
              <a:rPr lang="de-CH" sz="1400" dirty="0" err="1">
                <a:highlight>
                  <a:srgbClr val="FFFF00"/>
                </a:highlight>
              </a:rPr>
              <a:t>materialize</a:t>
            </a:r>
            <a:r>
              <a:rPr lang="de-CH" sz="1400" dirty="0">
                <a:highlight>
                  <a:srgbClr val="FFFF00"/>
                </a:highlight>
              </a:rPr>
              <a:t>/0.98.0/</a:t>
            </a:r>
            <a:r>
              <a:rPr lang="de-CH" sz="1400" dirty="0" err="1">
                <a:highlight>
                  <a:srgbClr val="FFFF00"/>
                </a:highlight>
              </a:rPr>
              <a:t>js</a:t>
            </a:r>
            <a:r>
              <a:rPr lang="de-CH" sz="1400" dirty="0">
                <a:highlight>
                  <a:srgbClr val="FFFF00"/>
                </a:highlight>
              </a:rPr>
              <a:t>/materialize.min.js"&gt;&lt;/</a:t>
            </a:r>
            <a:r>
              <a:rPr lang="de-CH" sz="1400" dirty="0" err="1">
                <a:highlight>
                  <a:srgbClr val="FFFF00"/>
                </a:highlight>
              </a:rPr>
              <a:t>script</a:t>
            </a:r>
            <a:r>
              <a:rPr lang="de-CH" sz="1400" dirty="0">
                <a:highlight>
                  <a:srgbClr val="FFFF00"/>
                </a:highlight>
              </a:rPr>
              <a:t>&gt;</a:t>
            </a:r>
            <a:br>
              <a:rPr lang="de-CH" sz="1400" dirty="0">
                <a:highlight>
                  <a:srgbClr val="FFFF00"/>
                </a:highlight>
              </a:rPr>
            </a:br>
            <a:r>
              <a:rPr lang="de-CH" sz="1400" dirty="0"/>
              <a:t>    &lt;div </a:t>
            </a:r>
            <a:r>
              <a:rPr lang="de-CH" sz="1400" dirty="0" err="1"/>
              <a:t>id</a:t>
            </a:r>
            <a:r>
              <a:rPr lang="de-CH" sz="1400" dirty="0"/>
              <a:t>="root"&gt;&lt;/div&gt;</a:t>
            </a:r>
            <a:br>
              <a:rPr lang="de-CH" sz="1400" dirty="0"/>
            </a:br>
            <a:r>
              <a:rPr lang="de-CH" sz="1400" dirty="0"/>
              <a:t>  &lt;/</a:t>
            </a:r>
            <a:r>
              <a:rPr lang="de-CH" sz="1400" dirty="0" err="1"/>
              <a:t>body</a:t>
            </a:r>
            <a:r>
              <a:rPr lang="de-CH" sz="1400" dirty="0"/>
              <a:t>&gt;</a:t>
            </a:r>
            <a:br>
              <a:rPr lang="de-CH" sz="1400" dirty="0"/>
            </a:br>
            <a:r>
              <a:rPr lang="de-CH" sz="1400" dirty="0"/>
              <a:t>&lt;/</a:t>
            </a:r>
            <a:r>
              <a:rPr lang="de-CH" sz="1400" dirty="0" err="1"/>
              <a:t>html</a:t>
            </a:r>
            <a:r>
              <a:rPr lang="de-CH" sz="1400" dirty="0"/>
              <a:t>&gt;</a:t>
            </a:r>
            <a:br>
              <a:rPr lang="de-CH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965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042B2D6-B688-4F1D-84D9-EDA826C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7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ACE59C4-9F78-442E-B097-940CD62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52C1658-D4C8-4A3A-B9BC-86F6FBA0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43F19DB-E8A2-43A6-AC7E-DCD86348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0F22198-5871-4C94-93BB-9B27AED95A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Benutze statt der Standard-Komponenten die Komponenten von </a:t>
            </a:r>
            <a:r>
              <a:rPr lang="de-CH" dirty="0" err="1"/>
              <a:t>React</a:t>
            </a:r>
            <a:r>
              <a:rPr lang="de-CH" dirty="0"/>
              <a:t> </a:t>
            </a:r>
            <a:r>
              <a:rPr lang="de-CH" dirty="0" err="1"/>
              <a:t>Materialize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Login-Button in den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Verschiebe den </a:t>
            </a:r>
            <a:r>
              <a:rPr lang="de-CH" dirty="0" err="1"/>
              <a:t>Timer</a:t>
            </a:r>
            <a:r>
              <a:rPr lang="de-CH" dirty="0"/>
              <a:t> in den </a:t>
            </a:r>
            <a:r>
              <a:rPr lang="de-CH" dirty="0" err="1"/>
              <a:t>Footer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Fixiere den </a:t>
            </a:r>
            <a:r>
              <a:rPr lang="de-CH" dirty="0" err="1"/>
              <a:t>Footer</a:t>
            </a:r>
            <a:r>
              <a:rPr lang="de-CH" dirty="0"/>
              <a:t> am Seitenende</a:t>
            </a:r>
          </a:p>
        </p:txBody>
      </p:sp>
    </p:spTree>
    <p:extLst>
      <p:ext uri="{BB962C8B-B14F-4D97-AF65-F5344CB8AC3E}">
        <p14:creationId xmlns:p14="http://schemas.microsoft.com/office/powerpoint/2010/main" val="1620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3093AFF-9982-4D9C-9691-6A5C95B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noch zu tun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5E33F24-E000-4573-8CB2-9728D363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000A925A-FD0A-4D78-AC6A-542A474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FA2E024D-F892-4351-926C-DB54CEF5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E1140B5-A34B-4D01-ABD5-596BE1B07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Die Applikation sieht nun schön aus und funktioniert.</a:t>
            </a:r>
          </a:p>
          <a:p>
            <a:r>
              <a:rPr lang="de-CH" dirty="0"/>
              <a:t>Was müssen wir jetzt noch machen?</a:t>
            </a:r>
          </a:p>
        </p:txBody>
      </p:sp>
    </p:spTree>
    <p:extLst>
      <p:ext uri="{BB962C8B-B14F-4D97-AF65-F5344CB8AC3E}">
        <p14:creationId xmlns:p14="http://schemas.microsoft.com/office/powerpoint/2010/main" val="1658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B35454-1B7A-4569-83B8-3FB8AD20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Applikation erstellen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6E1A6C03-37BC-4379-8658-907529B6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5217030-2252-4148-A2CE-3B187F8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C505F7D-B47C-4579-8695-2FFC1C43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84380C6-5408-4921-A602-0EC77F90E7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reactsample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5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B3D4AA2-6BD9-4FAA-BD20-ACECFEE1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RxJS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DE5015B-EB6F-4AE0-9B1D-F5BAD3E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CCF7C28A-F2DB-4863-8F13-4477C4B7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097CC81-6880-47A7-9EE7-930694B4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40</a:t>
            </a:fld>
            <a:endParaRPr lang="de-DE"/>
          </a:p>
        </p:txBody>
      </p:sp>
      <p:pic>
        <p:nvPicPr>
          <p:cNvPr id="10" name="Picture 10" descr="Bildergebnis fÃ¼r rxjs">
            <a:extLst>
              <a:ext uri="{FF2B5EF4-FFF2-40B4-BE49-F238E27FC236}">
                <a16:creationId xmlns="" xmlns:a16="http://schemas.microsoft.com/office/drawing/2014/main" id="{9D988982-CD7A-4A00-A911-4E9132A2F7C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2" y="2226385"/>
            <a:ext cx="3251367" cy="325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3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EC1F6A3-D60E-48E5-9AA4-4E87248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3DFFD4F3-1638-466E-AACB-ABDE6210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AB1FFA2-EA78-4D6E-9262-7A4B5848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28EF831B-FEE4-49A2-B7D8-22E4A66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8BC2F46-4D0A-48ED-8F41-F0736182EC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Homepage:			https://rxjs-dev.firebaseapp.com/</a:t>
            </a:r>
          </a:p>
          <a:p>
            <a:r>
              <a:rPr lang="de-CH" dirty="0"/>
              <a:t>Alte Dokumentation:	</a:t>
            </a:r>
            <a:r>
              <a:rPr lang="de-CH" dirty="0">
                <a:hlinkClick r:id="rId2"/>
              </a:rPr>
              <a:t>http://reactivex.io/rxjs/identifiers.html</a:t>
            </a:r>
            <a:endParaRPr lang="de-CH" dirty="0"/>
          </a:p>
          <a:p>
            <a:r>
              <a:rPr lang="de-CH" dirty="0" err="1"/>
              <a:t>RxFiddle</a:t>
            </a:r>
            <a:r>
              <a:rPr lang="de-CH" dirty="0"/>
              <a:t>:			</a:t>
            </a:r>
            <a:r>
              <a:rPr lang="de-CH" dirty="0">
                <a:hlinkClick r:id="rId2"/>
              </a:rPr>
              <a:t>http://rxfiddle.net</a:t>
            </a:r>
            <a:endParaRPr lang="de-CH" dirty="0"/>
          </a:p>
          <a:p>
            <a:r>
              <a:rPr lang="de-CH" dirty="0" err="1"/>
              <a:t>Rx</a:t>
            </a:r>
            <a:r>
              <a:rPr lang="de-CH" dirty="0"/>
              <a:t> Visualizer:		</a:t>
            </a:r>
            <a:r>
              <a:rPr lang="de-CH" dirty="0">
                <a:hlinkClick r:id="rId3"/>
              </a:rPr>
              <a:t>https://rxviz.com/</a:t>
            </a:r>
            <a:endParaRPr lang="de-CH" dirty="0"/>
          </a:p>
          <a:p>
            <a:endParaRPr lang="de-CH" dirty="0"/>
          </a:p>
          <a:p>
            <a:r>
              <a:rPr lang="de-CH" dirty="0"/>
              <a:t>Von Version 5 zu 6 gab es wesentliche Änderungen!</a:t>
            </a:r>
          </a:p>
          <a:p>
            <a:r>
              <a:rPr lang="de-CH" dirty="0">
                <a:hlinkClick r:id="rId4"/>
              </a:rPr>
              <a:t>https://rxjs-dev.firebaseapp.com/guide/v6/migration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55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93C864-B4B9-4F72-A5D1-F65D4A8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 1 (</a:t>
            </a:r>
            <a:r>
              <a:rPr lang="de-CH" dirty="0" err="1"/>
              <a:t>RxFiddle</a:t>
            </a:r>
            <a:r>
              <a:rPr lang="de-CH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E91327A1-5FF2-4162-9433-E4A9AD0A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5D4980EE-C21A-4B7F-BC44-95D7CC9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3F570F3-D7A2-4F32-9AF2-B0E1107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42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E8BBDEE2-A1D6-4ED4-A0D4-9BDA25857E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Rx.Observable.of</a:t>
            </a:r>
            <a:r>
              <a:rPr lang="de-CH" dirty="0"/>
              <a:t>(1, 2, 3, 4, 5)</a:t>
            </a:r>
          </a:p>
          <a:p>
            <a:r>
              <a:rPr lang="de-CH" dirty="0"/>
              <a:t>  .</a:t>
            </a:r>
            <a:r>
              <a:rPr lang="de-CH" dirty="0" err="1"/>
              <a:t>filter</a:t>
            </a:r>
            <a:r>
              <a:rPr lang="de-CH" dirty="0"/>
              <a:t>(x =&gt; x &lt; 5)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(x =&gt; 2 * x)</a:t>
            </a:r>
          </a:p>
          <a:p>
            <a:r>
              <a:rPr lang="de-CH" dirty="0"/>
              <a:t>  .</a:t>
            </a:r>
            <a:r>
              <a:rPr lang="de-CH" dirty="0" err="1"/>
              <a:t>pairwise</a:t>
            </a:r>
            <a:r>
              <a:rPr lang="de-CH" dirty="0"/>
              <a:t>()</a:t>
            </a:r>
          </a:p>
          <a:p>
            <a:r>
              <a:rPr lang="de-CH" dirty="0"/>
              <a:t>  .</a:t>
            </a:r>
            <a:r>
              <a:rPr lang="de-CH" dirty="0" err="1"/>
              <a:t>map</a:t>
            </a:r>
            <a:r>
              <a:rPr lang="de-CH" dirty="0"/>
              <a:t>(pair =&gt; pair[0] * pair[1])</a:t>
            </a:r>
          </a:p>
          <a:p>
            <a:r>
              <a:rPr lang="de-CH" dirty="0"/>
              <a:t>  .</a:t>
            </a:r>
            <a:r>
              <a:rPr lang="de-CH" dirty="0" err="1"/>
              <a:t>reduce</a:t>
            </a:r>
            <a:r>
              <a:rPr lang="de-CH" dirty="0"/>
              <a:t>((</a:t>
            </a:r>
            <a:r>
              <a:rPr lang="de-CH" dirty="0" err="1"/>
              <a:t>sum</a:t>
            </a:r>
            <a:r>
              <a:rPr lang="de-CH" dirty="0"/>
              <a:t>, x) =&gt; </a:t>
            </a:r>
            <a:r>
              <a:rPr lang="de-CH" dirty="0" err="1"/>
              <a:t>sum</a:t>
            </a:r>
            <a:r>
              <a:rPr lang="de-CH" dirty="0"/>
              <a:t> + x, 0)</a:t>
            </a:r>
          </a:p>
          <a:p>
            <a:r>
              <a:rPr lang="de-CH" dirty="0"/>
              <a:t>  .</a:t>
            </a:r>
            <a:r>
              <a:rPr lang="de-CH" dirty="0" err="1"/>
              <a:t>subscribe</a:t>
            </a:r>
            <a:r>
              <a:rPr lang="de-C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8334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956DF2D-9DFB-4045-A6BB-F075005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8291FF45-07B6-4F55-8B9B-5BDE481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8619D27E-B93C-4701-9A84-02AA58BD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664D8E7-A42C-464E-9B7F-76B706DD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43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81BB93A8-BC51-435F-8D7C-F98C8F80D6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Installiere </a:t>
            </a:r>
            <a:r>
              <a:rPr lang="de-CH" dirty="0" err="1" smtClean="0"/>
              <a:t>rxjs</a:t>
            </a:r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npm</a:t>
            </a:r>
            <a:r>
              <a:rPr lang="de-CH" dirty="0" smtClean="0"/>
              <a:t> </a:t>
            </a:r>
            <a:r>
              <a:rPr lang="de-CH" dirty="0" err="1"/>
              <a:t>install</a:t>
            </a:r>
            <a:r>
              <a:rPr lang="de-CH" dirty="0"/>
              <a:t> </a:t>
            </a:r>
            <a:r>
              <a:rPr lang="de-CH" dirty="0" err="1"/>
              <a:t>rxjs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Behebe </a:t>
            </a:r>
            <a:r>
              <a:rPr lang="de-CH" dirty="0"/>
              <a:t>folgende Fehler in der Applikation: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Überholende Responses (</a:t>
            </a:r>
            <a:r>
              <a:rPr lang="de-CH" dirty="0" err="1"/>
              <a:t>switchMap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Eingabe </a:t>
            </a:r>
            <a:r>
              <a:rPr lang="de-CH" dirty="0"/>
              <a:t>entprellen (</a:t>
            </a:r>
            <a:r>
              <a:rPr lang="de-CH" dirty="0" err="1"/>
              <a:t>debounceTime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Fehler </a:t>
            </a:r>
            <a:r>
              <a:rPr lang="de-CH" dirty="0"/>
              <a:t>vom REST-Server abfangen</a:t>
            </a:r>
            <a:br>
              <a:rPr lang="de-CH" dirty="0"/>
            </a:br>
            <a:r>
              <a:rPr lang="de-CH" dirty="0"/>
              <a:t>Die Eingabe «</a:t>
            </a:r>
            <a:r>
              <a:rPr lang="de-CH" dirty="0" err="1" smtClean="0"/>
              <a:t>error</a:t>
            </a:r>
            <a:r>
              <a:rPr lang="de-CH" dirty="0"/>
              <a:t>» erzeugt einen </a:t>
            </a:r>
            <a:r>
              <a:rPr lang="de-CH" dirty="0" smtClean="0"/>
              <a:t>Fehler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059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9E3DB6-E079-4155-89D5-D19C3244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8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DCB6844D-F535-4539-88F3-C4117BF6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746D5D54-CC5C-46C6-B201-B8FB7846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02A68321-6735-447E-BFEB-F6BAD059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44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3CF6BD0-1B5A-4AC1-B6BD-184F310F4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PersonSearchPanel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EventTarget</a:t>
            </a: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this.eventTarget.dispatchEvent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{ detail: text 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2502C0-07E1-4EF7-8B9F-7CC88DD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de-CH" dirty="0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21B703D7-08E5-4A11-BE2A-3D91F63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799829B-12F3-499F-8EFF-EBEADA63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3FBF7CA-0F71-4E12-818C-DAB213A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45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52C66CB-1B0F-48B3-A59F-0EA6FE9A8A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sz="6000" dirty="0"/>
              <a:t>Vielen Dank für die Aufmerksamkeit und</a:t>
            </a:r>
          </a:p>
          <a:p>
            <a:pPr algn="ctr"/>
            <a:r>
              <a:rPr lang="de-CH" sz="6000" dirty="0"/>
              <a:t>das aktive mitmachen</a:t>
            </a:r>
          </a:p>
        </p:txBody>
      </p:sp>
    </p:spTree>
    <p:extLst>
      <p:ext uri="{BB962C8B-B14F-4D97-AF65-F5344CB8AC3E}">
        <p14:creationId xmlns:p14="http://schemas.microsoft.com/office/powerpoint/2010/main" val="223303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App.js </a:t>
            </a:r>
            <a:r>
              <a:rPr lang="en-US" dirty="0" err="1" smtClean="0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</a:t>
            </a:r>
            <a:r>
              <a:rPr lang="en-US" dirty="0"/>
              <a:t>()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  return </a:t>
            </a:r>
            <a:r>
              <a:rPr lang="en-US" dirty="0"/>
              <a:t>(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&lt;header </a:t>
            </a:r>
            <a:r>
              <a:rPr lang="en-US" dirty="0" err="1"/>
              <a:t>className</a:t>
            </a:r>
            <a:r>
              <a:rPr lang="en-US" dirty="0"/>
              <a:t>="App-header"&gt;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={logo} </a:t>
            </a:r>
            <a:r>
              <a:rPr lang="en-US" dirty="0" err="1"/>
              <a:t>className</a:t>
            </a:r>
            <a:r>
              <a:rPr lang="en-US" dirty="0"/>
              <a:t>="App-logo" alt="logo" /&gt;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&lt;/header&gt;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&lt;main&gt;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&lt;/</a:t>
            </a:r>
            <a:r>
              <a:rPr lang="en-US" dirty="0"/>
              <a:t>main&gt;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&lt;/div&gt;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);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11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Vorbereitung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React, Materialize, RxJS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App.css </a:t>
            </a:r>
            <a:r>
              <a:rPr lang="en-US" dirty="0" err="1" smtClean="0"/>
              <a:t>anpassen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</a:t>
            </a:r>
            <a:r>
              <a:rPr lang="en-US" dirty="0"/>
              <a:t>App-logo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height</a:t>
            </a:r>
            <a:r>
              <a:rPr lang="en-US" dirty="0"/>
              <a:t>: 20vmin;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</a:t>
            </a:r>
            <a:r>
              <a:rPr lang="en-US" dirty="0"/>
              <a:t>App-header {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min-height</a:t>
            </a:r>
            <a:r>
              <a:rPr lang="en-US" dirty="0"/>
              <a:t>: 40vh;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smtClean="0"/>
              <a:t>…</a:t>
            </a:r>
            <a:endParaRPr lang="de-CH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}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19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Elemente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beginnen mit einem Grossbuchstaben</a:t>
            </a:r>
          </a:p>
          <a:p>
            <a:pPr marL="594900" lvl="2" indent="-342900">
              <a:buFont typeface="Arial" panose="020B0604020202020204" pitchFamily="34" charset="0"/>
              <a:buChar char="•"/>
            </a:pPr>
            <a:r>
              <a:rPr lang="de-CH" dirty="0"/>
              <a:t>z.B.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sind Subklassen von </a:t>
            </a:r>
            <a:r>
              <a:rPr lang="de-CH" dirty="0" err="1"/>
              <a:t>React.Component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im </a:t>
            </a:r>
            <a:r>
              <a:rPr lang="de-CH" dirty="0" err="1"/>
              <a:t>Constructor</a:t>
            </a:r>
            <a:r>
              <a:rPr lang="de-CH" dirty="0"/>
              <a:t> super(</a:t>
            </a:r>
            <a:r>
              <a:rPr lang="de-CH" dirty="0" err="1"/>
              <a:t>props</a:t>
            </a:r>
            <a:r>
              <a:rPr lang="de-CH" dirty="0"/>
              <a:t>) aufrufen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Elemente müssen die Methode </a:t>
            </a:r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smtClean="0"/>
              <a:t>implementieren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 smtClean="0"/>
              <a:t>render</a:t>
            </a:r>
            <a:r>
              <a:rPr lang="de-CH" dirty="0" smtClean="0"/>
              <a:t>() muss ein </a:t>
            </a:r>
            <a:r>
              <a:rPr lang="de-CH" dirty="0"/>
              <a:t>JSX </a:t>
            </a:r>
            <a:r>
              <a:rPr lang="de-CH" dirty="0" smtClean="0"/>
              <a:t>zurückgeben, das in einem Element gruppiert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smtClean="0"/>
              <a:t>Mit </a:t>
            </a:r>
            <a:r>
              <a:rPr lang="de-CH" dirty="0"/>
              <a:t>&lt;</a:t>
            </a:r>
            <a:r>
              <a:rPr lang="de-CH" dirty="0" err="1"/>
              <a:t>React.Fragment</a:t>
            </a:r>
            <a:r>
              <a:rPr lang="de-CH" dirty="0"/>
              <a:t>&gt; können mehrere Elemente gruppiert werden ohne zusätzliche Elemente zu kreieren</a:t>
            </a:r>
          </a:p>
        </p:txBody>
      </p:sp>
    </p:spTree>
    <p:extLst>
      <p:ext uri="{BB962C8B-B14F-4D97-AF65-F5344CB8AC3E}">
        <p14:creationId xmlns:p14="http://schemas.microsoft.com/office/powerpoint/2010/main" val="22096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A34701A-BEAC-49CD-BE66-3678A592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 1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A98B22DE-91CA-4FD7-9560-30BC27F3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391BBEE9-CD7F-4B7C-B0BA-020F00E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876E68C-B4E2-47B9-9FBD-9F8AFF6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EBB1BB3-98D3-4463-AEE3-F6E5690771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erstellen und einbinden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Die </a:t>
            </a:r>
            <a:r>
              <a:rPr lang="de-CH" dirty="0" err="1">
                <a:sym typeface="Wingdings" panose="05000000000000000000" pitchFamily="2" charset="2"/>
              </a:rPr>
              <a:t>Timer</a:t>
            </a:r>
            <a:r>
              <a:rPr lang="de-CH" dirty="0">
                <a:sym typeface="Wingdings" panose="05000000000000000000" pitchFamily="2" charset="2"/>
              </a:rPr>
              <a:t>-Klasse soll die Uhrzeit anzeigen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new</a:t>
            </a:r>
            <a:r>
              <a:rPr lang="de-CH" dirty="0">
                <a:sym typeface="Wingdings" panose="05000000000000000000" pitchFamily="2" charset="2"/>
              </a:rPr>
              <a:t> Date().</a:t>
            </a:r>
            <a:r>
              <a:rPr lang="de-CH" dirty="0" err="1">
                <a:sym typeface="Wingdings" panose="05000000000000000000" pitchFamily="2" charset="2"/>
              </a:rPr>
              <a:t>toLocaleTimeString</a:t>
            </a:r>
            <a:r>
              <a:rPr lang="de-CH" dirty="0">
                <a:sym typeface="Wingdings" panose="05000000000000000000" pitchFamily="2" charset="2"/>
              </a:rPr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B70DF6-1D5A-4021-BBA4-93A076BA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83857BC-A23E-45C2-8967-CF0BE36D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B5A-167D-4ED6-B7C9-BDA647A8BA51}" type="datetime1">
              <a:rPr lang="de-DE" smtClean="0"/>
              <a:t>15.11.2018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153CECAC-5EE5-45E6-8061-D8AAF9F2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React, Materialize, RxJS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7D7BA7DF-07D9-4172-A3A9-8DB27B1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C1267438-BD90-451C-A230-CC7E36603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speichert</a:t>
            </a:r>
            <a:r>
              <a:rPr lang="en-US" dirty="0"/>
              <a:t> den </a:t>
            </a:r>
            <a:r>
              <a:rPr lang="en-US" dirty="0" err="1"/>
              <a:t>Zustand</a:t>
            </a:r>
            <a:r>
              <a:rPr lang="en-US" dirty="0"/>
              <a:t> der </a:t>
            </a:r>
            <a:r>
              <a:rPr lang="en-US" dirty="0" err="1"/>
              <a:t>Komponente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Constructor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en-US" dirty="0" err="1"/>
              <a:t>initialisiert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this.state</a:t>
            </a:r>
            <a:r>
              <a:rPr lang="en-US" dirty="0"/>
              <a:t> = { date: new Date() 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Im JSX kann auf </a:t>
            </a:r>
            <a:r>
              <a:rPr lang="de-CH" dirty="0" err="1"/>
              <a:t>this.state</a:t>
            </a:r>
            <a:r>
              <a:rPr lang="de-CH" dirty="0"/>
              <a:t> zugegriffen werden</a:t>
            </a:r>
            <a:br>
              <a:rPr lang="de-CH" dirty="0"/>
            </a:br>
            <a:r>
              <a:rPr lang="de-CH" dirty="0"/>
              <a:t>&lt;div&gt;{</a:t>
            </a:r>
            <a:r>
              <a:rPr lang="de-CH" dirty="0" err="1"/>
              <a:t>this.state.date.toLocaleTimeString</a:t>
            </a:r>
            <a:r>
              <a:rPr lang="de-CH" dirty="0"/>
              <a:t>()}&lt;/div&gt;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Änderungen müssen über </a:t>
            </a:r>
            <a:r>
              <a:rPr lang="de-CH" dirty="0" err="1"/>
              <a:t>setState</a:t>
            </a:r>
            <a:r>
              <a:rPr lang="de-CH" dirty="0"/>
              <a:t> erfolgen</a:t>
            </a:r>
            <a:br>
              <a:rPr lang="de-CH" dirty="0"/>
            </a:br>
            <a:r>
              <a:rPr lang="en-US" dirty="0" err="1"/>
              <a:t>this.setState</a:t>
            </a:r>
            <a:r>
              <a:rPr lang="en-US" dirty="0"/>
              <a:t>({ date: new Date() });</a:t>
            </a:r>
            <a:br>
              <a:rPr lang="en-US" dirty="0"/>
            </a:br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die </a:t>
            </a:r>
            <a:r>
              <a:rPr lang="en-US" dirty="0" err="1"/>
              <a:t>übergebenen</a:t>
            </a:r>
            <a:r>
              <a:rPr lang="en-US" dirty="0"/>
              <a:t> Attribute </a:t>
            </a:r>
            <a:r>
              <a:rPr lang="en-US" dirty="0" err="1"/>
              <a:t>geändert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70444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-2016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adesso_Template_16zu9</Template>
  <TotalTime>0</TotalTime>
  <Words>1395</Words>
  <Application>Microsoft Office PowerPoint</Application>
  <PresentationFormat>Benutzerdefiniert</PresentationFormat>
  <Paragraphs>442</Paragraphs>
  <Slides>45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Courier New</vt:lpstr>
      <vt:lpstr>Open Sans</vt:lpstr>
      <vt:lpstr>Open Sans Semibold</vt:lpstr>
      <vt:lpstr>Symbol</vt:lpstr>
      <vt:lpstr>Wingdings</vt:lpstr>
      <vt:lpstr>ADESSO-2016</vt:lpstr>
      <vt:lpstr>React, Materialize, RxJS</vt:lpstr>
      <vt:lpstr>Ziel</vt:lpstr>
      <vt:lpstr>React resp. JSX (JavaScript XML)</vt:lpstr>
      <vt:lpstr>Applikation erstellen</vt:lpstr>
      <vt:lpstr>Vorbereitung für Übungen</vt:lpstr>
      <vt:lpstr>Vorbereitung für Übungen</vt:lpstr>
      <vt:lpstr>Elemente</vt:lpstr>
      <vt:lpstr>Übung 1</vt:lpstr>
      <vt:lpstr>State</vt:lpstr>
      <vt:lpstr>Übung 2</vt:lpstr>
      <vt:lpstr>Lifecycles</vt:lpstr>
      <vt:lpstr>Timer starten und stoppen</vt:lpstr>
      <vt:lpstr>props</vt:lpstr>
      <vt:lpstr>props mit JSX</vt:lpstr>
      <vt:lpstr>props.children</vt:lpstr>
      <vt:lpstr>Attribute</vt:lpstr>
      <vt:lpstr>render()</vt:lpstr>
      <vt:lpstr>Übung 3</vt:lpstr>
      <vt:lpstr>Den Zustand nach oben weitergeben</vt:lpstr>
      <vt:lpstr>Übung 4</vt:lpstr>
      <vt:lpstr>Komponenten bilden</vt:lpstr>
      <vt:lpstr>Personensuche</vt:lpstr>
      <vt:lpstr>Personensuche REST-Server</vt:lpstr>
      <vt:lpstr>Personensuche REST-Aufruf mit axios</vt:lpstr>
      <vt:lpstr>axios mit IE11</vt:lpstr>
      <vt:lpstr>Übung 5</vt:lpstr>
      <vt:lpstr>Abfangen von Javascript-Errors</vt:lpstr>
      <vt:lpstr>ErrorBoundary</vt:lpstr>
      <vt:lpstr>Übung 6</vt:lpstr>
      <vt:lpstr>Default-Properties</vt:lpstr>
      <vt:lpstr>React.PureComponent</vt:lpstr>
      <vt:lpstr>Tools</vt:lpstr>
      <vt:lpstr>Materialize</vt:lpstr>
      <vt:lpstr>Materialize</vt:lpstr>
      <vt:lpstr>Grid</vt:lpstr>
      <vt:lpstr>Komponenten, Javascript</vt:lpstr>
      <vt:lpstr>Installation</vt:lpstr>
      <vt:lpstr>Übung 7</vt:lpstr>
      <vt:lpstr>Was ist noch zu tun</vt:lpstr>
      <vt:lpstr>RxJS</vt:lpstr>
      <vt:lpstr>Links</vt:lpstr>
      <vt:lpstr>Beispiel 1 (RxFiddle)</vt:lpstr>
      <vt:lpstr>Übung 8</vt:lpstr>
      <vt:lpstr>Übung 8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Borer</dc:creator>
  <cp:lastModifiedBy>Borer, Markus</cp:lastModifiedBy>
  <cp:revision>125</cp:revision>
  <dcterms:created xsi:type="dcterms:W3CDTF">2018-10-02T16:12:54Z</dcterms:created>
  <dcterms:modified xsi:type="dcterms:W3CDTF">2018-11-15T07:37:42Z</dcterms:modified>
</cp:coreProperties>
</file>