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27"/>
  </p:notesMasterIdLst>
  <p:sldIdLst>
    <p:sldId id="256" r:id="rId2"/>
    <p:sldId id="258" r:id="rId3"/>
    <p:sldId id="257" r:id="rId4"/>
    <p:sldId id="259" r:id="rId5"/>
    <p:sldId id="260" r:id="rId6"/>
    <p:sldId id="268" r:id="rId7"/>
    <p:sldId id="262" r:id="rId8"/>
    <p:sldId id="269" r:id="rId9"/>
    <p:sldId id="263" r:id="rId10"/>
    <p:sldId id="264" r:id="rId11"/>
    <p:sldId id="266" r:id="rId12"/>
    <p:sldId id="274" r:id="rId13"/>
    <p:sldId id="275" r:id="rId14"/>
    <p:sldId id="265" r:id="rId15"/>
    <p:sldId id="270" r:id="rId16"/>
    <p:sldId id="267" r:id="rId17"/>
    <p:sldId id="271" r:id="rId18"/>
    <p:sldId id="273" r:id="rId19"/>
    <p:sldId id="276" r:id="rId20"/>
    <p:sldId id="280" r:id="rId21"/>
    <p:sldId id="279" r:id="rId22"/>
    <p:sldId id="281" r:id="rId23"/>
    <p:sldId id="277" r:id="rId24"/>
    <p:sldId id="278" r:id="rId25"/>
    <p:sldId id="272" r:id="rId26"/>
  </p:sldIdLst>
  <p:sldSz cx="11522075" cy="6480175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">
          <p15:clr>
            <a:srgbClr val="A4A3A4"/>
          </p15:clr>
        </p15:guide>
        <p15:guide id="2" orient="horz" pos="952">
          <p15:clr>
            <a:srgbClr val="A4A3A4"/>
          </p15:clr>
        </p15:guide>
        <p15:guide id="3" orient="horz" pos="3901">
          <p15:clr>
            <a:srgbClr val="A4A3A4"/>
          </p15:clr>
        </p15:guide>
        <p15:guide id="4" orient="horz" pos="408">
          <p15:clr>
            <a:srgbClr val="A4A3A4"/>
          </p15:clr>
        </p15:guide>
        <p15:guide id="5" pos="6940">
          <p15:clr>
            <a:srgbClr val="A4A3A4"/>
          </p15:clr>
        </p15:guide>
        <p15:guide id="6" pos="363">
          <p15:clr>
            <a:srgbClr val="A4A3A4"/>
          </p15:clr>
        </p15:guide>
        <p15:guide id="7" pos="6441">
          <p15:clr>
            <a:srgbClr val="A4A3A4"/>
          </p15:clr>
        </p15:guide>
        <p15:guide id="8" pos="3311">
          <p15:clr>
            <a:srgbClr val="A4A3A4"/>
          </p15:clr>
        </p15:guide>
        <p15:guide id="9" pos="3493">
          <p15:clr>
            <a:srgbClr val="A4A3A4"/>
          </p15:clr>
        </p15:guide>
        <p15:guide id="10" pos="2631">
          <p15:clr>
            <a:srgbClr val="A4A3A4"/>
          </p15:clr>
        </p15:guide>
        <p15:guide id="11" pos="2813">
          <p15:clr>
            <a:srgbClr val="A4A3A4"/>
          </p15:clr>
        </p15:guide>
        <p15:guide id="12" pos="5081">
          <p15:clr>
            <a:srgbClr val="A4A3A4"/>
          </p15:clr>
        </p15:guide>
        <p15:guide id="13" pos="52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32" autoAdjust="0"/>
    <p:restoredTop sz="94894" autoAdjust="0"/>
  </p:normalViewPr>
  <p:slideViewPr>
    <p:cSldViewPr showGuides="1">
      <p:cViewPr varScale="1">
        <p:scale>
          <a:sx n="83" d="100"/>
          <a:sy n="83" d="100"/>
        </p:scale>
        <p:origin x="1085" y="72"/>
      </p:cViewPr>
      <p:guideLst>
        <p:guide orient="horz" pos="227"/>
        <p:guide orient="horz" pos="952"/>
        <p:guide orient="horz" pos="3901"/>
        <p:guide orient="horz" pos="408"/>
        <p:guide pos="6940"/>
        <p:guide pos="363"/>
        <p:guide pos="6441"/>
        <p:guide pos="3311"/>
        <p:guide pos="3493"/>
        <p:guide pos="2631"/>
        <p:guide pos="2813"/>
        <p:guide pos="5081"/>
        <p:guide pos="526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3134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8900-6234-440B-A027-38F10FF7E2F1}" type="datetimeFigureOut">
              <a:rPr lang="de-DE" smtClean="0"/>
              <a:t>11.10.2018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C3873-BA08-40A5-BDCC-B6406E6CD4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48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400" b="0" kern="1200">
        <a:solidFill>
          <a:schemeClr val="tx1"/>
        </a:solidFill>
        <a:latin typeface="Open Sans Semibold" panose="020B0706030804020204" pitchFamily="34" charset="0"/>
        <a:ea typeface="Open Sans Semibold" panose="020B0706030804020204" pitchFamily="34" charset="0"/>
        <a:cs typeface="Open Sans Semibold" panose="020B0706030804020204" pitchFamily="34" charset="0"/>
      </a:defRPr>
    </a:lvl1pPr>
    <a:lvl2pPr marL="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80000" indent="-180000" algn="l" defTabSz="914400" rtl="0" eaLnBrk="1" latinLnBrk="0" hangingPunct="1">
      <a:buFont typeface="Wingdings" panose="05000000000000000000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80000" algn="l" defTabSz="914400" rtl="0" eaLnBrk="1" latinLnBrk="0" hangingPunct="1">
      <a:defRPr sz="1400" i="1" kern="1200">
        <a:solidFill>
          <a:schemeClr val="tx1"/>
        </a:solidFill>
        <a:latin typeface="+mn-lt"/>
        <a:ea typeface="+mn-ea"/>
        <a:cs typeface="+mn-cs"/>
      </a:defRPr>
    </a:lvl4pPr>
    <a:lvl5pPr marL="360000" indent="-180000" algn="l" defTabSz="914400" rtl="0" eaLnBrk="1" latinLnBrk="0" hangingPunct="1">
      <a:buFont typeface="Symbol" panose="05050102010706020507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 anchor="ctr" anchorCtr="1"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5" y="1548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96000"/>
            <a:ext cx="2050999" cy="54041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92000" y="1116000"/>
            <a:ext cx="9433088" cy="431903"/>
          </a:xfrm>
        </p:spPr>
        <p:txBody>
          <a:bodyPr/>
          <a:lstStyle>
            <a:lvl1pPr>
              <a:defRPr sz="2500" spc="50" baseline="0"/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8" name="Textplatzhalter 17"/>
          <p:cNvSpPr>
            <a:spLocks noGrp="1"/>
          </p:cNvSpPr>
          <p:nvPr>
            <p:ph type="body" sz="quarter" idx="13"/>
          </p:nvPr>
        </p:nvSpPr>
        <p:spPr>
          <a:xfrm>
            <a:off x="792163" y="2340000"/>
            <a:ext cx="4464050" cy="648146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5510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B96D-9616-4176-AEF6-AF1317711023}" type="datetime1">
              <a:rPr lang="de-DE" smtClean="0"/>
              <a:t>11.10.2018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10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225088" y="1511300"/>
            <a:ext cx="792162" cy="46815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76104" y="1511300"/>
            <a:ext cx="9648984" cy="46815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1886E-8C9D-4E97-9EB5-D99BA89A8533}" type="datetime1">
              <a:rPr lang="de-DE" smtClean="0"/>
              <a:t>11.10.2018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969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Titel und Inhalt auf Fo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BF69B3-62E3-4AF4-971E-1AB7F9FB69DD}" type="datetime1">
              <a:rPr lang="de-DE" smtClean="0"/>
              <a:t>11.10.2018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110" y="395998"/>
            <a:ext cx="539771" cy="720000"/>
          </a:xfrm>
          <a:prstGeom prst="rect">
            <a:avLst/>
          </a:prstGeom>
        </p:spPr>
      </p:pic>
      <p:grpSp>
        <p:nvGrpSpPr>
          <p:cNvPr id="3" name="Gruppieren 2"/>
          <p:cNvGrpSpPr/>
          <p:nvPr userDrawn="1"/>
        </p:nvGrpSpPr>
        <p:grpSpPr>
          <a:xfrm>
            <a:off x="576000" y="396000"/>
            <a:ext cx="9648000" cy="216000"/>
            <a:chOff x="576000" y="396000"/>
            <a:chExt cx="9648000" cy="216000"/>
          </a:xfrm>
        </p:grpSpPr>
        <p:cxnSp>
          <p:nvCxnSpPr>
            <p:cNvPr id="10" name="Gerade Verbindung 9"/>
            <p:cNvCxnSpPr/>
            <p:nvPr userDrawn="1"/>
          </p:nvCxnSpPr>
          <p:spPr>
            <a:xfrm>
              <a:off x="576000" y="612000"/>
              <a:ext cx="9648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 userDrawn="1"/>
          </p:nvCxnSpPr>
          <p:spPr>
            <a:xfrm>
              <a:off x="8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 userDrawn="1"/>
          </p:nvCxnSpPr>
          <p:spPr>
            <a:xfrm>
              <a:off x="17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5146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127A-2E85-486B-8AA5-E90E3CCEC0E9}" type="datetime1">
              <a:rPr lang="de-DE" smtClean="0"/>
              <a:t>11.10.2018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5"/>
          </p:nvPr>
        </p:nvSpPr>
        <p:spPr>
          <a:xfrm>
            <a:off x="576263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Inhaltsplatzhalter 9"/>
          <p:cNvSpPr>
            <a:spLocks noGrp="1"/>
          </p:cNvSpPr>
          <p:nvPr>
            <p:ph sz="quarter" idx="16"/>
          </p:nvPr>
        </p:nvSpPr>
        <p:spPr>
          <a:xfrm>
            <a:off x="4464075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7"/>
          </p:nvPr>
        </p:nvSpPr>
        <p:spPr>
          <a:xfrm>
            <a:off x="8352002" y="1511301"/>
            <a:ext cx="1873086" cy="4681538"/>
          </a:xfrm>
        </p:spPr>
        <p:txBody>
          <a:bodyPr rIns="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86238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ESSO En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4000" y="360363"/>
            <a:ext cx="8424936" cy="576047"/>
          </a:xfrm>
          <a:solidFill>
            <a:schemeClr val="bg1"/>
          </a:solidFill>
        </p:spPr>
        <p:txBody>
          <a:bodyPr lIns="288000" tIns="108000"/>
          <a:lstStyle>
            <a:lvl1pPr>
              <a:defRPr sz="2500" spc="50" baseline="0"/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6" y="1296000"/>
            <a:ext cx="5760000" cy="612169"/>
          </a:xfrm>
        </p:spPr>
        <p:txBody>
          <a:bodyPr numCol="3" spcCol="216000" anchor="t" anchorCtr="0"/>
          <a:lstStyle>
            <a:lvl1pPr marL="0" indent="0" algn="l">
              <a:lnSpc>
                <a:spcPct val="100000"/>
              </a:lnSpc>
              <a:spcAft>
                <a:spcPts val="300"/>
              </a:spcAft>
              <a:buNone/>
              <a:defRPr sz="1300" b="1" spc="20" baseline="0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300"/>
              </a:spcAft>
              <a:buNone/>
              <a:defRPr sz="1300">
                <a:solidFill>
                  <a:schemeClr val="accent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5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4FEDFCE-8709-4D76-8036-EE5278C2237F}" type="datetime1">
              <a:rPr lang="de-DE" smtClean="0"/>
              <a:t>11.10.2018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58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11.10.2018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React</a:t>
            </a:r>
            <a:r>
              <a:rPr lang="de-DE" dirty="0"/>
              <a:t>, </a:t>
            </a:r>
            <a:r>
              <a:rPr lang="de-DE" dirty="0" err="1"/>
              <a:t>Materialize</a:t>
            </a:r>
            <a:r>
              <a:rPr lang="de-DE" dirty="0"/>
              <a:t>, </a:t>
            </a:r>
            <a:r>
              <a:rPr lang="de-DE" dirty="0" err="1"/>
              <a:t>RxJS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0847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782B8C6-A2A3-4B66-A839-DF7B16517350}" type="datetime1">
              <a:rPr lang="de-DE" smtClean="0"/>
              <a:t>11.10.2018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88000" y="0"/>
            <a:ext cx="11235600" cy="6480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792485" y="1044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792000" y="612000"/>
            <a:ext cx="9433088" cy="431903"/>
          </a:xfrm>
        </p:spPr>
        <p:txBody>
          <a:bodyPr/>
          <a:lstStyle>
            <a:lvl1pPr>
              <a:defRPr sz="2500" spc="5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  <p:sp>
        <p:nvSpPr>
          <p:cNvPr id="13" name="Bildplatzhalter 12"/>
          <p:cNvSpPr>
            <a:spLocks noGrp="1"/>
          </p:cNvSpPr>
          <p:nvPr>
            <p:ph type="pic" sz="quarter" idx="14"/>
          </p:nvPr>
        </p:nvSpPr>
        <p:spPr>
          <a:xfrm>
            <a:off x="10710000" y="396000"/>
            <a:ext cx="540000" cy="720000"/>
          </a:xfrm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027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13A7-6296-4A54-8C64-66A02EB71342}" type="datetime1">
              <a:rPr lang="de-DE" smtClean="0"/>
              <a:t>11.10.2018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46799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4"/>
          </p:nvPr>
        </p:nvSpPr>
        <p:spPr>
          <a:xfrm>
            <a:off x="5545138" y="1503874"/>
            <a:ext cx="46799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1932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104" y="1511300"/>
            <a:ext cx="468010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468010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545139" y="1511300"/>
            <a:ext cx="467994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545139" y="2055056"/>
            <a:ext cx="467994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8129-6AB0-4316-89DD-05AD9ABD1F9D}" type="datetime1">
              <a:rPr lang="de-DE" smtClean="0"/>
              <a:t>11.10.2018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50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AE75-8AA0-449D-989F-B1E818A5B67A}" type="datetime1">
              <a:rPr lang="de-DE" smtClean="0"/>
              <a:t>11.10.2018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073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07A7-0ED1-4138-9FBD-0F4825E4365D}" type="datetime1">
              <a:rPr lang="de-DE" smtClean="0"/>
              <a:t>11.10.2018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450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3ADA-15EC-46F2-B124-7B3EABB341FC}" type="datetime1">
              <a:rPr lang="de-DE" smtClean="0"/>
              <a:t>11.10.2018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4" y="1519725"/>
            <a:ext cx="7200997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Inhaltsplatzhalter 11"/>
          <p:cNvSpPr>
            <a:spLocks noGrp="1"/>
          </p:cNvSpPr>
          <p:nvPr>
            <p:ph sz="quarter" idx="17"/>
          </p:nvPr>
        </p:nvSpPr>
        <p:spPr>
          <a:xfrm>
            <a:off x="8066086" y="1511301"/>
            <a:ext cx="3459600" cy="4968874"/>
          </a:xfrm>
        </p:spPr>
        <p:txBody>
          <a:bodyPr rIns="57600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80663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76262" y="1511299"/>
            <a:ext cx="10440000" cy="439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76262" y="5904383"/>
            <a:ext cx="10440000" cy="400698"/>
          </a:xfrm>
        </p:spPr>
        <p:txBody>
          <a:bodyPr anchor="b" anchorCtr="0"/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6289-DF57-4F0A-9158-80987495B444}" type="datetime1">
              <a:rPr lang="de-DE" smtClean="0"/>
              <a:t>11.10.2018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38310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  <a:prstGeom prst="rect">
            <a:avLst/>
          </a:prstGeom>
        </p:spPr>
        <p:txBody>
          <a:bodyPr vert="horz" lIns="0" tIns="3600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000" y="1511300"/>
            <a:ext cx="9648000" cy="46815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18000" y="360363"/>
            <a:ext cx="827515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ctr">
              <a:defRPr sz="1050">
                <a:solidFill>
                  <a:schemeClr val="accent1"/>
                </a:solidFill>
              </a:defRPr>
            </a:lvl1pPr>
          </a:lstStyle>
          <a:p>
            <a:fld id="{30694A65-3AA1-42B9-B750-09273D0D99B8}" type="datetime1">
              <a:rPr lang="de-DE" smtClean="0"/>
              <a:t>11.10.2018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72000" y="360363"/>
            <a:ext cx="8352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 spc="30" baseline="0">
                <a:solidFill>
                  <a:schemeClr val="accent1"/>
                </a:solidFill>
              </a:defRPr>
            </a:lvl1pPr>
          </a:lstStyle>
          <a:p>
            <a:r>
              <a:rPr lang="de-DE" dirty="0" err="1"/>
              <a:t>React</a:t>
            </a:r>
            <a:r>
              <a:rPr lang="de-DE" dirty="0"/>
              <a:t>, </a:t>
            </a:r>
            <a:r>
              <a:rPr lang="de-DE" dirty="0" err="1"/>
              <a:t>Materialize</a:t>
            </a:r>
            <a:r>
              <a:rPr lang="de-DE" dirty="0"/>
              <a:t>, </a:t>
            </a:r>
            <a:r>
              <a:rPr lang="de-DE" dirty="0" err="1"/>
              <a:t>RxJS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5999" y="360363"/>
            <a:ext cx="288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>
                <a:solidFill>
                  <a:schemeClr val="accent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996" y="395998"/>
            <a:ext cx="539999" cy="720000"/>
          </a:xfrm>
          <a:prstGeom prst="rect">
            <a:avLst/>
          </a:prstGeom>
        </p:spPr>
      </p:pic>
      <p:cxnSp>
        <p:nvCxnSpPr>
          <p:cNvPr id="10" name="Gerade Verbindung 9"/>
          <p:cNvCxnSpPr/>
          <p:nvPr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8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17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880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6" r:id="rId12"/>
    <p:sldLayoutId id="2147483687" r:id="rId13"/>
    <p:sldLayoutId id="2147483685" r:id="rId14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100" kern="1200" spc="100" baseline="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b="1" kern="1200" spc="-20" baseline="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2pPr>
      <a:lvl3pPr marL="252000" indent="-2520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Blip>
          <a:blip r:embed="rId17"/>
        </a:buBlip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3pPr>
      <a:lvl4pPr marL="432000" indent="-18000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Blip>
          <a:blip r:embed="rId18"/>
        </a:buBlip>
        <a:defRPr sz="2200" kern="1200" spc="-20" baseline="0">
          <a:solidFill>
            <a:schemeClr val="bg2"/>
          </a:solidFill>
          <a:latin typeface="+mn-lt"/>
          <a:ea typeface="+mn-ea"/>
          <a:cs typeface="+mn-cs"/>
        </a:defRPr>
      </a:lvl4pPr>
      <a:lvl5pPr marL="648000" indent="-180000" algn="l" defTabSz="914400" rtl="0" eaLnBrk="1" latinLnBrk="0" hangingPunct="1">
        <a:lnSpc>
          <a:spcPct val="120000"/>
        </a:lnSpc>
        <a:spcBef>
          <a:spcPts val="0"/>
        </a:spcBef>
        <a:buFontTx/>
        <a:buBlip>
          <a:blip r:embed="rId18"/>
        </a:buBlip>
        <a:defRPr sz="2000" kern="1200" spc="-20" baseline="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792000" y="1116000"/>
            <a:ext cx="9433088" cy="431903"/>
          </a:xfrm>
        </p:spPr>
        <p:txBody>
          <a:bodyPr/>
          <a:lstStyle/>
          <a:p>
            <a:r>
              <a:rPr lang="de-DE" dirty="0" err="1"/>
              <a:t>React</a:t>
            </a:r>
            <a:r>
              <a:rPr lang="de-DE" dirty="0"/>
              <a:t>, </a:t>
            </a:r>
            <a:r>
              <a:rPr lang="de-DE" dirty="0" err="1"/>
              <a:t>Materialize</a:t>
            </a:r>
            <a:r>
              <a:rPr lang="de-DE" dirty="0"/>
              <a:t>, </a:t>
            </a:r>
            <a:r>
              <a:rPr lang="de-DE" dirty="0" err="1"/>
              <a:t>RxJS</a:t>
            </a:r>
            <a:endParaRPr lang="de-DE" dirty="0"/>
          </a:p>
        </p:txBody>
      </p:sp>
      <p:pic>
        <p:nvPicPr>
          <p:cNvPr id="1026" name="Picture 2" descr="Bildergebnis fÃ¼r react">
            <a:extLst>
              <a:ext uri="{FF2B5EF4-FFF2-40B4-BE49-F238E27FC236}">
                <a16:creationId xmlns:a16="http://schemas.microsoft.com/office/drawing/2014/main" id="{829FFD09-EFA1-4ACA-886F-A45FA7CD8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5667" y="2278411"/>
            <a:ext cx="4474900" cy="316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gebnis fÃ¼r react materialize">
            <a:extLst>
              <a:ext uri="{FF2B5EF4-FFF2-40B4-BE49-F238E27FC236}">
                <a16:creationId xmlns:a16="http://schemas.microsoft.com/office/drawing/2014/main" id="{8C0A3339-03B8-4017-9609-4DC76A731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733" y="2406512"/>
            <a:ext cx="2906287" cy="290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ldergebnis fÃ¼r materialize">
            <a:extLst>
              <a:ext uri="{FF2B5EF4-FFF2-40B4-BE49-F238E27FC236}">
                <a16:creationId xmlns:a16="http://schemas.microsoft.com/office/drawing/2014/main" id="{6B3A1825-2670-4778-8FC5-43386939D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061" y="2488905"/>
            <a:ext cx="2739685" cy="273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ldergebnis fÃ¼r rxjs">
            <a:extLst>
              <a:ext uri="{FF2B5EF4-FFF2-40B4-BE49-F238E27FC236}">
                <a16:creationId xmlns:a16="http://schemas.microsoft.com/office/drawing/2014/main" id="{FF2589F7-8232-43CB-9B06-B819D249A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389" y="2614325"/>
            <a:ext cx="2488846" cy="248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52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CF5AC9-4037-40B1-9918-570F8D4A5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Timer</a:t>
            </a:r>
            <a:r>
              <a:rPr lang="de-CH" dirty="0"/>
              <a:t> starten und stoppen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705C0B8-C520-4633-A9A6-72F6195A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11.10.2018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66A057-EB10-46B8-97E0-993209859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673468D-A9D3-4D74-BE6E-8B5ECEB59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10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821D71A-5EC1-4867-9139-31BF6502F1B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err="1"/>
              <a:t>componentDidMount</a:t>
            </a:r>
            <a:r>
              <a:rPr lang="de-CH" dirty="0"/>
              <a:t>() {</a:t>
            </a:r>
          </a:p>
          <a:p>
            <a:r>
              <a:rPr lang="de-CH" dirty="0"/>
              <a:t>	</a:t>
            </a:r>
            <a:r>
              <a:rPr lang="de-CH" dirty="0" err="1"/>
              <a:t>this.timerID</a:t>
            </a:r>
            <a:r>
              <a:rPr lang="de-CH" dirty="0"/>
              <a:t> = </a:t>
            </a:r>
            <a:r>
              <a:rPr lang="de-CH" dirty="0" err="1"/>
              <a:t>setInterval</a:t>
            </a:r>
            <a:r>
              <a:rPr lang="de-CH" dirty="0"/>
              <a:t>(() =&gt; </a:t>
            </a:r>
            <a:r>
              <a:rPr lang="de-CH" dirty="0" err="1"/>
              <a:t>this.tick</a:t>
            </a:r>
            <a:r>
              <a:rPr lang="de-CH" dirty="0"/>
              <a:t>(), 1000);</a:t>
            </a:r>
          </a:p>
          <a:p>
            <a:r>
              <a:rPr lang="de-CH" dirty="0"/>
              <a:t>}</a:t>
            </a:r>
          </a:p>
          <a:p>
            <a:br>
              <a:rPr lang="de-CH" dirty="0"/>
            </a:br>
            <a:r>
              <a:rPr lang="de-CH" dirty="0" err="1"/>
              <a:t>componentWillUnmount</a:t>
            </a:r>
            <a:r>
              <a:rPr lang="de-CH" dirty="0"/>
              <a:t>() {</a:t>
            </a:r>
          </a:p>
          <a:p>
            <a:r>
              <a:rPr lang="de-CH" dirty="0"/>
              <a:t>	</a:t>
            </a:r>
            <a:r>
              <a:rPr lang="de-CH" dirty="0" err="1"/>
              <a:t>clearInterval</a:t>
            </a:r>
            <a:r>
              <a:rPr lang="de-CH" dirty="0"/>
              <a:t>(</a:t>
            </a:r>
            <a:r>
              <a:rPr lang="de-CH" dirty="0" err="1"/>
              <a:t>this.timerID</a:t>
            </a:r>
            <a:r>
              <a:rPr lang="de-CH" dirty="0"/>
              <a:t>);</a:t>
            </a:r>
          </a:p>
          <a:p>
            <a:r>
              <a:rPr lang="de-CH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3666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7D460E-0B2B-44FD-B746-194A16BD8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props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28DC8B8-5366-41F8-8AFA-7871829A0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11.10.2018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971EBA-44D6-4477-93E3-1B788DADD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167899-16A0-4E9B-9BB8-2EC81AE3C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11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2EAF9B5-C30D-4536-A717-867AA1D1745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Mit </a:t>
            </a:r>
            <a:r>
              <a:rPr lang="de-CH" dirty="0" err="1"/>
              <a:t>props</a:t>
            </a:r>
            <a:r>
              <a:rPr lang="de-CH" dirty="0"/>
              <a:t> können Werte oder </a:t>
            </a:r>
            <a:r>
              <a:rPr lang="de-CH" dirty="0" err="1"/>
              <a:t>EventListener</a:t>
            </a:r>
            <a:r>
              <a:rPr lang="de-CH" dirty="0"/>
              <a:t> an eine Komponente übergeben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props</a:t>
            </a:r>
            <a:r>
              <a:rPr lang="de-CH" dirty="0"/>
              <a:t> können auch JSX sein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props.children</a:t>
            </a:r>
            <a:r>
              <a:rPr lang="de-CH" dirty="0"/>
              <a:t> ist eine spezielles Property für die </a:t>
            </a:r>
            <a:r>
              <a:rPr lang="de-CH" dirty="0" err="1"/>
              <a:t>Kindelemente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props</a:t>
            </a:r>
            <a:r>
              <a:rPr lang="de-CH" dirty="0"/>
              <a:t> sind </a:t>
            </a:r>
            <a:r>
              <a:rPr lang="de-CH" dirty="0" err="1"/>
              <a:t>readOnly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30770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5FCD01-D151-4722-B663-67C4B098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props</a:t>
            </a:r>
            <a:r>
              <a:rPr lang="de-CH" dirty="0"/>
              <a:t> mit JSX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5E496F-46F7-40D4-8DF1-34867D27C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11.10.2018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33CAF55-8754-4CFB-95A7-9C9B82305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A1DA399-D052-4008-BB2B-6404DF719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12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424F6E6-7EE3-42CE-986A-0D3257FB18D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 err="1"/>
              <a:t>function</a:t>
            </a:r>
            <a:r>
              <a:rPr lang="de-CH" sz="2000" dirty="0"/>
              <a:t> </a:t>
            </a:r>
            <a:r>
              <a:rPr lang="de-CH" sz="2000" dirty="0" err="1"/>
              <a:t>SplitPane</a:t>
            </a:r>
            <a:r>
              <a:rPr lang="de-CH" sz="2000" dirty="0"/>
              <a:t>(</a:t>
            </a:r>
            <a:r>
              <a:rPr lang="de-CH" sz="2000" dirty="0" err="1"/>
              <a:t>props</a:t>
            </a:r>
            <a:r>
              <a:rPr lang="de-CH" sz="2000" dirty="0"/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</a:t>
            </a:r>
            <a:r>
              <a:rPr lang="de-CH" sz="2000" dirty="0" err="1"/>
              <a:t>return</a:t>
            </a:r>
            <a:r>
              <a:rPr lang="de-CH" sz="2000" dirty="0"/>
              <a:t> 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&lt;div </a:t>
            </a:r>
            <a:r>
              <a:rPr lang="de-CH" sz="2000" dirty="0" err="1"/>
              <a:t>className</a:t>
            </a:r>
            <a:r>
              <a:rPr lang="de-CH" sz="2000" dirty="0"/>
              <a:t>="</a:t>
            </a:r>
            <a:r>
              <a:rPr lang="de-CH" sz="2000" dirty="0" err="1"/>
              <a:t>SplitPane</a:t>
            </a:r>
            <a:r>
              <a:rPr lang="de-CH" sz="2000" dirty="0"/>
              <a:t>"&gt;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  &lt;div </a:t>
            </a:r>
            <a:r>
              <a:rPr lang="de-CH" sz="2000" dirty="0" err="1"/>
              <a:t>className</a:t>
            </a:r>
            <a:r>
              <a:rPr lang="de-CH" sz="2000" dirty="0"/>
              <a:t>="</a:t>
            </a:r>
            <a:r>
              <a:rPr lang="de-CH" sz="2000" dirty="0" err="1"/>
              <a:t>SplitPane-left</a:t>
            </a:r>
            <a:r>
              <a:rPr lang="de-CH" sz="2000" dirty="0"/>
              <a:t>"&gt;{</a:t>
            </a:r>
            <a:r>
              <a:rPr lang="de-CH" sz="2000" dirty="0" err="1"/>
              <a:t>props.left</a:t>
            </a:r>
            <a:r>
              <a:rPr lang="de-CH" sz="2000" dirty="0"/>
              <a:t>}&lt;/div&gt;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  &lt;div </a:t>
            </a:r>
            <a:r>
              <a:rPr lang="de-CH" sz="2000" dirty="0" err="1"/>
              <a:t>className</a:t>
            </a:r>
            <a:r>
              <a:rPr lang="de-CH" sz="2000" dirty="0"/>
              <a:t>="</a:t>
            </a:r>
            <a:r>
              <a:rPr lang="de-CH" sz="2000" dirty="0" err="1"/>
              <a:t>SplitPane-right</a:t>
            </a:r>
            <a:r>
              <a:rPr lang="de-CH" sz="2000" dirty="0"/>
              <a:t>"&gt;{</a:t>
            </a:r>
            <a:r>
              <a:rPr lang="de-CH" sz="2000" dirty="0" err="1"/>
              <a:t>props.right</a:t>
            </a:r>
            <a:r>
              <a:rPr lang="de-CH" sz="2000" dirty="0"/>
              <a:t>}&lt;/div&gt;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&lt;/div&gt;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CH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 err="1"/>
              <a:t>function</a:t>
            </a:r>
            <a:r>
              <a:rPr lang="de-CH" sz="2000" dirty="0"/>
              <a:t> App()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</a:t>
            </a:r>
            <a:r>
              <a:rPr lang="de-CH" sz="2000" dirty="0" err="1"/>
              <a:t>return</a:t>
            </a:r>
            <a:r>
              <a:rPr lang="de-CH" sz="2000" dirty="0"/>
              <a:t> 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</a:t>
            </a:r>
            <a:r>
              <a:rPr lang="de-CH" sz="2000" dirty="0" err="1"/>
              <a:t>SplitPane</a:t>
            </a:r>
            <a:r>
              <a:rPr lang="de-CH" sz="2000" dirty="0"/>
              <a:t> </a:t>
            </a:r>
            <a:r>
              <a:rPr lang="de-CH" sz="2000" dirty="0" err="1"/>
              <a:t>left</a:t>
            </a:r>
            <a:r>
              <a:rPr lang="de-CH" sz="2000" dirty="0"/>
              <a:t>={&lt;</a:t>
            </a:r>
            <a:r>
              <a:rPr lang="de-CH" sz="2000" dirty="0" err="1"/>
              <a:t>Contacts</a:t>
            </a:r>
            <a:r>
              <a:rPr lang="de-CH" sz="2000" dirty="0"/>
              <a:t> /&gt;} </a:t>
            </a:r>
            <a:r>
              <a:rPr lang="de-CH" sz="2000" dirty="0" err="1"/>
              <a:t>right</a:t>
            </a:r>
            <a:r>
              <a:rPr lang="de-CH" sz="2000" dirty="0"/>
              <a:t>={&lt;Chat /&gt;} /&gt;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6278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FFCF8E-A530-400B-B812-958F5DB05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props.children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A2ACF77-5D94-4A87-859F-F880C804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11.10.2018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E989C0-DCC8-4DE1-8016-5BDAC151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AE29E5-FDEA-4EBC-A598-E69E4995C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13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16E596C-A5F8-47FA-9BFB-EBB60E45B8F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 err="1"/>
              <a:t>function</a:t>
            </a:r>
            <a:r>
              <a:rPr lang="de-CH" sz="2000" dirty="0"/>
              <a:t> </a:t>
            </a:r>
            <a:r>
              <a:rPr lang="de-CH" sz="2000" dirty="0" err="1"/>
              <a:t>FancyBorder</a:t>
            </a:r>
            <a:r>
              <a:rPr lang="de-CH" sz="2000" dirty="0"/>
              <a:t>(</a:t>
            </a:r>
            <a:r>
              <a:rPr lang="de-CH" sz="2000" dirty="0" err="1"/>
              <a:t>props</a:t>
            </a:r>
            <a:r>
              <a:rPr lang="de-CH" sz="2000" dirty="0"/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</a:t>
            </a:r>
            <a:r>
              <a:rPr lang="de-CH" sz="2000" dirty="0" err="1"/>
              <a:t>return</a:t>
            </a:r>
            <a:r>
              <a:rPr lang="de-CH" sz="2000" dirty="0"/>
              <a:t> 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&lt;div&gt;{</a:t>
            </a:r>
            <a:r>
              <a:rPr lang="de-CH" sz="2000" dirty="0" err="1"/>
              <a:t>props.children</a:t>
            </a:r>
            <a:r>
              <a:rPr lang="de-CH" sz="2000" dirty="0"/>
              <a:t>}&lt;/div&gt;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CH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 err="1"/>
              <a:t>function</a:t>
            </a:r>
            <a:r>
              <a:rPr lang="de-CH" sz="2000" dirty="0"/>
              <a:t> </a:t>
            </a:r>
            <a:r>
              <a:rPr lang="de-CH" sz="2000" dirty="0" err="1"/>
              <a:t>WelcomeDialog</a:t>
            </a:r>
            <a:r>
              <a:rPr lang="de-CH" sz="2000" dirty="0"/>
              <a:t>()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</a:t>
            </a:r>
            <a:r>
              <a:rPr lang="de-CH" sz="2000" dirty="0" err="1"/>
              <a:t>return</a:t>
            </a:r>
            <a:r>
              <a:rPr lang="de-CH" sz="2000" dirty="0"/>
              <a:t> 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</a:t>
            </a:r>
            <a:r>
              <a:rPr lang="de-CH" sz="2000" dirty="0" err="1"/>
              <a:t>FancyBorder</a:t>
            </a:r>
            <a:r>
              <a:rPr lang="de-CH" sz="2000" dirty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  &lt;h1 </a:t>
            </a:r>
            <a:r>
              <a:rPr lang="de-CH" sz="2000" dirty="0" err="1"/>
              <a:t>className</a:t>
            </a:r>
            <a:r>
              <a:rPr lang="de-CH" sz="2000" dirty="0"/>
              <a:t>="Dialog-title"&gt;Welcome&lt;/h1&gt;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  &lt;p </a:t>
            </a:r>
            <a:r>
              <a:rPr lang="de-CH" sz="2000" dirty="0" err="1"/>
              <a:t>className</a:t>
            </a:r>
            <a:r>
              <a:rPr lang="de-CH" sz="2000" dirty="0"/>
              <a:t>="Dialog-message"&gt;</a:t>
            </a:r>
            <a:r>
              <a:rPr lang="de-CH" sz="2000" dirty="0" err="1"/>
              <a:t>Thank</a:t>
            </a:r>
            <a:r>
              <a:rPr lang="de-CH" sz="2000" dirty="0"/>
              <a:t> </a:t>
            </a:r>
            <a:r>
              <a:rPr lang="de-CH" sz="2000" dirty="0" err="1"/>
              <a:t>you</a:t>
            </a:r>
            <a:r>
              <a:rPr lang="de-CH" sz="2000" dirty="0"/>
              <a:t> </a:t>
            </a:r>
            <a:r>
              <a:rPr lang="de-CH" sz="2000" dirty="0" err="1"/>
              <a:t>for</a:t>
            </a:r>
            <a:r>
              <a:rPr lang="de-CH" sz="2000" dirty="0"/>
              <a:t> </a:t>
            </a:r>
            <a:r>
              <a:rPr lang="de-CH" sz="2000" dirty="0" err="1"/>
              <a:t>visiting</a:t>
            </a:r>
            <a:r>
              <a:rPr lang="de-CH" sz="2000" dirty="0"/>
              <a:t>!&lt;/p&gt;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&lt;/</a:t>
            </a:r>
            <a:r>
              <a:rPr lang="de-CH" sz="2000" dirty="0" err="1"/>
              <a:t>FancyBorder</a:t>
            </a:r>
            <a:r>
              <a:rPr lang="de-CH" sz="2000" dirty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2804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4701A-BEAC-49CD-BE66-3678A592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Attribute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8B22DE-91CA-4FD7-9560-30BC27F3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11.10.2018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1BBEE9-CD7F-4B7C-B0BA-020F00E6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76E68C-B4E2-47B9-9FBD-9F8AFF68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14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BB1BB3-98D3-4463-AEE3-F6E5690771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Attribute sind in </a:t>
            </a:r>
            <a:r>
              <a:rPr lang="de-CH" dirty="0" err="1"/>
              <a:t>camelCase</a:t>
            </a:r>
            <a:endParaRPr lang="de-CH" dirty="0"/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/>
              <a:t>HTML </a:t>
            </a:r>
            <a:r>
              <a:rPr lang="de-CH" dirty="0" err="1"/>
              <a:t>onclick</a:t>
            </a:r>
            <a:r>
              <a:rPr lang="de-CH" dirty="0"/>
              <a:t> -&gt; </a:t>
            </a:r>
            <a:r>
              <a:rPr lang="de-CH" dirty="0" err="1"/>
              <a:t>onClick</a:t>
            </a:r>
            <a:endParaRPr lang="de-CH" dirty="0"/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/>
              <a:t>HTML </a:t>
            </a:r>
            <a:r>
              <a:rPr lang="de-CH" dirty="0" err="1"/>
              <a:t>tabindex</a:t>
            </a:r>
            <a:r>
              <a:rPr lang="de-CH" dirty="0"/>
              <a:t> -&gt; </a:t>
            </a:r>
            <a:r>
              <a:rPr lang="de-CH" dirty="0" err="1"/>
              <a:t>tabIndex</a:t>
            </a:r>
            <a:endParaRPr lang="de-CH" dirty="0"/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/>
              <a:t>HTML </a:t>
            </a:r>
            <a:r>
              <a:rPr lang="de-CH" dirty="0" err="1"/>
              <a:t>class</a:t>
            </a:r>
            <a:r>
              <a:rPr lang="de-CH" dirty="0"/>
              <a:t> -&gt; </a:t>
            </a:r>
            <a:r>
              <a:rPr lang="de-CH" dirty="0" err="1"/>
              <a:t>className</a:t>
            </a:r>
            <a:r>
              <a:rPr lang="de-CH" dirty="0"/>
              <a:t> (</a:t>
            </a:r>
            <a:r>
              <a:rPr lang="de-CH" dirty="0" err="1"/>
              <a:t>class</a:t>
            </a:r>
            <a:r>
              <a:rPr lang="de-CH" dirty="0"/>
              <a:t> ist in JavaScript bereits benutzt)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Attribute können </a:t>
            </a:r>
            <a:r>
              <a:rPr lang="de-CH" dirty="0" err="1"/>
              <a:t>EventListener</a:t>
            </a:r>
            <a:r>
              <a:rPr lang="de-CH" dirty="0"/>
              <a:t> sein</a:t>
            </a:r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 err="1"/>
              <a:t>onClick</a:t>
            </a:r>
            <a:endParaRPr lang="de-CH" dirty="0"/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 err="1"/>
              <a:t>onChange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98822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7D460E-0B2B-44FD-B746-194A16BD8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3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28DC8B8-5366-41F8-8AFA-7871829A0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11.10.2018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971EBA-44D6-4477-93E3-1B788DADD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167899-16A0-4E9B-9BB8-2EC81AE3C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15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2EAF9B5-C30D-4536-A717-867AA1D1745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Erstelle eine Login-Klasse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Diese zeigt einen Button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Der Button-Text wechselt bei jedem Klick zwischen Login und Logout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Wenn der Benutzer </a:t>
            </a:r>
            <a:r>
              <a:rPr lang="de-CH" dirty="0" err="1"/>
              <a:t>eingelogged</a:t>
            </a:r>
            <a:r>
              <a:rPr lang="de-CH" dirty="0"/>
              <a:t> ist, dann wird eine Welcome-Message angezeigt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Der Name in der Welcome-Message kommt aus den </a:t>
            </a:r>
            <a:r>
              <a:rPr lang="de-CH" dirty="0" err="1"/>
              <a:t>props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Wenn ein Event eine Methode aufruft, dann muss diese vorher (z.B. im </a:t>
            </a:r>
            <a:r>
              <a:rPr lang="de-CH" dirty="0" err="1"/>
              <a:t>Constructor</a:t>
            </a:r>
            <a:r>
              <a:rPr lang="de-CH" dirty="0"/>
              <a:t>) eine Referenz auf </a:t>
            </a:r>
            <a:r>
              <a:rPr lang="de-CH" dirty="0" err="1"/>
              <a:t>this</a:t>
            </a:r>
            <a:r>
              <a:rPr lang="de-CH" dirty="0"/>
              <a:t> erhalten</a:t>
            </a:r>
            <a:br>
              <a:rPr lang="de-CH" dirty="0"/>
            </a:br>
            <a:r>
              <a:rPr lang="en-US" dirty="0" err="1"/>
              <a:t>this.onClick</a:t>
            </a:r>
            <a:r>
              <a:rPr lang="en-US" dirty="0"/>
              <a:t> = </a:t>
            </a:r>
            <a:r>
              <a:rPr lang="en-US" dirty="0" err="1"/>
              <a:t>this.onClick.bind</a:t>
            </a:r>
            <a:r>
              <a:rPr lang="en-US" dirty="0"/>
              <a:t>(this);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82321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14A889-83B6-40F0-B935-DCD9702C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Den Zustand nach oben weitergeben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89389F1-AFAC-4D9A-9486-7B3544E4F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11.10.2018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17CDFF-C508-4955-98A7-5D2E28C3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0D8EC7-F317-4347-B4EE-CB89484C6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16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664D975-EAE2-4ADB-A844-D88FA8C3AAB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 Zustand muss in der obersten Komponente gespeichert werden, welche ihn kennen muss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Über </a:t>
            </a:r>
            <a:r>
              <a:rPr lang="de-CH" dirty="0" err="1"/>
              <a:t>props</a:t>
            </a:r>
            <a:r>
              <a:rPr lang="de-CH" dirty="0"/>
              <a:t> kann er an untergeordnete Komponenten übergeben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Über </a:t>
            </a:r>
            <a:r>
              <a:rPr lang="de-CH" dirty="0" err="1"/>
              <a:t>props</a:t>
            </a:r>
            <a:r>
              <a:rPr lang="de-CH" dirty="0"/>
              <a:t> (</a:t>
            </a:r>
            <a:r>
              <a:rPr lang="de-CH" dirty="0" err="1"/>
              <a:t>EventListener</a:t>
            </a:r>
            <a:r>
              <a:rPr lang="de-CH" dirty="0"/>
              <a:t>) kann er von untergeordneten Komponenten manipuliert werden</a:t>
            </a:r>
          </a:p>
        </p:txBody>
      </p:sp>
    </p:spTree>
    <p:extLst>
      <p:ext uri="{BB962C8B-B14F-4D97-AF65-F5344CB8AC3E}">
        <p14:creationId xmlns:p14="http://schemas.microsoft.com/office/powerpoint/2010/main" val="2179362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14A889-83B6-40F0-B935-DCD9702C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4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89389F1-AFAC-4D9A-9486-7B3544E4F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11.10.2018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17CDFF-C508-4955-98A7-5D2E28C3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0D8EC7-F317-4347-B4EE-CB89484C6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17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664D975-EAE2-4ADB-A844-D88FA8C3AAB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Verlagere die Information ob der Benutzer </a:t>
            </a:r>
            <a:r>
              <a:rPr lang="de-CH" dirty="0" err="1"/>
              <a:t>eingelogged</a:t>
            </a:r>
            <a:r>
              <a:rPr lang="de-CH" dirty="0"/>
              <a:t> ist von der Login-Klasse in die App-Klasse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Erweitere dazu die Login-Klasse mit einem Attribut und einem Event:</a:t>
            </a:r>
            <a:br>
              <a:rPr lang="de-CH" dirty="0"/>
            </a:br>
            <a:r>
              <a:rPr lang="de-CH" dirty="0"/>
              <a:t>&lt;Login </a:t>
            </a:r>
            <a:r>
              <a:rPr lang="de-CH" dirty="0" err="1"/>
              <a:t>isLoggedIn</a:t>
            </a:r>
            <a:r>
              <a:rPr lang="de-CH" dirty="0"/>
              <a:t>=… </a:t>
            </a:r>
            <a:r>
              <a:rPr lang="de-CH" dirty="0" err="1"/>
              <a:t>onChange</a:t>
            </a:r>
            <a:r>
              <a:rPr lang="de-CH" dirty="0"/>
              <a:t>=…&gt;&lt;/Login&gt;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Zeige die Welcome-Message in der App-Klasse an</a:t>
            </a:r>
          </a:p>
        </p:txBody>
      </p:sp>
    </p:spTree>
    <p:extLst>
      <p:ext uri="{BB962C8B-B14F-4D97-AF65-F5344CB8AC3E}">
        <p14:creationId xmlns:p14="http://schemas.microsoft.com/office/powerpoint/2010/main" val="3805764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5F42C6-C15B-4AB1-AC38-87A61B061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Komponenten bilden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E6255DE-0A56-4109-ACC5-BA5C4F79D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11.10.2018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EA3FD5D-A34C-4841-A301-FFBE7EFCD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21F331-1B94-4270-896F-3B1091A91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18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2760570-9908-40F7-993E-62534B26D7B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Splitte eine zusammengesetzte Komponente in einzelne Komponenten</a:t>
            </a:r>
          </a:p>
        </p:txBody>
      </p:sp>
      <p:pic>
        <p:nvPicPr>
          <p:cNvPr id="1028" name="Picture 4" descr="Mockup">
            <a:extLst>
              <a:ext uri="{FF2B5EF4-FFF2-40B4-BE49-F238E27FC236}">
                <a16:creationId xmlns:a16="http://schemas.microsoft.com/office/drawing/2014/main" id="{8B33C41F-8E00-48F0-8932-C9E1FA4DA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00" y="2532856"/>
            <a:ext cx="21717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mponent diagram">
            <a:extLst>
              <a:ext uri="{FF2B5EF4-FFF2-40B4-BE49-F238E27FC236}">
                <a16:creationId xmlns:a16="http://schemas.microsoft.com/office/drawing/2014/main" id="{38DEA208-EA46-43A6-B459-0CDD64DF2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949" y="2332830"/>
            <a:ext cx="26193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379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445BEB-B600-4E73-BA54-81023233D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Personensuche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8B3BFA1-DD7E-4145-83C0-686491EC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11.10.2018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167984B-7CFC-4FC8-8B6E-A6C9B0BE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F602B5-61AD-4317-BEDB-62E6B8CD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19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93D623C-F8B1-42CA-BF0E-ED66943C91E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Suchfeld, Resultat-Tabelle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Bei jedem Zeichen wird eine Suche (REST-Aufruf) gemacht</a:t>
            </a:r>
          </a:p>
        </p:txBody>
      </p:sp>
    </p:spTree>
    <p:extLst>
      <p:ext uri="{BB962C8B-B14F-4D97-AF65-F5344CB8AC3E}">
        <p14:creationId xmlns:p14="http://schemas.microsoft.com/office/powerpoint/2010/main" val="3080990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45F3A0-10BD-46BB-A599-99C99D083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Ziel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E9F0A6B-49CE-4AD7-BF97-45CE42D68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11.10.2018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903670-E149-44F7-B376-AD678C4A4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D18758-662B-449F-A0E9-6DFE7F502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6BD01D8-02D5-427E-8BC7-18B2822F01C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Einführung in </a:t>
            </a:r>
            <a:r>
              <a:rPr lang="de-CH" dirty="0" err="1"/>
              <a:t>React</a:t>
            </a:r>
            <a:r>
              <a:rPr lang="de-CH" dirty="0"/>
              <a:t>, </a:t>
            </a:r>
            <a:r>
              <a:rPr lang="de-CH" dirty="0" err="1"/>
              <a:t>Materialize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Einsatz von </a:t>
            </a:r>
            <a:r>
              <a:rPr lang="de-CH" dirty="0" err="1"/>
              <a:t>RxJS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Dazu bauen wir eine kleine Applikation (Demo)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  <a:p>
            <a:r>
              <a:rPr lang="de-CH" dirty="0"/>
              <a:t>Präsentation und Code:</a:t>
            </a:r>
          </a:p>
          <a:p>
            <a:r>
              <a:rPr lang="de-CH" dirty="0"/>
              <a:t>https://github.com/</a:t>
            </a:r>
            <a:r>
              <a:rPr lang="de-CH" dirty="0" err="1"/>
              <a:t>markusborer</a:t>
            </a:r>
            <a:r>
              <a:rPr lang="de-CH" dirty="0"/>
              <a:t>/</a:t>
            </a:r>
            <a:r>
              <a:rPr lang="de-CH" dirty="0" err="1"/>
              <a:t>ReactKurs</a:t>
            </a:r>
            <a:r>
              <a:rPr lang="de-CH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162964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445BEB-B600-4E73-BA54-81023233D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Personensuche REST-Server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8B3BFA1-DD7E-4145-83C0-686491EC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11.10.2018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167984B-7CFC-4FC8-8B6E-A6C9B0BE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F602B5-61AD-4317-BEDB-62E6B8CD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20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93D623C-F8B1-42CA-BF0E-ED66943C91E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Der REST-Server befindet sich im GIT-Projekt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PersonRestServer.jar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REST-Server starten</a:t>
            </a:r>
            <a:br>
              <a:rPr lang="de-CH" dirty="0"/>
            </a:br>
            <a:r>
              <a:rPr lang="de-CH" dirty="0" err="1"/>
              <a:t>cmd</a:t>
            </a:r>
            <a:r>
              <a:rPr lang="de-CH" dirty="0"/>
              <a:t> öffnen</a:t>
            </a:r>
            <a:br>
              <a:rPr lang="de-CH" dirty="0"/>
            </a:br>
            <a:r>
              <a:rPr lang="de-CH" dirty="0" err="1"/>
              <a:t>java</a:t>
            </a:r>
            <a:r>
              <a:rPr lang="de-CH" dirty="0"/>
              <a:t> –</a:t>
            </a:r>
            <a:r>
              <a:rPr lang="de-CH" dirty="0" err="1"/>
              <a:t>jar</a:t>
            </a:r>
            <a:r>
              <a:rPr lang="de-CH" dirty="0"/>
              <a:t> PersonRestServer.jar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Aufruf</a:t>
            </a:r>
            <a:br>
              <a:rPr lang="de-CH" dirty="0"/>
            </a:br>
            <a:r>
              <a:rPr lang="de-CH" dirty="0"/>
              <a:t>http://localhost:8080/person?name=borer</a:t>
            </a:r>
          </a:p>
        </p:txBody>
      </p:sp>
    </p:spTree>
    <p:extLst>
      <p:ext uri="{BB962C8B-B14F-4D97-AF65-F5344CB8AC3E}">
        <p14:creationId xmlns:p14="http://schemas.microsoft.com/office/powerpoint/2010/main" val="405502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445BEB-B600-4E73-BA54-81023233D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Personensuche REST-Aufruf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8B3BFA1-DD7E-4145-83C0-686491EC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11.10.2018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167984B-7CFC-4FC8-8B6E-A6C9B0BE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F602B5-61AD-4317-BEDB-62E6B8CD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21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93D623C-F8B1-42CA-BF0E-ED66943C91E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Für den REST-Aufruf benutzen wir </a:t>
            </a:r>
            <a:r>
              <a:rPr lang="de-CH" dirty="0" err="1"/>
              <a:t>axios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npm</a:t>
            </a:r>
            <a:r>
              <a:rPr lang="de-CH" dirty="0"/>
              <a:t> </a:t>
            </a:r>
            <a:r>
              <a:rPr lang="de-CH" dirty="0" err="1"/>
              <a:t>install</a:t>
            </a:r>
            <a:r>
              <a:rPr lang="de-CH" dirty="0"/>
              <a:t> </a:t>
            </a:r>
            <a:r>
              <a:rPr lang="de-CH" dirty="0" err="1"/>
              <a:t>axios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Benutzung:</a:t>
            </a:r>
            <a:br>
              <a:rPr lang="de-CH" dirty="0"/>
            </a:br>
            <a:r>
              <a:rPr lang="de-CH" dirty="0" err="1"/>
              <a:t>import</a:t>
            </a:r>
            <a:r>
              <a:rPr lang="de-CH" dirty="0"/>
              <a:t> </a:t>
            </a:r>
            <a:r>
              <a:rPr lang="de-CH" dirty="0" err="1"/>
              <a:t>axios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'</a:t>
            </a:r>
            <a:r>
              <a:rPr lang="de-CH" dirty="0" err="1"/>
              <a:t>axios</a:t>
            </a:r>
            <a:r>
              <a:rPr lang="de-CH" dirty="0"/>
              <a:t>';</a:t>
            </a:r>
            <a:br>
              <a:rPr lang="de-CH" dirty="0"/>
            </a:br>
            <a:r>
              <a:rPr lang="de-CH" dirty="0" err="1"/>
              <a:t>axios.get</a:t>
            </a:r>
            <a:r>
              <a:rPr lang="de-CH" dirty="0"/>
              <a:t>('http://localhost:8080/</a:t>
            </a:r>
            <a:r>
              <a:rPr lang="de-CH" dirty="0" err="1"/>
              <a:t>person?name</a:t>
            </a:r>
            <a:r>
              <a:rPr lang="de-CH" dirty="0"/>
              <a:t>=' + </a:t>
            </a:r>
            <a:r>
              <a:rPr lang="de-CH" dirty="0" err="1"/>
              <a:t>text</a:t>
            </a:r>
            <a:r>
              <a:rPr lang="de-CH" dirty="0"/>
              <a:t>)</a:t>
            </a:r>
            <a:br>
              <a:rPr lang="de-CH" dirty="0"/>
            </a:br>
            <a:r>
              <a:rPr lang="de-CH" dirty="0"/>
              <a:t>	.</a:t>
            </a:r>
            <a:r>
              <a:rPr lang="de-CH" dirty="0" err="1"/>
              <a:t>then</a:t>
            </a:r>
            <a:r>
              <a:rPr lang="de-CH" dirty="0"/>
              <a:t>(</a:t>
            </a:r>
            <a:r>
              <a:rPr lang="de-CH" dirty="0" err="1"/>
              <a:t>res</a:t>
            </a:r>
            <a:r>
              <a:rPr lang="de-CH" dirty="0"/>
              <a:t> =&gt; {</a:t>
            </a:r>
            <a:br>
              <a:rPr lang="de-CH" dirty="0"/>
            </a:br>
            <a:r>
              <a:rPr lang="de-CH" dirty="0"/>
              <a:t>		</a:t>
            </a:r>
            <a:r>
              <a:rPr lang="de-CH" dirty="0" err="1"/>
              <a:t>this.setState</a:t>
            </a:r>
            <a:r>
              <a:rPr lang="de-CH" dirty="0"/>
              <a:t>({ </a:t>
            </a:r>
            <a:r>
              <a:rPr lang="de-CH" dirty="0" err="1"/>
              <a:t>persons</a:t>
            </a:r>
            <a:r>
              <a:rPr lang="de-CH" dirty="0"/>
              <a:t> : </a:t>
            </a:r>
            <a:r>
              <a:rPr lang="de-CH" dirty="0" err="1"/>
              <a:t>res.data</a:t>
            </a:r>
            <a:r>
              <a:rPr lang="de-CH" dirty="0"/>
              <a:t> });</a:t>
            </a:r>
            <a:br>
              <a:rPr lang="de-CH" dirty="0"/>
            </a:br>
            <a:r>
              <a:rPr lang="de-CH" dirty="0"/>
              <a:t>	}</a:t>
            </a:r>
            <a:br>
              <a:rPr lang="de-CH" dirty="0"/>
            </a:br>
            <a:r>
              <a:rPr lang="de-CH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95289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B7235A-BAC6-49B0-AEDE-E3B8B462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5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CB49738-F632-4907-8E92-AD776493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11.10.2018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F40370-9183-4666-8FF7-9C999A902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91484F6-BA96-4C29-BDA8-61210E9A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22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C7CE1A3-A239-4DAF-A9DD-B2206F7DD54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Baue die Personensuche ein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Sie soll nur angezeigt werden, wenn der User </a:t>
            </a:r>
            <a:r>
              <a:rPr lang="de-CH" dirty="0" err="1"/>
              <a:t>eingelogged</a:t>
            </a:r>
            <a:r>
              <a:rPr lang="de-CH" dirty="0"/>
              <a:t> 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Splitte dabei die Komponenten sinnvoll auf</a:t>
            </a:r>
          </a:p>
        </p:txBody>
      </p:sp>
    </p:spTree>
    <p:extLst>
      <p:ext uri="{BB962C8B-B14F-4D97-AF65-F5344CB8AC3E}">
        <p14:creationId xmlns:p14="http://schemas.microsoft.com/office/powerpoint/2010/main" val="2132590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8A5EBB-8FB9-439E-B5A5-F96794C00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ErrorBoundary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522AF67-7FB9-4350-9E6B-26E058BF0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11.10.2018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C3D92B-7B14-4158-8275-1B69DB5EB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A0D301-7423-491D-B88A-00284B5CD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23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F43011D-4F7C-459A-9721-FCA2C94E49E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3438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FC8DF1-C9D7-46E3-83D6-5072C1A4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Materialize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D29B4A2-9112-46E2-AA35-B3CB5AFF7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11.10.2018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F00B392-37C3-409D-917C-7E7A06033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765797-2376-47D0-ABE6-C28137DD4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24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9AC3082-6207-4087-95E7-935FE808DBE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189280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D4AA2-6BD9-4FAA-BD20-ACECFEE17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RxJS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DE5015B-EB6F-4AE0-9B1D-F5BAD3EA3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11.10.2018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CF7C28A-F2DB-4863-8F13-4477C4B7C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097CC81-6880-47A7-9EE7-930694B4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25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A96064B-0E5B-432E-B9AF-DED514BD1E9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28031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0DB3E2-4658-409F-B031-17E1A0B0F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React</a:t>
            </a:r>
            <a:r>
              <a:rPr lang="de-CH" dirty="0"/>
              <a:t> resp. JSX (</a:t>
            </a:r>
            <a:r>
              <a:rPr lang="de-CH" b="1" i="1" dirty="0"/>
              <a:t>J</a:t>
            </a:r>
            <a:r>
              <a:rPr lang="de-CH" i="1" dirty="0"/>
              <a:t>ava</a:t>
            </a:r>
            <a:r>
              <a:rPr lang="de-CH" b="1" i="1" dirty="0"/>
              <a:t>S</a:t>
            </a:r>
            <a:r>
              <a:rPr lang="de-CH" i="1" dirty="0"/>
              <a:t>cript </a:t>
            </a:r>
            <a:r>
              <a:rPr lang="de-CH" b="1" i="1" dirty="0"/>
              <a:t>X</a:t>
            </a:r>
            <a:r>
              <a:rPr lang="de-CH" i="1" dirty="0"/>
              <a:t>ML)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80E1921-AE6D-41E3-A590-2E62A1F4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11.10.2018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A8CDA32-906C-4021-8502-E9D836DB1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ACACBEF-72CB-446C-8EC8-42019FF03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05A3F6F-EEE0-400F-98F9-C2A6B8C3798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err="1"/>
              <a:t>const</a:t>
            </a:r>
            <a:r>
              <a:rPr lang="de-CH" dirty="0"/>
              <a:t> </a:t>
            </a:r>
            <a:r>
              <a:rPr lang="de-CH" dirty="0" err="1"/>
              <a:t>name</a:t>
            </a:r>
            <a:r>
              <a:rPr lang="de-CH" dirty="0"/>
              <a:t> = ‘Markus Borer';</a:t>
            </a:r>
          </a:p>
          <a:p>
            <a:r>
              <a:rPr lang="de-CH" dirty="0" err="1"/>
              <a:t>const</a:t>
            </a:r>
            <a:r>
              <a:rPr lang="de-CH" dirty="0"/>
              <a:t> </a:t>
            </a:r>
            <a:r>
              <a:rPr lang="de-CH" dirty="0" err="1"/>
              <a:t>element</a:t>
            </a:r>
            <a:r>
              <a:rPr lang="de-CH" dirty="0"/>
              <a:t> = &lt;h1&gt;Hallo, {</a:t>
            </a:r>
            <a:r>
              <a:rPr lang="de-CH" dirty="0" err="1"/>
              <a:t>name</a:t>
            </a:r>
            <a:r>
              <a:rPr lang="de-CH" dirty="0"/>
              <a:t>}&lt;/h1&gt;;</a:t>
            </a:r>
          </a:p>
          <a:p>
            <a:endParaRPr lang="de-CH" dirty="0"/>
          </a:p>
          <a:p>
            <a:r>
              <a:rPr lang="de-CH" dirty="0" err="1"/>
              <a:t>ReactDOM.render</a:t>
            </a:r>
            <a:r>
              <a:rPr lang="de-CH" dirty="0"/>
              <a:t>(</a:t>
            </a:r>
          </a:p>
          <a:p>
            <a:r>
              <a:rPr lang="de-CH" dirty="0"/>
              <a:t>  </a:t>
            </a:r>
            <a:r>
              <a:rPr lang="de-CH" dirty="0" err="1"/>
              <a:t>element</a:t>
            </a:r>
            <a:r>
              <a:rPr lang="de-CH" dirty="0"/>
              <a:t>,</a:t>
            </a:r>
          </a:p>
          <a:p>
            <a:r>
              <a:rPr lang="de-CH" dirty="0"/>
              <a:t>  </a:t>
            </a:r>
            <a:r>
              <a:rPr lang="de-CH" dirty="0" err="1"/>
              <a:t>document.getElementById</a:t>
            </a:r>
            <a:r>
              <a:rPr lang="de-CH" dirty="0"/>
              <a:t>('root')</a:t>
            </a:r>
          </a:p>
          <a:p>
            <a:r>
              <a:rPr lang="de-CH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45595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B35454-1B7A-4569-83B8-3FB8AD200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Applikation erstellen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E1A6C03-37BC-4379-8658-907529B6B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11.10.2018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217030-2252-4148-A2CE-3B187F8FE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C505F7D-B47C-4579-8695-2FFC1C439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4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84380C6-5408-4921-A602-0EC77F90E7B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npx</a:t>
            </a:r>
            <a:r>
              <a:rPr lang="en-US" dirty="0"/>
              <a:t> create-react-app </a:t>
            </a:r>
            <a:r>
              <a:rPr lang="en-US" dirty="0" err="1"/>
              <a:t>reactsample</a:t>
            </a:r>
            <a:endParaRPr lang="en-US" dirty="0"/>
          </a:p>
          <a:p>
            <a:r>
              <a:rPr lang="en-US" dirty="0"/>
              <a:t>cd </a:t>
            </a:r>
            <a:r>
              <a:rPr lang="en-US" dirty="0" err="1"/>
              <a:t>reactsample</a:t>
            </a:r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start</a:t>
            </a:r>
          </a:p>
          <a:p>
            <a:r>
              <a:rPr lang="en-US" dirty="0">
                <a:hlinkClick r:id="rId2"/>
              </a:rPr>
              <a:t>http://localhost:3000/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852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4701A-BEAC-49CD-BE66-3678A592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Elemente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8B22DE-91CA-4FD7-9560-30BC27F3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11.10.2018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1BBEE9-CD7F-4B7C-B0BA-020F00E6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76E68C-B4E2-47B9-9FBD-9F8AFF68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5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BB1BB3-98D3-4463-AEE3-F6E5690771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beginnen mit einem Grossbuchstaben</a:t>
            </a:r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/>
              <a:t>z.B. Button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sind Subklassen von </a:t>
            </a:r>
            <a:r>
              <a:rPr lang="de-CH" dirty="0" err="1"/>
              <a:t>React.Component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müssen im </a:t>
            </a:r>
            <a:r>
              <a:rPr lang="de-CH" dirty="0" err="1"/>
              <a:t>Constructor</a:t>
            </a:r>
            <a:r>
              <a:rPr lang="de-CH" dirty="0"/>
              <a:t> super(</a:t>
            </a:r>
            <a:r>
              <a:rPr lang="de-CH" dirty="0" err="1"/>
              <a:t>props</a:t>
            </a:r>
            <a:r>
              <a:rPr lang="de-CH" dirty="0"/>
              <a:t>) aufrufen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müssen die Methode </a:t>
            </a:r>
            <a:r>
              <a:rPr lang="de-CH" dirty="0" err="1"/>
              <a:t>render</a:t>
            </a:r>
            <a:r>
              <a:rPr lang="de-CH" dirty="0"/>
              <a:t> implementieren</a:t>
            </a:r>
            <a:br>
              <a:rPr lang="de-CH" dirty="0"/>
            </a:br>
            <a:r>
              <a:rPr lang="de-CH" dirty="0"/>
              <a:t>Diese gibt ein JSX zurück</a:t>
            </a:r>
            <a:br>
              <a:rPr lang="de-CH" dirty="0"/>
            </a:br>
            <a:r>
              <a:rPr lang="de-CH" dirty="0"/>
              <a:t>Mit &lt;</a:t>
            </a:r>
            <a:r>
              <a:rPr lang="de-CH" dirty="0" err="1"/>
              <a:t>React.Fragment</a:t>
            </a:r>
            <a:r>
              <a:rPr lang="de-CH" dirty="0"/>
              <a:t>&gt; können mehrere Elemente gruppiert werden ohne zusätzliche Elemente zu kreieren</a:t>
            </a:r>
          </a:p>
        </p:txBody>
      </p:sp>
    </p:spTree>
    <p:extLst>
      <p:ext uri="{BB962C8B-B14F-4D97-AF65-F5344CB8AC3E}">
        <p14:creationId xmlns:p14="http://schemas.microsoft.com/office/powerpoint/2010/main" val="2209645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4701A-BEAC-49CD-BE66-3678A592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1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8B22DE-91CA-4FD7-9560-30BC27F3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11.10.2018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1BBEE9-CD7F-4B7C-B0BA-020F00E6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76E68C-B4E2-47B9-9FBD-9F8AFF68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6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BB1BB3-98D3-4463-AEE3-F6E5690771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>
                <a:sym typeface="Wingdings" panose="05000000000000000000" pitchFamily="2" charset="2"/>
              </a:rPr>
              <a:t>Timer</a:t>
            </a:r>
            <a:r>
              <a:rPr lang="de-CH" dirty="0">
                <a:sym typeface="Wingdings" panose="05000000000000000000" pitchFamily="2" charset="2"/>
              </a:rPr>
              <a:t>-Klasse erstellen und einbinden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>
                <a:sym typeface="Wingdings" panose="05000000000000000000" pitchFamily="2" charset="2"/>
              </a:rPr>
              <a:t>Die </a:t>
            </a:r>
            <a:r>
              <a:rPr lang="de-CH" dirty="0" err="1">
                <a:sym typeface="Wingdings" panose="05000000000000000000" pitchFamily="2" charset="2"/>
              </a:rPr>
              <a:t>Timer</a:t>
            </a:r>
            <a:r>
              <a:rPr lang="de-CH" dirty="0">
                <a:sym typeface="Wingdings" panose="05000000000000000000" pitchFamily="2" charset="2"/>
              </a:rPr>
              <a:t>-Klasse soll die Uhrzeit anzeigen</a:t>
            </a:r>
            <a:br>
              <a:rPr lang="de-CH" dirty="0">
                <a:sym typeface="Wingdings" panose="05000000000000000000" pitchFamily="2" charset="2"/>
              </a:rPr>
            </a:br>
            <a:r>
              <a:rPr lang="de-CH" dirty="0" err="1">
                <a:sym typeface="Wingdings" panose="05000000000000000000" pitchFamily="2" charset="2"/>
              </a:rPr>
              <a:t>new</a:t>
            </a:r>
            <a:r>
              <a:rPr lang="de-CH" dirty="0">
                <a:sym typeface="Wingdings" panose="05000000000000000000" pitchFamily="2" charset="2"/>
              </a:rPr>
              <a:t> Date().</a:t>
            </a:r>
            <a:r>
              <a:rPr lang="de-CH" dirty="0" err="1">
                <a:sym typeface="Wingdings" panose="05000000000000000000" pitchFamily="2" charset="2"/>
              </a:rPr>
              <a:t>toLocaleTimeString</a:t>
            </a:r>
            <a:r>
              <a:rPr lang="de-CH" dirty="0">
                <a:sym typeface="Wingdings" panose="05000000000000000000" pitchFamily="2" charset="2"/>
              </a:rPr>
              <a:t>()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62540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B70DF6-1D5A-4021-BBA4-93A076BA4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State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83857BC-A23E-45C2-8967-CF0BE36D0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11.10.2018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53CECAC-5EE5-45E6-8061-D8AAF9F27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7BA7DF-07D9-4172-A3A9-8DB27B19F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7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1267438-BD90-451C-A230-CC7E3660375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this.state</a:t>
            </a:r>
            <a:r>
              <a:rPr lang="en-US" dirty="0"/>
              <a:t> </a:t>
            </a:r>
            <a:r>
              <a:rPr lang="en-US" dirty="0" err="1"/>
              <a:t>speichert</a:t>
            </a:r>
            <a:r>
              <a:rPr lang="en-US" dirty="0"/>
              <a:t> den </a:t>
            </a:r>
            <a:r>
              <a:rPr lang="en-US" dirty="0" err="1"/>
              <a:t>Zustand</a:t>
            </a:r>
            <a:r>
              <a:rPr lang="en-US" dirty="0"/>
              <a:t> der </a:t>
            </a:r>
            <a:r>
              <a:rPr lang="en-US" dirty="0" err="1"/>
              <a:t>Komponente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Im</a:t>
            </a:r>
            <a:r>
              <a:rPr lang="en-US" dirty="0"/>
              <a:t> Constructor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this.state</a:t>
            </a:r>
            <a:r>
              <a:rPr lang="en-US" dirty="0"/>
              <a:t> </a:t>
            </a:r>
            <a:r>
              <a:rPr lang="en-US" dirty="0" err="1"/>
              <a:t>initialisiert</a:t>
            </a:r>
            <a:r>
              <a:rPr lang="en-US" dirty="0"/>
              <a:t> </a:t>
            </a:r>
            <a:r>
              <a:rPr lang="en-US" dirty="0" err="1"/>
              <a:t>werden</a:t>
            </a:r>
            <a:br>
              <a:rPr lang="en-US" dirty="0"/>
            </a:br>
            <a:r>
              <a:rPr lang="en-US" dirty="0" err="1"/>
              <a:t>this.state</a:t>
            </a:r>
            <a:r>
              <a:rPr lang="en-US" dirty="0"/>
              <a:t> = { date: new Date() };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Im JSX kann auf </a:t>
            </a:r>
            <a:r>
              <a:rPr lang="de-CH" dirty="0" err="1"/>
              <a:t>this.state</a:t>
            </a:r>
            <a:r>
              <a:rPr lang="de-CH" dirty="0"/>
              <a:t> zugegriffen werden</a:t>
            </a:r>
            <a:br>
              <a:rPr lang="de-CH" dirty="0"/>
            </a:br>
            <a:r>
              <a:rPr lang="de-CH" dirty="0"/>
              <a:t>&lt;div&gt;{</a:t>
            </a:r>
            <a:r>
              <a:rPr lang="de-CH" dirty="0" err="1"/>
              <a:t>this.state.date.toLocaleTimeString</a:t>
            </a:r>
            <a:r>
              <a:rPr lang="de-CH" dirty="0"/>
              <a:t>()}&lt;/div&gt;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Änderungen müssen über </a:t>
            </a:r>
            <a:r>
              <a:rPr lang="de-CH" dirty="0" err="1"/>
              <a:t>setState</a:t>
            </a:r>
            <a:r>
              <a:rPr lang="de-CH" dirty="0"/>
              <a:t> erfolgen</a:t>
            </a:r>
            <a:br>
              <a:rPr lang="de-CH" dirty="0"/>
            </a:br>
            <a:r>
              <a:rPr lang="en-US" dirty="0" err="1"/>
              <a:t>this.setState</a:t>
            </a:r>
            <a:r>
              <a:rPr lang="en-US" dirty="0"/>
              <a:t>({ date: new Date() });</a:t>
            </a:r>
            <a:br>
              <a:rPr lang="en-US" dirty="0"/>
            </a:br>
            <a:r>
              <a:rPr lang="en-US" dirty="0" err="1"/>
              <a:t>Dabei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die </a:t>
            </a:r>
            <a:r>
              <a:rPr lang="en-US" dirty="0" err="1"/>
              <a:t>übergebenen</a:t>
            </a:r>
            <a:r>
              <a:rPr lang="en-US" dirty="0"/>
              <a:t> Attribute </a:t>
            </a:r>
            <a:r>
              <a:rPr lang="en-US" dirty="0" err="1"/>
              <a:t>geändert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970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4701A-BEAC-49CD-BE66-3678A592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2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8B22DE-91CA-4FD7-9560-30BC27F3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11.10.2018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1BBEE9-CD7F-4B7C-B0BA-020F00E6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76E68C-B4E2-47B9-9FBD-9F8AFF68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8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BB1BB3-98D3-4463-AEE3-F6E5690771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Bringe</a:t>
            </a:r>
            <a:r>
              <a:rPr lang="en-US" dirty="0">
                <a:sym typeface="Wingdings" panose="05000000000000000000" pitchFamily="2" charset="2"/>
              </a:rPr>
              <a:t> die </a:t>
            </a:r>
            <a:r>
              <a:rPr lang="en-US" dirty="0" err="1">
                <a:sym typeface="Wingdings" panose="05000000000000000000" pitchFamily="2" charset="2"/>
              </a:rPr>
              <a:t>Uhr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zum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ticken</a:t>
            </a: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Tipp: </a:t>
            </a:r>
            <a:r>
              <a:rPr lang="en-US" dirty="0" err="1">
                <a:sym typeface="Wingdings" panose="05000000000000000000" pitchFamily="2" charset="2"/>
              </a:rPr>
              <a:t>setInterval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22270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C37EF-4C5F-4AA5-99A0-0F366D81A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Lifecycles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1C0CD2F-49CF-42A9-8438-801CE1CBB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11.10.2018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F57B273-F13C-4F69-89F8-68317B435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5CFF78-1AAA-4EF5-9E9A-24C4BBBD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9</a:t>
            </a:fld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3CE9483-8950-486B-B41D-7A66F10224C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19914" y="1511300"/>
            <a:ext cx="7961522" cy="468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68522"/>
      </p:ext>
    </p:extLst>
  </p:cSld>
  <p:clrMapOvr>
    <a:masterClrMapping/>
  </p:clrMapOvr>
</p:sld>
</file>

<file path=ppt/theme/theme1.xml><?xml version="1.0" encoding="utf-8"?>
<a:theme xmlns:a="http://schemas.openxmlformats.org/drawingml/2006/main" name="ADESSO-2016">
  <a:themeElements>
    <a:clrScheme name="ADESSO Farben2016">
      <a:dk1>
        <a:sysClr val="windowText" lastClr="000000"/>
      </a:dk1>
      <a:lt1>
        <a:sysClr val="window" lastClr="FFFFFF"/>
      </a:lt1>
      <a:dk2>
        <a:srgbClr val="888279"/>
      </a:dk2>
      <a:lt2>
        <a:srgbClr val="595959"/>
      </a:lt2>
      <a:accent1>
        <a:srgbClr val="006EC7"/>
      </a:accent1>
      <a:accent2>
        <a:srgbClr val="774251"/>
      </a:accent2>
      <a:accent3>
        <a:srgbClr val="618792"/>
      </a:accent3>
      <a:accent4>
        <a:srgbClr val="857700"/>
      </a:accent4>
      <a:accent5>
        <a:srgbClr val="AF593E"/>
      </a:accent5>
      <a:accent6>
        <a:srgbClr val="663300"/>
      </a:accent6>
      <a:hlink>
        <a:srgbClr val="2D232E"/>
      </a:hlink>
      <a:folHlink>
        <a:srgbClr val="324611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ctr" anchorCtr="0">
        <a:spAutoFit/>
      </a:bodyPr>
      <a:lstStyle>
        <a:defPPr algn="ctr">
          <a:defRPr sz="1200" b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DESSO-PowerPoint-Vorlage-2016-16zu9.potx" id="{DEE1FB47-8437-4D9A-AC06-D8A29F51A5AB}" vid="{2EF04E00-0B8A-45AE-8120-22F46B2D12F7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adesso_Template_16zu9</Template>
  <TotalTime>0</TotalTime>
  <Words>750</Words>
  <Application>Microsoft Office PowerPoint</Application>
  <PresentationFormat>Benutzerdefiniert</PresentationFormat>
  <Paragraphs>199</Paragraphs>
  <Slides>25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1" baseType="lpstr">
      <vt:lpstr>Arial</vt:lpstr>
      <vt:lpstr>Open Sans</vt:lpstr>
      <vt:lpstr>Open Sans Semibold</vt:lpstr>
      <vt:lpstr>Symbol</vt:lpstr>
      <vt:lpstr>Wingdings</vt:lpstr>
      <vt:lpstr>ADESSO-2016</vt:lpstr>
      <vt:lpstr>React, Materialize, RxJS</vt:lpstr>
      <vt:lpstr>Ziel</vt:lpstr>
      <vt:lpstr>React resp. JSX (JavaScript XML)</vt:lpstr>
      <vt:lpstr>Applikation erstellen</vt:lpstr>
      <vt:lpstr>Elemente</vt:lpstr>
      <vt:lpstr>Übung 1</vt:lpstr>
      <vt:lpstr>State</vt:lpstr>
      <vt:lpstr>Übung 2</vt:lpstr>
      <vt:lpstr>Lifecycles</vt:lpstr>
      <vt:lpstr>Timer starten und stoppen</vt:lpstr>
      <vt:lpstr>props</vt:lpstr>
      <vt:lpstr>props mit JSX</vt:lpstr>
      <vt:lpstr>props.children</vt:lpstr>
      <vt:lpstr>Attribute</vt:lpstr>
      <vt:lpstr>Übung 3</vt:lpstr>
      <vt:lpstr>Den Zustand nach oben weitergeben</vt:lpstr>
      <vt:lpstr>Übung 4</vt:lpstr>
      <vt:lpstr>Komponenten bilden</vt:lpstr>
      <vt:lpstr>Personensuche</vt:lpstr>
      <vt:lpstr>Personensuche REST-Server</vt:lpstr>
      <vt:lpstr>Personensuche REST-Aufruf</vt:lpstr>
      <vt:lpstr>Übung 5</vt:lpstr>
      <vt:lpstr>ErrorBoundary</vt:lpstr>
      <vt:lpstr>Materialize</vt:lpstr>
      <vt:lpstr>RxJS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Borer</dc:creator>
  <cp:lastModifiedBy>Markus Borer</cp:lastModifiedBy>
  <cp:revision>68</cp:revision>
  <dcterms:created xsi:type="dcterms:W3CDTF">2018-10-02T16:12:54Z</dcterms:created>
  <dcterms:modified xsi:type="dcterms:W3CDTF">2018-10-11T19:22:24Z</dcterms:modified>
</cp:coreProperties>
</file>