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3"/>
  </p:notesMasterIdLst>
  <p:sldIdLst>
    <p:sldId id="332" r:id="rId2"/>
    <p:sldId id="375" r:id="rId3"/>
    <p:sldId id="413" r:id="rId4"/>
    <p:sldId id="377" r:id="rId5"/>
    <p:sldId id="414" r:id="rId6"/>
    <p:sldId id="416" r:id="rId7"/>
    <p:sldId id="374" r:id="rId8"/>
    <p:sldId id="373" r:id="rId9"/>
    <p:sldId id="418" r:id="rId10"/>
    <p:sldId id="419" r:id="rId11"/>
    <p:sldId id="403" r:id="rId12"/>
    <p:sldId id="439" r:id="rId13"/>
    <p:sldId id="406" r:id="rId14"/>
    <p:sldId id="355" r:id="rId15"/>
    <p:sldId id="388" r:id="rId16"/>
    <p:sldId id="430" r:id="rId17"/>
    <p:sldId id="431" r:id="rId18"/>
    <p:sldId id="432" r:id="rId19"/>
    <p:sldId id="433" r:id="rId20"/>
    <p:sldId id="387" r:id="rId21"/>
    <p:sldId id="398" r:id="rId22"/>
    <p:sldId id="389" r:id="rId23"/>
    <p:sldId id="391" r:id="rId24"/>
    <p:sldId id="390" r:id="rId25"/>
    <p:sldId id="421" r:id="rId26"/>
    <p:sldId id="423" r:id="rId27"/>
    <p:sldId id="422" r:id="rId28"/>
    <p:sldId id="424" r:id="rId29"/>
    <p:sldId id="404" r:id="rId30"/>
    <p:sldId id="425" r:id="rId31"/>
    <p:sldId id="427" r:id="rId32"/>
    <p:sldId id="426" r:id="rId33"/>
    <p:sldId id="408" r:id="rId34"/>
    <p:sldId id="428" r:id="rId35"/>
    <p:sldId id="366" r:id="rId36"/>
    <p:sldId id="429" r:id="rId37"/>
    <p:sldId id="362" r:id="rId38"/>
    <p:sldId id="367" r:id="rId39"/>
    <p:sldId id="434" r:id="rId40"/>
    <p:sldId id="435" r:id="rId41"/>
    <p:sldId id="400" r:id="rId42"/>
    <p:sldId id="401" r:id="rId43"/>
    <p:sldId id="436" r:id="rId44"/>
    <p:sldId id="402" r:id="rId45"/>
    <p:sldId id="437" r:id="rId46"/>
    <p:sldId id="410" r:id="rId47"/>
    <p:sldId id="397" r:id="rId48"/>
    <p:sldId id="412" r:id="rId49"/>
    <p:sldId id="379" r:id="rId50"/>
    <p:sldId id="381" r:id="rId51"/>
    <p:sldId id="438"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4DE7"/>
    <a:srgbClr val="BFBFBF"/>
    <a:srgbClr val="0000E2"/>
    <a:srgbClr val="ED3134"/>
    <a:srgbClr val="814BFF"/>
    <a:srgbClr val="33F09E"/>
    <a:srgbClr val="000000"/>
    <a:srgbClr val="0000F2"/>
    <a:srgbClr val="FF9300"/>
    <a:srgbClr val="39E2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0721"/>
    <p:restoredTop sz="75000"/>
  </p:normalViewPr>
  <p:slideViewPr>
    <p:cSldViewPr snapToGrid="0">
      <p:cViewPr>
        <p:scale>
          <a:sx n="124" d="100"/>
          <a:sy n="124" d="100"/>
        </p:scale>
        <p:origin x="-1336"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48351D-D139-B149-8BA1-995C5EB520D1}" type="datetimeFigureOut">
              <a:rPr lang="en-US" smtClean="0"/>
              <a:t>6/15/25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04658E-8CFE-934B-8ACD-C097BFFA043C}" type="slidenum">
              <a:rPr lang="en-US" smtClean="0"/>
              <a:t>‹#›</a:t>
            </a:fld>
            <a:endParaRPr lang="en-US"/>
          </a:p>
        </p:txBody>
      </p:sp>
    </p:spTree>
    <p:extLst>
      <p:ext uri="{BB962C8B-B14F-4D97-AF65-F5344CB8AC3E}">
        <p14:creationId xmlns:p14="http://schemas.microsoft.com/office/powerpoint/2010/main" val="29098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Lower your vocal register</a:t>
            </a:r>
          </a:p>
          <a:p>
            <a:endParaRPr lang="en-US" b="1" dirty="0"/>
          </a:p>
          <a:p>
            <a:r>
              <a:rPr lang="en-US" b="0" dirty="0"/>
              <a:t>Thank you _ for the introduction.</a:t>
            </a:r>
            <a:br>
              <a:rPr lang="en-US" b="0" dirty="0"/>
            </a:br>
            <a:r>
              <a:rPr lang="en-US" b="0" dirty="0"/>
              <a:t>I’m Markus, I am a PhD student at New York University and a research intern at AWS, </a:t>
            </a:r>
            <a:endParaRPr lang="en-US" dirty="0"/>
          </a:p>
          <a:p>
            <a:r>
              <a:rPr lang="en-US" dirty="0"/>
              <a:t>Today I’m going to tell you about </a:t>
            </a:r>
            <a:r>
              <a:rPr lang="en-US" dirty="0" err="1"/>
              <a:t>SampCert</a:t>
            </a:r>
            <a:r>
              <a:rPr lang="en-US" dirty="0"/>
              <a:t>, our project about verified differential privacy in Lean. </a:t>
            </a:r>
          </a:p>
          <a:p>
            <a:endParaRPr lang="en-US" dirty="0"/>
          </a:p>
          <a:p>
            <a:endParaRPr lang="en-US" dirty="0"/>
          </a:p>
          <a:p>
            <a:r>
              <a:rPr lang="en-US" sz="12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TODO’s: </a:t>
            </a:r>
          </a:p>
          <a:p>
            <a:r>
              <a:rPr lang="en-US" sz="12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Consistent fonts</a:t>
            </a:r>
          </a:p>
          <a:p>
            <a:r>
              <a:rPr lang="en-US" sz="12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Syntax Highlighting</a:t>
            </a:r>
          </a:p>
          <a:p>
            <a:r>
              <a:rPr lang="en-US" sz="1200" b="1" dirty="0">
                <a:solidFill>
                  <a:srgbClr val="FF0000"/>
                </a:solidFill>
                <a:latin typeface="Amazon Ember" panose="020B0603020204020204" pitchFamily="34" charset="0"/>
                <a:ea typeface="Amazon Ember" panose="020B0603020204020204" pitchFamily="34" charset="0"/>
                <a:cs typeface="Amazon Ember" panose="020B0603020204020204" pitchFamily="34" charset="0"/>
              </a:rPr>
              <a:t>Finish figures</a:t>
            </a:r>
          </a:p>
          <a:p>
            <a:endParaRPr lang="en-US" dirty="0"/>
          </a:p>
        </p:txBody>
      </p:sp>
      <p:sp>
        <p:nvSpPr>
          <p:cNvPr id="4" name="Slide Number Placeholder 3"/>
          <p:cNvSpPr>
            <a:spLocks noGrp="1"/>
          </p:cNvSpPr>
          <p:nvPr>
            <p:ph type="sldNum" sz="quarter" idx="5"/>
          </p:nvPr>
        </p:nvSpPr>
        <p:spPr/>
        <p:txBody>
          <a:bodyPr/>
          <a:lstStyle/>
          <a:p>
            <a:fld id="{1304658E-8CFE-934B-8ACD-C097BFFA043C}" type="slidenum">
              <a:rPr lang="en-US" smtClean="0"/>
              <a:t>1</a:t>
            </a:fld>
            <a:endParaRPr lang="en-US"/>
          </a:p>
        </p:txBody>
      </p:sp>
    </p:spTree>
    <p:extLst>
      <p:ext uri="{BB962C8B-B14F-4D97-AF65-F5344CB8AC3E}">
        <p14:creationId xmlns:p14="http://schemas.microsoft.com/office/powerpoint/2010/main" val="7501988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3AD09-E884-2260-C8A9-42C0893FE8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857878-E446-CAB5-D857-B354364A64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CF6E33-44A3-F76E-9D57-E133A461F9FE}"/>
              </a:ext>
            </a:extLst>
          </p:cNvPr>
          <p:cNvSpPr>
            <a:spLocks noGrp="1"/>
          </p:cNvSpPr>
          <p:nvPr>
            <p:ph type="body" idx="1"/>
          </p:nvPr>
        </p:nvSpPr>
        <p:spPr/>
        <p:txBody>
          <a:bodyPr/>
          <a:lstStyle/>
          <a:p>
            <a:r>
              <a:rPr lang="en-US" dirty="0"/>
              <a:t>Sadly, no. While everything I’ve said so far has been true on paper that does not necessarily mean that it is true of your code. </a:t>
            </a:r>
          </a:p>
          <a:p>
            <a:endParaRPr lang="en-US" dirty="0"/>
          </a:p>
          <a:p>
            <a:r>
              <a:rPr lang="en-US" dirty="0"/>
              <a:t>On the slide I have the Laplace distribution, this is a probability distribution that the privacy literature says you might want to draw samples from in the process of making a statistic private. </a:t>
            </a:r>
          </a:p>
          <a:p>
            <a:endParaRPr lang="en-US" dirty="0"/>
          </a:p>
          <a:p>
            <a:r>
              <a:rPr lang="en-US" dirty="0"/>
              <a:t>The Laplace distribution is a continuous probability distribution, and you can sample from it it using standard floating point techniques. </a:t>
            </a:r>
          </a:p>
          <a:p>
            <a:endParaRPr lang="en-US" dirty="0"/>
          </a:p>
          <a:p>
            <a:r>
              <a:rPr lang="en-US" dirty="0"/>
              <a:t>On this scale, the distribution looks exactly you might expect. </a:t>
            </a:r>
          </a:p>
          <a:p>
            <a:r>
              <a:rPr lang="en-US" dirty="0"/>
              <a:t>However, in the early 2010s a researcher named Ilya Mironov discovered that when you zoom down to the bit-level you’ll see that floating point calculations have introduced artifacts that leave some values sampled with the incorrect probability, and other values never sampled at all. </a:t>
            </a:r>
          </a:p>
          <a:p>
            <a:br>
              <a:rPr lang="en-US" dirty="0"/>
            </a:br>
            <a:r>
              <a:rPr lang="en-US" dirty="0"/>
              <a:t>Mironov used the gaps in the distribution to mount an re-identification attack which affected several commercially available DP libraries at the time. </a:t>
            </a:r>
          </a:p>
          <a:p>
            <a:endParaRPr lang="en-US" dirty="0"/>
          </a:p>
          <a:p>
            <a:r>
              <a:rPr lang="en-US" dirty="0"/>
              <a:t>Now, since then many of them have patched this exploit, and many different exploits have been found, but the idea I want to impress upon you is that in differential privacy, tiny deviations from the algorithms analyzed on paper can seriously threaten the security of an entire system. </a:t>
            </a:r>
          </a:p>
          <a:p>
            <a:r>
              <a:rPr lang="en-US" dirty="0"/>
              <a:t> </a:t>
            </a:r>
          </a:p>
        </p:txBody>
      </p:sp>
      <p:sp>
        <p:nvSpPr>
          <p:cNvPr id="4" name="Slide Number Placeholder 3">
            <a:extLst>
              <a:ext uri="{FF2B5EF4-FFF2-40B4-BE49-F238E27FC236}">
                <a16:creationId xmlns:a16="http://schemas.microsoft.com/office/drawing/2014/main" id="{F061AAAE-C877-267E-3828-C6F89C53B6D6}"/>
              </a:ext>
            </a:extLst>
          </p:cNvPr>
          <p:cNvSpPr>
            <a:spLocks noGrp="1"/>
          </p:cNvSpPr>
          <p:nvPr>
            <p:ph type="sldNum" sz="quarter" idx="5"/>
          </p:nvPr>
        </p:nvSpPr>
        <p:spPr/>
        <p:txBody>
          <a:bodyPr/>
          <a:lstStyle/>
          <a:p>
            <a:fld id="{1304658E-8CFE-934B-8ACD-C097BFFA043C}" type="slidenum">
              <a:rPr lang="en-US" smtClean="0"/>
              <a:t>10</a:t>
            </a:fld>
            <a:endParaRPr lang="en-US"/>
          </a:p>
        </p:txBody>
      </p:sp>
    </p:spTree>
    <p:extLst>
      <p:ext uri="{BB962C8B-B14F-4D97-AF65-F5344CB8AC3E}">
        <p14:creationId xmlns:p14="http://schemas.microsoft.com/office/powerpoint/2010/main" val="38985355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4676E-FFFA-002E-C9EA-B5349E790E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4BBAC1-0AC3-16F1-7E8E-185B4CAEB9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7D6D33-2CEA-EB2C-BF00-2260E9E5D3E4}"/>
              </a:ext>
            </a:extLst>
          </p:cNvPr>
          <p:cNvSpPr>
            <a:spLocks noGrp="1"/>
          </p:cNvSpPr>
          <p:nvPr>
            <p:ph type="body" idx="1"/>
          </p:nvPr>
        </p:nvSpPr>
        <p:spPr/>
        <p:txBody>
          <a:bodyPr/>
          <a:lstStyle/>
          <a:p>
            <a:r>
              <a:rPr lang="en-US" dirty="0"/>
              <a:t>At AWS offer a service called </a:t>
            </a:r>
            <a:r>
              <a:rPr lang="en-US" dirty="0" err="1"/>
              <a:t>CleanRooms</a:t>
            </a:r>
            <a:r>
              <a:rPr lang="en-US" dirty="0"/>
              <a:t>.</a:t>
            </a:r>
          </a:p>
          <a:p>
            <a:r>
              <a:rPr lang="en-US" dirty="0" err="1"/>
              <a:t>CleanRooms</a:t>
            </a:r>
            <a:r>
              <a:rPr lang="en-US" dirty="0"/>
              <a:t> allows customers to privately compute over and sharing statistics from their data. </a:t>
            </a:r>
            <a:br>
              <a:rPr lang="en-US" dirty="0"/>
            </a:br>
            <a:endParaRPr lang="en-US" dirty="0"/>
          </a:p>
          <a:p>
            <a:r>
              <a:rPr lang="en-US" dirty="0"/>
              <a:t>We want to deliver customers the highest privacy assurances that we can, so to that end, we decided to verify some core components of Clean Rooms related to differential privacy.   </a:t>
            </a:r>
            <a:br>
              <a:rPr lang="en-US" dirty="0"/>
            </a:br>
            <a:br>
              <a:rPr lang="en-US" dirty="0"/>
            </a:br>
            <a:r>
              <a:rPr lang="en-US" dirty="0"/>
              <a:t>So here’s the problem:</a:t>
            </a:r>
          </a:p>
          <a:p>
            <a:endParaRPr lang="en-US" dirty="0"/>
          </a:p>
          <a:p>
            <a:pPr marL="171450" indent="-171450">
              <a:buFontTx/>
              <a:buChar char="-"/>
            </a:pPr>
            <a:r>
              <a:rPr lang="en-US" dirty="0"/>
              <a:t>We want foundational verification, we don’t want to make assumptions like floating point values accurately representing real numbers</a:t>
            </a:r>
          </a:p>
          <a:p>
            <a:pPr marL="171450" indent="-171450">
              <a:buFontTx/>
              <a:buChar char="-"/>
            </a:pPr>
            <a:r>
              <a:rPr lang="en-US" dirty="0"/>
              <a:t>We want to make use of the large body of existing differential privacy research, our job is not to come up with new privacy definitions but instead to get high-assurance implementations of the things which privacy researchers have already worked out.</a:t>
            </a:r>
          </a:p>
          <a:p>
            <a:pPr marL="171450" indent="-171450">
              <a:buFontTx/>
              <a:buChar char="-"/>
            </a:pPr>
            <a:r>
              <a:rPr lang="en-US" dirty="0"/>
              <a:t>And finally, we want an implementation which our privacy team is able integrate into the existing </a:t>
            </a:r>
            <a:r>
              <a:rPr lang="en-US" dirty="0" err="1"/>
              <a:t>CleanRooms</a:t>
            </a:r>
            <a:r>
              <a:rPr lang="en-US" dirty="0"/>
              <a:t> implementation. and of course because this is AWS we need our implementations to be performant even at a large scale. </a:t>
            </a:r>
          </a:p>
        </p:txBody>
      </p:sp>
      <p:sp>
        <p:nvSpPr>
          <p:cNvPr id="4" name="Slide Number Placeholder 3">
            <a:extLst>
              <a:ext uri="{FF2B5EF4-FFF2-40B4-BE49-F238E27FC236}">
                <a16:creationId xmlns:a16="http://schemas.microsoft.com/office/drawing/2014/main" id="{6FBC1AA6-D8F6-0DDA-BFFB-75EC4A000BB6}"/>
              </a:ext>
            </a:extLst>
          </p:cNvPr>
          <p:cNvSpPr>
            <a:spLocks noGrp="1"/>
          </p:cNvSpPr>
          <p:nvPr>
            <p:ph type="sldNum" sz="quarter" idx="5"/>
          </p:nvPr>
        </p:nvSpPr>
        <p:spPr/>
        <p:txBody>
          <a:bodyPr/>
          <a:lstStyle/>
          <a:p>
            <a:fld id="{1304658E-8CFE-934B-8ACD-C097BFFA043C}" type="slidenum">
              <a:rPr lang="en-US" smtClean="0"/>
              <a:t>11</a:t>
            </a:fld>
            <a:endParaRPr lang="en-US"/>
          </a:p>
        </p:txBody>
      </p:sp>
    </p:spTree>
    <p:extLst>
      <p:ext uri="{BB962C8B-B14F-4D97-AF65-F5344CB8AC3E}">
        <p14:creationId xmlns:p14="http://schemas.microsoft.com/office/powerpoint/2010/main" val="20971773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D1A59-DB8A-3056-2297-0D10782E21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CDE0C2-4765-B716-3C38-357275D4F0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B5F86E-CA33-E7A4-C72F-31E4D059FED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answer to this challenge is </a:t>
            </a:r>
            <a:r>
              <a:rPr lang="en-US" dirty="0" err="1"/>
              <a:t>SampCert</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SampCert</a:t>
            </a:r>
            <a:r>
              <a:rPr lang="en-US" dirty="0"/>
              <a:t> is a differential privacy library, which forms the bedrock of AWS </a:t>
            </a:r>
            <a:r>
              <a:rPr lang="en-US" dirty="0" err="1"/>
              <a:t>CleanRooms</a:t>
            </a:r>
            <a:br>
              <a:rPr lang="en-US" dirty="0"/>
            </a:br>
            <a:br>
              <a:rPr lang="en-US" dirty="0"/>
            </a:br>
            <a:r>
              <a:rPr lang="en-US" dirty="0" err="1"/>
              <a:t>SampCert</a:t>
            </a:r>
            <a:r>
              <a:rPr lang="en-US" dirty="0"/>
              <a:t> itself is written in and foundationally verified in Lean.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uses the large body of verified mathematics provided by </a:t>
            </a:r>
            <a:r>
              <a:rPr lang="en-US" dirty="0" err="1"/>
              <a:t>Mathlib</a:t>
            </a:r>
            <a:r>
              <a:rPr lang="en-US" dirty="0"/>
              <a:t> to mechanize even cutting-edge privacy research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 compiled code we get out of </a:t>
            </a:r>
            <a:r>
              <a:rPr lang="en-US" dirty="0" err="1"/>
              <a:t>SampCert</a:t>
            </a:r>
            <a:r>
              <a:rPr lang="en-US" dirty="0"/>
              <a:t> is competitive even against commercially available privacy implementations </a:t>
            </a:r>
          </a:p>
        </p:txBody>
      </p:sp>
      <p:sp>
        <p:nvSpPr>
          <p:cNvPr id="4" name="Slide Number Placeholder 3">
            <a:extLst>
              <a:ext uri="{FF2B5EF4-FFF2-40B4-BE49-F238E27FC236}">
                <a16:creationId xmlns:a16="http://schemas.microsoft.com/office/drawing/2014/main" id="{748C8DD5-8E00-3701-FDF0-E62BFF082C5F}"/>
              </a:ext>
            </a:extLst>
          </p:cNvPr>
          <p:cNvSpPr>
            <a:spLocks noGrp="1"/>
          </p:cNvSpPr>
          <p:nvPr>
            <p:ph type="sldNum" sz="quarter" idx="5"/>
          </p:nvPr>
        </p:nvSpPr>
        <p:spPr/>
        <p:txBody>
          <a:bodyPr/>
          <a:lstStyle/>
          <a:p>
            <a:fld id="{1304658E-8CFE-934B-8ACD-C097BFFA043C}" type="slidenum">
              <a:rPr lang="en-US" smtClean="0"/>
              <a:t>12</a:t>
            </a:fld>
            <a:endParaRPr lang="en-US"/>
          </a:p>
        </p:txBody>
      </p:sp>
    </p:spTree>
    <p:extLst>
      <p:ext uri="{BB962C8B-B14F-4D97-AF65-F5344CB8AC3E}">
        <p14:creationId xmlns:p14="http://schemas.microsoft.com/office/powerpoint/2010/main" val="31768262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174E4-B258-CB33-16E6-D47235DF5B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60045B-CFF7-03B4-A29E-C91640B1EC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74B300-E9A4-0EA2-1E54-21898421BCEB}"/>
              </a:ext>
            </a:extLst>
          </p:cNvPr>
          <p:cNvSpPr>
            <a:spLocks noGrp="1"/>
          </p:cNvSpPr>
          <p:nvPr>
            <p:ph type="body" idx="1"/>
          </p:nvPr>
        </p:nvSpPr>
        <p:spPr/>
        <p:txBody>
          <a:bodyPr/>
          <a:lstStyle/>
          <a:p>
            <a:r>
              <a:rPr lang="en-US" dirty="0"/>
              <a:t>For the remainder of this talk I’ll walk through the components of </a:t>
            </a:r>
            <a:r>
              <a:rPr lang="en-US" dirty="0" err="1"/>
              <a:t>SampCert</a:t>
            </a:r>
            <a:r>
              <a:rPr lang="en-US" dirty="0"/>
              <a:t> from the ground up, and I’ll highlight what we think makes </a:t>
            </a:r>
            <a:r>
              <a:rPr lang="en-US" dirty="0" err="1"/>
              <a:t>SampCert</a:t>
            </a:r>
            <a:r>
              <a:rPr lang="en-US" dirty="0"/>
              <a:t> an effective way to get concrete privacy guarantees in practice. </a:t>
            </a:r>
          </a:p>
          <a:p>
            <a:endParaRPr lang="en-US" dirty="0"/>
          </a:p>
          <a:p>
            <a:endParaRPr lang="en-US" dirty="0"/>
          </a:p>
          <a:p>
            <a:r>
              <a:rPr lang="en-US" dirty="0"/>
              <a:t>The beating heart of all differential privacy is the ability to generate particular kinds of random noise, </a:t>
            </a:r>
          </a:p>
          <a:p>
            <a:r>
              <a:rPr lang="en-US" dirty="0"/>
              <a:t>so we need to start by formalizing the semantics of a probabilistic programming language. </a:t>
            </a:r>
          </a:p>
        </p:txBody>
      </p:sp>
      <p:sp>
        <p:nvSpPr>
          <p:cNvPr id="4" name="Slide Number Placeholder 3">
            <a:extLst>
              <a:ext uri="{FF2B5EF4-FFF2-40B4-BE49-F238E27FC236}">
                <a16:creationId xmlns:a16="http://schemas.microsoft.com/office/drawing/2014/main" id="{E3BD6EDA-6311-F88E-16D1-02F70EDC2829}"/>
              </a:ext>
            </a:extLst>
          </p:cNvPr>
          <p:cNvSpPr>
            <a:spLocks noGrp="1"/>
          </p:cNvSpPr>
          <p:nvPr>
            <p:ph type="sldNum" sz="quarter" idx="5"/>
          </p:nvPr>
        </p:nvSpPr>
        <p:spPr/>
        <p:txBody>
          <a:bodyPr/>
          <a:lstStyle/>
          <a:p>
            <a:fld id="{1304658E-8CFE-934B-8ACD-C097BFFA043C}" type="slidenum">
              <a:rPr lang="en-US" smtClean="0"/>
              <a:t>13</a:t>
            </a:fld>
            <a:endParaRPr lang="en-US"/>
          </a:p>
        </p:txBody>
      </p:sp>
    </p:spTree>
    <p:extLst>
      <p:ext uri="{BB962C8B-B14F-4D97-AF65-F5344CB8AC3E}">
        <p14:creationId xmlns:p14="http://schemas.microsoft.com/office/powerpoint/2010/main" val="1771219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probabilistic program is one which, when executed, returns a sample from some probability distribution. </a:t>
            </a:r>
          </a:p>
          <a:p>
            <a:endParaRPr lang="en-US" dirty="0"/>
          </a:p>
          <a:p>
            <a:r>
              <a:rPr lang="en-US" dirty="0"/>
              <a:t>There are many ways to represent these languages but for us we will use what is known as a “shallow embedding into mass functions“</a:t>
            </a:r>
          </a:p>
          <a:p>
            <a:endParaRPr lang="en-US" dirty="0"/>
          </a:p>
          <a:p>
            <a:r>
              <a:rPr lang="en-US" dirty="0"/>
              <a:t>This means that in Lean, we represent a PP returning samples of type T as a function from T to the real numbers, representing the probability of sampling any given value. </a:t>
            </a:r>
          </a:p>
        </p:txBody>
      </p:sp>
      <p:sp>
        <p:nvSpPr>
          <p:cNvPr id="4" name="Slide Number Placeholder 3"/>
          <p:cNvSpPr>
            <a:spLocks noGrp="1"/>
          </p:cNvSpPr>
          <p:nvPr>
            <p:ph type="sldNum" sz="quarter" idx="5"/>
          </p:nvPr>
        </p:nvSpPr>
        <p:spPr/>
        <p:txBody>
          <a:bodyPr/>
          <a:lstStyle/>
          <a:p>
            <a:fld id="{1304658E-8CFE-934B-8ACD-C097BFFA043C}" type="slidenum">
              <a:rPr lang="en-US" smtClean="0"/>
              <a:t>14</a:t>
            </a:fld>
            <a:endParaRPr lang="en-US"/>
          </a:p>
        </p:txBody>
      </p:sp>
    </p:spTree>
    <p:extLst>
      <p:ext uri="{BB962C8B-B14F-4D97-AF65-F5344CB8AC3E}">
        <p14:creationId xmlns:p14="http://schemas.microsoft.com/office/powerpoint/2010/main" val="1846548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E9E3D-D8F5-4805-C792-C13366BA4A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533AB3-B91D-1FF9-302C-57FACB26C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424F2D-D85E-1B56-1840-E732AAF72343}"/>
              </a:ext>
            </a:extLst>
          </p:cNvPr>
          <p:cNvSpPr>
            <a:spLocks noGrp="1"/>
          </p:cNvSpPr>
          <p:nvPr>
            <p:ph type="body" idx="1"/>
          </p:nvPr>
        </p:nvSpPr>
        <p:spPr/>
        <p:txBody>
          <a:bodyPr/>
          <a:lstStyle/>
          <a:p>
            <a:r>
              <a:rPr lang="en-US" dirty="0"/>
              <a:t>To construct these mass functions we define a small DSL which consists of four basic constructs. </a:t>
            </a:r>
          </a:p>
          <a:p>
            <a:endParaRPr lang="en-US" dirty="0"/>
          </a:p>
          <a:p>
            <a:r>
              <a:rPr lang="en-US" dirty="0"/>
              <a:t>The return operator is the mass function which samples a single value wp 1.</a:t>
            </a:r>
          </a:p>
          <a:p>
            <a:r>
              <a:rPr lang="en-US" dirty="0"/>
              <a:t>The uniform byte operator samples uniformly from the first 2^8 natural numbers</a:t>
            </a:r>
          </a:p>
          <a:p>
            <a:r>
              <a:rPr lang="en-US" dirty="0"/>
              <a:t>The bind function is a monadic bind, coming from the </a:t>
            </a:r>
            <a:r>
              <a:rPr lang="en-US" dirty="0" err="1"/>
              <a:t>Giry</a:t>
            </a:r>
            <a:r>
              <a:rPr lang="en-US" dirty="0"/>
              <a:t> monad, that allows us to sequence two random computations</a:t>
            </a:r>
          </a:p>
          <a:p>
            <a:r>
              <a:rPr lang="en-US" dirty="0"/>
              <a:t>And finally the while construct, which is defined as a </a:t>
            </a:r>
            <a:r>
              <a:rPr lang="en-US" u="sng" dirty="0"/>
              <a:t>limit</a:t>
            </a:r>
            <a:r>
              <a:rPr lang="en-US" dirty="0"/>
              <a:t> allows us to simulate the effect of executing an unbounded probabilistic loop.</a:t>
            </a:r>
          </a:p>
        </p:txBody>
      </p:sp>
      <p:sp>
        <p:nvSpPr>
          <p:cNvPr id="4" name="Slide Number Placeholder 3">
            <a:extLst>
              <a:ext uri="{FF2B5EF4-FFF2-40B4-BE49-F238E27FC236}">
                <a16:creationId xmlns:a16="http://schemas.microsoft.com/office/drawing/2014/main" id="{4E95AA21-C754-A291-BF15-6EE0A70FA8F6}"/>
              </a:ext>
            </a:extLst>
          </p:cNvPr>
          <p:cNvSpPr>
            <a:spLocks noGrp="1"/>
          </p:cNvSpPr>
          <p:nvPr>
            <p:ph type="sldNum" sz="quarter" idx="5"/>
          </p:nvPr>
        </p:nvSpPr>
        <p:spPr/>
        <p:txBody>
          <a:bodyPr/>
          <a:lstStyle/>
          <a:p>
            <a:fld id="{1304658E-8CFE-934B-8ACD-C097BFFA043C}" type="slidenum">
              <a:rPr lang="en-US" smtClean="0"/>
              <a:t>15</a:t>
            </a:fld>
            <a:endParaRPr lang="en-US"/>
          </a:p>
        </p:txBody>
      </p:sp>
    </p:spTree>
    <p:extLst>
      <p:ext uri="{BB962C8B-B14F-4D97-AF65-F5344CB8AC3E}">
        <p14:creationId xmlns:p14="http://schemas.microsoft.com/office/powerpoint/2010/main" val="35033480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60494-8B95-D18E-4C9E-B22B990FA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C108CF-105D-2524-91D0-643EC75BCF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EA2BFF-8E29-5024-9E8E-3B8498D33F98}"/>
              </a:ext>
            </a:extLst>
          </p:cNvPr>
          <p:cNvSpPr>
            <a:spLocks noGrp="1"/>
          </p:cNvSpPr>
          <p:nvPr>
            <p:ph type="body" idx="1"/>
          </p:nvPr>
        </p:nvSpPr>
        <p:spPr/>
        <p:txBody>
          <a:bodyPr/>
          <a:lstStyle/>
          <a:p>
            <a:r>
              <a:rPr lang="en-US" dirty="0"/>
              <a:t>To construct these mass functions we define a small DSL which consists of four basic constructs. </a:t>
            </a:r>
          </a:p>
          <a:p>
            <a:endParaRPr lang="en-US" dirty="0"/>
          </a:p>
          <a:p>
            <a:r>
              <a:rPr lang="en-US" dirty="0"/>
              <a:t>The return operator is the mass function which samples a single value wp 1.</a:t>
            </a:r>
          </a:p>
          <a:p>
            <a:r>
              <a:rPr lang="en-US" dirty="0"/>
              <a:t>The uniform byte operator samples uniformly from the first 2^8 natural numbers</a:t>
            </a:r>
          </a:p>
          <a:p>
            <a:r>
              <a:rPr lang="en-US" dirty="0"/>
              <a:t>The bind function is a monadic bind, coming from the </a:t>
            </a:r>
            <a:r>
              <a:rPr lang="en-US" dirty="0" err="1"/>
              <a:t>Giry</a:t>
            </a:r>
            <a:r>
              <a:rPr lang="en-US" dirty="0"/>
              <a:t> monad, that allows us to sequence two random computations</a:t>
            </a:r>
          </a:p>
          <a:p>
            <a:r>
              <a:rPr lang="en-US" dirty="0"/>
              <a:t>And finally the while construct, which is defined as a </a:t>
            </a:r>
            <a:r>
              <a:rPr lang="en-US" u="sng" dirty="0"/>
              <a:t>limit</a:t>
            </a:r>
            <a:r>
              <a:rPr lang="en-US" dirty="0"/>
              <a:t> allows us to simulate the effect of executing an unbounded probabilistic loop. </a:t>
            </a:r>
          </a:p>
        </p:txBody>
      </p:sp>
      <p:sp>
        <p:nvSpPr>
          <p:cNvPr id="4" name="Slide Number Placeholder 3">
            <a:extLst>
              <a:ext uri="{FF2B5EF4-FFF2-40B4-BE49-F238E27FC236}">
                <a16:creationId xmlns:a16="http://schemas.microsoft.com/office/drawing/2014/main" id="{64498208-6C29-67AB-25AB-847843B13BED}"/>
              </a:ext>
            </a:extLst>
          </p:cNvPr>
          <p:cNvSpPr>
            <a:spLocks noGrp="1"/>
          </p:cNvSpPr>
          <p:nvPr>
            <p:ph type="sldNum" sz="quarter" idx="5"/>
          </p:nvPr>
        </p:nvSpPr>
        <p:spPr/>
        <p:txBody>
          <a:bodyPr/>
          <a:lstStyle/>
          <a:p>
            <a:fld id="{1304658E-8CFE-934B-8ACD-C097BFFA043C}" type="slidenum">
              <a:rPr lang="en-US" smtClean="0"/>
              <a:t>16</a:t>
            </a:fld>
            <a:endParaRPr lang="en-US"/>
          </a:p>
        </p:txBody>
      </p:sp>
    </p:spTree>
    <p:extLst>
      <p:ext uri="{BB962C8B-B14F-4D97-AF65-F5344CB8AC3E}">
        <p14:creationId xmlns:p14="http://schemas.microsoft.com/office/powerpoint/2010/main" val="190828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316F6-FB29-EC27-9C53-A17254B689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CAEA6A-D912-F6F0-77BC-816CEF1622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96D24D-13F9-C9FF-C4D9-28E0EC515F23}"/>
              </a:ext>
            </a:extLst>
          </p:cNvPr>
          <p:cNvSpPr>
            <a:spLocks noGrp="1"/>
          </p:cNvSpPr>
          <p:nvPr>
            <p:ph type="body" idx="1"/>
          </p:nvPr>
        </p:nvSpPr>
        <p:spPr/>
        <p:txBody>
          <a:bodyPr/>
          <a:lstStyle/>
          <a:p>
            <a:r>
              <a:rPr lang="en-US" dirty="0"/>
              <a:t>To construct these mass functions we define a small DSL which consists of four basic constructs. </a:t>
            </a:r>
          </a:p>
          <a:p>
            <a:endParaRPr lang="en-US" dirty="0"/>
          </a:p>
          <a:p>
            <a:r>
              <a:rPr lang="en-US" dirty="0"/>
              <a:t>The return operator is the mass function which samples a single value wp 1.</a:t>
            </a:r>
          </a:p>
          <a:p>
            <a:r>
              <a:rPr lang="en-US" dirty="0"/>
              <a:t>The uniform byte operator samples uniformly from the first 2^8 natural numbers</a:t>
            </a:r>
          </a:p>
          <a:p>
            <a:r>
              <a:rPr lang="en-US" dirty="0"/>
              <a:t>The bind function is a monadic bind, coming from the </a:t>
            </a:r>
            <a:r>
              <a:rPr lang="en-US" dirty="0" err="1"/>
              <a:t>Giry</a:t>
            </a:r>
            <a:r>
              <a:rPr lang="en-US" dirty="0"/>
              <a:t> monad, that allows us to sequence two random computations</a:t>
            </a:r>
          </a:p>
          <a:p>
            <a:r>
              <a:rPr lang="en-US" dirty="0"/>
              <a:t>And finally the while construct, which is defined as a </a:t>
            </a:r>
            <a:r>
              <a:rPr lang="en-US" u="sng" dirty="0"/>
              <a:t>limit</a:t>
            </a:r>
            <a:r>
              <a:rPr lang="en-US" dirty="0"/>
              <a:t> allows us to simulate the effect of executing an unbounded probabilistic loop. </a:t>
            </a:r>
          </a:p>
        </p:txBody>
      </p:sp>
      <p:sp>
        <p:nvSpPr>
          <p:cNvPr id="4" name="Slide Number Placeholder 3">
            <a:extLst>
              <a:ext uri="{FF2B5EF4-FFF2-40B4-BE49-F238E27FC236}">
                <a16:creationId xmlns:a16="http://schemas.microsoft.com/office/drawing/2014/main" id="{AAFFD55C-FFD3-0B68-8B01-06AF13AF480D}"/>
              </a:ext>
            </a:extLst>
          </p:cNvPr>
          <p:cNvSpPr>
            <a:spLocks noGrp="1"/>
          </p:cNvSpPr>
          <p:nvPr>
            <p:ph type="sldNum" sz="quarter" idx="5"/>
          </p:nvPr>
        </p:nvSpPr>
        <p:spPr/>
        <p:txBody>
          <a:bodyPr/>
          <a:lstStyle/>
          <a:p>
            <a:fld id="{1304658E-8CFE-934B-8ACD-C097BFFA043C}" type="slidenum">
              <a:rPr lang="en-US" smtClean="0"/>
              <a:t>17</a:t>
            </a:fld>
            <a:endParaRPr lang="en-US"/>
          </a:p>
        </p:txBody>
      </p:sp>
    </p:spTree>
    <p:extLst>
      <p:ext uri="{BB962C8B-B14F-4D97-AF65-F5344CB8AC3E}">
        <p14:creationId xmlns:p14="http://schemas.microsoft.com/office/powerpoint/2010/main" val="676958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789E3-091A-6681-0544-4D663941CD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90103B-6248-43E5-5DF4-6CE6FE8E62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1DBFB6-CA09-F75A-79E3-DB2CCDB8FE23}"/>
              </a:ext>
            </a:extLst>
          </p:cNvPr>
          <p:cNvSpPr>
            <a:spLocks noGrp="1"/>
          </p:cNvSpPr>
          <p:nvPr>
            <p:ph type="body" idx="1"/>
          </p:nvPr>
        </p:nvSpPr>
        <p:spPr/>
        <p:txBody>
          <a:bodyPr/>
          <a:lstStyle/>
          <a:p>
            <a:r>
              <a:rPr lang="en-US" dirty="0"/>
              <a:t>To construct these mass functions we define a small DSL which consists of four basic constructs. </a:t>
            </a:r>
          </a:p>
          <a:p>
            <a:endParaRPr lang="en-US" dirty="0"/>
          </a:p>
          <a:p>
            <a:r>
              <a:rPr lang="en-US" dirty="0"/>
              <a:t>The return operator is the mass function which samples a single value wp 1.</a:t>
            </a:r>
          </a:p>
          <a:p>
            <a:r>
              <a:rPr lang="en-US" dirty="0"/>
              <a:t>The uniform byte operator samples uniformly from the first 2^8 natural numbers</a:t>
            </a:r>
          </a:p>
          <a:p>
            <a:r>
              <a:rPr lang="en-US" dirty="0"/>
              <a:t>The bind function is a monadic bind, coming from the </a:t>
            </a:r>
            <a:r>
              <a:rPr lang="en-US" dirty="0" err="1"/>
              <a:t>Giry</a:t>
            </a:r>
            <a:r>
              <a:rPr lang="en-US" dirty="0"/>
              <a:t> monad, that allows us to sequence two random computations</a:t>
            </a:r>
          </a:p>
          <a:p>
            <a:r>
              <a:rPr lang="en-US" dirty="0"/>
              <a:t>And finally the while construct, which is defined as a </a:t>
            </a:r>
            <a:r>
              <a:rPr lang="en-US" u="sng" dirty="0"/>
              <a:t>limit</a:t>
            </a:r>
            <a:r>
              <a:rPr lang="en-US" dirty="0"/>
              <a:t> allows us to simulate the effect of executing an unbounded probabilistic loop. </a:t>
            </a:r>
          </a:p>
        </p:txBody>
      </p:sp>
      <p:sp>
        <p:nvSpPr>
          <p:cNvPr id="4" name="Slide Number Placeholder 3">
            <a:extLst>
              <a:ext uri="{FF2B5EF4-FFF2-40B4-BE49-F238E27FC236}">
                <a16:creationId xmlns:a16="http://schemas.microsoft.com/office/drawing/2014/main" id="{52C652D2-EEEE-C205-9924-359893F493FC}"/>
              </a:ext>
            </a:extLst>
          </p:cNvPr>
          <p:cNvSpPr>
            <a:spLocks noGrp="1"/>
          </p:cNvSpPr>
          <p:nvPr>
            <p:ph type="sldNum" sz="quarter" idx="5"/>
          </p:nvPr>
        </p:nvSpPr>
        <p:spPr/>
        <p:txBody>
          <a:bodyPr/>
          <a:lstStyle/>
          <a:p>
            <a:fld id="{1304658E-8CFE-934B-8ACD-C097BFFA043C}" type="slidenum">
              <a:rPr lang="en-US" smtClean="0"/>
              <a:t>18</a:t>
            </a:fld>
            <a:endParaRPr lang="en-US"/>
          </a:p>
        </p:txBody>
      </p:sp>
    </p:spTree>
    <p:extLst>
      <p:ext uri="{BB962C8B-B14F-4D97-AF65-F5344CB8AC3E}">
        <p14:creationId xmlns:p14="http://schemas.microsoft.com/office/powerpoint/2010/main" val="1616374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0E777-8C17-03FD-69C9-378E8A0CC3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6F8B1-3EF6-FD0B-096A-40A8582FE8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628E48-B2C5-EFD0-AB67-8BF34B176E6B}"/>
              </a:ext>
            </a:extLst>
          </p:cNvPr>
          <p:cNvSpPr>
            <a:spLocks noGrp="1"/>
          </p:cNvSpPr>
          <p:nvPr>
            <p:ph type="body" idx="1"/>
          </p:nvPr>
        </p:nvSpPr>
        <p:spPr/>
        <p:txBody>
          <a:bodyPr/>
          <a:lstStyle/>
          <a:p>
            <a:r>
              <a:rPr lang="en-US" dirty="0"/>
              <a:t>To construct these mass functions we define a small DSL which consists of four basic constructs. </a:t>
            </a:r>
          </a:p>
          <a:p>
            <a:endParaRPr lang="en-US" dirty="0"/>
          </a:p>
          <a:p>
            <a:r>
              <a:rPr lang="en-US" dirty="0"/>
              <a:t>The return operator is the mass function which samples a single value wp 1.</a:t>
            </a:r>
          </a:p>
          <a:p>
            <a:r>
              <a:rPr lang="en-US" dirty="0"/>
              <a:t>The uniform byte operator samples uniformly from the first 2^8 natural numbers</a:t>
            </a:r>
          </a:p>
          <a:p>
            <a:r>
              <a:rPr lang="en-US" dirty="0"/>
              <a:t>The bind function is a monadic bind, coming from the </a:t>
            </a:r>
            <a:r>
              <a:rPr lang="en-US" dirty="0" err="1"/>
              <a:t>Giry</a:t>
            </a:r>
            <a:r>
              <a:rPr lang="en-US" dirty="0"/>
              <a:t> monad, that allows us to sequence two random computations</a:t>
            </a:r>
          </a:p>
          <a:p>
            <a:r>
              <a:rPr lang="en-US" dirty="0"/>
              <a:t>And finally the while construct, which is defined as a </a:t>
            </a:r>
            <a:r>
              <a:rPr lang="en-US" u="sng" dirty="0"/>
              <a:t>limit</a:t>
            </a:r>
            <a:r>
              <a:rPr lang="en-US" dirty="0"/>
              <a:t> allows us to simulate the effect of executing an unbounded probabilistic loop. </a:t>
            </a:r>
          </a:p>
        </p:txBody>
      </p:sp>
      <p:sp>
        <p:nvSpPr>
          <p:cNvPr id="4" name="Slide Number Placeholder 3">
            <a:extLst>
              <a:ext uri="{FF2B5EF4-FFF2-40B4-BE49-F238E27FC236}">
                <a16:creationId xmlns:a16="http://schemas.microsoft.com/office/drawing/2014/main" id="{E641CBDF-66C6-CBDE-511F-4E14BA370B8A}"/>
              </a:ext>
            </a:extLst>
          </p:cNvPr>
          <p:cNvSpPr>
            <a:spLocks noGrp="1"/>
          </p:cNvSpPr>
          <p:nvPr>
            <p:ph type="sldNum" sz="quarter" idx="5"/>
          </p:nvPr>
        </p:nvSpPr>
        <p:spPr/>
        <p:txBody>
          <a:bodyPr/>
          <a:lstStyle/>
          <a:p>
            <a:fld id="{1304658E-8CFE-934B-8ACD-C097BFFA043C}" type="slidenum">
              <a:rPr lang="en-US" smtClean="0"/>
              <a:t>19</a:t>
            </a:fld>
            <a:endParaRPr lang="en-US"/>
          </a:p>
        </p:txBody>
      </p:sp>
    </p:spTree>
    <p:extLst>
      <p:ext uri="{BB962C8B-B14F-4D97-AF65-F5344CB8AC3E}">
        <p14:creationId xmlns:p14="http://schemas.microsoft.com/office/powerpoint/2010/main" val="2097930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FA31B-AC12-BEE4-FC91-424148A789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7AB90D-DC71-AA18-6322-486C631621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CB05AC-9F95-7DFF-63A9-4E4C6F83D588}"/>
              </a:ext>
            </a:extLst>
          </p:cNvPr>
          <p:cNvSpPr>
            <a:spLocks noGrp="1"/>
          </p:cNvSpPr>
          <p:nvPr>
            <p:ph type="body" idx="1"/>
          </p:nvPr>
        </p:nvSpPr>
        <p:spPr/>
        <p:txBody>
          <a:bodyPr/>
          <a:lstStyle/>
          <a:p>
            <a:r>
              <a:rPr lang="en-US" dirty="0"/>
              <a:t>Imagine, you’re a statistician. </a:t>
            </a:r>
          </a:p>
          <a:p>
            <a:endParaRPr lang="en-US" dirty="0"/>
          </a:p>
          <a:p>
            <a:r>
              <a:rPr lang="en-US" dirty="0"/>
              <a:t>You can picture that your day job amounts to </a:t>
            </a:r>
          </a:p>
          <a:p>
            <a:pPr marL="171450" indent="-171450">
              <a:buFontTx/>
              <a:buChar char="-"/>
            </a:pPr>
            <a:r>
              <a:rPr lang="en-US" dirty="0"/>
              <a:t>Collecting data, from public and private sources,  </a:t>
            </a:r>
          </a:p>
          <a:p>
            <a:pPr marL="171450" indent="-171450">
              <a:buFontTx/>
              <a:buChar char="-"/>
            </a:pPr>
            <a:r>
              <a:rPr lang="en-US" dirty="0"/>
              <a:t>Organizing and computing over that data, </a:t>
            </a:r>
          </a:p>
          <a:p>
            <a:pPr marL="171450" indent="-171450">
              <a:buFontTx/>
              <a:buChar char="-"/>
            </a:pPr>
            <a:r>
              <a:rPr lang="en-US" dirty="0"/>
              <a:t>And finally, generating statistics and decisions based on that data which you send out to the public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Given that your sources may be private you want to ensure that your statistics don’t accidentally leak any information you didn’t mean do. </a:t>
            </a:r>
          </a:p>
          <a:p>
            <a:endParaRPr lang="en-US" dirty="0"/>
          </a:p>
          <a:p>
            <a:r>
              <a:rPr lang="en-US" dirty="0"/>
              <a:t>For example you might work at the US Census Bureau. On it’s own it might be OK to disclose the maximum income of a </a:t>
            </a:r>
            <a:r>
              <a:rPr lang="en-US" u="sng" dirty="0"/>
              <a:t>zip code</a:t>
            </a:r>
            <a:r>
              <a:rPr lang="en-US" dirty="0"/>
              <a:t>, whereas it is not OK to disclose the income reported by each address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FLIP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in a perfect world, each statistic you release would only disclose the aggregate information about your dataset which you intended to make public</a:t>
            </a:r>
          </a:p>
        </p:txBody>
      </p:sp>
      <p:sp>
        <p:nvSpPr>
          <p:cNvPr id="4" name="Slide Number Placeholder 3">
            <a:extLst>
              <a:ext uri="{FF2B5EF4-FFF2-40B4-BE49-F238E27FC236}">
                <a16:creationId xmlns:a16="http://schemas.microsoft.com/office/drawing/2014/main" id="{38AD5E7D-018F-4B46-B6C5-B9BCAE447E07}"/>
              </a:ext>
            </a:extLst>
          </p:cNvPr>
          <p:cNvSpPr>
            <a:spLocks noGrp="1"/>
          </p:cNvSpPr>
          <p:nvPr>
            <p:ph type="sldNum" sz="quarter" idx="5"/>
          </p:nvPr>
        </p:nvSpPr>
        <p:spPr/>
        <p:txBody>
          <a:bodyPr/>
          <a:lstStyle/>
          <a:p>
            <a:fld id="{1304658E-8CFE-934B-8ACD-C097BFFA043C}" type="slidenum">
              <a:rPr lang="en-US" smtClean="0"/>
              <a:t>2</a:t>
            </a:fld>
            <a:endParaRPr lang="en-US"/>
          </a:p>
        </p:txBody>
      </p:sp>
    </p:spTree>
    <p:extLst>
      <p:ext uri="{BB962C8B-B14F-4D97-AF65-F5344CB8AC3E}">
        <p14:creationId xmlns:p14="http://schemas.microsoft.com/office/powerpoint/2010/main" val="36927677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A38EA-1A49-88BE-FE49-0A1836E658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5A7EE4-D958-4E69-3E60-16333E5E57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8C7CCE-86C3-BC8D-1AE2-4A3C414C44C5}"/>
              </a:ext>
            </a:extLst>
          </p:cNvPr>
          <p:cNvSpPr>
            <a:spLocks noGrp="1"/>
          </p:cNvSpPr>
          <p:nvPr>
            <p:ph type="body" idx="1"/>
          </p:nvPr>
        </p:nvSpPr>
        <p:spPr/>
        <p:txBody>
          <a:bodyPr/>
          <a:lstStyle/>
          <a:p>
            <a:r>
              <a:rPr lang="en-US" dirty="0"/>
              <a:t>Despite the simplicity of this language, we found that it was enough to encode the sampling algorithms we found in the literature. </a:t>
            </a:r>
          </a:p>
          <a:p>
            <a:endParaRPr lang="en-US" dirty="0"/>
          </a:p>
          <a:p>
            <a:r>
              <a:rPr lang="en-US" dirty="0"/>
              <a:t>For our application the programs we want to verify are all small, stateless, first-order programs, which nevertheless have quite complex correctness proofs. </a:t>
            </a:r>
          </a:p>
        </p:txBody>
      </p:sp>
      <p:sp>
        <p:nvSpPr>
          <p:cNvPr id="4" name="Slide Number Placeholder 3">
            <a:extLst>
              <a:ext uri="{FF2B5EF4-FFF2-40B4-BE49-F238E27FC236}">
                <a16:creationId xmlns:a16="http://schemas.microsoft.com/office/drawing/2014/main" id="{4878E317-03DC-BB7A-C743-036FCB9138F7}"/>
              </a:ext>
            </a:extLst>
          </p:cNvPr>
          <p:cNvSpPr>
            <a:spLocks noGrp="1"/>
          </p:cNvSpPr>
          <p:nvPr>
            <p:ph type="sldNum" sz="quarter" idx="5"/>
          </p:nvPr>
        </p:nvSpPr>
        <p:spPr/>
        <p:txBody>
          <a:bodyPr/>
          <a:lstStyle/>
          <a:p>
            <a:fld id="{1304658E-8CFE-934B-8ACD-C097BFFA043C}" type="slidenum">
              <a:rPr lang="en-US" smtClean="0"/>
              <a:t>20</a:t>
            </a:fld>
            <a:endParaRPr lang="en-US"/>
          </a:p>
        </p:txBody>
      </p:sp>
    </p:spTree>
    <p:extLst>
      <p:ext uri="{BB962C8B-B14F-4D97-AF65-F5344CB8AC3E}">
        <p14:creationId xmlns:p14="http://schemas.microsoft.com/office/powerpoint/2010/main" val="1002720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17D84-641C-D939-2C9E-5A6BA50084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1A5B1A-D808-A7D4-3EDE-AE8A94E275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CFF01D-1260-A7DA-CA69-6D82860CDE8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 really want to stress here is that when we write code using our DSL we are just describing a particular mass function to Lean.</a:t>
            </a:r>
          </a:p>
          <a:p>
            <a:endParaRPr lang="en-US" dirty="0"/>
          </a:p>
          <a:p>
            <a:r>
              <a:rPr lang="en-US" dirty="0"/>
              <a:t>This means that in </a:t>
            </a:r>
            <a:r>
              <a:rPr lang="en-US" dirty="0" err="1"/>
              <a:t>SampCert</a:t>
            </a:r>
            <a:r>
              <a:rPr lang="en-US" dirty="0"/>
              <a:t> we can encode programs, specifications, and proofs, all in the language of plain Lean terms.</a:t>
            </a:r>
          </a:p>
          <a:p>
            <a:r>
              <a:rPr lang="en-US" dirty="0"/>
              <a:t>And we can make use of Lean’s well-established techniques for mechanizing </a:t>
            </a:r>
            <a:r>
              <a:rPr lang="en-US" u="sng" dirty="0"/>
              <a:t>mathematics</a:t>
            </a:r>
            <a:r>
              <a:rPr lang="en-US" dirty="0"/>
              <a:t> to get the program correctness proofs we’re after. .</a:t>
            </a:r>
          </a:p>
        </p:txBody>
      </p:sp>
      <p:sp>
        <p:nvSpPr>
          <p:cNvPr id="4" name="Slide Number Placeholder 3">
            <a:extLst>
              <a:ext uri="{FF2B5EF4-FFF2-40B4-BE49-F238E27FC236}">
                <a16:creationId xmlns:a16="http://schemas.microsoft.com/office/drawing/2014/main" id="{41FC0A7C-8CA9-A162-6009-1B09EDB6C8E2}"/>
              </a:ext>
            </a:extLst>
          </p:cNvPr>
          <p:cNvSpPr>
            <a:spLocks noGrp="1"/>
          </p:cNvSpPr>
          <p:nvPr>
            <p:ph type="sldNum" sz="quarter" idx="5"/>
          </p:nvPr>
        </p:nvSpPr>
        <p:spPr/>
        <p:txBody>
          <a:bodyPr/>
          <a:lstStyle/>
          <a:p>
            <a:fld id="{1304658E-8CFE-934B-8ACD-C097BFFA043C}" type="slidenum">
              <a:rPr lang="en-US" smtClean="0"/>
              <a:t>21</a:t>
            </a:fld>
            <a:endParaRPr lang="en-US"/>
          </a:p>
        </p:txBody>
      </p:sp>
    </p:spTree>
    <p:extLst>
      <p:ext uri="{BB962C8B-B14F-4D97-AF65-F5344CB8AC3E}">
        <p14:creationId xmlns:p14="http://schemas.microsoft.com/office/powerpoint/2010/main" val="47225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F0EA4-3710-982A-AAD6-4EF9598E8D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F17818-3FF3-E818-387A-16D22B921D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484C34-8CF6-EC8E-42A4-30544ECB9190}"/>
              </a:ext>
            </a:extLst>
          </p:cNvPr>
          <p:cNvSpPr>
            <a:spLocks noGrp="1"/>
          </p:cNvSpPr>
          <p:nvPr>
            <p:ph type="body" idx="1"/>
          </p:nvPr>
        </p:nvSpPr>
        <p:spPr/>
        <p:txBody>
          <a:bodyPr/>
          <a:lstStyle/>
          <a:p>
            <a:r>
              <a:rPr lang="en-US" dirty="0"/>
              <a:t>Here’s an example. We want to to sample from this mass function, called the discrete gaussian. </a:t>
            </a:r>
          </a:p>
          <a:p>
            <a:endParaRPr lang="en-US" dirty="0"/>
          </a:p>
          <a:p>
            <a:r>
              <a:rPr lang="en-US" dirty="0"/>
              <a:t>The discrete Gaussian was developed in the 2020’s as an alternative to continuous distributions, and they're nice for differential privacy because they're defined over the integers rather than the floating point </a:t>
            </a:r>
            <a:r>
              <a:rPr lang="en-US" dirty="0" err="1"/>
              <a:t>rationals</a:t>
            </a:r>
            <a:r>
              <a:rPr lang="en-US" dirty="0"/>
              <a:t>. </a:t>
            </a:r>
            <a:br>
              <a:rPr lang="en-US" dirty="0"/>
            </a:br>
            <a:endParaRPr lang="en-US" dirty="0"/>
          </a:p>
          <a:p>
            <a:r>
              <a:rPr lang="en-US" dirty="0"/>
              <a:t>The formula is a little scary, it involves transcendental numbers, and big sums, division between real numbers which I know, terrifying, but bear with me. </a:t>
            </a:r>
          </a:p>
        </p:txBody>
      </p:sp>
      <p:sp>
        <p:nvSpPr>
          <p:cNvPr id="4" name="Slide Number Placeholder 3">
            <a:extLst>
              <a:ext uri="{FF2B5EF4-FFF2-40B4-BE49-F238E27FC236}">
                <a16:creationId xmlns:a16="http://schemas.microsoft.com/office/drawing/2014/main" id="{E82EBFAA-655F-1747-8A18-8772200C392E}"/>
              </a:ext>
            </a:extLst>
          </p:cNvPr>
          <p:cNvSpPr>
            <a:spLocks noGrp="1"/>
          </p:cNvSpPr>
          <p:nvPr>
            <p:ph type="sldNum" sz="quarter" idx="5"/>
          </p:nvPr>
        </p:nvSpPr>
        <p:spPr/>
        <p:txBody>
          <a:bodyPr/>
          <a:lstStyle/>
          <a:p>
            <a:fld id="{1304658E-8CFE-934B-8ACD-C097BFFA043C}" type="slidenum">
              <a:rPr lang="en-US" smtClean="0"/>
              <a:t>22</a:t>
            </a:fld>
            <a:endParaRPr lang="en-US"/>
          </a:p>
        </p:txBody>
      </p:sp>
    </p:spTree>
    <p:extLst>
      <p:ext uri="{BB962C8B-B14F-4D97-AF65-F5344CB8AC3E}">
        <p14:creationId xmlns:p14="http://schemas.microsoft.com/office/powerpoint/2010/main" val="1939961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CB13C-1B0C-CAEF-078B-09954A2C2D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1B5002-0E24-2EC0-BF21-2077821D66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46BF54-CAAB-31E5-CCE0-966D79FBC3B5}"/>
              </a:ext>
            </a:extLst>
          </p:cNvPr>
          <p:cNvSpPr>
            <a:spLocks noGrp="1"/>
          </p:cNvSpPr>
          <p:nvPr>
            <p:ph type="body" idx="1"/>
          </p:nvPr>
        </p:nvSpPr>
        <p:spPr/>
        <p:txBody>
          <a:bodyPr/>
          <a:lstStyle/>
          <a:p>
            <a:r>
              <a:rPr lang="en-US" dirty="0"/>
              <a:t>We also have a very clever algorithm for sampling exactly from this distribution, described in this paper by </a:t>
            </a:r>
            <a:r>
              <a:rPr lang="en-US" dirty="0" err="1"/>
              <a:t>Canonne</a:t>
            </a:r>
            <a:r>
              <a:rPr lang="en-US" dirty="0"/>
              <a:t> Kamath and Steinke. </a:t>
            </a:r>
          </a:p>
          <a:p>
            <a:endParaRPr lang="en-US" dirty="0"/>
          </a:p>
          <a:p>
            <a:r>
              <a:rPr lang="en-US" dirty="0"/>
              <a:t>This is a small, first-order program whose which is designed to draw samples from the discrete gaussian distribution. </a:t>
            </a:r>
          </a:p>
        </p:txBody>
      </p:sp>
      <p:sp>
        <p:nvSpPr>
          <p:cNvPr id="4" name="Slide Number Placeholder 3">
            <a:extLst>
              <a:ext uri="{FF2B5EF4-FFF2-40B4-BE49-F238E27FC236}">
                <a16:creationId xmlns:a16="http://schemas.microsoft.com/office/drawing/2014/main" id="{3FAA1357-3EEF-CA35-6B39-89D2213FDEB7}"/>
              </a:ext>
            </a:extLst>
          </p:cNvPr>
          <p:cNvSpPr>
            <a:spLocks noGrp="1"/>
          </p:cNvSpPr>
          <p:nvPr>
            <p:ph type="sldNum" sz="quarter" idx="5"/>
          </p:nvPr>
        </p:nvSpPr>
        <p:spPr/>
        <p:txBody>
          <a:bodyPr/>
          <a:lstStyle/>
          <a:p>
            <a:fld id="{1304658E-8CFE-934B-8ACD-C097BFFA043C}" type="slidenum">
              <a:rPr lang="en-US" smtClean="0"/>
              <a:t>23</a:t>
            </a:fld>
            <a:endParaRPr lang="en-US"/>
          </a:p>
        </p:txBody>
      </p:sp>
    </p:spTree>
    <p:extLst>
      <p:ext uri="{BB962C8B-B14F-4D97-AF65-F5344CB8AC3E}">
        <p14:creationId xmlns:p14="http://schemas.microsoft.com/office/powerpoint/2010/main" val="379282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DB41D-00EC-C657-0465-E2CDF5B819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D53E52-3804-C2E5-F036-8061EAE49C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D3E889-3802-15D5-DB5A-7334A39048F1}"/>
              </a:ext>
            </a:extLst>
          </p:cNvPr>
          <p:cNvSpPr>
            <a:spLocks noGrp="1"/>
          </p:cNvSpPr>
          <p:nvPr>
            <p:ph type="body" idx="1"/>
          </p:nvPr>
        </p:nvSpPr>
        <p:spPr/>
        <p:txBody>
          <a:bodyPr/>
          <a:lstStyle/>
          <a:p>
            <a:r>
              <a:rPr lang="en-US" dirty="0"/>
              <a:t>In </a:t>
            </a:r>
            <a:r>
              <a:rPr lang="en-US" dirty="0" err="1"/>
              <a:t>SampCert</a:t>
            </a:r>
            <a:r>
              <a:rPr lang="en-US" dirty="0"/>
              <a:t>, we translate we turn the program into a mass function by writing it in our DSL,</a:t>
            </a:r>
          </a:p>
          <a:p>
            <a:r>
              <a:rPr lang="en-US" dirty="0"/>
              <a:t>We turn the specification into a mass function by using that scary-looking formula, </a:t>
            </a:r>
          </a:p>
          <a:p>
            <a:r>
              <a:rPr lang="en-US" dirty="0"/>
              <a:t>And finally the verification challenge is to prove that the mass functions for our program and our specification are equal </a:t>
            </a:r>
          </a:p>
          <a:p>
            <a:endParaRPr lang="en-US" dirty="0"/>
          </a:p>
          <a:p>
            <a:r>
              <a:rPr lang="en-US" dirty="0"/>
              <a:t>And again, this is a really hard problem to deal with in general, but we can lean on the fact that we embedded ourselves inside a very rich mathematical world, and we can use the extensive amount of mechanized math in </a:t>
            </a:r>
            <a:r>
              <a:rPr lang="en-US" dirty="0" err="1"/>
              <a:t>mathlib</a:t>
            </a:r>
            <a:r>
              <a:rPr lang="en-US" dirty="0"/>
              <a:t> to replicate the pen and paper proof as well.</a:t>
            </a:r>
          </a:p>
        </p:txBody>
      </p:sp>
      <p:sp>
        <p:nvSpPr>
          <p:cNvPr id="4" name="Slide Number Placeholder 3">
            <a:extLst>
              <a:ext uri="{FF2B5EF4-FFF2-40B4-BE49-F238E27FC236}">
                <a16:creationId xmlns:a16="http://schemas.microsoft.com/office/drawing/2014/main" id="{10B4569F-7AB0-43CE-9454-528591872FD4}"/>
              </a:ext>
            </a:extLst>
          </p:cNvPr>
          <p:cNvSpPr>
            <a:spLocks noGrp="1"/>
          </p:cNvSpPr>
          <p:nvPr>
            <p:ph type="sldNum" sz="quarter" idx="5"/>
          </p:nvPr>
        </p:nvSpPr>
        <p:spPr/>
        <p:txBody>
          <a:bodyPr/>
          <a:lstStyle/>
          <a:p>
            <a:fld id="{1304658E-8CFE-934B-8ACD-C097BFFA043C}" type="slidenum">
              <a:rPr lang="en-US" smtClean="0"/>
              <a:t>24</a:t>
            </a:fld>
            <a:endParaRPr lang="en-US"/>
          </a:p>
        </p:txBody>
      </p:sp>
    </p:spTree>
    <p:extLst>
      <p:ext uri="{BB962C8B-B14F-4D97-AF65-F5344CB8AC3E}">
        <p14:creationId xmlns:p14="http://schemas.microsoft.com/office/powerpoint/2010/main" val="42924954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02CC12-7765-CE80-47B5-D79BC01439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BA9033-DE1B-BBC9-82E1-B6361CAA41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9B663D-E53E-7E16-79CD-CF58FDEDD573}"/>
              </a:ext>
            </a:extLst>
          </p:cNvPr>
          <p:cNvSpPr>
            <a:spLocks noGrp="1"/>
          </p:cNvSpPr>
          <p:nvPr>
            <p:ph type="body" idx="1"/>
          </p:nvPr>
        </p:nvSpPr>
        <p:spPr/>
        <p:txBody>
          <a:bodyPr/>
          <a:lstStyle/>
          <a:p>
            <a:r>
              <a:rPr lang="en-US" dirty="0"/>
              <a:t>In </a:t>
            </a:r>
            <a:r>
              <a:rPr lang="en-US" dirty="0" err="1"/>
              <a:t>SampCert</a:t>
            </a:r>
            <a:r>
              <a:rPr lang="en-US" dirty="0"/>
              <a:t>, we translate we turn the program into a mass function by writing it in our DSL,</a:t>
            </a:r>
          </a:p>
          <a:p>
            <a:r>
              <a:rPr lang="en-US" dirty="0"/>
              <a:t>We turn the specification into a mass function by using that scary-looking formula, </a:t>
            </a:r>
          </a:p>
          <a:p>
            <a:r>
              <a:rPr lang="en-US" dirty="0"/>
              <a:t>And finally the verification challenge is to prove that the mass functions for our program and our specification are equal </a:t>
            </a:r>
          </a:p>
          <a:p>
            <a:endParaRPr lang="en-US" dirty="0"/>
          </a:p>
          <a:p>
            <a:r>
              <a:rPr lang="en-US" dirty="0"/>
              <a:t>And again, this is a really hard problem to deal with in general, but we can lean on the fact that we embedded ourselves inside a very rich mathematical world, and we can use the extensive amount of mechanized math in </a:t>
            </a:r>
            <a:r>
              <a:rPr lang="en-US" dirty="0" err="1"/>
              <a:t>mathlib</a:t>
            </a:r>
            <a:r>
              <a:rPr lang="en-US" dirty="0"/>
              <a:t> to replicate the pen and paper proof as well.</a:t>
            </a:r>
          </a:p>
        </p:txBody>
      </p:sp>
      <p:sp>
        <p:nvSpPr>
          <p:cNvPr id="4" name="Slide Number Placeholder 3">
            <a:extLst>
              <a:ext uri="{FF2B5EF4-FFF2-40B4-BE49-F238E27FC236}">
                <a16:creationId xmlns:a16="http://schemas.microsoft.com/office/drawing/2014/main" id="{A188F1E6-EC65-0C05-E0C2-420C096C0956}"/>
              </a:ext>
            </a:extLst>
          </p:cNvPr>
          <p:cNvSpPr>
            <a:spLocks noGrp="1"/>
          </p:cNvSpPr>
          <p:nvPr>
            <p:ph type="sldNum" sz="quarter" idx="5"/>
          </p:nvPr>
        </p:nvSpPr>
        <p:spPr/>
        <p:txBody>
          <a:bodyPr/>
          <a:lstStyle/>
          <a:p>
            <a:fld id="{1304658E-8CFE-934B-8ACD-C097BFFA043C}" type="slidenum">
              <a:rPr lang="en-US" smtClean="0"/>
              <a:t>25</a:t>
            </a:fld>
            <a:endParaRPr lang="en-US"/>
          </a:p>
        </p:txBody>
      </p:sp>
    </p:spTree>
    <p:extLst>
      <p:ext uri="{BB962C8B-B14F-4D97-AF65-F5344CB8AC3E}">
        <p14:creationId xmlns:p14="http://schemas.microsoft.com/office/powerpoint/2010/main" val="362371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39650-8FC1-E28C-C62B-B49FA1B7D4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924F40-F393-9D1A-AA1E-1C6B5B1CEA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E1609C-9983-FB12-6465-CB50BD1A7703}"/>
              </a:ext>
            </a:extLst>
          </p:cNvPr>
          <p:cNvSpPr>
            <a:spLocks noGrp="1"/>
          </p:cNvSpPr>
          <p:nvPr>
            <p:ph type="body" idx="1"/>
          </p:nvPr>
        </p:nvSpPr>
        <p:spPr/>
        <p:txBody>
          <a:bodyPr/>
          <a:lstStyle/>
          <a:p>
            <a:r>
              <a:rPr lang="en-US" dirty="0"/>
              <a:t>In </a:t>
            </a:r>
            <a:r>
              <a:rPr lang="en-US" dirty="0" err="1"/>
              <a:t>SampCert</a:t>
            </a:r>
            <a:r>
              <a:rPr lang="en-US" dirty="0"/>
              <a:t>, we translate we turn the program into a mass function by writing it in our DSL,</a:t>
            </a:r>
          </a:p>
          <a:p>
            <a:r>
              <a:rPr lang="en-US" dirty="0"/>
              <a:t>We turn the specification into a mass function by using that scary-looking formula, </a:t>
            </a:r>
          </a:p>
          <a:p>
            <a:r>
              <a:rPr lang="en-US" dirty="0"/>
              <a:t>And finally the verification challenge is to prove that the mass functions for our program and our specification are equal </a:t>
            </a:r>
          </a:p>
          <a:p>
            <a:endParaRPr lang="en-US" dirty="0"/>
          </a:p>
          <a:p>
            <a:r>
              <a:rPr lang="en-US" dirty="0"/>
              <a:t>And again, this is a really hard problem to deal with in general, but we can lean on the fact that we embedded ourselves inside a very rich mathematical world, and we can use the extensive amount of mechanized math in </a:t>
            </a:r>
            <a:r>
              <a:rPr lang="en-US" dirty="0" err="1"/>
              <a:t>mathlib</a:t>
            </a:r>
            <a:r>
              <a:rPr lang="en-US" dirty="0"/>
              <a:t> to replicate the pen and paper proof as well.</a:t>
            </a:r>
          </a:p>
        </p:txBody>
      </p:sp>
      <p:sp>
        <p:nvSpPr>
          <p:cNvPr id="4" name="Slide Number Placeholder 3">
            <a:extLst>
              <a:ext uri="{FF2B5EF4-FFF2-40B4-BE49-F238E27FC236}">
                <a16:creationId xmlns:a16="http://schemas.microsoft.com/office/drawing/2014/main" id="{CE1A6FA8-64B3-FE47-B737-A788BC88781E}"/>
              </a:ext>
            </a:extLst>
          </p:cNvPr>
          <p:cNvSpPr>
            <a:spLocks noGrp="1"/>
          </p:cNvSpPr>
          <p:nvPr>
            <p:ph type="sldNum" sz="quarter" idx="5"/>
          </p:nvPr>
        </p:nvSpPr>
        <p:spPr/>
        <p:txBody>
          <a:bodyPr/>
          <a:lstStyle/>
          <a:p>
            <a:fld id="{1304658E-8CFE-934B-8ACD-C097BFFA043C}" type="slidenum">
              <a:rPr lang="en-US" smtClean="0"/>
              <a:t>26</a:t>
            </a:fld>
            <a:endParaRPr lang="en-US"/>
          </a:p>
        </p:txBody>
      </p:sp>
    </p:spTree>
    <p:extLst>
      <p:ext uri="{BB962C8B-B14F-4D97-AF65-F5344CB8AC3E}">
        <p14:creationId xmlns:p14="http://schemas.microsoft.com/office/powerpoint/2010/main" val="23107003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260E1-3365-0DF8-6819-57A4BE7356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1C3952-C39A-F0C8-BE08-FB980452F1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B9552A-DA6B-5924-D48B-A4489879275E}"/>
              </a:ext>
            </a:extLst>
          </p:cNvPr>
          <p:cNvSpPr>
            <a:spLocks noGrp="1"/>
          </p:cNvSpPr>
          <p:nvPr>
            <p:ph type="body" idx="1"/>
          </p:nvPr>
        </p:nvSpPr>
        <p:spPr/>
        <p:txBody>
          <a:bodyPr/>
          <a:lstStyle/>
          <a:p>
            <a:r>
              <a:rPr lang="en-US" dirty="0"/>
              <a:t>In </a:t>
            </a:r>
            <a:r>
              <a:rPr lang="en-US" dirty="0" err="1"/>
              <a:t>SampCert</a:t>
            </a:r>
            <a:r>
              <a:rPr lang="en-US" dirty="0"/>
              <a:t>, we translate we turn the program into a mass function by writing it in our DSL,</a:t>
            </a:r>
          </a:p>
          <a:p>
            <a:r>
              <a:rPr lang="en-US" dirty="0"/>
              <a:t>We turn the specification into a mass function by using that scary-looking formula, </a:t>
            </a:r>
          </a:p>
          <a:p>
            <a:r>
              <a:rPr lang="en-US" dirty="0"/>
              <a:t>And finally the verification challenge is to prove that the mass functions for our program and our specification are equal </a:t>
            </a:r>
          </a:p>
          <a:p>
            <a:endParaRPr lang="en-US" dirty="0"/>
          </a:p>
          <a:p>
            <a:r>
              <a:rPr lang="en-US" dirty="0"/>
              <a:t>And again, this is a really hard problem to deal with in general, but we can lean on the fact that we embedded ourselves inside a very rich mathematical world, and we can use the extensive amount of mechanized math in </a:t>
            </a:r>
            <a:r>
              <a:rPr lang="en-US" dirty="0" err="1"/>
              <a:t>mathlib</a:t>
            </a:r>
            <a:r>
              <a:rPr lang="en-US" dirty="0"/>
              <a:t> to replicate the pen and paper proof as well.</a:t>
            </a:r>
          </a:p>
        </p:txBody>
      </p:sp>
      <p:sp>
        <p:nvSpPr>
          <p:cNvPr id="4" name="Slide Number Placeholder 3">
            <a:extLst>
              <a:ext uri="{FF2B5EF4-FFF2-40B4-BE49-F238E27FC236}">
                <a16:creationId xmlns:a16="http://schemas.microsoft.com/office/drawing/2014/main" id="{521CE108-4C95-B43F-40BA-0CC1C9B6BFB5}"/>
              </a:ext>
            </a:extLst>
          </p:cNvPr>
          <p:cNvSpPr>
            <a:spLocks noGrp="1"/>
          </p:cNvSpPr>
          <p:nvPr>
            <p:ph type="sldNum" sz="quarter" idx="5"/>
          </p:nvPr>
        </p:nvSpPr>
        <p:spPr/>
        <p:txBody>
          <a:bodyPr/>
          <a:lstStyle/>
          <a:p>
            <a:fld id="{1304658E-8CFE-934B-8ACD-C097BFFA043C}" type="slidenum">
              <a:rPr lang="en-US" smtClean="0"/>
              <a:t>27</a:t>
            </a:fld>
            <a:endParaRPr lang="en-US"/>
          </a:p>
        </p:txBody>
      </p:sp>
    </p:spTree>
    <p:extLst>
      <p:ext uri="{BB962C8B-B14F-4D97-AF65-F5344CB8AC3E}">
        <p14:creationId xmlns:p14="http://schemas.microsoft.com/office/powerpoint/2010/main" val="36047917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8C1E3-5973-F526-278E-99E671B24A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84D14C-F1D6-54AA-3665-D1A74D0C36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A41C07-536B-141B-CEC3-1DF0D4635538}"/>
              </a:ext>
            </a:extLst>
          </p:cNvPr>
          <p:cNvSpPr>
            <a:spLocks noGrp="1"/>
          </p:cNvSpPr>
          <p:nvPr>
            <p:ph type="body" idx="1"/>
          </p:nvPr>
        </p:nvSpPr>
        <p:spPr/>
        <p:txBody>
          <a:bodyPr/>
          <a:lstStyle/>
          <a:p>
            <a:r>
              <a:rPr lang="en-US" dirty="0"/>
              <a:t>In </a:t>
            </a:r>
            <a:r>
              <a:rPr lang="en-US" dirty="0" err="1"/>
              <a:t>SampCert</a:t>
            </a:r>
            <a:r>
              <a:rPr lang="en-US" dirty="0"/>
              <a:t>, we translate we turn the program into a mass function by writing it in our DSL,</a:t>
            </a:r>
          </a:p>
          <a:p>
            <a:r>
              <a:rPr lang="en-US" dirty="0"/>
              <a:t>We turn the specification into a mass function by using that scary-looking formula, </a:t>
            </a:r>
          </a:p>
          <a:p>
            <a:r>
              <a:rPr lang="en-US" dirty="0"/>
              <a:t>And finally the verification challenge is to prove that the mass functions for our program and our specification are equal </a:t>
            </a:r>
          </a:p>
          <a:p>
            <a:endParaRPr lang="en-US" dirty="0"/>
          </a:p>
          <a:p>
            <a:r>
              <a:rPr lang="en-US" dirty="0"/>
              <a:t>And again, this is a really hard problem to deal with in general, but we can lean on the fact that we embedded ourselves inside a very rich mathematical world, and we can use the extensive amount of mechanized math in </a:t>
            </a:r>
            <a:r>
              <a:rPr lang="en-US" dirty="0" err="1"/>
              <a:t>mathlib</a:t>
            </a:r>
            <a:r>
              <a:rPr lang="en-US" dirty="0"/>
              <a:t> to replicate the pen and paper proof as well.</a:t>
            </a:r>
          </a:p>
        </p:txBody>
      </p:sp>
      <p:sp>
        <p:nvSpPr>
          <p:cNvPr id="4" name="Slide Number Placeholder 3">
            <a:extLst>
              <a:ext uri="{FF2B5EF4-FFF2-40B4-BE49-F238E27FC236}">
                <a16:creationId xmlns:a16="http://schemas.microsoft.com/office/drawing/2014/main" id="{9EBDE549-4531-1020-A938-F37E5A113A28}"/>
              </a:ext>
            </a:extLst>
          </p:cNvPr>
          <p:cNvSpPr>
            <a:spLocks noGrp="1"/>
          </p:cNvSpPr>
          <p:nvPr>
            <p:ph type="sldNum" sz="quarter" idx="5"/>
          </p:nvPr>
        </p:nvSpPr>
        <p:spPr/>
        <p:txBody>
          <a:bodyPr/>
          <a:lstStyle/>
          <a:p>
            <a:fld id="{1304658E-8CFE-934B-8ACD-C097BFFA043C}" type="slidenum">
              <a:rPr lang="en-US" smtClean="0"/>
              <a:t>28</a:t>
            </a:fld>
            <a:endParaRPr lang="en-US"/>
          </a:p>
        </p:txBody>
      </p:sp>
    </p:spTree>
    <p:extLst>
      <p:ext uri="{BB962C8B-B14F-4D97-AF65-F5344CB8AC3E}">
        <p14:creationId xmlns:p14="http://schemas.microsoft.com/office/powerpoint/2010/main" val="9066299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87752-4774-68DC-92F2-8FE4438B4C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463C73-51CF-A185-5DE4-FB44624ADA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5DF3EA-C176-785D-A2FF-C86E5DB0BBBE}"/>
              </a:ext>
            </a:extLst>
          </p:cNvPr>
          <p:cNvSpPr>
            <a:spLocks noGrp="1"/>
          </p:cNvSpPr>
          <p:nvPr>
            <p:ph type="body" idx="1"/>
          </p:nvPr>
        </p:nvSpPr>
        <p:spPr/>
        <p:txBody>
          <a:bodyPr/>
          <a:lstStyle/>
          <a:p>
            <a:r>
              <a:rPr lang="en-US" dirty="0"/>
              <a:t>One last point about shallow embeddings, we also found the modularity of this technique to be very useful. </a:t>
            </a:r>
          </a:p>
          <a:p>
            <a:endParaRPr lang="en-US" dirty="0"/>
          </a:p>
          <a:p>
            <a:r>
              <a:rPr lang="en-US" dirty="0"/>
              <a:t>Once we’ve proven a program and a specification are equal, we’re able to use the program and the specification interchangeably throughout the codebase. </a:t>
            </a:r>
          </a:p>
          <a:p>
            <a:endParaRPr lang="en-US" dirty="0"/>
          </a:p>
          <a:p>
            <a:r>
              <a:rPr lang="en-US" dirty="0"/>
              <a:t>For one this means that we get functional modularity for free: we can rewrite a program into is specification in any host code that calls it,</a:t>
            </a:r>
            <a:br>
              <a:rPr lang="en-US" dirty="0"/>
            </a:br>
            <a:endParaRPr lang="en-US" dirty="0"/>
          </a:p>
          <a:p>
            <a:r>
              <a:rPr lang="en-US" dirty="0"/>
              <a:t>It means that we can mechanize standard proofs of almost-sure termination and support </a:t>
            </a:r>
            <a:r>
              <a:rPr lang="en-US" u="sng" dirty="0"/>
              <a:t>using the specification</a:t>
            </a:r>
            <a:r>
              <a:rPr lang="en-US" dirty="0"/>
              <a:t>, which is oftentimes substantially easier than proving it about the code. </a:t>
            </a:r>
          </a:p>
          <a:p>
            <a:endParaRPr lang="en-US" dirty="0"/>
          </a:p>
          <a:p>
            <a:r>
              <a:rPr lang="en-US" dirty="0"/>
              <a:t>Finally,  it also means that we can freely swap between different optimizations. </a:t>
            </a:r>
            <a:br>
              <a:rPr lang="en-US" dirty="0"/>
            </a:br>
            <a:br>
              <a:rPr lang="en-US" dirty="0"/>
            </a:br>
            <a:r>
              <a:rPr lang="en-US" dirty="0"/>
              <a:t>We actually do this, late in the development of this project we found that different Laplace sampling algorithms are faster in different ranges, but because everything is equal we were able to add dynamic switching between these algorithms for free, without having to redo any of the privacy proofs which we had developed on top of them. </a:t>
            </a:r>
          </a:p>
        </p:txBody>
      </p:sp>
      <p:sp>
        <p:nvSpPr>
          <p:cNvPr id="4" name="Slide Number Placeholder 3">
            <a:extLst>
              <a:ext uri="{FF2B5EF4-FFF2-40B4-BE49-F238E27FC236}">
                <a16:creationId xmlns:a16="http://schemas.microsoft.com/office/drawing/2014/main" id="{EC26C23D-9E50-62B9-63BB-BCAA9955CC07}"/>
              </a:ext>
            </a:extLst>
          </p:cNvPr>
          <p:cNvSpPr>
            <a:spLocks noGrp="1"/>
          </p:cNvSpPr>
          <p:nvPr>
            <p:ph type="sldNum" sz="quarter" idx="5"/>
          </p:nvPr>
        </p:nvSpPr>
        <p:spPr/>
        <p:txBody>
          <a:bodyPr/>
          <a:lstStyle/>
          <a:p>
            <a:fld id="{1304658E-8CFE-934B-8ACD-C097BFFA043C}" type="slidenum">
              <a:rPr lang="en-US" smtClean="0"/>
              <a:t>29</a:t>
            </a:fld>
            <a:endParaRPr lang="en-US"/>
          </a:p>
        </p:txBody>
      </p:sp>
    </p:spTree>
    <p:extLst>
      <p:ext uri="{BB962C8B-B14F-4D97-AF65-F5344CB8AC3E}">
        <p14:creationId xmlns:p14="http://schemas.microsoft.com/office/powerpoint/2010/main" val="3092051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B0393-CB53-41BF-4255-04C1C0E63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2C2F22-543E-7356-025E-204607BE7B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95CEA8-2318-96DA-6ADD-1699E3CF7810}"/>
              </a:ext>
            </a:extLst>
          </p:cNvPr>
          <p:cNvSpPr>
            <a:spLocks noGrp="1"/>
          </p:cNvSpPr>
          <p:nvPr>
            <p:ph type="body" idx="1"/>
          </p:nvPr>
        </p:nvSpPr>
        <p:spPr/>
        <p:txBody>
          <a:bodyPr/>
          <a:lstStyle/>
          <a:p>
            <a:r>
              <a:rPr lang="en-US" dirty="0"/>
              <a:t>Imagine, you’re a statistician. </a:t>
            </a:r>
          </a:p>
          <a:p>
            <a:endParaRPr lang="en-US" dirty="0"/>
          </a:p>
          <a:p>
            <a:r>
              <a:rPr lang="en-US" dirty="0"/>
              <a:t>You can picture that your day job amounts to </a:t>
            </a:r>
          </a:p>
          <a:p>
            <a:pPr marL="171450" indent="-171450">
              <a:buFontTx/>
              <a:buChar char="-"/>
            </a:pPr>
            <a:r>
              <a:rPr lang="en-US" dirty="0"/>
              <a:t>Collecting data, from public and private sources,  </a:t>
            </a:r>
          </a:p>
          <a:p>
            <a:pPr marL="171450" indent="-171450">
              <a:buFontTx/>
              <a:buChar char="-"/>
            </a:pPr>
            <a:r>
              <a:rPr lang="en-US" dirty="0"/>
              <a:t>Organizing and computing over that data, </a:t>
            </a:r>
          </a:p>
          <a:p>
            <a:pPr marL="171450" indent="-171450">
              <a:buFontTx/>
              <a:buChar char="-"/>
            </a:pPr>
            <a:r>
              <a:rPr lang="en-US" dirty="0"/>
              <a:t>And finally, generating statistics and decisions based on that data which you send out to the public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Given that your sources may be private you want to ensure that your statistics don’t accidentally leak any information you didn’t mean do. </a:t>
            </a:r>
          </a:p>
          <a:p>
            <a:endParaRPr lang="en-US" dirty="0"/>
          </a:p>
          <a:p>
            <a:r>
              <a:rPr lang="en-US" dirty="0"/>
              <a:t>For example you might work at the US Census Bureau. On it’s own it might be OK to disclose the maximum income of a </a:t>
            </a:r>
            <a:r>
              <a:rPr lang="en-US" u="sng" dirty="0"/>
              <a:t>zip code</a:t>
            </a:r>
            <a:r>
              <a:rPr lang="en-US" dirty="0"/>
              <a:t>, whereas it is not OK to disclose the income reported by each address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1" dirty="0"/>
              <a:t>FLIP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in a perfect world, each statistic you release would only disclose the aggregate information about your dataset which you intended to make public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1" dirty="0"/>
          </a:p>
        </p:txBody>
      </p:sp>
      <p:sp>
        <p:nvSpPr>
          <p:cNvPr id="4" name="Slide Number Placeholder 3">
            <a:extLst>
              <a:ext uri="{FF2B5EF4-FFF2-40B4-BE49-F238E27FC236}">
                <a16:creationId xmlns:a16="http://schemas.microsoft.com/office/drawing/2014/main" id="{CEC77201-EF15-7846-1B3B-0BE8B8D2EA7D}"/>
              </a:ext>
            </a:extLst>
          </p:cNvPr>
          <p:cNvSpPr>
            <a:spLocks noGrp="1"/>
          </p:cNvSpPr>
          <p:nvPr>
            <p:ph type="sldNum" sz="quarter" idx="5"/>
          </p:nvPr>
        </p:nvSpPr>
        <p:spPr/>
        <p:txBody>
          <a:bodyPr/>
          <a:lstStyle/>
          <a:p>
            <a:fld id="{1304658E-8CFE-934B-8ACD-C097BFFA043C}" type="slidenum">
              <a:rPr lang="en-US" smtClean="0"/>
              <a:t>3</a:t>
            </a:fld>
            <a:endParaRPr lang="en-US"/>
          </a:p>
        </p:txBody>
      </p:sp>
    </p:spTree>
    <p:extLst>
      <p:ext uri="{BB962C8B-B14F-4D97-AF65-F5344CB8AC3E}">
        <p14:creationId xmlns:p14="http://schemas.microsoft.com/office/powerpoint/2010/main" val="15425303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8AA5D-8C75-AA1E-48FF-84C13A0E3E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B09DF3-47BA-4714-EBAB-801217AF5B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157462-30BB-F882-3746-8A43163001B5}"/>
              </a:ext>
            </a:extLst>
          </p:cNvPr>
          <p:cNvSpPr>
            <a:spLocks noGrp="1"/>
          </p:cNvSpPr>
          <p:nvPr>
            <p:ph type="body" idx="1"/>
          </p:nvPr>
        </p:nvSpPr>
        <p:spPr/>
        <p:txBody>
          <a:bodyPr/>
          <a:lstStyle/>
          <a:p>
            <a:r>
              <a:rPr lang="en-US" dirty="0"/>
              <a:t>One last point about shallow embeddings, we also found the modularity of this technique to be very useful. </a:t>
            </a:r>
          </a:p>
          <a:p>
            <a:endParaRPr lang="en-US" dirty="0"/>
          </a:p>
          <a:p>
            <a:r>
              <a:rPr lang="en-US" dirty="0"/>
              <a:t>Once we’ve proven a program and a specification are equal, we’re able to use the program and the specification interchangeably throughout the codebase. </a:t>
            </a:r>
          </a:p>
          <a:p>
            <a:endParaRPr lang="en-US" dirty="0"/>
          </a:p>
          <a:p>
            <a:r>
              <a:rPr lang="en-US" dirty="0"/>
              <a:t>For one this means that we get functional modularity for free: we can rewrite a program into is specification in any host code that calls it,</a:t>
            </a:r>
            <a:br>
              <a:rPr lang="en-US" dirty="0"/>
            </a:br>
            <a:endParaRPr lang="en-US" dirty="0"/>
          </a:p>
          <a:p>
            <a:r>
              <a:rPr lang="en-US" dirty="0"/>
              <a:t>It means that we can mechanize standard proofs of almost-sure termination and support </a:t>
            </a:r>
            <a:r>
              <a:rPr lang="en-US" u="sng" dirty="0"/>
              <a:t>using the specification</a:t>
            </a:r>
            <a:r>
              <a:rPr lang="en-US" dirty="0"/>
              <a:t>, which is oftentimes substantially easier than proving it about the code. </a:t>
            </a:r>
          </a:p>
          <a:p>
            <a:endParaRPr lang="en-US" dirty="0"/>
          </a:p>
          <a:p>
            <a:r>
              <a:rPr lang="en-US" dirty="0"/>
              <a:t>Finally,  it also means that we can freely swap between different optimizations. </a:t>
            </a:r>
            <a:br>
              <a:rPr lang="en-US" dirty="0"/>
            </a:br>
            <a:br>
              <a:rPr lang="en-US" dirty="0"/>
            </a:br>
            <a:r>
              <a:rPr lang="en-US" dirty="0"/>
              <a:t>We actually do this, late in the development of this project we found that different Laplace sampling algorithms are faster in different ranges, but because everything is equal we were able to add dynamic switching between these algorithms for free, without having to redo any of the privacy proofs which we had developed on top of them. </a:t>
            </a:r>
          </a:p>
        </p:txBody>
      </p:sp>
      <p:sp>
        <p:nvSpPr>
          <p:cNvPr id="4" name="Slide Number Placeholder 3">
            <a:extLst>
              <a:ext uri="{FF2B5EF4-FFF2-40B4-BE49-F238E27FC236}">
                <a16:creationId xmlns:a16="http://schemas.microsoft.com/office/drawing/2014/main" id="{2C82940D-B463-D2AA-6904-565D94E95F77}"/>
              </a:ext>
            </a:extLst>
          </p:cNvPr>
          <p:cNvSpPr>
            <a:spLocks noGrp="1"/>
          </p:cNvSpPr>
          <p:nvPr>
            <p:ph type="sldNum" sz="quarter" idx="5"/>
          </p:nvPr>
        </p:nvSpPr>
        <p:spPr/>
        <p:txBody>
          <a:bodyPr/>
          <a:lstStyle/>
          <a:p>
            <a:fld id="{1304658E-8CFE-934B-8ACD-C097BFFA043C}" type="slidenum">
              <a:rPr lang="en-US" smtClean="0"/>
              <a:t>30</a:t>
            </a:fld>
            <a:endParaRPr lang="en-US"/>
          </a:p>
        </p:txBody>
      </p:sp>
    </p:spTree>
    <p:extLst>
      <p:ext uri="{BB962C8B-B14F-4D97-AF65-F5344CB8AC3E}">
        <p14:creationId xmlns:p14="http://schemas.microsoft.com/office/powerpoint/2010/main" val="20768017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17B1D-D5D1-0960-CA19-D57444A5D2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257407-5E83-23FB-CEC5-0A7E2A666D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474B78-12D4-1E27-178E-77AFE3E0779A}"/>
              </a:ext>
            </a:extLst>
          </p:cNvPr>
          <p:cNvSpPr>
            <a:spLocks noGrp="1"/>
          </p:cNvSpPr>
          <p:nvPr>
            <p:ph type="body" idx="1"/>
          </p:nvPr>
        </p:nvSpPr>
        <p:spPr/>
        <p:txBody>
          <a:bodyPr/>
          <a:lstStyle/>
          <a:p>
            <a:r>
              <a:rPr lang="en-US" dirty="0"/>
              <a:t>One last point about shallow embeddings, we also found the modularity of this technique to be very useful. </a:t>
            </a:r>
          </a:p>
          <a:p>
            <a:endParaRPr lang="en-US" dirty="0"/>
          </a:p>
          <a:p>
            <a:r>
              <a:rPr lang="en-US" dirty="0"/>
              <a:t>Once we’ve proven a program and a specification are equal, we’re able to use the program and the specification interchangeably throughout the codebase. </a:t>
            </a:r>
          </a:p>
          <a:p>
            <a:endParaRPr lang="en-US" dirty="0"/>
          </a:p>
          <a:p>
            <a:r>
              <a:rPr lang="en-US" dirty="0"/>
              <a:t>For one this means that we get functional modularity for free: we can rewrite a program into is specification in any host code that calls it,</a:t>
            </a:r>
            <a:br>
              <a:rPr lang="en-US" dirty="0"/>
            </a:br>
            <a:endParaRPr lang="en-US" dirty="0"/>
          </a:p>
          <a:p>
            <a:r>
              <a:rPr lang="en-US" dirty="0"/>
              <a:t>It means that we can mechanize standard proofs of almost-sure termination and support </a:t>
            </a:r>
            <a:r>
              <a:rPr lang="en-US" u="sng" dirty="0"/>
              <a:t>using the specification</a:t>
            </a:r>
            <a:r>
              <a:rPr lang="en-US" dirty="0"/>
              <a:t>, which is oftentimes substantially easier than proving it about the code. </a:t>
            </a:r>
          </a:p>
          <a:p>
            <a:endParaRPr lang="en-US" dirty="0"/>
          </a:p>
          <a:p>
            <a:r>
              <a:rPr lang="en-US" dirty="0"/>
              <a:t>Finally,  it also means that we can freely swap between different optimizations. </a:t>
            </a:r>
            <a:br>
              <a:rPr lang="en-US" dirty="0"/>
            </a:br>
            <a:br>
              <a:rPr lang="en-US" dirty="0"/>
            </a:br>
            <a:r>
              <a:rPr lang="en-US" dirty="0"/>
              <a:t>We actually do this, late in the development of this project we found that different Laplace sampling algorithms are faster in different ranges, but because everything is equal we were able to add dynamic switching between these algorithms for free, without having to redo any of the privacy proofs which we had developed on top of them. </a:t>
            </a:r>
          </a:p>
        </p:txBody>
      </p:sp>
      <p:sp>
        <p:nvSpPr>
          <p:cNvPr id="4" name="Slide Number Placeholder 3">
            <a:extLst>
              <a:ext uri="{FF2B5EF4-FFF2-40B4-BE49-F238E27FC236}">
                <a16:creationId xmlns:a16="http://schemas.microsoft.com/office/drawing/2014/main" id="{9893D097-811E-0257-A339-5F06392FF746}"/>
              </a:ext>
            </a:extLst>
          </p:cNvPr>
          <p:cNvSpPr>
            <a:spLocks noGrp="1"/>
          </p:cNvSpPr>
          <p:nvPr>
            <p:ph type="sldNum" sz="quarter" idx="5"/>
          </p:nvPr>
        </p:nvSpPr>
        <p:spPr/>
        <p:txBody>
          <a:bodyPr/>
          <a:lstStyle/>
          <a:p>
            <a:fld id="{1304658E-8CFE-934B-8ACD-C097BFFA043C}" type="slidenum">
              <a:rPr lang="en-US" smtClean="0"/>
              <a:t>31</a:t>
            </a:fld>
            <a:endParaRPr lang="en-US"/>
          </a:p>
        </p:txBody>
      </p:sp>
    </p:spTree>
    <p:extLst>
      <p:ext uri="{BB962C8B-B14F-4D97-AF65-F5344CB8AC3E}">
        <p14:creationId xmlns:p14="http://schemas.microsoft.com/office/powerpoint/2010/main" val="23564005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CA6FB-2715-581A-4F7D-2CBD5ECB49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EECF2D-ADDA-E554-E003-51C0D63852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6270D3-CC38-C449-EAC5-B63E88795BBA}"/>
              </a:ext>
            </a:extLst>
          </p:cNvPr>
          <p:cNvSpPr>
            <a:spLocks noGrp="1"/>
          </p:cNvSpPr>
          <p:nvPr>
            <p:ph type="body" idx="1"/>
          </p:nvPr>
        </p:nvSpPr>
        <p:spPr/>
        <p:txBody>
          <a:bodyPr/>
          <a:lstStyle/>
          <a:p>
            <a:r>
              <a:rPr lang="en-US" dirty="0"/>
              <a:t>One last point about shallow embeddings, we also found the modularity of this technique to be very useful. </a:t>
            </a:r>
          </a:p>
          <a:p>
            <a:endParaRPr lang="en-US" dirty="0"/>
          </a:p>
          <a:p>
            <a:r>
              <a:rPr lang="en-US" dirty="0"/>
              <a:t>Once we’ve proven a program and a specification are equal, we’re able to use the program and the specification interchangeably throughout the codebase. </a:t>
            </a:r>
          </a:p>
          <a:p>
            <a:endParaRPr lang="en-US" dirty="0"/>
          </a:p>
          <a:p>
            <a:r>
              <a:rPr lang="en-US" dirty="0"/>
              <a:t>For one this means that we get functional modularity for free: we can rewrite a program into is specification in any host code that calls it,</a:t>
            </a:r>
            <a:br>
              <a:rPr lang="en-US" dirty="0"/>
            </a:br>
            <a:endParaRPr lang="en-US" dirty="0"/>
          </a:p>
          <a:p>
            <a:r>
              <a:rPr lang="en-US" dirty="0"/>
              <a:t>It means that we can mechanize standard proofs of almost-sure termination and support </a:t>
            </a:r>
            <a:r>
              <a:rPr lang="en-US" u="sng" dirty="0"/>
              <a:t>using the specification</a:t>
            </a:r>
            <a:r>
              <a:rPr lang="en-US" dirty="0"/>
              <a:t>, which is oftentimes substantially easier than proving it about the code. </a:t>
            </a:r>
          </a:p>
          <a:p>
            <a:endParaRPr lang="en-US" dirty="0"/>
          </a:p>
          <a:p>
            <a:r>
              <a:rPr lang="en-US" dirty="0"/>
              <a:t>Finally,  it also means that we can freely swap between different optimizations. </a:t>
            </a:r>
            <a:br>
              <a:rPr lang="en-US" dirty="0"/>
            </a:br>
            <a:br>
              <a:rPr lang="en-US" dirty="0"/>
            </a:br>
            <a:r>
              <a:rPr lang="en-US" dirty="0"/>
              <a:t>We actually do this, late in the development of this project we found that different Laplace sampling algorithms are faster in different ranges, but because everything is equal we were able to add dynamic switching between these algorithms for free, without having to redo any of the privacy proofs which we had developed on top of them. </a:t>
            </a:r>
          </a:p>
        </p:txBody>
      </p:sp>
      <p:sp>
        <p:nvSpPr>
          <p:cNvPr id="4" name="Slide Number Placeholder 3">
            <a:extLst>
              <a:ext uri="{FF2B5EF4-FFF2-40B4-BE49-F238E27FC236}">
                <a16:creationId xmlns:a16="http://schemas.microsoft.com/office/drawing/2014/main" id="{19F25004-BFA6-763E-A723-3BF1AAB74104}"/>
              </a:ext>
            </a:extLst>
          </p:cNvPr>
          <p:cNvSpPr>
            <a:spLocks noGrp="1"/>
          </p:cNvSpPr>
          <p:nvPr>
            <p:ph type="sldNum" sz="quarter" idx="5"/>
          </p:nvPr>
        </p:nvSpPr>
        <p:spPr/>
        <p:txBody>
          <a:bodyPr/>
          <a:lstStyle/>
          <a:p>
            <a:fld id="{1304658E-8CFE-934B-8ACD-C097BFFA043C}" type="slidenum">
              <a:rPr lang="en-US" smtClean="0"/>
              <a:t>32</a:t>
            </a:fld>
            <a:endParaRPr lang="en-US"/>
          </a:p>
        </p:txBody>
      </p:sp>
    </p:spTree>
    <p:extLst>
      <p:ext uri="{BB962C8B-B14F-4D97-AF65-F5344CB8AC3E}">
        <p14:creationId xmlns:p14="http://schemas.microsoft.com/office/powerpoint/2010/main" val="4211495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BE02F-3157-3123-2508-0761CD88A6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E6F7E4-1A28-4C88-CB43-70031D68DB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3772E4-DE38-59C2-8A6A-B192CA42B0A7}"/>
              </a:ext>
            </a:extLst>
          </p:cNvPr>
          <p:cNvSpPr>
            <a:spLocks noGrp="1"/>
          </p:cNvSpPr>
          <p:nvPr>
            <p:ph type="body" idx="1"/>
          </p:nvPr>
        </p:nvSpPr>
        <p:spPr/>
        <p:txBody>
          <a:bodyPr/>
          <a:lstStyle/>
          <a:p>
            <a:r>
              <a:rPr lang="en-US" dirty="0"/>
              <a:t>So now we have a language for expressing and reasoning about probabilistic programs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want to start talking about privacy. </a:t>
            </a:r>
          </a:p>
          <a:p>
            <a:endParaRPr lang="en-US" dirty="0"/>
          </a:p>
        </p:txBody>
      </p:sp>
      <p:sp>
        <p:nvSpPr>
          <p:cNvPr id="4" name="Slide Number Placeholder 3">
            <a:extLst>
              <a:ext uri="{FF2B5EF4-FFF2-40B4-BE49-F238E27FC236}">
                <a16:creationId xmlns:a16="http://schemas.microsoft.com/office/drawing/2014/main" id="{5DA933CF-B203-1507-C1B1-9550C9694F59}"/>
              </a:ext>
            </a:extLst>
          </p:cNvPr>
          <p:cNvSpPr>
            <a:spLocks noGrp="1"/>
          </p:cNvSpPr>
          <p:nvPr>
            <p:ph type="sldNum" sz="quarter" idx="5"/>
          </p:nvPr>
        </p:nvSpPr>
        <p:spPr/>
        <p:txBody>
          <a:bodyPr/>
          <a:lstStyle/>
          <a:p>
            <a:fld id="{1304658E-8CFE-934B-8ACD-C097BFFA043C}" type="slidenum">
              <a:rPr lang="en-US" smtClean="0"/>
              <a:t>33</a:t>
            </a:fld>
            <a:endParaRPr lang="en-US"/>
          </a:p>
        </p:txBody>
      </p:sp>
    </p:spTree>
    <p:extLst>
      <p:ext uri="{BB962C8B-B14F-4D97-AF65-F5344CB8AC3E}">
        <p14:creationId xmlns:p14="http://schemas.microsoft.com/office/powerpoint/2010/main" val="26266756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EC876-543E-2EE8-7B1B-F3357D200B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006D1D-103F-D6EA-6C4D-EE37F9E3F2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2AB16C-06F3-F812-3847-1D23225B23B6}"/>
              </a:ext>
            </a:extLst>
          </p:cNvPr>
          <p:cNvSpPr>
            <a:spLocks noGrp="1"/>
          </p:cNvSpPr>
          <p:nvPr>
            <p:ph type="body" idx="1"/>
          </p:nvPr>
        </p:nvSpPr>
        <p:spPr/>
        <p:txBody>
          <a:bodyPr/>
          <a:lstStyle/>
          <a:p>
            <a:r>
              <a:rPr lang="en-US" dirty="0"/>
              <a:t>As I alluded to before, a DP program is one that produces a randomized value from a database, so that the output is not too sensitive to the data of individual contributors. </a:t>
            </a:r>
          </a:p>
          <a:p>
            <a:endParaRPr lang="en-US" dirty="0"/>
          </a:p>
          <a:p>
            <a:r>
              <a:rPr lang="en-US" dirty="0"/>
              <a:t>More concretely, we say that such a program is eps-DP when, for any two databases that differ by one row, their resulting probability distributions will be “within epsilon” of each other. </a:t>
            </a:r>
          </a:p>
          <a:p>
            <a:endParaRPr lang="en-US" dirty="0"/>
          </a:p>
          <a:p>
            <a:r>
              <a:rPr lang="en-US" dirty="0"/>
              <a:t>Or intuitively, when epsilon is small, an attacker would need a huge number of samples to infer which distribution the program is sampling from, and therefore which database has the true values of our private data. </a:t>
            </a:r>
            <a:br>
              <a:rPr lang="en-US" dirty="0"/>
            </a:br>
            <a:endParaRPr lang="en-US" dirty="0"/>
          </a:p>
          <a:p>
            <a:br>
              <a:rPr lang="en-US" dirty="0"/>
            </a:br>
            <a:r>
              <a:rPr lang="en-US" dirty="0"/>
              <a:t>You may notice that there are some suspicious air quotes on the slide here, and while it is true that privacy researchers broadly speaking agree on this definition of DP there are a lot of differing opinions about what “within epsilon” means. </a:t>
            </a:r>
          </a:p>
          <a:p>
            <a:endParaRPr lang="en-US" dirty="0"/>
          </a:p>
        </p:txBody>
      </p:sp>
      <p:sp>
        <p:nvSpPr>
          <p:cNvPr id="4" name="Slide Number Placeholder 3">
            <a:extLst>
              <a:ext uri="{FF2B5EF4-FFF2-40B4-BE49-F238E27FC236}">
                <a16:creationId xmlns:a16="http://schemas.microsoft.com/office/drawing/2014/main" id="{47136863-7C1A-AF55-6BA6-7476D630A491}"/>
              </a:ext>
            </a:extLst>
          </p:cNvPr>
          <p:cNvSpPr>
            <a:spLocks noGrp="1"/>
          </p:cNvSpPr>
          <p:nvPr>
            <p:ph type="sldNum" sz="quarter" idx="5"/>
          </p:nvPr>
        </p:nvSpPr>
        <p:spPr/>
        <p:txBody>
          <a:bodyPr/>
          <a:lstStyle/>
          <a:p>
            <a:fld id="{1304658E-8CFE-934B-8ACD-C097BFFA043C}" type="slidenum">
              <a:rPr lang="en-US" smtClean="0"/>
              <a:t>34</a:t>
            </a:fld>
            <a:endParaRPr lang="en-US"/>
          </a:p>
        </p:txBody>
      </p:sp>
    </p:spTree>
    <p:extLst>
      <p:ext uri="{BB962C8B-B14F-4D97-AF65-F5344CB8AC3E}">
        <p14:creationId xmlns:p14="http://schemas.microsoft.com/office/powerpoint/2010/main" val="2737808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4ECED-C377-5EEF-9792-169A0F07E4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1C28BB-73B3-D489-B3BB-9571FB5ED1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E61F3F-00FE-DBE7-35ED-C6BC2966D5BD}"/>
              </a:ext>
            </a:extLst>
          </p:cNvPr>
          <p:cNvSpPr>
            <a:spLocks noGrp="1"/>
          </p:cNvSpPr>
          <p:nvPr>
            <p:ph type="body" idx="1"/>
          </p:nvPr>
        </p:nvSpPr>
        <p:spPr/>
        <p:txBody>
          <a:bodyPr/>
          <a:lstStyle/>
          <a:p>
            <a:r>
              <a:rPr lang="en-US" dirty="0"/>
              <a:t>As I alluded to before, a DP program is one that produces a randomized value from a database, so that the output is not too sensitive to the data of individual contributors. </a:t>
            </a:r>
          </a:p>
          <a:p>
            <a:endParaRPr lang="en-US" dirty="0"/>
          </a:p>
          <a:p>
            <a:r>
              <a:rPr lang="en-US" dirty="0"/>
              <a:t>More concretely, we say that such a program is eps-DP when, for any two databases that differ by one row, their resulting probability distributions will be “within epsilon” of each other. </a:t>
            </a:r>
          </a:p>
          <a:p>
            <a:endParaRPr lang="en-US" dirty="0"/>
          </a:p>
          <a:p>
            <a:r>
              <a:rPr lang="en-US" dirty="0"/>
              <a:t>Or intuitively, when epsilon is small, an attacker would need a huge number of samples to infer which distribution the program is sampling from, and therefore which database has the true values of our private data. </a:t>
            </a:r>
            <a:br>
              <a:rPr lang="en-US" dirty="0"/>
            </a:br>
            <a:endParaRPr lang="en-US" dirty="0"/>
          </a:p>
          <a:p>
            <a:br>
              <a:rPr lang="en-US" dirty="0"/>
            </a:br>
            <a:r>
              <a:rPr lang="en-US" dirty="0"/>
              <a:t>You may notice that there are some suspicious air quotes on the slide here, and while it is true that privacy researchers broadly speaking agree on this definition of DP there are a lot of differing opinions about what “within epsilon” means. </a:t>
            </a:r>
          </a:p>
          <a:p>
            <a:endParaRPr lang="en-US" dirty="0"/>
          </a:p>
        </p:txBody>
      </p:sp>
      <p:sp>
        <p:nvSpPr>
          <p:cNvPr id="4" name="Slide Number Placeholder 3">
            <a:extLst>
              <a:ext uri="{FF2B5EF4-FFF2-40B4-BE49-F238E27FC236}">
                <a16:creationId xmlns:a16="http://schemas.microsoft.com/office/drawing/2014/main" id="{BF190DCE-85F8-FD16-61F8-D212509B5B8F}"/>
              </a:ext>
            </a:extLst>
          </p:cNvPr>
          <p:cNvSpPr>
            <a:spLocks noGrp="1"/>
          </p:cNvSpPr>
          <p:nvPr>
            <p:ph type="sldNum" sz="quarter" idx="5"/>
          </p:nvPr>
        </p:nvSpPr>
        <p:spPr/>
        <p:txBody>
          <a:bodyPr/>
          <a:lstStyle/>
          <a:p>
            <a:fld id="{1304658E-8CFE-934B-8ACD-C097BFFA043C}" type="slidenum">
              <a:rPr lang="en-US" smtClean="0"/>
              <a:t>35</a:t>
            </a:fld>
            <a:endParaRPr lang="en-US"/>
          </a:p>
        </p:txBody>
      </p:sp>
    </p:spTree>
    <p:extLst>
      <p:ext uri="{BB962C8B-B14F-4D97-AF65-F5344CB8AC3E}">
        <p14:creationId xmlns:p14="http://schemas.microsoft.com/office/powerpoint/2010/main" val="21658260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EA636F-44FE-C12A-7D35-80CA03B570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B692B5-0C62-1841-71F8-8BFC5268F7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612B4FE-E281-BB3C-8CD4-00F0C9507F0C}"/>
              </a:ext>
            </a:extLst>
          </p:cNvPr>
          <p:cNvSpPr>
            <a:spLocks noGrp="1"/>
          </p:cNvSpPr>
          <p:nvPr>
            <p:ph type="body" idx="1"/>
          </p:nvPr>
        </p:nvSpPr>
        <p:spPr/>
        <p:txBody>
          <a:bodyPr/>
          <a:lstStyle/>
          <a:p>
            <a:r>
              <a:rPr lang="en-US" dirty="0"/>
              <a:t>As I alluded to before, a DP program is one that produces a randomized value from a database, so that the output is not too sensitive to the data of individual contributors. </a:t>
            </a:r>
          </a:p>
          <a:p>
            <a:endParaRPr lang="en-US" dirty="0"/>
          </a:p>
          <a:p>
            <a:r>
              <a:rPr lang="en-US" dirty="0"/>
              <a:t>More concretely, we say that such a program is eps-DP when, for any two databases that differ by one row, their resulting probability distributions will be “within epsilon” of each other. </a:t>
            </a:r>
          </a:p>
          <a:p>
            <a:endParaRPr lang="en-US" dirty="0"/>
          </a:p>
          <a:p>
            <a:r>
              <a:rPr lang="en-US" dirty="0"/>
              <a:t>Or intuitively, when epsilon is small, an attacker would need a huge number of samples to infer which distribution the program is sampling from, and therefore which database has the true values of our private data. </a:t>
            </a:r>
            <a:br>
              <a:rPr lang="en-US" dirty="0"/>
            </a:br>
            <a:endParaRPr lang="en-US" dirty="0"/>
          </a:p>
          <a:p>
            <a:br>
              <a:rPr lang="en-US" dirty="0"/>
            </a:br>
            <a:r>
              <a:rPr lang="en-US" dirty="0"/>
              <a:t>You may notice that there are some suspicious air quotes on the slide here, and while it is true that privacy researchers broadly speaking agree on this definition of DP there are a lot of variants for what “within epsilon” might mean. </a:t>
            </a:r>
          </a:p>
          <a:p>
            <a:endParaRPr lang="en-US" dirty="0"/>
          </a:p>
        </p:txBody>
      </p:sp>
      <p:sp>
        <p:nvSpPr>
          <p:cNvPr id="4" name="Slide Number Placeholder 3">
            <a:extLst>
              <a:ext uri="{FF2B5EF4-FFF2-40B4-BE49-F238E27FC236}">
                <a16:creationId xmlns:a16="http://schemas.microsoft.com/office/drawing/2014/main" id="{714B6BF9-FB8C-43FC-E474-02440648F1FE}"/>
              </a:ext>
            </a:extLst>
          </p:cNvPr>
          <p:cNvSpPr>
            <a:spLocks noGrp="1"/>
          </p:cNvSpPr>
          <p:nvPr>
            <p:ph type="sldNum" sz="quarter" idx="5"/>
          </p:nvPr>
        </p:nvSpPr>
        <p:spPr/>
        <p:txBody>
          <a:bodyPr/>
          <a:lstStyle/>
          <a:p>
            <a:fld id="{1304658E-8CFE-934B-8ACD-C097BFFA043C}" type="slidenum">
              <a:rPr lang="en-US" smtClean="0"/>
              <a:t>36</a:t>
            </a:fld>
            <a:endParaRPr lang="en-US"/>
          </a:p>
        </p:txBody>
      </p:sp>
    </p:spTree>
    <p:extLst>
      <p:ext uri="{BB962C8B-B14F-4D97-AF65-F5344CB8AC3E}">
        <p14:creationId xmlns:p14="http://schemas.microsoft.com/office/powerpoint/2010/main" val="26163818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ACE1C6-E47C-BDBD-6012-94C9A79E45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796910-7816-D885-2CDE-148FF33391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928F7C-6FA6-367F-053E-481918E0A9C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 Here’s a selection of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It seems like a lot, but don’t worry, they are actually way more,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They all provide slightly different privacy guarantees, slightly different composition theorems, lots of different lossy conversion bounds between them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Now despite this mess, we noticed that at a high-level is a common collection of features between a number of these definitions which differential privacy programs tend rely 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[Flip] In </a:t>
            </a:r>
            <a:r>
              <a:rPr lang="en-US" sz="1200" dirty="0" err="1">
                <a:latin typeface="Amazon Ember" panose="020B0603020204020204" pitchFamily="34" charset="0"/>
                <a:ea typeface="Amazon Ember" panose="020B0603020204020204" pitchFamily="34" charset="0"/>
                <a:cs typeface="Amazon Ember" panose="020B0603020204020204" pitchFamily="34" charset="0"/>
              </a:rPr>
              <a:t>SampCert</a:t>
            </a:r>
            <a:r>
              <a:rPr lang="en-US" sz="1200" dirty="0">
                <a:latin typeface="Amazon Ember" panose="020B0603020204020204" pitchFamily="34" charset="0"/>
                <a:ea typeface="Amazon Ember" panose="020B0603020204020204" pitchFamily="34" charset="0"/>
                <a:cs typeface="Amazon Ember" panose="020B0603020204020204" pitchFamily="34" charset="0"/>
              </a:rPr>
              <a:t>, we collected these features together into an interface which we call abstract differential privacy. </a:t>
            </a:r>
          </a:p>
        </p:txBody>
      </p:sp>
      <p:sp>
        <p:nvSpPr>
          <p:cNvPr id="4" name="Slide Number Placeholder 3">
            <a:extLst>
              <a:ext uri="{FF2B5EF4-FFF2-40B4-BE49-F238E27FC236}">
                <a16:creationId xmlns:a16="http://schemas.microsoft.com/office/drawing/2014/main" id="{0D39BA01-63C0-40B5-C813-B642DE5AF2D4}"/>
              </a:ext>
            </a:extLst>
          </p:cNvPr>
          <p:cNvSpPr>
            <a:spLocks noGrp="1"/>
          </p:cNvSpPr>
          <p:nvPr>
            <p:ph type="sldNum" sz="quarter" idx="5"/>
          </p:nvPr>
        </p:nvSpPr>
        <p:spPr/>
        <p:txBody>
          <a:bodyPr/>
          <a:lstStyle/>
          <a:p>
            <a:fld id="{1304658E-8CFE-934B-8ACD-C097BFFA043C}" type="slidenum">
              <a:rPr lang="en-US" smtClean="0"/>
              <a:t>37</a:t>
            </a:fld>
            <a:endParaRPr lang="en-US"/>
          </a:p>
        </p:txBody>
      </p:sp>
    </p:spTree>
    <p:extLst>
      <p:ext uri="{BB962C8B-B14F-4D97-AF65-F5344CB8AC3E}">
        <p14:creationId xmlns:p14="http://schemas.microsoft.com/office/powerpoint/2010/main" val="359085652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BC227-F54B-4D5F-5465-A51815E334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4713EA-B3DD-7046-9F07-C8DB0607B4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85B9D5-E794-10F9-3B90-4377FFE88A1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In </a:t>
            </a:r>
            <a:r>
              <a:rPr lang="en-US" sz="1200" dirty="0" err="1">
                <a:latin typeface="Amazon Ember" panose="020B0603020204020204" pitchFamily="34" charset="0"/>
                <a:ea typeface="Amazon Ember" panose="020B0603020204020204" pitchFamily="34" charset="0"/>
                <a:cs typeface="Amazon Ember" panose="020B0603020204020204" pitchFamily="34" charset="0"/>
              </a:rPr>
              <a:t>SampCert</a:t>
            </a:r>
            <a:r>
              <a:rPr lang="en-US" sz="1200" dirty="0">
                <a:latin typeface="Amazon Ember" panose="020B0603020204020204" pitchFamily="34" charset="0"/>
                <a:ea typeface="Amazon Ember" panose="020B0603020204020204" pitchFamily="34" charset="0"/>
                <a:cs typeface="Amazon Ember" panose="020B0603020204020204" pitchFamily="34" charset="0"/>
              </a:rPr>
              <a:t>, we collected these features together into an interface which we call abstract differential privacy.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This interface has three parts.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For one, it parameterizes by a proposition of one real-valued parameter, which defines a measurement of privacy for a noisy query over a database.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Next, our interface requires that this proposition obey a limited selection of composition rules,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In particular,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Applying two queries in sequence has to add their privacy bounds,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Applying a pure function to a private query, also known as postprocessing, can’t increase the privacy bound,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And that constant functions are perfectly private,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And finally, we require some way to make numerical statistics private by adding random noise. </a:t>
            </a:r>
          </a:p>
        </p:txBody>
      </p:sp>
      <p:sp>
        <p:nvSpPr>
          <p:cNvPr id="4" name="Slide Number Placeholder 3">
            <a:extLst>
              <a:ext uri="{FF2B5EF4-FFF2-40B4-BE49-F238E27FC236}">
                <a16:creationId xmlns:a16="http://schemas.microsoft.com/office/drawing/2014/main" id="{CCED857A-98A1-C5B2-80A5-6F5C4A2E89ED}"/>
              </a:ext>
            </a:extLst>
          </p:cNvPr>
          <p:cNvSpPr>
            <a:spLocks noGrp="1"/>
          </p:cNvSpPr>
          <p:nvPr>
            <p:ph type="sldNum" sz="quarter" idx="5"/>
          </p:nvPr>
        </p:nvSpPr>
        <p:spPr/>
        <p:txBody>
          <a:bodyPr/>
          <a:lstStyle/>
          <a:p>
            <a:fld id="{1304658E-8CFE-934B-8ACD-C097BFFA043C}" type="slidenum">
              <a:rPr lang="en-US" smtClean="0"/>
              <a:t>38</a:t>
            </a:fld>
            <a:endParaRPr lang="en-US"/>
          </a:p>
        </p:txBody>
      </p:sp>
    </p:spTree>
    <p:extLst>
      <p:ext uri="{BB962C8B-B14F-4D97-AF65-F5344CB8AC3E}">
        <p14:creationId xmlns:p14="http://schemas.microsoft.com/office/powerpoint/2010/main" val="7431461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F2424-98B6-A8BC-FCD3-F61F089D85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83618D-3573-2A77-9699-037B9C7845B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20EBAC-22E3-F009-C2A9-B74CEAE6BD8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In </a:t>
            </a:r>
            <a:r>
              <a:rPr lang="en-US" sz="1200" dirty="0" err="1">
                <a:latin typeface="Amazon Ember" panose="020B0603020204020204" pitchFamily="34" charset="0"/>
                <a:ea typeface="Amazon Ember" panose="020B0603020204020204" pitchFamily="34" charset="0"/>
                <a:cs typeface="Amazon Ember" panose="020B0603020204020204" pitchFamily="34" charset="0"/>
              </a:rPr>
              <a:t>SampCert</a:t>
            </a:r>
            <a:r>
              <a:rPr lang="en-US" sz="1200" dirty="0">
                <a:latin typeface="Amazon Ember" panose="020B0603020204020204" pitchFamily="34" charset="0"/>
                <a:ea typeface="Amazon Ember" panose="020B0603020204020204" pitchFamily="34" charset="0"/>
                <a:cs typeface="Amazon Ember" panose="020B0603020204020204" pitchFamily="34" charset="0"/>
              </a:rPr>
              <a:t>, we collected these features together into an interface which we call abstract differential privacy.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This interface has three parts.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For one, it parameterizes by a proposition of one real-valued parameter, which defines a measurement of privacy for a noisy query over a database.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Next, our interface requires that this proposition obey a limited selection of composition rules,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In particular,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Applying two queries in sequence has to add their privacy bounds,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Applying a pure function to a private query, also known as postprocessing, can’t increase the privacy bound,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And that constant functions are perfectly private,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And finally, we require some way to make numerical statistics private by adding random noise. </a:t>
            </a:r>
          </a:p>
        </p:txBody>
      </p:sp>
      <p:sp>
        <p:nvSpPr>
          <p:cNvPr id="4" name="Slide Number Placeholder 3">
            <a:extLst>
              <a:ext uri="{FF2B5EF4-FFF2-40B4-BE49-F238E27FC236}">
                <a16:creationId xmlns:a16="http://schemas.microsoft.com/office/drawing/2014/main" id="{DB71D3D6-5DC7-B970-4417-55281EA82E51}"/>
              </a:ext>
            </a:extLst>
          </p:cNvPr>
          <p:cNvSpPr>
            <a:spLocks noGrp="1"/>
          </p:cNvSpPr>
          <p:nvPr>
            <p:ph type="sldNum" sz="quarter" idx="5"/>
          </p:nvPr>
        </p:nvSpPr>
        <p:spPr/>
        <p:txBody>
          <a:bodyPr/>
          <a:lstStyle/>
          <a:p>
            <a:fld id="{1304658E-8CFE-934B-8ACD-C097BFFA043C}" type="slidenum">
              <a:rPr lang="en-US" smtClean="0"/>
              <a:t>39</a:t>
            </a:fld>
            <a:endParaRPr lang="en-US"/>
          </a:p>
        </p:txBody>
      </p:sp>
    </p:spTree>
    <p:extLst>
      <p:ext uri="{BB962C8B-B14F-4D97-AF65-F5344CB8AC3E}">
        <p14:creationId xmlns:p14="http://schemas.microsoft.com/office/powerpoint/2010/main" val="328226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9616E-C723-0EB9-32AB-903E0DE4D5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7029E5-D5F6-14B4-D9FF-B32ADCE5B2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2AE4D2-9DBA-17F2-21E9-8DE69D4944EB}"/>
              </a:ext>
            </a:extLst>
          </p:cNvPr>
          <p:cNvSpPr>
            <a:spLocks noGrp="1"/>
          </p:cNvSpPr>
          <p:nvPr>
            <p:ph type="body" idx="1"/>
          </p:nvPr>
        </p:nvSpPr>
        <p:spPr/>
        <p:txBody>
          <a:bodyPr/>
          <a:lstStyle/>
          <a:p>
            <a:r>
              <a:rPr lang="en-US" dirty="0"/>
              <a:t>Unfortunately, and I hope this isn’t a surprise in the security session, but the world is not perfect.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Attackers have found clever ways to learn a great deal of sensitive information using unintentional data leaks in innocuous looking statistics. </a:t>
            </a:r>
            <a:br>
              <a:rPr lang="en-US" dirty="0"/>
            </a:br>
            <a:br>
              <a:rPr lang="en-US" dirty="0"/>
            </a:br>
            <a:r>
              <a:rPr lang="en-US" dirty="0"/>
              <a:t>Going back to my example, knowing the precise maximum income in a zip code also tell an attacker that someone with that exact income does live in that zip code, which can be enough to identify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leveraging automated constraint solvers and correlations with public knowledge, attackers have managed to target and re-identify individuals in real-life datasets, even when traditional anonymization techniques are put in place. </a:t>
            </a:r>
          </a:p>
        </p:txBody>
      </p:sp>
      <p:sp>
        <p:nvSpPr>
          <p:cNvPr id="4" name="Slide Number Placeholder 3">
            <a:extLst>
              <a:ext uri="{FF2B5EF4-FFF2-40B4-BE49-F238E27FC236}">
                <a16:creationId xmlns:a16="http://schemas.microsoft.com/office/drawing/2014/main" id="{A69C221D-5542-388D-034F-117BC3E5622B}"/>
              </a:ext>
            </a:extLst>
          </p:cNvPr>
          <p:cNvSpPr>
            <a:spLocks noGrp="1"/>
          </p:cNvSpPr>
          <p:nvPr>
            <p:ph type="sldNum" sz="quarter" idx="5"/>
          </p:nvPr>
        </p:nvSpPr>
        <p:spPr/>
        <p:txBody>
          <a:bodyPr/>
          <a:lstStyle/>
          <a:p>
            <a:fld id="{1304658E-8CFE-934B-8ACD-C097BFFA043C}" type="slidenum">
              <a:rPr lang="en-US" smtClean="0"/>
              <a:t>4</a:t>
            </a:fld>
            <a:endParaRPr lang="en-US"/>
          </a:p>
        </p:txBody>
      </p:sp>
    </p:spTree>
    <p:extLst>
      <p:ext uri="{BB962C8B-B14F-4D97-AF65-F5344CB8AC3E}">
        <p14:creationId xmlns:p14="http://schemas.microsoft.com/office/powerpoint/2010/main" val="15056811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B4193-D2AF-D1D0-64AC-B73A3AD2BB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31C370-4963-E693-ACB9-8FD2EC6CF2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648F3C-8F63-6BF4-5FEB-DFB928A8F3B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In </a:t>
            </a:r>
            <a:r>
              <a:rPr lang="en-US" sz="1200" dirty="0" err="1">
                <a:latin typeface="Amazon Ember" panose="020B0603020204020204" pitchFamily="34" charset="0"/>
                <a:ea typeface="Amazon Ember" panose="020B0603020204020204" pitchFamily="34" charset="0"/>
                <a:cs typeface="Amazon Ember" panose="020B0603020204020204" pitchFamily="34" charset="0"/>
              </a:rPr>
              <a:t>SampCert</a:t>
            </a:r>
            <a:r>
              <a:rPr lang="en-US" sz="1200" dirty="0">
                <a:latin typeface="Amazon Ember" panose="020B0603020204020204" pitchFamily="34" charset="0"/>
                <a:ea typeface="Amazon Ember" panose="020B0603020204020204" pitchFamily="34" charset="0"/>
                <a:cs typeface="Amazon Ember" panose="020B0603020204020204" pitchFamily="34" charset="0"/>
              </a:rPr>
              <a:t>, we collected these features together into an interface which we call abstract differential privacy.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This interface has three parts.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For one, it parameterizes by a proposition of one real-valued parameter, which defines a measurement of privacy for a noisy query over a database. </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sz="1200" dirty="0">
                <a:latin typeface="Amazon Ember" panose="020B0603020204020204" pitchFamily="34" charset="0"/>
                <a:ea typeface="Amazon Ember" panose="020B0603020204020204" pitchFamily="34" charset="0"/>
                <a:cs typeface="Amazon Ember" panose="020B0603020204020204" pitchFamily="34" charset="0"/>
              </a:rPr>
            </a:br>
            <a:r>
              <a:rPr lang="en-US" sz="1200" dirty="0">
                <a:latin typeface="Amazon Ember" panose="020B0603020204020204" pitchFamily="34" charset="0"/>
                <a:ea typeface="Amazon Ember" panose="020B0603020204020204" pitchFamily="34" charset="0"/>
                <a:cs typeface="Amazon Ember" panose="020B0603020204020204" pitchFamily="34" charset="0"/>
              </a:rPr>
              <a:t>Next, our interface requires that this proposition obey a limited selection of composition rules,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In particular,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Applying two queries in sequence has to add their privacy bounds,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Applying a pure function to a private query, also known as postprocessing, can’t increase the privacy bound,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And that constant functions are perfectly private,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mazon Ember" panose="020B0603020204020204" pitchFamily="34" charset="0"/>
              <a:ea typeface="Amazon Ember" panose="020B0603020204020204" pitchFamily="34" charset="0"/>
              <a:cs typeface="Amazon Ember" panose="020B0603020204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mazon Ember" panose="020B0603020204020204" pitchFamily="34" charset="0"/>
                <a:ea typeface="Amazon Ember" panose="020B0603020204020204" pitchFamily="34" charset="0"/>
                <a:cs typeface="Amazon Ember" panose="020B0603020204020204" pitchFamily="34" charset="0"/>
              </a:rPr>
              <a:t>And finally, we require some way to make numerical statistics private by adding random noise.</a:t>
            </a:r>
          </a:p>
        </p:txBody>
      </p:sp>
      <p:sp>
        <p:nvSpPr>
          <p:cNvPr id="4" name="Slide Number Placeholder 3">
            <a:extLst>
              <a:ext uri="{FF2B5EF4-FFF2-40B4-BE49-F238E27FC236}">
                <a16:creationId xmlns:a16="http://schemas.microsoft.com/office/drawing/2014/main" id="{99BBD762-8D22-2A01-D56B-7215A90E0417}"/>
              </a:ext>
            </a:extLst>
          </p:cNvPr>
          <p:cNvSpPr>
            <a:spLocks noGrp="1"/>
          </p:cNvSpPr>
          <p:nvPr>
            <p:ph type="sldNum" sz="quarter" idx="5"/>
          </p:nvPr>
        </p:nvSpPr>
        <p:spPr/>
        <p:txBody>
          <a:bodyPr/>
          <a:lstStyle/>
          <a:p>
            <a:fld id="{1304658E-8CFE-934B-8ACD-C097BFFA043C}" type="slidenum">
              <a:rPr lang="en-US" smtClean="0"/>
              <a:t>40</a:t>
            </a:fld>
            <a:endParaRPr lang="en-US"/>
          </a:p>
        </p:txBody>
      </p:sp>
    </p:spTree>
    <p:extLst>
      <p:ext uri="{BB962C8B-B14F-4D97-AF65-F5344CB8AC3E}">
        <p14:creationId xmlns:p14="http://schemas.microsoft.com/office/powerpoint/2010/main" val="142734102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D2B9C-F6DA-3DD2-80E2-148B0DDD49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0D2555-EB19-7F79-20C7-E5264EE529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C5431F-323D-9BE3-D7CE-A6E36FD9D485}"/>
              </a:ext>
            </a:extLst>
          </p:cNvPr>
          <p:cNvSpPr>
            <a:spLocks noGrp="1"/>
          </p:cNvSpPr>
          <p:nvPr>
            <p:ph type="body" idx="1"/>
          </p:nvPr>
        </p:nvSpPr>
        <p:spPr/>
        <p:txBody>
          <a:bodyPr/>
          <a:lstStyle/>
          <a:p>
            <a:r>
              <a:rPr lang="en-US" dirty="0"/>
              <a:t>We require that for any integer-valued query over a database with an upper bound on how sensitive the function is to changing individual rows in the </a:t>
            </a:r>
            <a:r>
              <a:rPr lang="en-US" dirty="0" err="1"/>
              <a:t>dabase</a:t>
            </a:r>
            <a:r>
              <a:rPr lang="en-US" dirty="0"/>
              <a:t>,</a:t>
            </a:r>
          </a:p>
          <a:p>
            <a:endParaRPr lang="en-US" dirty="0"/>
          </a:p>
          <a:p>
            <a:r>
              <a:rPr lang="en-US" dirty="0"/>
              <a:t>There exists a noise distribution such that our query plus that noise is epsilon-</a:t>
            </a:r>
            <a:r>
              <a:rPr lang="en-US" dirty="0" err="1"/>
              <a:t>dp</a:t>
            </a:r>
            <a:endParaRPr lang="en-US" dirty="0"/>
          </a:p>
        </p:txBody>
      </p:sp>
      <p:sp>
        <p:nvSpPr>
          <p:cNvPr id="4" name="Slide Number Placeholder 3">
            <a:extLst>
              <a:ext uri="{FF2B5EF4-FFF2-40B4-BE49-F238E27FC236}">
                <a16:creationId xmlns:a16="http://schemas.microsoft.com/office/drawing/2014/main" id="{874E4876-8718-908D-356C-12D77185E095}"/>
              </a:ext>
            </a:extLst>
          </p:cNvPr>
          <p:cNvSpPr>
            <a:spLocks noGrp="1"/>
          </p:cNvSpPr>
          <p:nvPr>
            <p:ph type="sldNum" sz="quarter" idx="5"/>
          </p:nvPr>
        </p:nvSpPr>
        <p:spPr/>
        <p:txBody>
          <a:bodyPr/>
          <a:lstStyle/>
          <a:p>
            <a:fld id="{1304658E-8CFE-934B-8ACD-C097BFFA043C}" type="slidenum">
              <a:rPr lang="en-US" smtClean="0"/>
              <a:t>41</a:t>
            </a:fld>
            <a:endParaRPr lang="en-US"/>
          </a:p>
        </p:txBody>
      </p:sp>
    </p:spTree>
    <p:extLst>
      <p:ext uri="{BB962C8B-B14F-4D97-AF65-F5344CB8AC3E}">
        <p14:creationId xmlns:p14="http://schemas.microsoft.com/office/powerpoint/2010/main" val="36768936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6D927-7EF3-41DD-142B-786CCAE1FB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DB3D9C-2621-E1A9-122B-D7F33800DB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C07EF1-93E1-5F4A-9A55-36C1C82B21E0}"/>
              </a:ext>
            </a:extLst>
          </p:cNvPr>
          <p:cNvSpPr>
            <a:spLocks noGrp="1"/>
          </p:cNvSpPr>
          <p:nvPr>
            <p:ph type="body" idx="1"/>
          </p:nvPr>
        </p:nvSpPr>
        <p:spPr/>
        <p:txBody>
          <a:bodyPr/>
          <a:lstStyle/>
          <a:p>
            <a:r>
              <a:rPr lang="en-US" dirty="0"/>
              <a:t>In </a:t>
            </a:r>
            <a:r>
              <a:rPr lang="en-US" dirty="0" err="1"/>
              <a:t>SampCert</a:t>
            </a:r>
            <a:r>
              <a:rPr lang="en-US" dirty="0"/>
              <a:t>, we've </a:t>
            </a:r>
            <a:r>
              <a:rPr lang="en-US" dirty="0" err="1"/>
              <a:t>instansiated</a:t>
            </a:r>
            <a:r>
              <a:rPr lang="en-US" dirty="0"/>
              <a:t> that interface with two of the variants of DP that we care about at AWS</a:t>
            </a:r>
          </a:p>
          <a:p>
            <a:r>
              <a:rPr lang="en-US" dirty="0"/>
              <a:t>That is Pure DP with noise drawn from a discrete Laplace operator and zero-concentrated DP with noise drawn from the discrete gaussian.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other variants such as </a:t>
            </a:r>
            <a:r>
              <a:rPr lang="en-US" dirty="0" err="1"/>
              <a:t>Renyi</a:t>
            </a:r>
            <a:r>
              <a:rPr lang="en-US" dirty="0"/>
              <a:t> DP which fit into this framework but we have yet to mechanize. </a:t>
            </a:r>
          </a:p>
          <a:p>
            <a:endParaRPr lang="en-US" dirty="0"/>
          </a:p>
          <a:p>
            <a:r>
              <a:rPr lang="en-US" dirty="0"/>
              <a:t>The proofs that these DP systems satisfy the bounds are quite involved, in particular zero-concentrated differential </a:t>
            </a:r>
            <a:r>
              <a:rPr lang="en-US" dirty="0" err="1"/>
              <a:t>pricay</a:t>
            </a:r>
            <a:r>
              <a:rPr lang="en-US" dirty="0"/>
              <a:t> for example involved Fourier </a:t>
            </a:r>
            <a:r>
              <a:rPr lang="en-US" dirty="0" err="1"/>
              <a:t>analsysi</a:t>
            </a:r>
            <a:r>
              <a:rPr lang="en-US" dirty="0"/>
              <a:t> and and a version of Jensen’s inequality that uses extended real numbers, but using </a:t>
            </a:r>
            <a:r>
              <a:rPr lang="en-US" dirty="0" err="1"/>
              <a:t>mathlib</a:t>
            </a:r>
            <a:r>
              <a:rPr lang="en-US" dirty="0"/>
              <a:t> allowed us to mechanize all of these arguments based on what we read on papers .</a:t>
            </a:r>
          </a:p>
          <a:p>
            <a:endParaRPr lang="en-US" dirty="0"/>
          </a:p>
        </p:txBody>
      </p:sp>
      <p:sp>
        <p:nvSpPr>
          <p:cNvPr id="4" name="Slide Number Placeholder 3">
            <a:extLst>
              <a:ext uri="{FF2B5EF4-FFF2-40B4-BE49-F238E27FC236}">
                <a16:creationId xmlns:a16="http://schemas.microsoft.com/office/drawing/2014/main" id="{9E732A71-CEAA-4E48-792E-F7610E402CBA}"/>
              </a:ext>
            </a:extLst>
          </p:cNvPr>
          <p:cNvSpPr>
            <a:spLocks noGrp="1"/>
          </p:cNvSpPr>
          <p:nvPr>
            <p:ph type="sldNum" sz="quarter" idx="5"/>
          </p:nvPr>
        </p:nvSpPr>
        <p:spPr/>
        <p:txBody>
          <a:bodyPr/>
          <a:lstStyle/>
          <a:p>
            <a:fld id="{1304658E-8CFE-934B-8ACD-C097BFFA043C}" type="slidenum">
              <a:rPr lang="en-US" smtClean="0"/>
              <a:t>42</a:t>
            </a:fld>
            <a:endParaRPr lang="en-US"/>
          </a:p>
        </p:txBody>
      </p:sp>
    </p:spTree>
    <p:extLst>
      <p:ext uri="{BB962C8B-B14F-4D97-AF65-F5344CB8AC3E}">
        <p14:creationId xmlns:p14="http://schemas.microsoft.com/office/powerpoint/2010/main" val="30430547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DFBB2-8FCC-56B2-3D2F-D60291178F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B32D99-8339-9718-3D9D-8B292DCA13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8AF3F5-1893-784A-C126-60AB7F2822FC}"/>
              </a:ext>
            </a:extLst>
          </p:cNvPr>
          <p:cNvSpPr>
            <a:spLocks noGrp="1"/>
          </p:cNvSpPr>
          <p:nvPr>
            <p:ph type="body" idx="1"/>
          </p:nvPr>
        </p:nvSpPr>
        <p:spPr/>
        <p:txBody>
          <a:bodyPr/>
          <a:lstStyle/>
          <a:p>
            <a:r>
              <a:rPr lang="en-US" dirty="0"/>
              <a:t>To round off this section I’ll show you what this interface can do. </a:t>
            </a:r>
            <a:br>
              <a:rPr lang="en-US" dirty="0"/>
            </a:br>
            <a:endParaRPr lang="en-US" dirty="0"/>
          </a:p>
          <a:p>
            <a:r>
              <a:rPr lang="en-US" dirty="0"/>
              <a:t>On the slide I have a program which builds a histogram from your data, and makes it private by adding noise to the count in each bin. </a:t>
            </a:r>
            <a:br>
              <a:rPr lang="en-US" dirty="0"/>
            </a:br>
            <a:endParaRPr lang="en-US" dirty="0"/>
          </a:p>
          <a:p>
            <a:r>
              <a:rPr lang="en-US" dirty="0"/>
              <a:t>I don’t have time to get into the proof itself but in this case you can verify a DP bound on this program by following your nose and applying whichever rule from the interface matches at each step</a:t>
            </a:r>
          </a:p>
          <a:p>
            <a:endParaRPr lang="en-US" dirty="0"/>
          </a:p>
          <a:p>
            <a:r>
              <a:rPr lang="en-US" dirty="0"/>
              <a:t>And you end up with an abstract privacy bound which applies no matter which instance of abstract DP you use!</a:t>
            </a:r>
          </a:p>
          <a:p>
            <a:endParaRPr lang="en-US" dirty="0"/>
          </a:p>
          <a:p>
            <a:r>
              <a:rPr lang="en-US" dirty="0"/>
              <a:t>I can speak more about the pros and cons of this approach afterwards—I will say that despite the fact that this is not a universal proof technique, we found that just using the interface alone was still quite versatile.  </a:t>
            </a:r>
          </a:p>
        </p:txBody>
      </p:sp>
      <p:sp>
        <p:nvSpPr>
          <p:cNvPr id="4" name="Slide Number Placeholder 3">
            <a:extLst>
              <a:ext uri="{FF2B5EF4-FFF2-40B4-BE49-F238E27FC236}">
                <a16:creationId xmlns:a16="http://schemas.microsoft.com/office/drawing/2014/main" id="{B916F6D7-7EF9-59ED-5D5F-6B5DDD0BF837}"/>
              </a:ext>
            </a:extLst>
          </p:cNvPr>
          <p:cNvSpPr>
            <a:spLocks noGrp="1"/>
          </p:cNvSpPr>
          <p:nvPr>
            <p:ph type="sldNum" sz="quarter" idx="5"/>
          </p:nvPr>
        </p:nvSpPr>
        <p:spPr/>
        <p:txBody>
          <a:bodyPr/>
          <a:lstStyle/>
          <a:p>
            <a:fld id="{1304658E-8CFE-934B-8ACD-C097BFFA043C}" type="slidenum">
              <a:rPr lang="en-US" smtClean="0"/>
              <a:t>43</a:t>
            </a:fld>
            <a:endParaRPr lang="en-US"/>
          </a:p>
        </p:txBody>
      </p:sp>
    </p:spTree>
    <p:extLst>
      <p:ext uri="{BB962C8B-B14F-4D97-AF65-F5344CB8AC3E}">
        <p14:creationId xmlns:p14="http://schemas.microsoft.com/office/powerpoint/2010/main" val="35752779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26FAFB-452C-8D5B-4CE3-9A0739EF15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F67EF9-032C-B726-9AE8-6118B2B4EB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989101-1ECE-89D2-D504-0058F8427AD9}"/>
              </a:ext>
            </a:extLst>
          </p:cNvPr>
          <p:cNvSpPr>
            <a:spLocks noGrp="1"/>
          </p:cNvSpPr>
          <p:nvPr>
            <p:ph type="body" idx="1"/>
          </p:nvPr>
        </p:nvSpPr>
        <p:spPr/>
        <p:txBody>
          <a:bodyPr/>
          <a:lstStyle/>
          <a:p>
            <a:r>
              <a:rPr lang="en-US" dirty="0"/>
              <a:t>To round off this section I’ll show you what this interface can do. </a:t>
            </a:r>
            <a:br>
              <a:rPr lang="en-US" dirty="0"/>
            </a:br>
            <a:endParaRPr lang="en-US" dirty="0"/>
          </a:p>
          <a:p>
            <a:r>
              <a:rPr lang="en-US" dirty="0"/>
              <a:t>On the slide I have a program which builds a histogram from your data, and makes it private by adding noise to the count in each bin. </a:t>
            </a:r>
            <a:br>
              <a:rPr lang="en-US" dirty="0"/>
            </a:br>
            <a:endParaRPr lang="en-US" dirty="0"/>
          </a:p>
          <a:p>
            <a:r>
              <a:rPr lang="en-US" dirty="0"/>
              <a:t>I don’t have time to get into the proof itself but in this case you can verify a DP bound on this program by following your nose and applying whichever rule from the interface matches at each step</a:t>
            </a:r>
          </a:p>
          <a:p>
            <a:endParaRPr lang="en-US" dirty="0"/>
          </a:p>
          <a:p>
            <a:r>
              <a:rPr lang="en-US" dirty="0"/>
              <a:t>And you end up with an abstract privacy bound which applies no matter which instance of abstract DP you use!</a:t>
            </a:r>
          </a:p>
          <a:p>
            <a:endParaRPr lang="en-US" dirty="0"/>
          </a:p>
          <a:p>
            <a:r>
              <a:rPr lang="en-US" dirty="0"/>
              <a:t>I can speak more about the pros and cons of this approach afterwards—I will say that despite the fact that this is not a universal proof technique, we found that just using the interface alone was still quite versatile.  </a:t>
            </a:r>
          </a:p>
          <a:p>
            <a:endParaRPr lang="en-US" dirty="0"/>
          </a:p>
        </p:txBody>
      </p:sp>
      <p:sp>
        <p:nvSpPr>
          <p:cNvPr id="4" name="Slide Number Placeholder 3">
            <a:extLst>
              <a:ext uri="{FF2B5EF4-FFF2-40B4-BE49-F238E27FC236}">
                <a16:creationId xmlns:a16="http://schemas.microsoft.com/office/drawing/2014/main" id="{4EA2EC9E-2B2F-A91F-220B-0EB020F7F49B}"/>
              </a:ext>
            </a:extLst>
          </p:cNvPr>
          <p:cNvSpPr>
            <a:spLocks noGrp="1"/>
          </p:cNvSpPr>
          <p:nvPr>
            <p:ph type="sldNum" sz="quarter" idx="5"/>
          </p:nvPr>
        </p:nvSpPr>
        <p:spPr/>
        <p:txBody>
          <a:bodyPr/>
          <a:lstStyle/>
          <a:p>
            <a:fld id="{1304658E-8CFE-934B-8ACD-C097BFFA043C}" type="slidenum">
              <a:rPr lang="en-US" smtClean="0"/>
              <a:t>44</a:t>
            </a:fld>
            <a:endParaRPr lang="en-US"/>
          </a:p>
        </p:txBody>
      </p:sp>
    </p:spTree>
    <p:extLst>
      <p:ext uri="{BB962C8B-B14F-4D97-AF65-F5344CB8AC3E}">
        <p14:creationId xmlns:p14="http://schemas.microsoft.com/office/powerpoint/2010/main" val="30164177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FB7A9-B745-F242-EF66-21BD75C16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8221E9-E462-B1C5-DEA9-CA44A387E2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0ACCA2-8345-7DC9-39DA-19085C239531}"/>
              </a:ext>
            </a:extLst>
          </p:cNvPr>
          <p:cNvSpPr>
            <a:spLocks noGrp="1"/>
          </p:cNvSpPr>
          <p:nvPr>
            <p:ph type="body" idx="1"/>
          </p:nvPr>
        </p:nvSpPr>
        <p:spPr/>
        <p:txBody>
          <a:bodyPr/>
          <a:lstStyle/>
          <a:p>
            <a:r>
              <a:rPr lang="en-US" dirty="0"/>
              <a:t>To round off this section I’ll show you what this interface can do. </a:t>
            </a:r>
            <a:br>
              <a:rPr lang="en-US" dirty="0"/>
            </a:br>
            <a:endParaRPr lang="en-US" dirty="0"/>
          </a:p>
          <a:p>
            <a:r>
              <a:rPr lang="en-US" dirty="0"/>
              <a:t>On the slide I have a program which builds a histogram from your data, and makes it private by adding noise to the count in each bin. </a:t>
            </a:r>
            <a:br>
              <a:rPr lang="en-US" dirty="0"/>
            </a:br>
            <a:endParaRPr lang="en-US" dirty="0"/>
          </a:p>
          <a:p>
            <a:r>
              <a:rPr lang="en-US" dirty="0"/>
              <a:t>I don’t have time to get into the proof itself but in this case you can verify a DP bound on this program by following your nose and applying whichever rule from the interface matches at each step</a:t>
            </a:r>
          </a:p>
          <a:p>
            <a:endParaRPr lang="en-US" dirty="0"/>
          </a:p>
          <a:p>
            <a:r>
              <a:rPr lang="en-US" dirty="0"/>
              <a:t>And you end up with an abstract privacy bound which applies no matter which instance of abstract DP you use!</a:t>
            </a:r>
          </a:p>
          <a:p>
            <a:endParaRPr lang="en-US" dirty="0"/>
          </a:p>
          <a:p>
            <a:r>
              <a:rPr lang="en-US" dirty="0"/>
              <a:t>I can speak more about the pros and cons of this approach afterwards—I will say that despite the fact that this is not a universal proof technique, we found that just using the interface alone was still quite versatile.  </a:t>
            </a:r>
          </a:p>
          <a:p>
            <a:endParaRPr lang="en-US" dirty="0"/>
          </a:p>
        </p:txBody>
      </p:sp>
      <p:sp>
        <p:nvSpPr>
          <p:cNvPr id="4" name="Slide Number Placeholder 3">
            <a:extLst>
              <a:ext uri="{FF2B5EF4-FFF2-40B4-BE49-F238E27FC236}">
                <a16:creationId xmlns:a16="http://schemas.microsoft.com/office/drawing/2014/main" id="{E9CC3108-01E5-ABE6-D89D-4E09F8722125}"/>
              </a:ext>
            </a:extLst>
          </p:cNvPr>
          <p:cNvSpPr>
            <a:spLocks noGrp="1"/>
          </p:cNvSpPr>
          <p:nvPr>
            <p:ph type="sldNum" sz="quarter" idx="5"/>
          </p:nvPr>
        </p:nvSpPr>
        <p:spPr/>
        <p:txBody>
          <a:bodyPr/>
          <a:lstStyle/>
          <a:p>
            <a:fld id="{1304658E-8CFE-934B-8ACD-C097BFFA043C}" type="slidenum">
              <a:rPr lang="en-US" smtClean="0"/>
              <a:t>45</a:t>
            </a:fld>
            <a:endParaRPr lang="en-US"/>
          </a:p>
        </p:txBody>
      </p:sp>
    </p:spTree>
    <p:extLst>
      <p:ext uri="{BB962C8B-B14F-4D97-AF65-F5344CB8AC3E}">
        <p14:creationId xmlns:p14="http://schemas.microsoft.com/office/powerpoint/2010/main" val="13184226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211A0-99D4-AAF8-7FD4-C760A29836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8B00B9-33DF-DD3C-17C5-AD307EABE8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7D89D3-30D1-25E0-157B-BC89E7DCFC63}"/>
              </a:ext>
            </a:extLst>
          </p:cNvPr>
          <p:cNvSpPr>
            <a:spLocks noGrp="1"/>
          </p:cNvSpPr>
          <p:nvPr>
            <p:ph type="body" idx="1"/>
          </p:nvPr>
        </p:nvSpPr>
        <p:spPr/>
        <p:txBody>
          <a:bodyPr/>
          <a:lstStyle/>
          <a:p>
            <a:r>
              <a:rPr lang="en-US" dirty="0"/>
              <a:t>Okay now we have a theory of DP in Lean</a:t>
            </a:r>
          </a:p>
          <a:p>
            <a:endParaRPr lang="en-US" dirty="0"/>
          </a:p>
          <a:p>
            <a:r>
              <a:rPr lang="en-US" dirty="0"/>
              <a:t>We want to get it ready to deploy out in the world. </a:t>
            </a:r>
          </a:p>
          <a:p>
            <a:endParaRPr lang="en-US" dirty="0"/>
          </a:p>
        </p:txBody>
      </p:sp>
      <p:sp>
        <p:nvSpPr>
          <p:cNvPr id="4" name="Slide Number Placeholder 3">
            <a:extLst>
              <a:ext uri="{FF2B5EF4-FFF2-40B4-BE49-F238E27FC236}">
                <a16:creationId xmlns:a16="http://schemas.microsoft.com/office/drawing/2014/main" id="{5175506A-A40D-B355-F7FD-EED367FF8DAA}"/>
              </a:ext>
            </a:extLst>
          </p:cNvPr>
          <p:cNvSpPr>
            <a:spLocks noGrp="1"/>
          </p:cNvSpPr>
          <p:nvPr>
            <p:ph type="sldNum" sz="quarter" idx="5"/>
          </p:nvPr>
        </p:nvSpPr>
        <p:spPr/>
        <p:txBody>
          <a:bodyPr/>
          <a:lstStyle/>
          <a:p>
            <a:fld id="{1304658E-8CFE-934B-8ACD-C097BFFA043C}" type="slidenum">
              <a:rPr lang="en-US" smtClean="0"/>
              <a:t>46</a:t>
            </a:fld>
            <a:endParaRPr lang="en-US"/>
          </a:p>
        </p:txBody>
      </p:sp>
    </p:spTree>
    <p:extLst>
      <p:ext uri="{BB962C8B-B14F-4D97-AF65-F5344CB8AC3E}">
        <p14:creationId xmlns:p14="http://schemas.microsoft.com/office/powerpoint/2010/main" val="319626360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7CAA1-D7A3-AC92-C0C1-99F004A903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1788F4-9BD0-DF96-1BCE-ED6F2ECF8E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B4D94C-BA8C-8B25-16E4-45DBBFC924D9}"/>
              </a:ext>
            </a:extLst>
          </p:cNvPr>
          <p:cNvSpPr>
            <a:spLocks noGrp="1"/>
          </p:cNvSpPr>
          <p:nvPr>
            <p:ph type="body" idx="1"/>
          </p:nvPr>
        </p:nvSpPr>
        <p:spPr/>
        <p:txBody>
          <a:bodyPr/>
          <a:lstStyle/>
          <a:p>
            <a:r>
              <a:rPr lang="en-US" dirty="0"/>
              <a:t>You’ll recall that we’ve shallowly embedded our programs shallowly into the type of mass functions, which the Lean compiler in general does not know know to compile never mind compile to a probabilistic program. </a:t>
            </a:r>
          </a:p>
          <a:p>
            <a:endParaRPr lang="en-US" dirty="0"/>
          </a:p>
          <a:p>
            <a:r>
              <a:rPr lang="en-US" dirty="0"/>
              <a:t>However, our programs were also not just arbitrary mass functions, you’ll also remember that we decided to write them inside a little DSL, </a:t>
            </a:r>
          </a:p>
          <a:p>
            <a:endParaRPr lang="en-US" dirty="0"/>
          </a:p>
          <a:p>
            <a:r>
              <a:rPr lang="en-US" dirty="0"/>
              <a:t>And so that carves out a subset of mass functions which are distinguished by the characteristic that they do have a known sampling algorithm.</a:t>
            </a:r>
          </a:p>
        </p:txBody>
      </p:sp>
      <p:sp>
        <p:nvSpPr>
          <p:cNvPr id="4" name="Slide Number Placeholder 3">
            <a:extLst>
              <a:ext uri="{FF2B5EF4-FFF2-40B4-BE49-F238E27FC236}">
                <a16:creationId xmlns:a16="http://schemas.microsoft.com/office/drawing/2014/main" id="{6D6A1DDC-FAAA-79B8-E255-2BC8844D84D4}"/>
              </a:ext>
            </a:extLst>
          </p:cNvPr>
          <p:cNvSpPr>
            <a:spLocks noGrp="1"/>
          </p:cNvSpPr>
          <p:nvPr>
            <p:ph type="sldNum" sz="quarter" idx="5"/>
          </p:nvPr>
        </p:nvSpPr>
        <p:spPr/>
        <p:txBody>
          <a:bodyPr/>
          <a:lstStyle/>
          <a:p>
            <a:fld id="{1304658E-8CFE-934B-8ACD-C097BFFA043C}" type="slidenum">
              <a:rPr lang="en-US" smtClean="0"/>
              <a:t>47</a:t>
            </a:fld>
            <a:endParaRPr lang="en-US"/>
          </a:p>
        </p:txBody>
      </p:sp>
    </p:spTree>
    <p:extLst>
      <p:ext uri="{BB962C8B-B14F-4D97-AF65-F5344CB8AC3E}">
        <p14:creationId xmlns:p14="http://schemas.microsoft.com/office/powerpoint/2010/main" val="27680599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3D668-2075-8376-0642-5F47E4D497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A4F71C-DA1A-319C-D45F-A2722A4CFF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3630E5-2919-A4C0-924F-2237D16962BE}"/>
              </a:ext>
            </a:extLst>
          </p:cNvPr>
          <p:cNvSpPr>
            <a:spLocks noGrp="1"/>
          </p:cNvSpPr>
          <p:nvPr>
            <p:ph type="body" idx="1"/>
          </p:nvPr>
        </p:nvSpPr>
        <p:spPr/>
        <p:txBody>
          <a:bodyPr/>
          <a:lstStyle/>
          <a:p>
            <a:r>
              <a:rPr lang="en-US" dirty="0"/>
              <a:t>The four terms in our DSL were chosen not just because there were straightforward to reason about mathematically, but also because they tightly correspond to terms of a imperative language.</a:t>
            </a:r>
          </a:p>
          <a:p>
            <a:endParaRPr lang="en-US" dirty="0"/>
          </a:p>
          <a:p>
            <a:r>
              <a:rPr lang="en-US" dirty="0"/>
              <a:t>In </a:t>
            </a:r>
            <a:r>
              <a:rPr lang="en-US" dirty="0" err="1"/>
              <a:t>SampCert</a:t>
            </a:r>
            <a:r>
              <a:rPr lang="en-US" dirty="0"/>
              <a:t> we use the Lean foreign function interface to attach a C++ implementation for these terms, and this allows Lean to compile our samplers into genuine executable randomized programs. </a:t>
            </a:r>
          </a:p>
          <a:p>
            <a:endParaRPr lang="en-US" dirty="0"/>
          </a:p>
          <a:p>
            <a:r>
              <a:rPr lang="en-US" dirty="0"/>
              <a:t>Even once you add in the Lean boilerplate, this amounts to adding around 50 lines of trusted C++ code, which mostly amounts to ensuring you apply the right functions to each other in the right order, and which is well-within what we would consider acceptable from a security standpoint. </a:t>
            </a:r>
          </a:p>
        </p:txBody>
      </p:sp>
      <p:sp>
        <p:nvSpPr>
          <p:cNvPr id="4" name="Slide Number Placeholder 3">
            <a:extLst>
              <a:ext uri="{FF2B5EF4-FFF2-40B4-BE49-F238E27FC236}">
                <a16:creationId xmlns:a16="http://schemas.microsoft.com/office/drawing/2014/main" id="{0CF162AE-E1FD-F13E-3CFE-1CA730F2D6B8}"/>
              </a:ext>
            </a:extLst>
          </p:cNvPr>
          <p:cNvSpPr>
            <a:spLocks noGrp="1"/>
          </p:cNvSpPr>
          <p:nvPr>
            <p:ph type="sldNum" sz="quarter" idx="5"/>
          </p:nvPr>
        </p:nvSpPr>
        <p:spPr/>
        <p:txBody>
          <a:bodyPr/>
          <a:lstStyle/>
          <a:p>
            <a:fld id="{1304658E-8CFE-934B-8ACD-C097BFFA043C}" type="slidenum">
              <a:rPr lang="en-US" smtClean="0"/>
              <a:t>48</a:t>
            </a:fld>
            <a:endParaRPr lang="en-US"/>
          </a:p>
        </p:txBody>
      </p:sp>
    </p:spTree>
    <p:extLst>
      <p:ext uri="{BB962C8B-B14F-4D97-AF65-F5344CB8AC3E}">
        <p14:creationId xmlns:p14="http://schemas.microsoft.com/office/powerpoint/2010/main" val="26343030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8E474-BFD2-98C3-22A2-8148D97BCF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7E4385-1501-44C7-1F80-EA6BB06BB2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C5B29D-2A6B-0A52-7F56-9319E2CC0353}"/>
              </a:ext>
            </a:extLst>
          </p:cNvPr>
          <p:cNvSpPr>
            <a:spLocks noGrp="1"/>
          </p:cNvSpPr>
          <p:nvPr>
            <p:ph type="body" idx="1"/>
          </p:nvPr>
        </p:nvSpPr>
        <p:spPr/>
        <p:txBody>
          <a:bodyPr/>
          <a:lstStyle/>
          <a:p>
            <a:r>
              <a:rPr lang="en-US" dirty="0"/>
              <a:t>The four terms in our DSL were chosen not just because there were straightforward to reason about mathematically, but also because they tightly correspond to terms of a imperative language.</a:t>
            </a:r>
          </a:p>
          <a:p>
            <a:endParaRPr lang="en-US" dirty="0"/>
          </a:p>
          <a:p>
            <a:r>
              <a:rPr lang="en-US" dirty="0"/>
              <a:t>In </a:t>
            </a:r>
            <a:r>
              <a:rPr lang="en-US" dirty="0" err="1"/>
              <a:t>SampCert</a:t>
            </a:r>
            <a:r>
              <a:rPr lang="en-US" dirty="0"/>
              <a:t> we use the Lean foreign function interface to attach a C++ implementation for these terms, and this allows Lean to compile our samplers into genuine executable randomized programs. </a:t>
            </a:r>
          </a:p>
          <a:p>
            <a:endParaRPr lang="en-US" dirty="0"/>
          </a:p>
          <a:p>
            <a:r>
              <a:rPr lang="en-US" dirty="0"/>
              <a:t>Even once you add in the Lean boilerplate, this amounts to adding around 50 lines of trusted C++ code, which mostly amounts to ensuring you apply the right functions to each other in the right order, and which is well-within what we would consider acceptable from a security standpoint. </a:t>
            </a:r>
          </a:p>
        </p:txBody>
      </p:sp>
      <p:sp>
        <p:nvSpPr>
          <p:cNvPr id="4" name="Slide Number Placeholder 3">
            <a:extLst>
              <a:ext uri="{FF2B5EF4-FFF2-40B4-BE49-F238E27FC236}">
                <a16:creationId xmlns:a16="http://schemas.microsoft.com/office/drawing/2014/main" id="{9B992675-DD35-5F82-D1A0-DDBC0AFD4FDC}"/>
              </a:ext>
            </a:extLst>
          </p:cNvPr>
          <p:cNvSpPr>
            <a:spLocks noGrp="1"/>
          </p:cNvSpPr>
          <p:nvPr>
            <p:ph type="sldNum" sz="quarter" idx="5"/>
          </p:nvPr>
        </p:nvSpPr>
        <p:spPr/>
        <p:txBody>
          <a:bodyPr/>
          <a:lstStyle/>
          <a:p>
            <a:fld id="{1304658E-8CFE-934B-8ACD-C097BFFA043C}" type="slidenum">
              <a:rPr lang="en-US" smtClean="0"/>
              <a:t>49</a:t>
            </a:fld>
            <a:endParaRPr lang="en-US"/>
          </a:p>
        </p:txBody>
      </p:sp>
    </p:spTree>
    <p:extLst>
      <p:ext uri="{BB962C8B-B14F-4D97-AF65-F5344CB8AC3E}">
        <p14:creationId xmlns:p14="http://schemas.microsoft.com/office/powerpoint/2010/main" val="2416014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46D16-6A19-48D8-E8FE-3FC3127D6B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4ECD3A-CC32-3BFE-8051-D746B8F40B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E7B24F-3BD8-C461-626D-65C870FB75C6}"/>
              </a:ext>
            </a:extLst>
          </p:cNvPr>
          <p:cNvSpPr>
            <a:spLocks noGrp="1"/>
          </p:cNvSpPr>
          <p:nvPr>
            <p:ph type="body" idx="1"/>
          </p:nvPr>
        </p:nvSpPr>
        <p:spPr/>
        <p:txBody>
          <a:bodyPr/>
          <a:lstStyle/>
          <a:p>
            <a:r>
              <a:rPr lang="en-US" dirty="0"/>
              <a:t>Unfortunately, and I hope this isn’t a surprise in the security session, but the world is not perfect.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Attackers have found clever ways to learn a great deal of sensitive information using unintentional data leaks in innocuous looking statistics. </a:t>
            </a:r>
            <a:br>
              <a:rPr lang="en-US" dirty="0"/>
            </a:br>
            <a:br>
              <a:rPr lang="en-US" dirty="0"/>
            </a:br>
            <a:r>
              <a:rPr lang="en-US" dirty="0"/>
              <a:t>Going back to my example, knowing the precise maximum income in a zip code also tell an attacker that someone with that exact income does live in that zip code, which can be enough to identify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leveraging automated constraint solvers and correlations with public knowledge, attackers have managed to target and re-identify individuals in real-life datasets, even when traditional anonymization techniques are put in place. </a:t>
            </a:r>
          </a:p>
        </p:txBody>
      </p:sp>
      <p:sp>
        <p:nvSpPr>
          <p:cNvPr id="4" name="Slide Number Placeholder 3">
            <a:extLst>
              <a:ext uri="{FF2B5EF4-FFF2-40B4-BE49-F238E27FC236}">
                <a16:creationId xmlns:a16="http://schemas.microsoft.com/office/drawing/2014/main" id="{E9A422B9-2026-CA16-C6FC-3D06D8431954}"/>
              </a:ext>
            </a:extLst>
          </p:cNvPr>
          <p:cNvSpPr>
            <a:spLocks noGrp="1"/>
          </p:cNvSpPr>
          <p:nvPr>
            <p:ph type="sldNum" sz="quarter" idx="5"/>
          </p:nvPr>
        </p:nvSpPr>
        <p:spPr/>
        <p:txBody>
          <a:bodyPr/>
          <a:lstStyle/>
          <a:p>
            <a:fld id="{1304658E-8CFE-934B-8ACD-C097BFFA043C}" type="slidenum">
              <a:rPr lang="en-US" smtClean="0"/>
              <a:t>5</a:t>
            </a:fld>
            <a:endParaRPr lang="en-US"/>
          </a:p>
        </p:txBody>
      </p:sp>
    </p:spTree>
    <p:extLst>
      <p:ext uri="{BB962C8B-B14F-4D97-AF65-F5344CB8AC3E}">
        <p14:creationId xmlns:p14="http://schemas.microsoft.com/office/powerpoint/2010/main" val="289272792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9B556-C6E1-924E-51B6-6E1B2EEB1B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1B8B5B-5F0C-574B-CF9F-EA663235F2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6F0D17-0FB8-7C0A-2A09-48A52166ECFF}"/>
              </a:ext>
            </a:extLst>
          </p:cNvPr>
          <p:cNvSpPr>
            <a:spLocks noGrp="1"/>
          </p:cNvSpPr>
          <p:nvPr>
            <p:ph type="body" idx="1"/>
          </p:nvPr>
        </p:nvSpPr>
        <p:spPr/>
        <p:txBody>
          <a:bodyPr/>
          <a:lstStyle/>
          <a:p>
            <a:r>
              <a:rPr lang="en-US" dirty="0"/>
              <a:t>What does this 50 lines get us?</a:t>
            </a:r>
            <a:br>
              <a:rPr lang="en-US" dirty="0"/>
            </a:br>
            <a:br>
              <a:rPr lang="en-US" dirty="0"/>
            </a:br>
            <a:r>
              <a:rPr lang="en-US" dirty="0"/>
              <a:t>I asked you at the beginning to imagine you were a statistician so hopefully you’ll enjoy a good graph.</a:t>
            </a:r>
          </a:p>
          <a:p>
            <a:endParaRPr lang="en-US" dirty="0"/>
          </a:p>
          <a:p>
            <a:r>
              <a:rPr lang="en-US" dirty="0"/>
              <a:t>Here is the performance of our discrete gaussian sampler compared against some publicly available implementations. </a:t>
            </a:r>
          </a:p>
          <a:p>
            <a:endParaRPr lang="en-US" dirty="0"/>
          </a:p>
          <a:p>
            <a:r>
              <a:rPr lang="en-US" dirty="0"/>
              <a:t>Our extracted code has performance which is competitive with publicly available DP libraries, is substantially more robust because it is derived from a verified implementation. </a:t>
            </a:r>
          </a:p>
          <a:p>
            <a:endParaRPr lang="en-US" dirty="0"/>
          </a:p>
          <a:p>
            <a:r>
              <a:rPr lang="en-US" dirty="0"/>
              <a:t>This code is currently in use at AWS. </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F20670A4-199E-3DB1-AEF7-D4B09EC0BE16}"/>
              </a:ext>
            </a:extLst>
          </p:cNvPr>
          <p:cNvSpPr>
            <a:spLocks noGrp="1"/>
          </p:cNvSpPr>
          <p:nvPr>
            <p:ph type="sldNum" sz="quarter" idx="5"/>
          </p:nvPr>
        </p:nvSpPr>
        <p:spPr/>
        <p:txBody>
          <a:bodyPr/>
          <a:lstStyle/>
          <a:p>
            <a:fld id="{1304658E-8CFE-934B-8ACD-C097BFFA043C}" type="slidenum">
              <a:rPr lang="en-US" smtClean="0"/>
              <a:t>50</a:t>
            </a:fld>
            <a:endParaRPr lang="en-US"/>
          </a:p>
        </p:txBody>
      </p:sp>
    </p:spTree>
    <p:extLst>
      <p:ext uri="{BB962C8B-B14F-4D97-AF65-F5344CB8AC3E}">
        <p14:creationId xmlns:p14="http://schemas.microsoft.com/office/powerpoint/2010/main" val="400995716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D0698-9DF8-B549-A043-B35CF2DFC1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2C94D3-2902-90F9-3B5C-F9848B6091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47E4E-AE3C-D06A-EA4A-F323B003A6A8}"/>
              </a:ext>
            </a:extLst>
          </p:cNvPr>
          <p:cNvSpPr>
            <a:spLocks noGrp="1"/>
          </p:cNvSpPr>
          <p:nvPr>
            <p:ph type="body" idx="1"/>
          </p:nvPr>
        </p:nvSpPr>
        <p:spPr/>
        <p:txBody>
          <a:bodyPr/>
          <a:lstStyle/>
          <a:p>
            <a:r>
              <a:rPr lang="en-US" dirty="0"/>
              <a:t>Okay, that’s my time, thank you for your attention and I’m very happy to take any questions!</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333D7399-68A8-1705-EFB0-90FD606C53A6}"/>
              </a:ext>
            </a:extLst>
          </p:cNvPr>
          <p:cNvSpPr>
            <a:spLocks noGrp="1"/>
          </p:cNvSpPr>
          <p:nvPr>
            <p:ph type="sldNum" sz="quarter" idx="5"/>
          </p:nvPr>
        </p:nvSpPr>
        <p:spPr/>
        <p:txBody>
          <a:bodyPr/>
          <a:lstStyle/>
          <a:p>
            <a:fld id="{1304658E-8CFE-934B-8ACD-C097BFFA043C}" type="slidenum">
              <a:rPr lang="en-US" smtClean="0"/>
              <a:t>51</a:t>
            </a:fld>
            <a:endParaRPr lang="en-US"/>
          </a:p>
        </p:txBody>
      </p:sp>
    </p:spTree>
    <p:extLst>
      <p:ext uri="{BB962C8B-B14F-4D97-AF65-F5344CB8AC3E}">
        <p14:creationId xmlns:p14="http://schemas.microsoft.com/office/powerpoint/2010/main" val="1260175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014F4-9244-2D44-3797-254630EF21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8FE0A6-7BBA-AF74-B27F-5E6FCF794C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0CDCAC-03BC-D7F6-AA53-6C8EEE23AFA0}"/>
              </a:ext>
            </a:extLst>
          </p:cNvPr>
          <p:cNvSpPr>
            <a:spLocks noGrp="1"/>
          </p:cNvSpPr>
          <p:nvPr>
            <p:ph type="body" idx="1"/>
          </p:nvPr>
        </p:nvSpPr>
        <p:spPr/>
        <p:txBody>
          <a:bodyPr/>
          <a:lstStyle/>
          <a:p>
            <a:r>
              <a:rPr lang="en-US" dirty="0"/>
              <a:t>Unfortunately, and I hope this isn’t a surprise in the security session, but the world is not perfect.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Attackers have found clever ways to learn a great deal of sensitive information using unintentional data leaks in innocuous looking statistics. </a:t>
            </a:r>
            <a:br>
              <a:rPr lang="en-US" dirty="0"/>
            </a:br>
            <a:br>
              <a:rPr lang="en-US" dirty="0"/>
            </a:br>
            <a:r>
              <a:rPr lang="en-US" dirty="0"/>
              <a:t>Going back to my example, knowing the precise maximum income in a zip code also tell an attacker that someone with that exact income does live in that zip code, which can be enough to identify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By leveraging automated constraint solvers and correlations with public knowledge, attackers have managed to target and re-identify individuals in real-life datasets, even when traditional anonymization techniques are put in place. </a:t>
            </a:r>
          </a:p>
          <a:p>
            <a:endParaRPr lang="en-US" dirty="0"/>
          </a:p>
        </p:txBody>
      </p:sp>
      <p:sp>
        <p:nvSpPr>
          <p:cNvPr id="4" name="Slide Number Placeholder 3">
            <a:extLst>
              <a:ext uri="{FF2B5EF4-FFF2-40B4-BE49-F238E27FC236}">
                <a16:creationId xmlns:a16="http://schemas.microsoft.com/office/drawing/2014/main" id="{D7C3AA77-2A00-DB5C-FEFC-F0C2F9589F95}"/>
              </a:ext>
            </a:extLst>
          </p:cNvPr>
          <p:cNvSpPr>
            <a:spLocks noGrp="1"/>
          </p:cNvSpPr>
          <p:nvPr>
            <p:ph type="sldNum" sz="quarter" idx="5"/>
          </p:nvPr>
        </p:nvSpPr>
        <p:spPr/>
        <p:txBody>
          <a:bodyPr/>
          <a:lstStyle/>
          <a:p>
            <a:fld id="{1304658E-8CFE-934B-8ACD-C097BFFA043C}" type="slidenum">
              <a:rPr lang="en-US" smtClean="0"/>
              <a:t>6</a:t>
            </a:fld>
            <a:endParaRPr lang="en-US"/>
          </a:p>
        </p:txBody>
      </p:sp>
    </p:spTree>
    <p:extLst>
      <p:ext uri="{BB962C8B-B14F-4D97-AF65-F5344CB8AC3E}">
        <p14:creationId xmlns:p14="http://schemas.microsoft.com/office/powerpoint/2010/main" val="2765770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F65BAB-9B8F-5E5F-A283-40BABCB42B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B61A43-4F1C-EEE1-EA5B-D72744353E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FAF35F-C895-D231-8B17-47D732D3C8C8}"/>
              </a:ext>
            </a:extLst>
          </p:cNvPr>
          <p:cNvSpPr>
            <a:spLocks noGrp="1"/>
          </p:cNvSpPr>
          <p:nvPr>
            <p:ph type="body" idx="1"/>
          </p:nvPr>
        </p:nvSpPr>
        <p:spPr/>
        <p:txBody>
          <a:bodyPr/>
          <a:lstStyle/>
          <a:p>
            <a:r>
              <a:rPr lang="en-US" dirty="0"/>
              <a:t>So what can we do about this?</a:t>
            </a:r>
          </a:p>
          <a:p>
            <a:endParaRPr lang="en-US" dirty="0"/>
          </a:p>
          <a:p>
            <a:r>
              <a:rPr lang="en-US" dirty="0"/>
              <a:t>Privacy researchers have defined a notion called differential privacy, </a:t>
            </a:r>
          </a:p>
          <a:p>
            <a:r>
              <a:rPr lang="en-US" dirty="0"/>
              <a:t>which establishes a bound on the amount of information an attacker can learn about your dataset from any given statistic.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these re-identification attacks are remarkably effective, it turns out that they are also very brittle.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theory of differential privacy says that if you add the right amount, and right kind of random noise to your output, you can ensure that even very strong attackers </a:t>
            </a:r>
          </a:p>
          <a:p>
            <a:r>
              <a:rPr lang="en-US" dirty="0"/>
              <a:t>will be able to learn very little about your true dataset. </a:t>
            </a:r>
          </a:p>
          <a:p>
            <a:endParaRPr lang="en-US" dirty="0"/>
          </a:p>
          <a:p>
            <a:r>
              <a:rPr lang="en-US" dirty="0"/>
              <a:t>So, that’s great! Problem solved right? </a:t>
            </a:r>
          </a:p>
        </p:txBody>
      </p:sp>
      <p:sp>
        <p:nvSpPr>
          <p:cNvPr id="4" name="Slide Number Placeholder 3">
            <a:extLst>
              <a:ext uri="{FF2B5EF4-FFF2-40B4-BE49-F238E27FC236}">
                <a16:creationId xmlns:a16="http://schemas.microsoft.com/office/drawing/2014/main" id="{EBFD9DA8-58C2-FA82-16ED-34EF0C49D669}"/>
              </a:ext>
            </a:extLst>
          </p:cNvPr>
          <p:cNvSpPr>
            <a:spLocks noGrp="1"/>
          </p:cNvSpPr>
          <p:nvPr>
            <p:ph type="sldNum" sz="quarter" idx="5"/>
          </p:nvPr>
        </p:nvSpPr>
        <p:spPr/>
        <p:txBody>
          <a:bodyPr/>
          <a:lstStyle/>
          <a:p>
            <a:fld id="{1304658E-8CFE-934B-8ACD-C097BFFA043C}" type="slidenum">
              <a:rPr lang="en-US" smtClean="0"/>
              <a:t>7</a:t>
            </a:fld>
            <a:endParaRPr lang="en-US"/>
          </a:p>
        </p:txBody>
      </p:sp>
    </p:spTree>
    <p:extLst>
      <p:ext uri="{BB962C8B-B14F-4D97-AF65-F5344CB8AC3E}">
        <p14:creationId xmlns:p14="http://schemas.microsoft.com/office/powerpoint/2010/main" val="1547356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34F2A-6C83-5AAC-1B9B-C6114151EA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707B74-D76E-FDCD-FF70-AF06153414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F4E999-99FA-5E81-3530-7A82FC20FCB3}"/>
              </a:ext>
            </a:extLst>
          </p:cNvPr>
          <p:cNvSpPr>
            <a:spLocks noGrp="1"/>
          </p:cNvSpPr>
          <p:nvPr>
            <p:ph type="body" idx="1"/>
          </p:nvPr>
        </p:nvSpPr>
        <p:spPr/>
        <p:txBody>
          <a:bodyPr/>
          <a:lstStyle/>
          <a:p>
            <a:r>
              <a:rPr lang="en-US" dirty="0"/>
              <a:t>Sadly, no. While everything I’ve said so far has been true on paper that does not necessarily mean that it is true of your code. </a:t>
            </a:r>
          </a:p>
          <a:p>
            <a:endParaRPr lang="en-US" dirty="0"/>
          </a:p>
          <a:p>
            <a:r>
              <a:rPr lang="en-US" dirty="0"/>
              <a:t>On the slide I have the Laplace distribution, this is a probability distribution that the privacy literature says you might want to draw samples from in the process of making a statistic private. </a:t>
            </a:r>
          </a:p>
          <a:p>
            <a:endParaRPr lang="en-US" dirty="0"/>
          </a:p>
          <a:p>
            <a:r>
              <a:rPr lang="en-US" dirty="0"/>
              <a:t>The Laplace distribution is a continuous probability distribution, and you can sample from it it using standard floating point techniques. </a:t>
            </a:r>
          </a:p>
          <a:p>
            <a:endParaRPr lang="en-US" dirty="0"/>
          </a:p>
          <a:p>
            <a:r>
              <a:rPr lang="en-US" dirty="0"/>
              <a:t>On this scale, the distribution looks exactly you might expect. </a:t>
            </a:r>
          </a:p>
          <a:p>
            <a:r>
              <a:rPr lang="en-US" dirty="0"/>
              <a:t>However, in the early 2010s a researcher named Ilya Mironov discovered that when you zoom down to the bit-level you’ll see that floating point calculations have introduced artifacts that leave some values sampled with the incorrect probability, and other values never sampled at all. </a:t>
            </a:r>
          </a:p>
          <a:p>
            <a:br>
              <a:rPr lang="en-US" dirty="0"/>
            </a:br>
            <a:r>
              <a:rPr lang="en-US" dirty="0"/>
              <a:t>Mironov used the gaps in the distribution to mount an re-identification attack which affected several commercially available DP libraries at the time. </a:t>
            </a:r>
          </a:p>
          <a:p>
            <a:endParaRPr lang="en-US" dirty="0"/>
          </a:p>
          <a:p>
            <a:r>
              <a:rPr lang="en-US" dirty="0"/>
              <a:t>Now, since then many of them have patched this exploit, and many different exploits have been found, but the idea I want to impress upon you is that in differential privacy, tiny deviations from the algorithms analyzed on paper can seriously threaten the security of an entire system. </a:t>
            </a:r>
          </a:p>
        </p:txBody>
      </p:sp>
      <p:sp>
        <p:nvSpPr>
          <p:cNvPr id="4" name="Slide Number Placeholder 3">
            <a:extLst>
              <a:ext uri="{FF2B5EF4-FFF2-40B4-BE49-F238E27FC236}">
                <a16:creationId xmlns:a16="http://schemas.microsoft.com/office/drawing/2014/main" id="{BB0C1D88-1928-8576-FC62-ACE358B197C8}"/>
              </a:ext>
            </a:extLst>
          </p:cNvPr>
          <p:cNvSpPr>
            <a:spLocks noGrp="1"/>
          </p:cNvSpPr>
          <p:nvPr>
            <p:ph type="sldNum" sz="quarter" idx="5"/>
          </p:nvPr>
        </p:nvSpPr>
        <p:spPr/>
        <p:txBody>
          <a:bodyPr/>
          <a:lstStyle/>
          <a:p>
            <a:fld id="{1304658E-8CFE-934B-8ACD-C097BFFA043C}" type="slidenum">
              <a:rPr lang="en-US" smtClean="0"/>
              <a:t>8</a:t>
            </a:fld>
            <a:endParaRPr lang="en-US"/>
          </a:p>
        </p:txBody>
      </p:sp>
    </p:spTree>
    <p:extLst>
      <p:ext uri="{BB962C8B-B14F-4D97-AF65-F5344CB8AC3E}">
        <p14:creationId xmlns:p14="http://schemas.microsoft.com/office/powerpoint/2010/main" val="2298806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EC98C-FA9C-DC32-04F0-53161F829B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FFF86C-AAD7-E0B5-B388-0A94670253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0379EC-C2B5-8528-39F7-9C65E269A36D}"/>
              </a:ext>
            </a:extLst>
          </p:cNvPr>
          <p:cNvSpPr>
            <a:spLocks noGrp="1"/>
          </p:cNvSpPr>
          <p:nvPr>
            <p:ph type="body" idx="1"/>
          </p:nvPr>
        </p:nvSpPr>
        <p:spPr/>
        <p:txBody>
          <a:bodyPr/>
          <a:lstStyle/>
          <a:p>
            <a:r>
              <a:rPr lang="en-US" dirty="0"/>
              <a:t>Sadly, no. While everything I’ve said so far has been true on paper that does not necessarily mean that it is true of your code. </a:t>
            </a:r>
          </a:p>
          <a:p>
            <a:endParaRPr lang="en-US" dirty="0"/>
          </a:p>
          <a:p>
            <a:r>
              <a:rPr lang="en-US" dirty="0"/>
              <a:t>On the slide I have the Laplace distribution, this is a probability distribution that the privacy literature says you might want to draw samples from in the process of making a statistic private. </a:t>
            </a:r>
          </a:p>
          <a:p>
            <a:endParaRPr lang="en-US" dirty="0"/>
          </a:p>
          <a:p>
            <a:r>
              <a:rPr lang="en-US" dirty="0"/>
              <a:t>The Laplace distribution is a continuous probability distribution, and you can sample from it it using standard floating point techniques. </a:t>
            </a:r>
          </a:p>
          <a:p>
            <a:endParaRPr lang="en-US" dirty="0"/>
          </a:p>
          <a:p>
            <a:r>
              <a:rPr lang="en-US" dirty="0"/>
              <a:t>On this scale, the distribution looks exactly you might expect. </a:t>
            </a:r>
          </a:p>
          <a:p>
            <a:r>
              <a:rPr lang="en-US" dirty="0"/>
              <a:t>However, in the early 2010s a researcher named Ilya Mironov discovered that when you zoom down to the bit-level you’ll see that floating point calculations have introduced artifacts that leave some values sampled with the incorrect probability, and other values never sampled at all. </a:t>
            </a:r>
          </a:p>
          <a:p>
            <a:br>
              <a:rPr lang="en-US" dirty="0"/>
            </a:br>
            <a:r>
              <a:rPr lang="en-US" dirty="0"/>
              <a:t>Mironov used the gaps in the distribution to mount an re-identification attack which affected several commercially available DP libraries at the time. </a:t>
            </a:r>
          </a:p>
          <a:p>
            <a:endParaRPr lang="en-US" dirty="0"/>
          </a:p>
          <a:p>
            <a:r>
              <a:rPr lang="en-US" dirty="0"/>
              <a:t>Now, since then many of them have patched this exploit, and many different exploits have been found, but the idea I want to impress upon you is that in differential privacy, tiny deviations from the algorithms analyzed on paper can seriously threaten the security of an entire system. </a:t>
            </a:r>
          </a:p>
          <a:p>
            <a:endParaRPr lang="en-US" dirty="0"/>
          </a:p>
        </p:txBody>
      </p:sp>
      <p:sp>
        <p:nvSpPr>
          <p:cNvPr id="4" name="Slide Number Placeholder 3">
            <a:extLst>
              <a:ext uri="{FF2B5EF4-FFF2-40B4-BE49-F238E27FC236}">
                <a16:creationId xmlns:a16="http://schemas.microsoft.com/office/drawing/2014/main" id="{4454D538-7B63-69CB-B15A-BFE84F257632}"/>
              </a:ext>
            </a:extLst>
          </p:cNvPr>
          <p:cNvSpPr>
            <a:spLocks noGrp="1"/>
          </p:cNvSpPr>
          <p:nvPr>
            <p:ph type="sldNum" sz="quarter" idx="5"/>
          </p:nvPr>
        </p:nvSpPr>
        <p:spPr/>
        <p:txBody>
          <a:bodyPr/>
          <a:lstStyle/>
          <a:p>
            <a:fld id="{1304658E-8CFE-934B-8ACD-C097BFFA043C}" type="slidenum">
              <a:rPr lang="en-US" smtClean="0"/>
              <a:t>9</a:t>
            </a:fld>
            <a:endParaRPr lang="en-US"/>
          </a:p>
        </p:txBody>
      </p:sp>
    </p:spTree>
    <p:extLst>
      <p:ext uri="{BB962C8B-B14F-4D97-AF65-F5344CB8AC3E}">
        <p14:creationId xmlns:p14="http://schemas.microsoft.com/office/powerpoint/2010/main" val="2570465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0F15-168F-0BBD-52B4-96003CF6FF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868CD1-F5E3-5375-4DF8-54A2BC1715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DAD7EC-8E22-D1D1-FB35-B286ADFBF872}"/>
              </a:ext>
            </a:extLst>
          </p:cNvPr>
          <p:cNvSpPr>
            <a:spLocks noGrp="1"/>
          </p:cNvSpPr>
          <p:nvPr>
            <p:ph type="dt" sz="half" idx="10"/>
          </p:nvPr>
        </p:nvSpPr>
        <p:spPr/>
        <p:txBody>
          <a:bodyPr/>
          <a:lstStyle/>
          <a:p>
            <a:fld id="{57E381DA-BCE4-AC48-A226-6085BF160B93}" type="datetimeFigureOut">
              <a:rPr lang="en-US" smtClean="0"/>
              <a:t>6/15/25</a:t>
            </a:fld>
            <a:endParaRPr lang="en-US"/>
          </a:p>
        </p:txBody>
      </p:sp>
      <p:sp>
        <p:nvSpPr>
          <p:cNvPr id="5" name="Footer Placeholder 4">
            <a:extLst>
              <a:ext uri="{FF2B5EF4-FFF2-40B4-BE49-F238E27FC236}">
                <a16:creationId xmlns:a16="http://schemas.microsoft.com/office/drawing/2014/main" id="{137673AD-72B5-F6EB-CB53-3797E5EE74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18949-493B-CC25-62CB-883053098391}"/>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2966770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EF3E-FFAF-A333-0DE8-99494378C6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5AF8A6-5BD5-7843-A110-64A690A460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A08084-2F2B-AD54-8DF8-F5062E0FEA54}"/>
              </a:ext>
            </a:extLst>
          </p:cNvPr>
          <p:cNvSpPr>
            <a:spLocks noGrp="1"/>
          </p:cNvSpPr>
          <p:nvPr>
            <p:ph type="dt" sz="half" idx="10"/>
          </p:nvPr>
        </p:nvSpPr>
        <p:spPr/>
        <p:txBody>
          <a:bodyPr/>
          <a:lstStyle/>
          <a:p>
            <a:fld id="{57E381DA-BCE4-AC48-A226-6085BF160B93}" type="datetimeFigureOut">
              <a:rPr lang="en-US" smtClean="0"/>
              <a:t>6/15/25</a:t>
            </a:fld>
            <a:endParaRPr lang="en-US"/>
          </a:p>
        </p:txBody>
      </p:sp>
      <p:sp>
        <p:nvSpPr>
          <p:cNvPr id="5" name="Footer Placeholder 4">
            <a:extLst>
              <a:ext uri="{FF2B5EF4-FFF2-40B4-BE49-F238E27FC236}">
                <a16:creationId xmlns:a16="http://schemas.microsoft.com/office/drawing/2014/main" id="{F1465CE8-BBDD-59DA-5E7C-AFE95806E1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E76374-3128-3197-08C8-2D2B283E5339}"/>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2287464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E44162-4DF6-78FC-391E-8478A86D55D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55902EA-0CFC-FE34-F27C-EDEFAA1FEB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38871E-701C-99B0-242E-AC1FE489B1A6}"/>
              </a:ext>
            </a:extLst>
          </p:cNvPr>
          <p:cNvSpPr>
            <a:spLocks noGrp="1"/>
          </p:cNvSpPr>
          <p:nvPr>
            <p:ph type="dt" sz="half" idx="10"/>
          </p:nvPr>
        </p:nvSpPr>
        <p:spPr/>
        <p:txBody>
          <a:bodyPr/>
          <a:lstStyle/>
          <a:p>
            <a:fld id="{57E381DA-BCE4-AC48-A226-6085BF160B93}" type="datetimeFigureOut">
              <a:rPr lang="en-US" smtClean="0"/>
              <a:t>6/15/25</a:t>
            </a:fld>
            <a:endParaRPr lang="en-US"/>
          </a:p>
        </p:txBody>
      </p:sp>
      <p:sp>
        <p:nvSpPr>
          <p:cNvPr id="5" name="Footer Placeholder 4">
            <a:extLst>
              <a:ext uri="{FF2B5EF4-FFF2-40B4-BE49-F238E27FC236}">
                <a16:creationId xmlns:a16="http://schemas.microsoft.com/office/drawing/2014/main" id="{C4A922F2-1097-ADDE-6347-3744ED7E6E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BDE69F-A6B9-486F-6778-9420EB23DF07}"/>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25451605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2B">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D2F7587B-9987-686E-FBA3-C703A035951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 Placeholder 9">
            <a:extLst>
              <a:ext uri="{FF2B5EF4-FFF2-40B4-BE49-F238E27FC236}">
                <a16:creationId xmlns:a16="http://schemas.microsoft.com/office/drawing/2014/main" id="{E80812B7-8A92-F272-875E-0D757C691E8E}"/>
              </a:ext>
            </a:extLst>
          </p:cNvPr>
          <p:cNvSpPr>
            <a:spLocks noGrp="1"/>
          </p:cNvSpPr>
          <p:nvPr>
            <p:ph type="body" sz="quarter" idx="11" hasCustomPrompt="1"/>
          </p:nvPr>
        </p:nvSpPr>
        <p:spPr>
          <a:xfrm>
            <a:off x="609598" y="5261981"/>
            <a:ext cx="3797302" cy="369332"/>
          </a:xfrm>
        </p:spPr>
        <p:txBody>
          <a:bodyPr wrap="square"/>
          <a:lstStyle>
            <a:lvl1pPr marL="0" indent="0">
              <a:spcAft>
                <a:spcPts val="0"/>
              </a:spcAft>
              <a:buNone/>
              <a:defRPr sz="2000" b="0" i="0" cap="none" spc="0" baseline="0">
                <a:solidFill>
                  <a:schemeClr val="tx2"/>
                </a:solidFill>
                <a:latin typeface="Amazon Ember Display" panose="020F0603020204020204" pitchFamily="34" charset="0"/>
              </a:defRPr>
            </a:lvl1pPr>
          </a:lstStyle>
          <a:p>
            <a:pPr lvl="0"/>
            <a:r>
              <a:rPr lang="en-US" dirty="0"/>
              <a:t>Speaker name (pronouns)</a:t>
            </a:r>
          </a:p>
        </p:txBody>
      </p:sp>
      <p:sp>
        <p:nvSpPr>
          <p:cNvPr id="7" name="Text Placeholder 11">
            <a:extLst>
              <a:ext uri="{FF2B5EF4-FFF2-40B4-BE49-F238E27FC236}">
                <a16:creationId xmlns:a16="http://schemas.microsoft.com/office/drawing/2014/main" id="{9404D9CE-381D-295C-A64E-88C5D0C0A61D}"/>
              </a:ext>
            </a:extLst>
          </p:cNvPr>
          <p:cNvSpPr>
            <a:spLocks noGrp="1"/>
          </p:cNvSpPr>
          <p:nvPr>
            <p:ph type="body" sz="quarter" idx="12" hasCustomPrompt="1"/>
          </p:nvPr>
        </p:nvSpPr>
        <p:spPr>
          <a:xfrm>
            <a:off x="609598" y="5674769"/>
            <a:ext cx="3797302" cy="535531"/>
          </a:xfrm>
        </p:spPr>
        <p:txBody>
          <a:bodyPr wrap="square"/>
          <a:lstStyle>
            <a:lvl1pPr marL="0" indent="0">
              <a:spcAft>
                <a:spcPts val="300"/>
              </a:spcAft>
              <a:buNone/>
              <a:defRPr sz="1600" b="0" i="0">
                <a:solidFill>
                  <a:schemeClr val="tx2"/>
                </a:solidFill>
                <a:latin typeface="Amazon Ember Display" panose="020F0603020204020204" pitchFamily="34" charset="0"/>
              </a:defRPr>
            </a:lvl1pPr>
          </a:lstStyle>
          <a:p>
            <a:pPr lvl="0"/>
            <a:r>
              <a:rPr lang="en-US" dirty="0"/>
              <a:t>Speaker job title</a:t>
            </a:r>
            <a:br>
              <a:rPr lang="en-US" dirty="0"/>
            </a:br>
            <a:r>
              <a:rPr lang="en-US" dirty="0"/>
              <a:t>Speaker company</a:t>
            </a:r>
          </a:p>
        </p:txBody>
      </p:sp>
      <p:sp>
        <p:nvSpPr>
          <p:cNvPr id="8" name="TextBox 7">
            <a:extLst>
              <a:ext uri="{FF2B5EF4-FFF2-40B4-BE49-F238E27FC236}">
                <a16:creationId xmlns:a16="http://schemas.microsoft.com/office/drawing/2014/main" id="{ECF72D21-07F0-8A31-A886-8180F34B788F}"/>
              </a:ext>
            </a:extLst>
          </p:cNvPr>
          <p:cNvSpPr txBox="1"/>
          <p:nvPr userDrawn="1"/>
        </p:nvSpPr>
        <p:spPr>
          <a:xfrm>
            <a:off x="504476" y="6389813"/>
            <a:ext cx="2637260" cy="184666"/>
          </a:xfrm>
          <a:prstGeom prst="rect">
            <a:avLst/>
          </a:prstGeom>
          <a:noFill/>
        </p:spPr>
        <p:txBody>
          <a:bodyPr wrap="none" rtlCol="0">
            <a:spAutoFit/>
          </a:bodyPr>
          <a:lstStyle/>
          <a:p>
            <a:pPr algn="l"/>
            <a:r>
              <a:rPr lang="en-US" sz="600" b="0" i="0" dirty="0">
                <a:solidFill>
                  <a:schemeClr val="tx2"/>
                </a:solidFill>
                <a:latin typeface="Amazon Ember Display" panose="020F0603020204020204" pitchFamily="34" charset="0"/>
              </a:rPr>
              <a:t>© 2025, Amazon Web Services, Inc. or its affiliates. All rights reserved.</a:t>
            </a:r>
          </a:p>
        </p:txBody>
      </p:sp>
      <p:pic>
        <p:nvPicPr>
          <p:cNvPr id="20" name="Picture 19">
            <a:extLst>
              <a:ext uri="{FF2B5EF4-FFF2-40B4-BE49-F238E27FC236}">
                <a16:creationId xmlns:a16="http://schemas.microsoft.com/office/drawing/2014/main" id="{9AF3C931-F34B-7961-BC75-B4572B02FF7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027228" y="5740417"/>
            <a:ext cx="783771" cy="469881"/>
          </a:xfrm>
          <a:prstGeom prst="rect">
            <a:avLst/>
          </a:prstGeom>
        </p:spPr>
      </p:pic>
      <p:sp>
        <p:nvSpPr>
          <p:cNvPr id="26" name="Subtitle 2">
            <a:extLst>
              <a:ext uri="{FF2B5EF4-FFF2-40B4-BE49-F238E27FC236}">
                <a16:creationId xmlns:a16="http://schemas.microsoft.com/office/drawing/2014/main" id="{7EDB5F6C-924F-E4E4-8B18-2197BA4C3F5E}"/>
              </a:ext>
            </a:extLst>
          </p:cNvPr>
          <p:cNvSpPr>
            <a:spLocks noGrp="1"/>
          </p:cNvSpPr>
          <p:nvPr>
            <p:ph type="subTitle" idx="1" hasCustomPrompt="1"/>
          </p:nvPr>
        </p:nvSpPr>
        <p:spPr>
          <a:xfrm>
            <a:off x="609598" y="1918337"/>
            <a:ext cx="6460998" cy="535531"/>
          </a:xfrm>
        </p:spPr>
        <p:txBody>
          <a:bodyPr wrap="square"/>
          <a:lstStyle>
            <a:lvl1pPr marL="0" indent="0" algn="l">
              <a:spcAft>
                <a:spcPts val="0"/>
              </a:spcAft>
              <a:buFont typeface="Arial" panose="020B0604020202020204" pitchFamily="34" charset="0"/>
              <a:buNone/>
              <a:defRPr sz="3200" b="0" i="0" cap="none" spc="0" baseline="0">
                <a:solidFill>
                  <a:schemeClr val="tx2"/>
                </a:solidFill>
                <a:latin typeface="Amazon Ember Display" panose="020F06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Enter subtitle</a:t>
            </a:r>
          </a:p>
        </p:txBody>
      </p:sp>
      <p:sp>
        <p:nvSpPr>
          <p:cNvPr id="2" name="Title 1">
            <a:extLst>
              <a:ext uri="{FF2B5EF4-FFF2-40B4-BE49-F238E27FC236}">
                <a16:creationId xmlns:a16="http://schemas.microsoft.com/office/drawing/2014/main" id="{26F28616-0D97-9CAF-203B-33E2A2B5C1D1}"/>
              </a:ext>
            </a:extLst>
          </p:cNvPr>
          <p:cNvSpPr>
            <a:spLocks noGrp="1"/>
          </p:cNvSpPr>
          <p:nvPr>
            <p:ph type="ctrTitle" hasCustomPrompt="1"/>
          </p:nvPr>
        </p:nvSpPr>
        <p:spPr>
          <a:xfrm>
            <a:off x="489278" y="928262"/>
            <a:ext cx="6460999" cy="923330"/>
          </a:xfrm>
          <a:prstGeom prst="rect">
            <a:avLst/>
          </a:prstGeom>
        </p:spPr>
        <p:txBody>
          <a:bodyPr wrap="square" anchor="t" anchorCtr="0"/>
          <a:lstStyle>
            <a:lvl1pPr algn="l">
              <a:defRPr sz="6000" b="0" i="0">
                <a:solidFill>
                  <a:schemeClr val="tx2"/>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t>Enter title</a:t>
            </a:r>
          </a:p>
        </p:txBody>
      </p:sp>
    </p:spTree>
    <p:extLst>
      <p:ext uri="{BB962C8B-B14F-4D97-AF65-F5344CB8AC3E}">
        <p14:creationId xmlns:p14="http://schemas.microsoft.com/office/powerpoint/2010/main" val="127271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464">
          <p15:clr>
            <a:srgbClr val="FBAE40"/>
          </p15:clr>
        </p15:guide>
        <p15:guide id="3" orient="horz" pos="2736">
          <p15:clr>
            <a:srgbClr val="FBAE40"/>
          </p15:clr>
        </p15:guide>
        <p15:guide id="4" orient="horz" pos="1272">
          <p15:clr>
            <a:srgbClr val="FBAE40"/>
          </p15:clr>
        </p15:guide>
        <p15:guide id="5" orient="horz" pos="172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Slide 2">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D9356ED-54C0-AD03-2028-FEFC88C137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 Placeholder 6">
            <a:extLst>
              <a:ext uri="{FF2B5EF4-FFF2-40B4-BE49-F238E27FC236}">
                <a16:creationId xmlns:a16="http://schemas.microsoft.com/office/drawing/2014/main" id="{11750401-572B-4B45-BF07-5D528B05F88A}"/>
              </a:ext>
            </a:extLst>
          </p:cNvPr>
          <p:cNvSpPr>
            <a:spLocks noGrp="1"/>
          </p:cNvSpPr>
          <p:nvPr>
            <p:ph type="body" sz="quarter" idx="10" hasCustomPrompt="1"/>
          </p:nvPr>
        </p:nvSpPr>
        <p:spPr>
          <a:xfrm>
            <a:off x="609600" y="1714500"/>
            <a:ext cx="10972800" cy="3293209"/>
          </a:xfrm>
        </p:spPr>
        <p:txBody>
          <a:bodyPr/>
          <a:lstStyle>
            <a:lvl1pPr marL="0" indent="0">
              <a:spcAft>
                <a:spcPts val="3000"/>
              </a:spcAft>
              <a:buNone/>
              <a:defRPr sz="2400" b="0" i="0">
                <a:latin typeface="Amazon Ember Display" panose="020F0603020204020204" pitchFamily="34" charset="0"/>
              </a:defRPr>
            </a:lvl1pPr>
            <a:lvl2pPr marL="0" indent="0">
              <a:spcAft>
                <a:spcPts val="3000"/>
              </a:spcAft>
              <a:buNone/>
              <a:defRPr sz="2400" b="0" i="0">
                <a:latin typeface="Amazon Ember Display" panose="020F0603020204020204" pitchFamily="34" charset="0"/>
              </a:defRPr>
            </a:lvl2pPr>
            <a:lvl3pPr marL="0" indent="0">
              <a:spcAft>
                <a:spcPts val="3000"/>
              </a:spcAft>
              <a:buNone/>
              <a:defRPr sz="2400" b="0" i="0">
                <a:latin typeface="Amazon Ember Display" panose="020F0603020204020204" pitchFamily="34" charset="0"/>
              </a:defRPr>
            </a:lvl3pPr>
            <a:lvl4pPr marL="0" indent="0">
              <a:spcAft>
                <a:spcPts val="3000"/>
              </a:spcAft>
              <a:buNone/>
              <a:defRPr sz="2400" b="0" i="0">
                <a:latin typeface="Amazon Ember Display" panose="020F0603020204020204" pitchFamily="34" charset="0"/>
              </a:defRPr>
            </a:lvl4pPr>
            <a:lvl5pPr marL="0" indent="0">
              <a:spcAft>
                <a:spcPts val="3000"/>
              </a:spcAft>
              <a:buNone/>
              <a:defRPr sz="2400" b="0" i="0">
                <a:latin typeface="Amazon Ember Display" panose="020F0603020204020204" pitchFamily="34" charset="0"/>
              </a:defRPr>
            </a:lvl5pPr>
          </a:lstStyle>
          <a:p>
            <a:pPr lvl="0"/>
            <a:r>
              <a:rPr lang="en-US" dirty="0"/>
              <a:t>Enter high-level agenda items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CF5A1D86-6A7C-4718-BC8A-729563F7E07F}"/>
              </a:ext>
            </a:extLst>
          </p:cNvPr>
          <p:cNvSpPr>
            <a:spLocks noGrp="1"/>
          </p:cNvSpPr>
          <p:nvPr>
            <p:ph type="dt" sz="half" idx="11"/>
          </p:nvPr>
        </p:nvSpPr>
        <p:spPr/>
        <p:txBody>
          <a:bodyPr/>
          <a:lstStyle>
            <a:lvl1pPr>
              <a:defRPr b="0" i="0">
                <a:latin typeface="Amazon Ember Display" panose="020F0603020204020204" pitchFamily="34" charset="0"/>
              </a:defRPr>
            </a:lvl1pPr>
          </a:lstStyle>
          <a:p>
            <a:fld id="{06736434-7E81-994B-854B-1BF33F160A0D}" type="datetime1">
              <a:rPr lang="en-US" smtClean="0"/>
              <a:pPr/>
              <a:t>6/15/25</a:t>
            </a:fld>
            <a:endParaRPr lang="en-US" dirty="0"/>
          </a:p>
        </p:txBody>
      </p:sp>
      <p:sp>
        <p:nvSpPr>
          <p:cNvPr id="4" name="Footer Placeholder 3">
            <a:extLst>
              <a:ext uri="{FF2B5EF4-FFF2-40B4-BE49-F238E27FC236}">
                <a16:creationId xmlns:a16="http://schemas.microsoft.com/office/drawing/2014/main" id="{AC5447C4-003F-49F1-92D9-AA8E16018146}"/>
              </a:ext>
            </a:extLst>
          </p:cNvPr>
          <p:cNvSpPr>
            <a:spLocks noGrp="1"/>
          </p:cNvSpPr>
          <p:nvPr>
            <p:ph type="ftr" sz="quarter" idx="12"/>
          </p:nvPr>
        </p:nvSpPr>
        <p:spPr/>
        <p:txBody>
          <a:bodyPr/>
          <a:lstStyle>
            <a:lvl1pPr>
              <a:defRPr b="0" i="0">
                <a:latin typeface="Amazon Ember Display" panose="020F0603020204020204" pitchFamily="34" charset="0"/>
              </a:defRPr>
            </a:lvl1pPr>
          </a:lstStyle>
          <a:p>
            <a:endParaRPr lang="en-US" dirty="0"/>
          </a:p>
        </p:txBody>
      </p:sp>
      <p:sp>
        <p:nvSpPr>
          <p:cNvPr id="5" name="Slide Number Placeholder 4">
            <a:extLst>
              <a:ext uri="{FF2B5EF4-FFF2-40B4-BE49-F238E27FC236}">
                <a16:creationId xmlns:a16="http://schemas.microsoft.com/office/drawing/2014/main" id="{784C0F27-F073-46C5-99AA-D6BC67A40F51}"/>
              </a:ext>
            </a:extLst>
          </p:cNvPr>
          <p:cNvSpPr>
            <a:spLocks noGrp="1"/>
          </p:cNvSpPr>
          <p:nvPr>
            <p:ph type="sldNum" sz="quarter" idx="13"/>
          </p:nvPr>
        </p:nvSpPr>
        <p:spPr/>
        <p:txBody>
          <a:bodyPr/>
          <a:lstStyle>
            <a:lvl1pPr>
              <a:defRPr b="0" i="0">
                <a:latin typeface="Amazon Ember Display" panose="020F0603020204020204" pitchFamily="34" charset="0"/>
              </a:defRPr>
            </a:lvl1pPr>
          </a:lstStyle>
          <a:p>
            <a:fld id="{EB4B8DE2-A4E8-46E4-8BBF-D75455EFF32C}" type="slidenum">
              <a:rPr lang="en-US" smtClean="0"/>
              <a:pPr/>
              <a:t>‹#›</a:t>
            </a:fld>
            <a:endParaRPr lang="en-US" dirty="0"/>
          </a:p>
        </p:txBody>
      </p:sp>
    </p:spTree>
    <p:extLst>
      <p:ext uri="{BB962C8B-B14F-4D97-AF65-F5344CB8AC3E}">
        <p14:creationId xmlns:p14="http://schemas.microsoft.com/office/powerpoint/2010/main" val="2169766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Content, and Imag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A572058-8A2F-63B1-24B9-FF2FF1B020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32F8ECA2-6D6E-4722-9B75-7468AE1E58A6}"/>
              </a:ext>
            </a:extLst>
          </p:cNvPr>
          <p:cNvSpPr>
            <a:spLocks noGrp="1"/>
          </p:cNvSpPr>
          <p:nvPr>
            <p:ph type="title" hasCustomPrompt="1"/>
          </p:nvPr>
        </p:nvSpPr>
        <p:spPr>
          <a:xfrm>
            <a:off x="539262" y="914401"/>
            <a:ext cx="5334000" cy="978729"/>
          </a:xfrm>
          <a:prstGeom prst="rect">
            <a:avLst/>
          </a:prstGeom>
        </p:spPr>
        <p:txBody>
          <a:bodyPr>
            <a:noAutofit/>
          </a:bodyPr>
          <a:lstStyle>
            <a:lvl1pPr>
              <a:defRPr sz="3600" b="0" i="0">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t>Title, content, and image layout</a:t>
            </a:r>
          </a:p>
        </p:txBody>
      </p:sp>
      <p:sp>
        <p:nvSpPr>
          <p:cNvPr id="3" name="Content Placeholder 2">
            <a:extLst>
              <a:ext uri="{FF2B5EF4-FFF2-40B4-BE49-F238E27FC236}">
                <a16:creationId xmlns:a16="http://schemas.microsoft.com/office/drawing/2014/main" id="{1025BCD8-5D1C-48DC-A21B-317A0B7D55A0}"/>
              </a:ext>
            </a:extLst>
          </p:cNvPr>
          <p:cNvSpPr>
            <a:spLocks noGrp="1"/>
          </p:cNvSpPr>
          <p:nvPr>
            <p:ph idx="1" hasCustomPrompt="1"/>
          </p:nvPr>
        </p:nvSpPr>
        <p:spPr>
          <a:xfrm>
            <a:off x="609600" y="2171700"/>
            <a:ext cx="5334000" cy="1412694"/>
          </a:xfrm>
        </p:spPr>
        <p:txBody>
          <a:bodyPr/>
          <a:lstStyle>
            <a:lvl1pPr marL="0" indent="0">
              <a:spcAft>
                <a:spcPts val="1800"/>
              </a:spcAft>
              <a:buNone/>
              <a:defRPr sz="2400" b="0" i="0">
                <a:latin typeface="Amazon Ember Display" panose="020F0603020204020204" pitchFamily="34" charset="0"/>
              </a:defRPr>
            </a:lvl1pPr>
            <a:lvl2pPr marL="285750" indent="0">
              <a:spcAft>
                <a:spcPts val="1800"/>
              </a:spcAft>
              <a:buNone/>
              <a:defRPr sz="2000" b="0" i="0">
                <a:latin typeface="Amazon Ember Display" panose="020F0603020204020204" pitchFamily="34" charset="0"/>
              </a:defRPr>
            </a:lvl2pPr>
            <a:lvl3pPr marL="628650" indent="0">
              <a:spcAft>
                <a:spcPts val="1800"/>
              </a:spcAft>
              <a:buNone/>
              <a:defRPr sz="1800" b="0" i="0">
                <a:latin typeface="Amazon Ember Display" panose="020F0603020204020204" pitchFamily="34" charset="0"/>
              </a:defRPr>
            </a:lvl3pPr>
            <a:lvl4pPr marL="914400" indent="0">
              <a:spcAft>
                <a:spcPts val="1800"/>
              </a:spcAft>
              <a:buNone/>
              <a:defRPr sz="1600"/>
            </a:lvl4pPr>
            <a:lvl5pPr marL="1143000" indent="0">
              <a:spcAft>
                <a:spcPts val="1800"/>
              </a:spcAft>
              <a:buNone/>
              <a:defRPr sz="1600"/>
            </a:lvl5pPr>
          </a:lstStyle>
          <a:p>
            <a:pPr lvl="0"/>
            <a:r>
              <a:rPr lang="en-US" dirty="0"/>
              <a:t>Enter text</a:t>
            </a:r>
          </a:p>
          <a:p>
            <a:pPr lvl="1"/>
            <a:r>
              <a:rPr lang="en-US" dirty="0"/>
              <a:t>Second level</a:t>
            </a:r>
          </a:p>
          <a:p>
            <a:pPr lvl="2"/>
            <a:r>
              <a:rPr lang="en-US" dirty="0"/>
              <a:t>Third level</a:t>
            </a:r>
          </a:p>
        </p:txBody>
      </p:sp>
      <p:sp>
        <p:nvSpPr>
          <p:cNvPr id="4" name="Date Placeholder 3">
            <a:extLst>
              <a:ext uri="{FF2B5EF4-FFF2-40B4-BE49-F238E27FC236}">
                <a16:creationId xmlns:a16="http://schemas.microsoft.com/office/drawing/2014/main" id="{FC3FE715-EC87-4B8E-9C5A-5A9D588BB97F}"/>
              </a:ext>
            </a:extLst>
          </p:cNvPr>
          <p:cNvSpPr>
            <a:spLocks noGrp="1"/>
          </p:cNvSpPr>
          <p:nvPr>
            <p:ph type="dt" sz="half" idx="11"/>
          </p:nvPr>
        </p:nvSpPr>
        <p:spPr/>
        <p:txBody>
          <a:bodyPr/>
          <a:lstStyle>
            <a:lvl1pPr>
              <a:defRPr b="0" i="0">
                <a:latin typeface="Amazon Ember Display" panose="020F0603020204020204" pitchFamily="34" charset="0"/>
              </a:defRPr>
            </a:lvl1pPr>
          </a:lstStyle>
          <a:p>
            <a:fld id="{08C0C526-AA41-9246-8D2F-123642CF358A}" type="datetime1">
              <a:rPr lang="en-US" smtClean="0"/>
              <a:pPr/>
              <a:t>6/15/25</a:t>
            </a:fld>
            <a:endParaRPr lang="en-US" dirty="0"/>
          </a:p>
        </p:txBody>
      </p:sp>
      <p:sp>
        <p:nvSpPr>
          <p:cNvPr id="6" name="Footer Placeholder 5">
            <a:extLst>
              <a:ext uri="{FF2B5EF4-FFF2-40B4-BE49-F238E27FC236}">
                <a16:creationId xmlns:a16="http://schemas.microsoft.com/office/drawing/2014/main" id="{18D5F6CD-847A-4EBE-9BAA-72269373CEED}"/>
              </a:ext>
            </a:extLst>
          </p:cNvPr>
          <p:cNvSpPr>
            <a:spLocks noGrp="1"/>
          </p:cNvSpPr>
          <p:nvPr>
            <p:ph type="ftr" sz="quarter" idx="12"/>
          </p:nvPr>
        </p:nvSpPr>
        <p:spPr/>
        <p:txBody>
          <a:bodyPr/>
          <a:lstStyle>
            <a:lvl1pPr>
              <a:defRPr b="0" i="0">
                <a:latin typeface="Amazon Ember Display" panose="020F0603020204020204" pitchFamily="34" charset="0"/>
              </a:defRPr>
            </a:lvl1pPr>
          </a:lstStyle>
          <a:p>
            <a:endParaRPr lang="en-US" dirty="0"/>
          </a:p>
        </p:txBody>
      </p:sp>
      <p:sp>
        <p:nvSpPr>
          <p:cNvPr id="7" name="Slide Number Placeholder 6">
            <a:extLst>
              <a:ext uri="{FF2B5EF4-FFF2-40B4-BE49-F238E27FC236}">
                <a16:creationId xmlns:a16="http://schemas.microsoft.com/office/drawing/2014/main" id="{E1C972F2-75D0-4C1D-B2C9-D4DDBBA7EBAC}"/>
              </a:ext>
            </a:extLst>
          </p:cNvPr>
          <p:cNvSpPr>
            <a:spLocks noGrp="1"/>
          </p:cNvSpPr>
          <p:nvPr>
            <p:ph type="sldNum" sz="quarter" idx="13"/>
          </p:nvPr>
        </p:nvSpPr>
        <p:spPr/>
        <p:txBody>
          <a:bodyPr/>
          <a:lstStyle>
            <a:lvl1pPr>
              <a:defRPr b="0" i="0">
                <a:latin typeface="Amazon Ember Display" panose="020F0603020204020204" pitchFamily="34" charset="0"/>
              </a:defRPr>
            </a:lvl1pPr>
          </a:lstStyle>
          <a:p>
            <a:fld id="{EB4B8DE2-A4E8-46E4-8BBF-D75455EFF32C}" type="slidenum">
              <a:rPr lang="en-US" smtClean="0"/>
              <a:pPr/>
              <a:t>‹#›</a:t>
            </a:fld>
            <a:endParaRPr lang="en-US" dirty="0"/>
          </a:p>
        </p:txBody>
      </p:sp>
    </p:spTree>
    <p:extLst>
      <p:ext uri="{BB962C8B-B14F-4D97-AF65-F5344CB8AC3E}">
        <p14:creationId xmlns:p14="http://schemas.microsoft.com/office/powerpoint/2010/main" val="2408097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136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1A7CC-93D1-E72B-4D7C-8F1C6E53D8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15CE78-3505-13F8-AE39-3DE1241C0E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2F6EA4-5103-DF3B-3D96-6ED1360C67B8}"/>
              </a:ext>
            </a:extLst>
          </p:cNvPr>
          <p:cNvSpPr>
            <a:spLocks noGrp="1"/>
          </p:cNvSpPr>
          <p:nvPr>
            <p:ph type="dt" sz="half" idx="10"/>
          </p:nvPr>
        </p:nvSpPr>
        <p:spPr/>
        <p:txBody>
          <a:bodyPr/>
          <a:lstStyle/>
          <a:p>
            <a:fld id="{57E381DA-BCE4-AC48-A226-6085BF160B93}" type="datetimeFigureOut">
              <a:rPr lang="en-US" smtClean="0"/>
              <a:t>6/15/25</a:t>
            </a:fld>
            <a:endParaRPr lang="en-US"/>
          </a:p>
        </p:txBody>
      </p:sp>
      <p:sp>
        <p:nvSpPr>
          <p:cNvPr id="5" name="Footer Placeholder 4">
            <a:extLst>
              <a:ext uri="{FF2B5EF4-FFF2-40B4-BE49-F238E27FC236}">
                <a16:creationId xmlns:a16="http://schemas.microsoft.com/office/drawing/2014/main" id="{16354ADB-1758-4055-994F-F460332997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B9FC86-986B-8F25-79BC-C1FAC49E98D7}"/>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208674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962F1-FE92-BDAF-BEAD-BD3ED002C5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C0AEF9C-A3D9-887D-23F7-67B471744F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274FD3-3EDA-7A56-1BDE-96015EF4959E}"/>
              </a:ext>
            </a:extLst>
          </p:cNvPr>
          <p:cNvSpPr>
            <a:spLocks noGrp="1"/>
          </p:cNvSpPr>
          <p:nvPr>
            <p:ph type="dt" sz="half" idx="10"/>
          </p:nvPr>
        </p:nvSpPr>
        <p:spPr/>
        <p:txBody>
          <a:bodyPr/>
          <a:lstStyle/>
          <a:p>
            <a:fld id="{57E381DA-BCE4-AC48-A226-6085BF160B93}" type="datetimeFigureOut">
              <a:rPr lang="en-US" smtClean="0"/>
              <a:t>6/15/25</a:t>
            </a:fld>
            <a:endParaRPr lang="en-US"/>
          </a:p>
        </p:txBody>
      </p:sp>
      <p:sp>
        <p:nvSpPr>
          <p:cNvPr id="5" name="Footer Placeholder 4">
            <a:extLst>
              <a:ext uri="{FF2B5EF4-FFF2-40B4-BE49-F238E27FC236}">
                <a16:creationId xmlns:a16="http://schemas.microsoft.com/office/drawing/2014/main" id="{DE908372-3732-3746-559F-EA9868D65E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1557A4-BAD8-4127-B73C-08C2C7C81BF5}"/>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283274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6DD8C-BF60-BF6C-BD2F-4CE31EBA9F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4AD546-A998-48F4-7471-5746D3760D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F82C26-85DE-675B-B888-508DEAC50C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8DD947-B648-5CDE-D43D-DCE3B492703B}"/>
              </a:ext>
            </a:extLst>
          </p:cNvPr>
          <p:cNvSpPr>
            <a:spLocks noGrp="1"/>
          </p:cNvSpPr>
          <p:nvPr>
            <p:ph type="dt" sz="half" idx="10"/>
          </p:nvPr>
        </p:nvSpPr>
        <p:spPr/>
        <p:txBody>
          <a:bodyPr/>
          <a:lstStyle/>
          <a:p>
            <a:fld id="{57E381DA-BCE4-AC48-A226-6085BF160B93}" type="datetimeFigureOut">
              <a:rPr lang="en-US" smtClean="0"/>
              <a:t>6/15/25</a:t>
            </a:fld>
            <a:endParaRPr lang="en-US"/>
          </a:p>
        </p:txBody>
      </p:sp>
      <p:sp>
        <p:nvSpPr>
          <p:cNvPr id="6" name="Footer Placeholder 5">
            <a:extLst>
              <a:ext uri="{FF2B5EF4-FFF2-40B4-BE49-F238E27FC236}">
                <a16:creationId xmlns:a16="http://schemas.microsoft.com/office/drawing/2014/main" id="{282AE079-E8B2-78DB-4A63-DCB3A86C95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6EAF39-CF8C-C71E-F7EC-B7DF8608D3A6}"/>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3982874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152C7-D48D-A441-6BC0-4860747729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8AAD24-737C-7B00-019F-B632E5E1D6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42B431-8108-FB9E-FFBF-002B8D70E9D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EC499-21B9-AEC5-620A-77A5C283D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384E47-1A0D-68E1-01E6-FCA0A449B9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FBC94D-3873-D1FB-A5BE-F4FD3C204B00}"/>
              </a:ext>
            </a:extLst>
          </p:cNvPr>
          <p:cNvSpPr>
            <a:spLocks noGrp="1"/>
          </p:cNvSpPr>
          <p:nvPr>
            <p:ph type="dt" sz="half" idx="10"/>
          </p:nvPr>
        </p:nvSpPr>
        <p:spPr/>
        <p:txBody>
          <a:bodyPr/>
          <a:lstStyle/>
          <a:p>
            <a:fld id="{57E381DA-BCE4-AC48-A226-6085BF160B93}" type="datetimeFigureOut">
              <a:rPr lang="en-US" smtClean="0"/>
              <a:t>6/15/25</a:t>
            </a:fld>
            <a:endParaRPr lang="en-US"/>
          </a:p>
        </p:txBody>
      </p:sp>
      <p:sp>
        <p:nvSpPr>
          <p:cNvPr id="8" name="Footer Placeholder 7">
            <a:extLst>
              <a:ext uri="{FF2B5EF4-FFF2-40B4-BE49-F238E27FC236}">
                <a16:creationId xmlns:a16="http://schemas.microsoft.com/office/drawing/2014/main" id="{3017FD5B-1F7B-3F03-BCFD-9CEFF1FD1E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00149F-3250-4310-DEF2-65CE37EB2DFF}"/>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127448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0464F-5278-FCF6-5BF0-74F3CD1085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45D859-AB4D-9F3A-8AD9-5CF3281B9C4A}"/>
              </a:ext>
            </a:extLst>
          </p:cNvPr>
          <p:cNvSpPr>
            <a:spLocks noGrp="1"/>
          </p:cNvSpPr>
          <p:nvPr>
            <p:ph type="dt" sz="half" idx="10"/>
          </p:nvPr>
        </p:nvSpPr>
        <p:spPr/>
        <p:txBody>
          <a:bodyPr/>
          <a:lstStyle/>
          <a:p>
            <a:fld id="{57E381DA-BCE4-AC48-A226-6085BF160B93}" type="datetimeFigureOut">
              <a:rPr lang="en-US" smtClean="0"/>
              <a:t>6/15/25</a:t>
            </a:fld>
            <a:endParaRPr lang="en-US"/>
          </a:p>
        </p:txBody>
      </p:sp>
      <p:sp>
        <p:nvSpPr>
          <p:cNvPr id="4" name="Footer Placeholder 3">
            <a:extLst>
              <a:ext uri="{FF2B5EF4-FFF2-40B4-BE49-F238E27FC236}">
                <a16:creationId xmlns:a16="http://schemas.microsoft.com/office/drawing/2014/main" id="{1F168663-87E1-83C5-9E9D-D4FB00A43B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C47B5F-E161-3BF9-05A6-C343EF589AAD}"/>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2182371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F5685A-6E2D-06C5-085D-73CF2839DCE5}"/>
              </a:ext>
            </a:extLst>
          </p:cNvPr>
          <p:cNvSpPr>
            <a:spLocks noGrp="1"/>
          </p:cNvSpPr>
          <p:nvPr>
            <p:ph type="dt" sz="half" idx="10"/>
          </p:nvPr>
        </p:nvSpPr>
        <p:spPr/>
        <p:txBody>
          <a:bodyPr/>
          <a:lstStyle/>
          <a:p>
            <a:fld id="{57E381DA-BCE4-AC48-A226-6085BF160B93}" type="datetimeFigureOut">
              <a:rPr lang="en-US" smtClean="0"/>
              <a:t>6/15/25</a:t>
            </a:fld>
            <a:endParaRPr lang="en-US"/>
          </a:p>
        </p:txBody>
      </p:sp>
      <p:sp>
        <p:nvSpPr>
          <p:cNvPr id="3" name="Footer Placeholder 2">
            <a:extLst>
              <a:ext uri="{FF2B5EF4-FFF2-40B4-BE49-F238E27FC236}">
                <a16:creationId xmlns:a16="http://schemas.microsoft.com/office/drawing/2014/main" id="{06F160B2-9BD3-A99D-6A75-3ECC946E5A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5282BF-A3D9-0340-BC18-FDB9659C6861}"/>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1565673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4E65-E9BB-0EFE-FCEC-B374974490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A31E8F-A306-9A51-8062-679C45B8FF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4DCE92-3F37-5836-4D47-AAEEF53CE8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34E9D8-DF45-CA35-F0F8-F1DC71B0D1DB}"/>
              </a:ext>
            </a:extLst>
          </p:cNvPr>
          <p:cNvSpPr>
            <a:spLocks noGrp="1"/>
          </p:cNvSpPr>
          <p:nvPr>
            <p:ph type="dt" sz="half" idx="10"/>
          </p:nvPr>
        </p:nvSpPr>
        <p:spPr/>
        <p:txBody>
          <a:bodyPr/>
          <a:lstStyle/>
          <a:p>
            <a:fld id="{57E381DA-BCE4-AC48-A226-6085BF160B93}" type="datetimeFigureOut">
              <a:rPr lang="en-US" smtClean="0"/>
              <a:t>6/15/25</a:t>
            </a:fld>
            <a:endParaRPr lang="en-US"/>
          </a:p>
        </p:txBody>
      </p:sp>
      <p:sp>
        <p:nvSpPr>
          <p:cNvPr id="6" name="Footer Placeholder 5">
            <a:extLst>
              <a:ext uri="{FF2B5EF4-FFF2-40B4-BE49-F238E27FC236}">
                <a16:creationId xmlns:a16="http://schemas.microsoft.com/office/drawing/2014/main" id="{29FA3EAB-25F9-F13D-2B97-1AEDB7ADF8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80648-F32A-78F1-15D7-8BE0BCC10D0F}"/>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272118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B183A-C891-84C6-167E-64C229AFCB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87CB0B4-7129-F1C5-41EA-DF5B294159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8E95C17-E122-38F4-EE58-65CC4684B5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027EB9-CBCA-79B3-6D7E-2AE77C3D606B}"/>
              </a:ext>
            </a:extLst>
          </p:cNvPr>
          <p:cNvSpPr>
            <a:spLocks noGrp="1"/>
          </p:cNvSpPr>
          <p:nvPr>
            <p:ph type="dt" sz="half" idx="10"/>
          </p:nvPr>
        </p:nvSpPr>
        <p:spPr/>
        <p:txBody>
          <a:bodyPr/>
          <a:lstStyle/>
          <a:p>
            <a:fld id="{57E381DA-BCE4-AC48-A226-6085BF160B93}" type="datetimeFigureOut">
              <a:rPr lang="en-US" smtClean="0"/>
              <a:t>6/15/25</a:t>
            </a:fld>
            <a:endParaRPr lang="en-US"/>
          </a:p>
        </p:txBody>
      </p:sp>
      <p:sp>
        <p:nvSpPr>
          <p:cNvPr id="6" name="Footer Placeholder 5">
            <a:extLst>
              <a:ext uri="{FF2B5EF4-FFF2-40B4-BE49-F238E27FC236}">
                <a16:creationId xmlns:a16="http://schemas.microsoft.com/office/drawing/2014/main" id="{939A4201-22F3-DEEE-DF70-D85D5CF9A5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0F8A7E-2374-3EB0-F8D7-C8B03C82090C}"/>
              </a:ext>
            </a:extLst>
          </p:cNvPr>
          <p:cNvSpPr>
            <a:spLocks noGrp="1"/>
          </p:cNvSpPr>
          <p:nvPr>
            <p:ph type="sldNum" sz="quarter" idx="12"/>
          </p:nvPr>
        </p:nvSpPr>
        <p:spPr/>
        <p:txBody>
          <a:bodyPr/>
          <a:lstStyle/>
          <a:p>
            <a:fld id="{C1053710-4B95-234F-B1EA-63412B6381C4}" type="slidenum">
              <a:rPr lang="en-US" smtClean="0"/>
              <a:t>‹#›</a:t>
            </a:fld>
            <a:endParaRPr lang="en-US"/>
          </a:p>
        </p:txBody>
      </p:sp>
    </p:spTree>
    <p:extLst>
      <p:ext uri="{BB962C8B-B14F-4D97-AF65-F5344CB8AC3E}">
        <p14:creationId xmlns:p14="http://schemas.microsoft.com/office/powerpoint/2010/main" val="416965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7EF229-9094-8116-70BD-6C5F8EB97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1FF556-081F-1191-5D15-5112ABDBED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D59759-E168-8404-E64B-DBED2C0456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E381DA-BCE4-AC48-A226-6085BF160B93}" type="datetimeFigureOut">
              <a:rPr lang="en-US" smtClean="0"/>
              <a:t>6/15/25</a:t>
            </a:fld>
            <a:endParaRPr lang="en-US"/>
          </a:p>
        </p:txBody>
      </p:sp>
      <p:sp>
        <p:nvSpPr>
          <p:cNvPr id="5" name="Footer Placeholder 4">
            <a:extLst>
              <a:ext uri="{FF2B5EF4-FFF2-40B4-BE49-F238E27FC236}">
                <a16:creationId xmlns:a16="http://schemas.microsoft.com/office/drawing/2014/main" id="{5FEEC8EB-05AC-3FDF-3FF6-6314E4D489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B16EFF7-4E5E-F99D-9290-56083B66C9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053710-4B95-234F-B1EA-63412B6381C4}" type="slidenum">
              <a:rPr lang="en-US" smtClean="0"/>
              <a:t>‹#›</a:t>
            </a:fld>
            <a:endParaRPr lang="en-US"/>
          </a:p>
        </p:txBody>
      </p:sp>
    </p:spTree>
    <p:extLst>
      <p:ext uri="{BB962C8B-B14F-4D97-AF65-F5344CB8AC3E}">
        <p14:creationId xmlns:p14="http://schemas.microsoft.com/office/powerpoint/2010/main" val="255158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23.png"/><Relationship Id="rId7"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2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2.xml"/><Relationship Id="rId16" Type="http://schemas.openxmlformats.org/officeDocument/2006/relationships/image" Target="../media/image18.svg"/><Relationship Id="rId1" Type="http://schemas.openxmlformats.org/officeDocument/2006/relationships/slideLayout" Target="../slideLayouts/slideLayout13.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30.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28.png"/><Relationship Id="rId4" Type="http://schemas.openxmlformats.org/officeDocument/2006/relationships/image" Target="../media/image27.emf"/></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28.png"/><Relationship Id="rId4" Type="http://schemas.openxmlformats.org/officeDocument/2006/relationships/image" Target="../media/image27.emf"/></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28.png"/><Relationship Id="rId4" Type="http://schemas.openxmlformats.org/officeDocument/2006/relationships/image" Target="../media/image27.emf"/></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28.png"/><Relationship Id="rId4" Type="http://schemas.openxmlformats.org/officeDocument/2006/relationships/image" Target="../media/image27.emf"/></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28.png"/><Relationship Id="rId4" Type="http://schemas.openxmlformats.org/officeDocument/2006/relationships/image" Target="../media/image27.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3.xml"/><Relationship Id="rId16" Type="http://schemas.openxmlformats.org/officeDocument/2006/relationships/image" Target="../media/image18.svg"/><Relationship Id="rId1" Type="http://schemas.openxmlformats.org/officeDocument/2006/relationships/slideLayout" Target="../slideLayouts/slideLayout13.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32.svg"/></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4.xml"/><Relationship Id="rId16" Type="http://schemas.openxmlformats.org/officeDocument/2006/relationships/image" Target="../media/image18.svg"/><Relationship Id="rId1" Type="http://schemas.openxmlformats.org/officeDocument/2006/relationships/slideLayout" Target="../slideLayouts/slideLayout13.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42.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34.emf"/></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6.sv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5.xml"/><Relationship Id="rId16" Type="http://schemas.openxmlformats.org/officeDocument/2006/relationships/image" Target="../media/image18.svg"/><Relationship Id="rId1" Type="http://schemas.openxmlformats.org/officeDocument/2006/relationships/slideLayout" Target="../slideLayouts/slideLayout13.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5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19.png"/><Relationship Id="rId2" Type="http://schemas.openxmlformats.org/officeDocument/2006/relationships/notesSlide" Target="../notesSlides/notesSlide6.xml"/><Relationship Id="rId16" Type="http://schemas.openxmlformats.org/officeDocument/2006/relationships/image" Target="../media/image18.svg"/><Relationship Id="rId1" Type="http://schemas.openxmlformats.org/officeDocument/2006/relationships/slideLayout" Target="../slideLayouts/slideLayout13.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7.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18" Type="http://schemas.openxmlformats.org/officeDocument/2006/relationships/image" Target="../media/image22.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17" Type="http://schemas.openxmlformats.org/officeDocument/2006/relationships/image" Target="../media/image21.png"/><Relationship Id="rId2" Type="http://schemas.openxmlformats.org/officeDocument/2006/relationships/notesSlide" Target="../notesSlides/notesSlide7.xml"/><Relationship Id="rId16" Type="http://schemas.openxmlformats.org/officeDocument/2006/relationships/image" Target="../media/image18.svg"/><Relationship Id="rId20" Type="http://schemas.openxmlformats.org/officeDocument/2006/relationships/image" Target="../media/image20.svg"/><Relationship Id="rId1" Type="http://schemas.openxmlformats.org/officeDocument/2006/relationships/slideLayout" Target="../slideLayouts/slideLayout13.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svg"/><Relationship Id="rId19" Type="http://schemas.openxmlformats.org/officeDocument/2006/relationships/image" Target="../media/image19.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4.sv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5">
            <a:extLst>
              <a:ext uri="{FF2B5EF4-FFF2-40B4-BE49-F238E27FC236}">
                <a16:creationId xmlns:a16="http://schemas.microsoft.com/office/drawing/2014/main" id="{6BD4F441-1D91-59E3-2950-018BDB7D637D}"/>
              </a:ext>
            </a:extLst>
          </p:cNvPr>
          <p:cNvSpPr>
            <a:spLocks noGrp="1"/>
          </p:cNvSpPr>
          <p:nvPr>
            <p:ph type="ctrTitle"/>
          </p:nvPr>
        </p:nvSpPr>
        <p:spPr>
          <a:xfrm>
            <a:off x="463293" y="928262"/>
            <a:ext cx="9972477" cy="923330"/>
          </a:xfrm>
        </p:spPr>
        <p:txBody>
          <a:bodyPr>
            <a:noAutofit/>
          </a:bodyPr>
          <a:lstStyle/>
          <a:p>
            <a:r>
              <a:rPr lang="en-US" sz="5000" dirty="0" err="1"/>
              <a:t>SampCert</a:t>
            </a:r>
            <a:r>
              <a:rPr lang="en-US" sz="5000" dirty="0"/>
              <a:t>: Verified Foundations for Differential Privacy</a:t>
            </a:r>
          </a:p>
        </p:txBody>
      </p:sp>
      <p:sp>
        <p:nvSpPr>
          <p:cNvPr id="8" name="TextBox 7">
            <a:extLst>
              <a:ext uri="{FF2B5EF4-FFF2-40B4-BE49-F238E27FC236}">
                <a16:creationId xmlns:a16="http://schemas.microsoft.com/office/drawing/2014/main" id="{40ED7161-9596-E29F-F366-3077AEBAC983}"/>
              </a:ext>
            </a:extLst>
          </p:cNvPr>
          <p:cNvSpPr txBox="1"/>
          <p:nvPr/>
        </p:nvSpPr>
        <p:spPr>
          <a:xfrm>
            <a:off x="731650" y="3190586"/>
            <a:ext cx="8978880" cy="1219308"/>
          </a:xfrm>
          <a:prstGeom prst="rect">
            <a:avLst/>
          </a:prstGeom>
          <a:noFill/>
        </p:spPr>
        <p:txBody>
          <a:bodyPr wrap="square" rtlCol="0">
            <a:spAutoFit/>
          </a:bodyPr>
          <a:lstStyle/>
          <a:p>
            <a:pPr algn="ctr">
              <a:lnSpc>
                <a:spcPct val="125000"/>
              </a:lnSpc>
            </a:pP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Markus de Medeiros</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1,2</a:t>
            </a: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       Muhammad Naveed</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1            </a:t>
            </a: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Tancrède Lepoint</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1</a:t>
            </a: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 </a:t>
            </a:r>
          </a:p>
          <a:p>
            <a:pPr algn="ctr">
              <a:lnSpc>
                <a:spcPct val="125000"/>
              </a:lnSpc>
            </a:pPr>
            <a:r>
              <a:rPr lang="en-US" sz="2000" dirty="0" err="1">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Temesghen</a:t>
            </a: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 Kahsai</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1    </a:t>
            </a: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  Tristan Ravitch</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1          </a:t>
            </a: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 Stefan Zetzche</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1</a:t>
            </a: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       Anjali Joshi</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1</a:t>
            </a:r>
            <a:b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b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Joseph Tassarotti</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2</a:t>
            </a: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       Aws Albarghouthi</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1,3</a:t>
            </a:r>
            <a:r>
              <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      Jean-Baptiste Tristan</a:t>
            </a:r>
            <a:r>
              <a:rPr lang="en-US" sz="2000" baseline="30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1</a:t>
            </a:r>
            <a:endParaRPr lang="en-US" sz="2000"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11" name="TextBox 10">
            <a:extLst>
              <a:ext uri="{FF2B5EF4-FFF2-40B4-BE49-F238E27FC236}">
                <a16:creationId xmlns:a16="http://schemas.microsoft.com/office/drawing/2014/main" id="{16829012-4B46-B538-10BC-6A6F6642074F}"/>
              </a:ext>
            </a:extLst>
          </p:cNvPr>
          <p:cNvSpPr txBox="1"/>
          <p:nvPr/>
        </p:nvSpPr>
        <p:spPr>
          <a:xfrm>
            <a:off x="3571196" y="4900354"/>
            <a:ext cx="4115332" cy="1029384"/>
          </a:xfrm>
          <a:prstGeom prst="rect">
            <a:avLst/>
          </a:prstGeom>
          <a:noFill/>
        </p:spPr>
        <p:txBody>
          <a:bodyPr wrap="square" rtlCol="0">
            <a:spAutoFit/>
          </a:bodyPr>
          <a:lstStyle/>
          <a:p>
            <a:pPr>
              <a:lnSpc>
                <a:spcPct val="125000"/>
              </a:lnSpc>
            </a:pPr>
            <a:r>
              <a:rPr lang="en-US" sz="1600" baseline="300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1</a:t>
            </a: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Amazon Web Services</a:t>
            </a:r>
          </a:p>
          <a:p>
            <a:pPr>
              <a:lnSpc>
                <a:spcPct val="125000"/>
              </a:lnSpc>
            </a:pPr>
            <a:r>
              <a:rPr lang="en-US" sz="1600" baseline="300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2</a:t>
            </a: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New York University</a:t>
            </a:r>
          </a:p>
          <a:p>
            <a:pPr>
              <a:lnSpc>
                <a:spcPct val="125000"/>
              </a:lnSpc>
            </a:pPr>
            <a:r>
              <a:rPr lang="en-US" sz="1600" baseline="300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3</a:t>
            </a:r>
            <a:r>
              <a:rPr lang="en-US" sz="16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University of Wisconsin-Madison</a:t>
            </a:r>
          </a:p>
        </p:txBody>
      </p:sp>
    </p:spTree>
    <p:extLst>
      <p:ext uri="{BB962C8B-B14F-4D97-AF65-F5344CB8AC3E}">
        <p14:creationId xmlns:p14="http://schemas.microsoft.com/office/powerpoint/2010/main" val="26088639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AFA20-5AD9-52CB-A07B-083B4DF2972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46138E9-194F-FD1A-7C57-2A98A256819C}"/>
              </a:ext>
            </a:extLst>
          </p:cNvPr>
          <p:cNvSpPr>
            <a:spLocks noGrp="1"/>
          </p:cNvSpPr>
          <p:nvPr>
            <p:ph type="sldNum" sz="quarter" idx="13"/>
          </p:nvPr>
        </p:nvSpPr>
        <p:spPr/>
        <p:txBody>
          <a:bodyPr/>
          <a:lstStyle/>
          <a:p>
            <a:fld id="{EB4B8DE2-A4E8-46E4-8BBF-D75455EFF32C}" type="slidenum">
              <a:rPr lang="en-US" smtClean="0"/>
              <a:pPr/>
              <a:t>10</a:t>
            </a:fld>
            <a:endParaRPr lang="en-US" dirty="0"/>
          </a:p>
        </p:txBody>
      </p:sp>
      <p:sp>
        <p:nvSpPr>
          <p:cNvPr id="2" name="Title 3">
            <a:extLst>
              <a:ext uri="{FF2B5EF4-FFF2-40B4-BE49-F238E27FC236}">
                <a16:creationId xmlns:a16="http://schemas.microsoft.com/office/drawing/2014/main" id="{CB6117F0-D79B-08FA-5DBF-28E71F328F96}"/>
              </a:ext>
            </a:extLst>
          </p:cNvPr>
          <p:cNvSpPr txBox="1">
            <a:spLocks/>
          </p:cNvSpPr>
          <p:nvPr/>
        </p:nvSpPr>
        <p:spPr>
          <a:xfrm>
            <a:off x="525376" y="606288"/>
            <a:ext cx="10972800"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t>Differential</a:t>
            </a:r>
            <a:r>
              <a:rPr lang="en-US" i="1" dirty="0"/>
              <a:t> Privacy?</a:t>
            </a:r>
          </a:p>
        </p:txBody>
      </p:sp>
      <p:pic>
        <p:nvPicPr>
          <p:cNvPr id="23" name="Graphic 22">
            <a:extLst>
              <a:ext uri="{FF2B5EF4-FFF2-40B4-BE49-F238E27FC236}">
                <a16:creationId xmlns:a16="http://schemas.microsoft.com/office/drawing/2014/main" id="{E591E27A-986B-8BD2-A056-363E26DBF4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6881" y="1001532"/>
            <a:ext cx="5745479" cy="5719943"/>
          </a:xfrm>
          <a:prstGeom prst="rect">
            <a:avLst/>
          </a:prstGeom>
        </p:spPr>
      </p:pic>
      <p:pic>
        <p:nvPicPr>
          <p:cNvPr id="25" name="Graphic 24">
            <a:extLst>
              <a:ext uri="{FF2B5EF4-FFF2-40B4-BE49-F238E27FC236}">
                <a16:creationId xmlns:a16="http://schemas.microsoft.com/office/drawing/2014/main" id="{8B3D16A7-795C-7999-3A0E-BE4C95F308F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2080" y="430256"/>
            <a:ext cx="896699" cy="903244"/>
          </a:xfrm>
          <a:prstGeom prst="rect">
            <a:avLst/>
          </a:prstGeom>
        </p:spPr>
      </p:pic>
      <p:sp>
        <p:nvSpPr>
          <p:cNvPr id="31" name="Oval 30">
            <a:extLst>
              <a:ext uri="{FF2B5EF4-FFF2-40B4-BE49-F238E27FC236}">
                <a16:creationId xmlns:a16="http://schemas.microsoft.com/office/drawing/2014/main" id="{C6E2B396-20F2-9F69-8B0A-476515D64443}"/>
              </a:ext>
            </a:extLst>
          </p:cNvPr>
          <p:cNvSpPr/>
          <p:nvPr/>
        </p:nvSpPr>
        <p:spPr>
          <a:xfrm>
            <a:off x="6482080" y="2013803"/>
            <a:ext cx="4342547" cy="4342547"/>
          </a:xfrm>
          <a:prstGeom prst="ellipse">
            <a:avLst/>
          </a:prstGeom>
          <a:solidFill>
            <a:schemeClr val="bg1"/>
          </a:solidFill>
          <a:ln w="3810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a:extLst>
              <a:ext uri="{FF2B5EF4-FFF2-40B4-BE49-F238E27FC236}">
                <a16:creationId xmlns:a16="http://schemas.microsoft.com/office/drawing/2014/main" id="{83981B9F-02F6-89E4-472D-15BFF077BB45}"/>
              </a:ext>
            </a:extLst>
          </p:cNvPr>
          <p:cNvSpPr/>
          <p:nvPr/>
        </p:nvSpPr>
        <p:spPr>
          <a:xfrm flipH="1">
            <a:off x="7023537" y="2893610"/>
            <a:ext cx="3774264" cy="2131474"/>
          </a:xfrm>
          <a:custGeom>
            <a:avLst/>
            <a:gdLst>
              <a:gd name="connsiteX0" fmla="*/ 0 w 1584960"/>
              <a:gd name="connsiteY0" fmla="*/ 894080 h 895089"/>
              <a:gd name="connsiteX1" fmla="*/ 914400 w 1584960"/>
              <a:gd name="connsiteY1" fmla="*/ 751840 h 895089"/>
              <a:gd name="connsiteX2" fmla="*/ 1584960 w 1584960"/>
              <a:gd name="connsiteY2" fmla="*/ 0 h 895089"/>
            </a:gdLst>
            <a:ahLst/>
            <a:cxnLst>
              <a:cxn ang="0">
                <a:pos x="connsiteX0" y="connsiteY0"/>
              </a:cxn>
              <a:cxn ang="0">
                <a:pos x="connsiteX1" y="connsiteY1"/>
              </a:cxn>
              <a:cxn ang="0">
                <a:pos x="connsiteX2" y="connsiteY2"/>
              </a:cxn>
            </a:cxnLst>
            <a:rect l="l" t="t" r="r" b="b"/>
            <a:pathLst>
              <a:path w="1584960" h="895089">
                <a:moveTo>
                  <a:pt x="0" y="894080"/>
                </a:moveTo>
                <a:cubicBezTo>
                  <a:pt x="325120" y="897466"/>
                  <a:pt x="650240" y="900853"/>
                  <a:pt x="914400" y="751840"/>
                </a:cubicBezTo>
                <a:cubicBezTo>
                  <a:pt x="1178560" y="602827"/>
                  <a:pt x="1381760" y="301413"/>
                  <a:pt x="1584960" y="0"/>
                </a:cubicBezTo>
              </a:path>
            </a:pathLst>
          </a:custGeom>
          <a:noFill/>
          <a:ln w="38100">
            <a:solidFill>
              <a:srgbClr val="0000E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7" name="Group 96">
            <a:extLst>
              <a:ext uri="{FF2B5EF4-FFF2-40B4-BE49-F238E27FC236}">
                <a16:creationId xmlns:a16="http://schemas.microsoft.com/office/drawing/2014/main" id="{6944451E-AB6A-8539-F3B4-30DC37AC7081}"/>
              </a:ext>
            </a:extLst>
          </p:cNvPr>
          <p:cNvGrpSpPr/>
          <p:nvPr/>
        </p:nvGrpSpPr>
        <p:grpSpPr>
          <a:xfrm>
            <a:off x="6697598" y="2641009"/>
            <a:ext cx="3782240" cy="3610703"/>
            <a:chOff x="6697598" y="2641009"/>
            <a:chExt cx="3782240" cy="3610703"/>
          </a:xfrm>
          <a:solidFill>
            <a:srgbClr val="0000E2"/>
          </a:solidFill>
        </p:grpSpPr>
        <p:sp>
          <p:nvSpPr>
            <p:cNvPr id="56" name="Rectangle 55">
              <a:extLst>
                <a:ext uri="{FF2B5EF4-FFF2-40B4-BE49-F238E27FC236}">
                  <a16:creationId xmlns:a16="http://schemas.microsoft.com/office/drawing/2014/main" id="{3F12DB62-2B30-B0A5-D3B5-005EFD9CD742}"/>
                </a:ext>
              </a:extLst>
            </p:cNvPr>
            <p:cNvSpPr/>
            <p:nvPr/>
          </p:nvSpPr>
          <p:spPr>
            <a:xfrm>
              <a:off x="6843075" y="2784231"/>
              <a:ext cx="180300" cy="278282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180544B-333E-0EF7-4B94-15DB5508DA4F}"/>
                </a:ext>
              </a:extLst>
            </p:cNvPr>
            <p:cNvSpPr/>
            <p:nvPr/>
          </p:nvSpPr>
          <p:spPr>
            <a:xfrm>
              <a:off x="6988552" y="2641009"/>
              <a:ext cx="154843" cy="307985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A681979C-788B-7A4C-E89D-1A7C45C5E41F}"/>
                </a:ext>
              </a:extLst>
            </p:cNvPr>
            <p:cNvSpPr/>
            <p:nvPr/>
          </p:nvSpPr>
          <p:spPr>
            <a:xfrm>
              <a:off x="7279506" y="2893610"/>
              <a:ext cx="154843" cy="307343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2B89ACD-E193-F63B-9AB8-535D2E2935DE}"/>
                </a:ext>
              </a:extLst>
            </p:cNvPr>
            <p:cNvSpPr/>
            <p:nvPr/>
          </p:nvSpPr>
          <p:spPr>
            <a:xfrm>
              <a:off x="7424983" y="3118337"/>
              <a:ext cx="154843" cy="291252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BECCF0C5-DF73-9863-5231-AA6E967065AB}"/>
                </a:ext>
              </a:extLst>
            </p:cNvPr>
            <p:cNvSpPr/>
            <p:nvPr/>
          </p:nvSpPr>
          <p:spPr>
            <a:xfrm>
              <a:off x="6697598" y="3006969"/>
              <a:ext cx="154843" cy="235047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843DB17-1211-2736-8825-E054AED2EDAA}"/>
                </a:ext>
              </a:extLst>
            </p:cNvPr>
            <p:cNvSpPr/>
            <p:nvPr/>
          </p:nvSpPr>
          <p:spPr>
            <a:xfrm>
              <a:off x="8734276" y="4958861"/>
              <a:ext cx="154843" cy="123474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1CFC04AA-AECF-0F1B-10A0-218853772B62}"/>
                </a:ext>
              </a:extLst>
            </p:cNvPr>
            <p:cNvSpPr/>
            <p:nvPr/>
          </p:nvSpPr>
          <p:spPr>
            <a:xfrm>
              <a:off x="8879753" y="4542691"/>
              <a:ext cx="145315" cy="165091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D5F47782-7B62-A472-E16C-1B4960085B6A}"/>
                </a:ext>
              </a:extLst>
            </p:cNvPr>
            <p:cNvSpPr/>
            <p:nvPr/>
          </p:nvSpPr>
          <p:spPr>
            <a:xfrm>
              <a:off x="9170707" y="5118809"/>
              <a:ext cx="145315" cy="107479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9DE199C5-DC72-951E-821D-7D076F0FBBC1}"/>
                </a:ext>
              </a:extLst>
            </p:cNvPr>
            <p:cNvSpPr/>
            <p:nvPr/>
          </p:nvSpPr>
          <p:spPr>
            <a:xfrm>
              <a:off x="9316184" y="4612681"/>
              <a:ext cx="145315" cy="158092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FDB4A51-6755-08CD-190B-CEFD5B85DB26}"/>
                </a:ext>
              </a:extLst>
            </p:cNvPr>
            <p:cNvSpPr/>
            <p:nvPr/>
          </p:nvSpPr>
          <p:spPr>
            <a:xfrm>
              <a:off x="9461661" y="4799469"/>
              <a:ext cx="145315" cy="139413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746F8A96-0E33-7CA5-1168-F35335DD9611}"/>
                </a:ext>
              </a:extLst>
            </p:cNvPr>
            <p:cNvSpPr/>
            <p:nvPr/>
          </p:nvSpPr>
          <p:spPr>
            <a:xfrm>
              <a:off x="8006891" y="3956537"/>
              <a:ext cx="154843" cy="2237069"/>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256C8B1-D438-DB8B-895A-15D1E8E6E725}"/>
                </a:ext>
              </a:extLst>
            </p:cNvPr>
            <p:cNvSpPr/>
            <p:nvPr/>
          </p:nvSpPr>
          <p:spPr>
            <a:xfrm>
              <a:off x="8152369" y="4173415"/>
              <a:ext cx="141508" cy="20201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4FDD25A2-B109-0AFB-DE50-48656B4B06A3}"/>
                </a:ext>
              </a:extLst>
            </p:cNvPr>
            <p:cNvSpPr/>
            <p:nvPr/>
          </p:nvSpPr>
          <p:spPr>
            <a:xfrm>
              <a:off x="8455588" y="4366845"/>
              <a:ext cx="133049" cy="182676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AC32AE05-70E5-32E0-530D-9479FDAF58E4}"/>
                </a:ext>
              </a:extLst>
            </p:cNvPr>
            <p:cNvSpPr/>
            <p:nvPr/>
          </p:nvSpPr>
          <p:spPr>
            <a:xfrm>
              <a:off x="10334523" y="5021951"/>
              <a:ext cx="145315" cy="5448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A703EE86-9010-28B4-AF51-923FC9069898}"/>
                </a:ext>
              </a:extLst>
            </p:cNvPr>
            <p:cNvSpPr/>
            <p:nvPr/>
          </p:nvSpPr>
          <p:spPr>
            <a:xfrm>
              <a:off x="9752615" y="5187827"/>
              <a:ext cx="145315" cy="100578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409A8EE3-5F0A-C462-3D48-32FA1BB6AD19}"/>
                </a:ext>
              </a:extLst>
            </p:cNvPr>
            <p:cNvSpPr/>
            <p:nvPr/>
          </p:nvSpPr>
          <p:spPr>
            <a:xfrm>
              <a:off x="9898092" y="4677507"/>
              <a:ext cx="145315" cy="135335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1DCFE182-4027-18C9-1486-44DD819E94E3}"/>
                </a:ext>
              </a:extLst>
            </p:cNvPr>
            <p:cNvSpPr/>
            <p:nvPr/>
          </p:nvSpPr>
          <p:spPr>
            <a:xfrm>
              <a:off x="10189046" y="4799469"/>
              <a:ext cx="145315" cy="101517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952433B6-321C-1B7E-B05D-874D703795BE}"/>
                </a:ext>
              </a:extLst>
            </p:cNvPr>
            <p:cNvSpPr/>
            <p:nvPr/>
          </p:nvSpPr>
          <p:spPr>
            <a:xfrm>
              <a:off x="7579112" y="4014643"/>
              <a:ext cx="141508" cy="2237069"/>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3874489A-F1E6-04EB-C74F-46E544C61C79}"/>
              </a:ext>
            </a:extLst>
          </p:cNvPr>
          <p:cNvGrpSpPr/>
          <p:nvPr/>
        </p:nvGrpSpPr>
        <p:grpSpPr>
          <a:xfrm rot="17736955">
            <a:off x="8849542" y="553105"/>
            <a:ext cx="4342547" cy="9497539"/>
            <a:chOff x="1367373" y="-611349"/>
            <a:chExt cx="4342547" cy="9497539"/>
          </a:xfrm>
        </p:grpSpPr>
        <p:sp>
          <p:nvSpPr>
            <p:cNvPr id="30" name="Oval 29">
              <a:extLst>
                <a:ext uri="{FF2B5EF4-FFF2-40B4-BE49-F238E27FC236}">
                  <a16:creationId xmlns:a16="http://schemas.microsoft.com/office/drawing/2014/main" id="{321B68C2-DE33-D1DE-D32C-14EF5269A688}"/>
                </a:ext>
              </a:extLst>
            </p:cNvPr>
            <p:cNvSpPr/>
            <p:nvPr/>
          </p:nvSpPr>
          <p:spPr>
            <a:xfrm>
              <a:off x="1367373" y="-611349"/>
              <a:ext cx="4342547" cy="4342547"/>
            </a:xfrm>
            <a:prstGeom prst="ellipse">
              <a:avLst/>
            </a:prstGeom>
            <a:noFill/>
            <a:ln w="3810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2C24C87F-12D3-5964-CB19-C324D3F8ED27}"/>
                </a:ext>
              </a:extLst>
            </p:cNvPr>
            <p:cNvGrpSpPr/>
            <p:nvPr/>
          </p:nvGrpSpPr>
          <p:grpSpPr>
            <a:xfrm>
              <a:off x="2832003" y="3826510"/>
              <a:ext cx="1413286" cy="5059680"/>
              <a:chOff x="1797274" y="2905760"/>
              <a:chExt cx="1930433" cy="5059680"/>
            </a:xfrm>
          </p:grpSpPr>
          <p:sp>
            <p:nvSpPr>
              <p:cNvPr id="34" name="Rectangle 33">
                <a:extLst>
                  <a:ext uri="{FF2B5EF4-FFF2-40B4-BE49-F238E27FC236}">
                    <a16:creationId xmlns:a16="http://schemas.microsoft.com/office/drawing/2014/main" id="{CDF044B4-C87D-A479-DAE4-E24B27089941}"/>
                  </a:ext>
                </a:extLst>
              </p:cNvPr>
              <p:cNvSpPr/>
              <p:nvPr/>
            </p:nvSpPr>
            <p:spPr>
              <a:xfrm>
                <a:off x="1797274" y="3096383"/>
                <a:ext cx="1930433" cy="332618"/>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98D0D559-170D-9F14-EB67-91D26DC956DF}"/>
                  </a:ext>
                </a:extLst>
              </p:cNvPr>
              <p:cNvSpPr/>
              <p:nvPr/>
            </p:nvSpPr>
            <p:spPr>
              <a:xfrm>
                <a:off x="2205060" y="2905760"/>
                <a:ext cx="1114860" cy="86428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E483F6E2-6379-4F27-01AD-EEF1024F369B}"/>
                  </a:ext>
                </a:extLst>
              </p:cNvPr>
              <p:cNvSpPr/>
              <p:nvPr/>
            </p:nvSpPr>
            <p:spPr>
              <a:xfrm>
                <a:off x="1981574" y="3761618"/>
                <a:ext cx="1561833" cy="42038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TextBox 39">
            <a:extLst>
              <a:ext uri="{FF2B5EF4-FFF2-40B4-BE49-F238E27FC236}">
                <a16:creationId xmlns:a16="http://schemas.microsoft.com/office/drawing/2014/main" id="{2B07C66C-369E-7018-3008-7FE8688D4727}"/>
              </a:ext>
            </a:extLst>
          </p:cNvPr>
          <p:cNvSpPr txBox="1"/>
          <p:nvPr/>
        </p:nvSpPr>
        <p:spPr>
          <a:xfrm>
            <a:off x="162560" y="5770880"/>
            <a:ext cx="184731" cy="369332"/>
          </a:xfrm>
          <a:prstGeom prst="rect">
            <a:avLst/>
          </a:prstGeom>
          <a:noFill/>
        </p:spPr>
        <p:txBody>
          <a:bodyPr wrap="none" rtlCol="0">
            <a:spAutoFit/>
          </a:bodyPr>
          <a:lstStyle/>
          <a:p>
            <a:endParaRPr lang="en-US" dirty="0"/>
          </a:p>
        </p:txBody>
      </p:sp>
      <p:pic>
        <p:nvPicPr>
          <p:cNvPr id="4" name="Graphic 3" descr="Devil face with solid fill with solid fill">
            <a:extLst>
              <a:ext uri="{FF2B5EF4-FFF2-40B4-BE49-F238E27FC236}">
                <a16:creationId xmlns:a16="http://schemas.microsoft.com/office/drawing/2014/main" id="{6D067782-FC03-E88B-6070-A59F9161A48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19918" y="3559699"/>
            <a:ext cx="914400" cy="914400"/>
          </a:xfrm>
          <a:prstGeom prst="rect">
            <a:avLst/>
          </a:prstGeom>
        </p:spPr>
      </p:pic>
      <p:sp>
        <p:nvSpPr>
          <p:cNvPr id="5" name="TextBox 4">
            <a:extLst>
              <a:ext uri="{FF2B5EF4-FFF2-40B4-BE49-F238E27FC236}">
                <a16:creationId xmlns:a16="http://schemas.microsoft.com/office/drawing/2014/main" id="{0832D64C-DDAA-30CB-4B3F-D9723D6F0243}"/>
              </a:ext>
            </a:extLst>
          </p:cNvPr>
          <p:cNvSpPr txBox="1"/>
          <p:nvPr/>
        </p:nvSpPr>
        <p:spPr>
          <a:xfrm>
            <a:off x="-386959" y="3356532"/>
            <a:ext cx="7263426" cy="830997"/>
          </a:xfrm>
          <a:prstGeom prst="rect">
            <a:avLst/>
          </a:prstGeom>
          <a:noFill/>
        </p:spPr>
        <p:txBody>
          <a:bodyPr wrap="square" rtlCol="0">
            <a:spAutoFit/>
          </a:bodyPr>
          <a:lstStyle/>
          <a:p>
            <a:pPr algn="ctr"/>
            <a:r>
              <a:rPr lang="en-US" sz="2400" i="1"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Implementation details</a:t>
            </a:r>
          </a:p>
          <a:p>
            <a:pPr algn="ctr"/>
            <a:r>
              <a:rPr lang="en-US" sz="2400" i="1" dirty="0">
                <a:solidFill>
                  <a:schemeClr val="accent2"/>
                </a:solidFill>
                <a:latin typeface="Amazon Ember" panose="020B0603020204020204" pitchFamily="34" charset="0"/>
                <a:ea typeface="Amazon Ember" panose="020B0603020204020204" pitchFamily="34" charset="0"/>
                <a:cs typeface="Amazon Ember" panose="020B0603020204020204" pitchFamily="34" charset="0"/>
              </a:rPr>
              <a:t>threaten privacy!</a:t>
            </a:r>
          </a:p>
        </p:txBody>
      </p:sp>
    </p:spTree>
    <p:extLst>
      <p:ext uri="{BB962C8B-B14F-4D97-AF65-F5344CB8AC3E}">
        <p14:creationId xmlns:p14="http://schemas.microsoft.com/office/powerpoint/2010/main" val="39458993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8A546-BA77-C92F-8E7E-C896622B4F8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D626279-1CF4-3078-63FB-0B50C020AABD}"/>
              </a:ext>
            </a:extLst>
          </p:cNvPr>
          <p:cNvSpPr/>
          <p:nvPr/>
        </p:nvSpPr>
        <p:spPr>
          <a:xfrm>
            <a:off x="0" y="0"/>
            <a:ext cx="4261757" cy="6858000"/>
          </a:xfrm>
          <a:prstGeom prst="rect">
            <a:avLst/>
          </a:prstGeom>
          <a:solidFill>
            <a:srgbClr val="7A4D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BD0D29C8-723D-8D72-A7DC-B9095273BB9E}"/>
              </a:ext>
            </a:extLst>
          </p:cNvPr>
          <p:cNvSpPr>
            <a:spLocks noGrp="1"/>
          </p:cNvSpPr>
          <p:nvPr>
            <p:ph type="sldNum" sz="quarter" idx="13"/>
          </p:nvPr>
        </p:nvSpPr>
        <p:spPr/>
        <p:txBody>
          <a:bodyPr/>
          <a:lstStyle/>
          <a:p>
            <a:fld id="{EB4B8DE2-A4E8-46E4-8BBF-D75455EFF32C}" type="slidenum">
              <a:rPr lang="en-US" smtClean="0"/>
              <a:pPr/>
              <a:t>11</a:t>
            </a:fld>
            <a:endParaRPr lang="en-US" dirty="0"/>
          </a:p>
        </p:txBody>
      </p:sp>
      <p:sp>
        <p:nvSpPr>
          <p:cNvPr id="40" name="TextBox 39">
            <a:extLst>
              <a:ext uri="{FF2B5EF4-FFF2-40B4-BE49-F238E27FC236}">
                <a16:creationId xmlns:a16="http://schemas.microsoft.com/office/drawing/2014/main" id="{30295288-32CB-BBEB-5879-ED9AFBBD8D6C}"/>
              </a:ext>
            </a:extLst>
          </p:cNvPr>
          <p:cNvSpPr txBox="1"/>
          <p:nvPr/>
        </p:nvSpPr>
        <p:spPr>
          <a:xfrm>
            <a:off x="162560" y="5770880"/>
            <a:ext cx="184731" cy="369332"/>
          </a:xfrm>
          <a:prstGeom prst="rect">
            <a:avLst/>
          </a:prstGeom>
          <a:noFill/>
        </p:spPr>
        <p:txBody>
          <a:bodyPr wrap="none" rtlCol="0">
            <a:spAutoFit/>
          </a:bodyPr>
          <a:lstStyle/>
          <a:p>
            <a:endParaRPr lang="en-US" dirty="0"/>
          </a:p>
        </p:txBody>
      </p:sp>
      <p:sp>
        <p:nvSpPr>
          <p:cNvPr id="5" name="Title 3">
            <a:extLst>
              <a:ext uri="{FF2B5EF4-FFF2-40B4-BE49-F238E27FC236}">
                <a16:creationId xmlns:a16="http://schemas.microsoft.com/office/drawing/2014/main" id="{BA7F54CF-B22A-92D1-0C02-7C479F63A776}"/>
              </a:ext>
            </a:extLst>
          </p:cNvPr>
          <p:cNvSpPr txBox="1">
            <a:spLocks/>
          </p:cNvSpPr>
          <p:nvPr/>
        </p:nvSpPr>
        <p:spPr>
          <a:xfrm>
            <a:off x="4720828" y="606288"/>
            <a:ext cx="10972800"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t>Verifying Differential Privacy</a:t>
            </a:r>
            <a:endParaRPr lang="en-US" i="1" dirty="0"/>
          </a:p>
        </p:txBody>
      </p:sp>
      <p:pic>
        <p:nvPicPr>
          <p:cNvPr id="2" name="Picture 2" descr="clean-rooms">
            <a:extLst>
              <a:ext uri="{FF2B5EF4-FFF2-40B4-BE49-F238E27FC236}">
                <a16:creationId xmlns:a16="http://schemas.microsoft.com/office/drawing/2014/main" id="{FC834D05-8F9B-A528-D48D-FBF8BB3D048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626" r="15626"/>
          <a:stretch>
            <a:fillRect/>
          </a:stretch>
        </p:blipFill>
        <p:spPr bwMode="auto">
          <a:xfrm>
            <a:off x="692542" y="2272197"/>
            <a:ext cx="2827685" cy="231360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38BBD35-7B12-5903-E6E7-171D2D1170BE}"/>
              </a:ext>
            </a:extLst>
          </p:cNvPr>
          <p:cNvSpPr txBox="1"/>
          <p:nvPr/>
        </p:nvSpPr>
        <p:spPr>
          <a:xfrm>
            <a:off x="4954299" y="872028"/>
            <a:ext cx="6832485" cy="5484322"/>
          </a:xfrm>
          <a:prstGeom prst="rect">
            <a:avLst/>
          </a:prstGeom>
          <a:noFill/>
        </p:spPr>
        <p:txBody>
          <a:bodyPr wrap="square" rtlCol="0">
            <a:spAutoFit/>
          </a:bodyPr>
          <a:lstStyle/>
          <a:p>
            <a:pPr marL="342900" indent="-342900">
              <a:lnSpc>
                <a:spcPct val="250000"/>
              </a:lnSpc>
              <a:buFont typeface="Wingdings" pitchFamily="2" charset="2"/>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Foundational verification</a:t>
            </a:r>
            <a:br>
              <a:rPr lang="en-US" sz="2400" dirty="0">
                <a:latin typeface="Amazon Ember" panose="020B0603020204020204" pitchFamily="34" charset="0"/>
                <a:ea typeface="Amazon Ember" panose="020B0603020204020204" pitchFamily="34" charset="0"/>
                <a:cs typeface="Amazon Ember" panose="020B0603020204020204" pitchFamily="34" charset="0"/>
              </a:rPr>
            </a:br>
            <a:r>
              <a:rPr lang="en-US" sz="2400" dirty="0">
                <a:latin typeface="Amazon Ember" panose="020B0603020204020204" pitchFamily="34" charset="0"/>
                <a:ea typeface="Amazon Ember" panose="020B0603020204020204" pitchFamily="34" charset="0"/>
                <a:cs typeface="Amazon Ember" panose="020B0603020204020204" pitchFamily="34" charset="0"/>
              </a:rPr>
              <a:t> </a:t>
            </a:r>
          </a:p>
          <a:p>
            <a:pPr marL="342900" indent="-342900">
              <a:lnSpc>
                <a:spcPct val="250000"/>
              </a:lnSpc>
              <a:buFont typeface="Wingdings" pitchFamily="2" charset="2"/>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Make use of established theory</a:t>
            </a:r>
          </a:p>
          <a:p>
            <a:pPr marL="342900" indent="-342900">
              <a:lnSpc>
                <a:spcPct val="250000"/>
              </a:lnSpc>
              <a:buFont typeface="Wingdings" pitchFamily="2" charset="2"/>
              <a:buChar char="§"/>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lnSpc>
                <a:spcPct val="250000"/>
              </a:lnSpc>
              <a:buFont typeface="Wingdings" pitchFamily="2" charset="2"/>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Deployable in existing code</a:t>
            </a:r>
          </a:p>
          <a:p>
            <a:pPr marL="342900" indent="-342900">
              <a:lnSpc>
                <a:spcPct val="250000"/>
              </a:lnSpc>
              <a:buFontTx/>
              <a:buChar char="-"/>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Tree>
    <p:extLst>
      <p:ext uri="{BB962C8B-B14F-4D97-AF65-F5344CB8AC3E}">
        <p14:creationId xmlns:p14="http://schemas.microsoft.com/office/powerpoint/2010/main" val="227204216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44726-00A2-EA9F-A672-169C0A0D5B6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5DEFE31-F558-1BF9-9760-090EA669F241}"/>
              </a:ext>
            </a:extLst>
          </p:cNvPr>
          <p:cNvSpPr/>
          <p:nvPr/>
        </p:nvSpPr>
        <p:spPr>
          <a:xfrm>
            <a:off x="0" y="0"/>
            <a:ext cx="4261757" cy="6858000"/>
          </a:xfrm>
          <a:prstGeom prst="rect">
            <a:avLst/>
          </a:prstGeom>
          <a:solidFill>
            <a:srgbClr val="7A4D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0B2DDD24-675B-43EB-9E85-B02E78DA526A}"/>
              </a:ext>
            </a:extLst>
          </p:cNvPr>
          <p:cNvSpPr>
            <a:spLocks noGrp="1"/>
          </p:cNvSpPr>
          <p:nvPr>
            <p:ph type="sldNum" sz="quarter" idx="13"/>
          </p:nvPr>
        </p:nvSpPr>
        <p:spPr/>
        <p:txBody>
          <a:bodyPr/>
          <a:lstStyle/>
          <a:p>
            <a:fld id="{EB4B8DE2-A4E8-46E4-8BBF-D75455EFF32C}" type="slidenum">
              <a:rPr lang="en-US" smtClean="0"/>
              <a:pPr/>
              <a:t>12</a:t>
            </a:fld>
            <a:endParaRPr lang="en-US" dirty="0"/>
          </a:p>
        </p:txBody>
      </p:sp>
      <p:sp>
        <p:nvSpPr>
          <p:cNvPr id="40" name="TextBox 39">
            <a:extLst>
              <a:ext uri="{FF2B5EF4-FFF2-40B4-BE49-F238E27FC236}">
                <a16:creationId xmlns:a16="http://schemas.microsoft.com/office/drawing/2014/main" id="{848582BF-86C4-E9EF-E572-3995C0FCDBF0}"/>
              </a:ext>
            </a:extLst>
          </p:cNvPr>
          <p:cNvSpPr txBox="1"/>
          <p:nvPr/>
        </p:nvSpPr>
        <p:spPr>
          <a:xfrm>
            <a:off x="162560" y="577088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3C3EAB3E-2DA2-7008-3B21-A422CD50277D}"/>
              </a:ext>
            </a:extLst>
          </p:cNvPr>
          <p:cNvSpPr txBox="1"/>
          <p:nvPr/>
        </p:nvSpPr>
        <p:spPr>
          <a:xfrm>
            <a:off x="4954299" y="872028"/>
            <a:ext cx="6832485" cy="5484322"/>
          </a:xfrm>
          <a:prstGeom prst="rect">
            <a:avLst/>
          </a:prstGeom>
          <a:noFill/>
        </p:spPr>
        <p:txBody>
          <a:bodyPr wrap="square" rtlCol="0">
            <a:spAutoFit/>
          </a:bodyPr>
          <a:lstStyle/>
          <a:p>
            <a:pPr marL="342900" indent="-342900">
              <a:lnSpc>
                <a:spcPct val="250000"/>
              </a:lnSpc>
              <a:buFont typeface="Wingdings" pitchFamily="2" charset="2"/>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Foundational verification</a:t>
            </a:r>
            <a:br>
              <a:rPr lang="en-US" sz="2400" dirty="0">
                <a:latin typeface="Amazon Ember" panose="020B0603020204020204" pitchFamily="34" charset="0"/>
                <a:ea typeface="Amazon Ember" panose="020B0603020204020204" pitchFamily="34" charset="0"/>
                <a:cs typeface="Amazon Ember" panose="020B0603020204020204" pitchFamily="34" charset="0"/>
              </a:rPr>
            </a:br>
            <a:r>
              <a:rPr lang="en-US" sz="2400" dirty="0">
                <a:latin typeface="Amazon Ember" panose="020B0603020204020204" pitchFamily="34" charset="0"/>
                <a:ea typeface="Amazon Ember" panose="020B0603020204020204" pitchFamily="34" charset="0"/>
                <a:cs typeface="Amazon Ember" panose="020B0603020204020204" pitchFamily="34" charset="0"/>
              </a:rPr>
              <a:t> </a:t>
            </a:r>
          </a:p>
          <a:p>
            <a:pPr marL="342900" indent="-342900">
              <a:lnSpc>
                <a:spcPct val="250000"/>
              </a:lnSpc>
              <a:buFont typeface="Wingdings" pitchFamily="2" charset="2"/>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Make use of established theory</a:t>
            </a:r>
          </a:p>
          <a:p>
            <a:pPr marL="342900" indent="-342900">
              <a:lnSpc>
                <a:spcPct val="250000"/>
              </a:lnSpc>
              <a:buFont typeface="Wingdings" pitchFamily="2" charset="2"/>
              <a:buChar char="§"/>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a:p>
            <a:pPr marL="342900" indent="-342900">
              <a:lnSpc>
                <a:spcPct val="250000"/>
              </a:lnSpc>
              <a:buFont typeface="Wingdings" pitchFamily="2" charset="2"/>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Deployable in existing code</a:t>
            </a:r>
          </a:p>
          <a:p>
            <a:pPr marL="342900" indent="-342900">
              <a:lnSpc>
                <a:spcPct val="250000"/>
              </a:lnSpc>
              <a:buFontTx/>
              <a:buChar char="-"/>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8" name="Picture 7">
            <a:extLst>
              <a:ext uri="{FF2B5EF4-FFF2-40B4-BE49-F238E27FC236}">
                <a16:creationId xmlns:a16="http://schemas.microsoft.com/office/drawing/2014/main" id="{597B39F6-80B5-4A4E-1670-7BA1271410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5914" y="1872147"/>
            <a:ext cx="3488212" cy="1082058"/>
          </a:xfrm>
          <a:prstGeom prst="rect">
            <a:avLst/>
          </a:prstGeom>
          <a:noFill/>
        </p:spPr>
      </p:pic>
      <p:pic>
        <p:nvPicPr>
          <p:cNvPr id="2" name="Picture 2" descr="clean-rooms">
            <a:extLst>
              <a:ext uri="{FF2B5EF4-FFF2-40B4-BE49-F238E27FC236}">
                <a16:creationId xmlns:a16="http://schemas.microsoft.com/office/drawing/2014/main" id="{DA4CA1BA-B0B2-1137-07DA-B8CA5CDAD75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626" r="15626"/>
          <a:stretch>
            <a:fillRect/>
          </a:stretch>
        </p:blipFill>
        <p:spPr bwMode="auto">
          <a:xfrm>
            <a:off x="692542" y="2272197"/>
            <a:ext cx="2827685" cy="2313605"/>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C8772AC6-F09F-305B-EFC6-1B9864D6540F}"/>
              </a:ext>
            </a:extLst>
          </p:cNvPr>
          <p:cNvSpPr txBox="1"/>
          <p:nvPr/>
        </p:nvSpPr>
        <p:spPr>
          <a:xfrm>
            <a:off x="5445913" y="5349284"/>
            <a:ext cx="7852228" cy="622991"/>
          </a:xfrm>
          <a:prstGeom prst="rect">
            <a:avLst/>
          </a:prstGeom>
          <a:noFill/>
        </p:spPr>
        <p:txBody>
          <a:bodyPr wrap="square">
            <a:spAutoFit/>
          </a:bodyPr>
          <a:lstStyle/>
          <a:p>
            <a:pPr marL="342900" indent="-342900">
              <a:lnSpc>
                <a:spcPct val="200000"/>
              </a:lnSpc>
              <a:buFont typeface="Wingdings" pitchFamily="2" charset="2"/>
              <a:buChar char="Ø"/>
            </a:pPr>
            <a:r>
              <a:rPr lang="en-US" sz="2000" i="1" dirty="0">
                <a:latin typeface="Amazon Ember" panose="020B0603020204020204" pitchFamily="34" charset="0"/>
                <a:ea typeface="Amazon Ember" panose="020B0603020204020204" pitchFamily="34" charset="0"/>
                <a:cs typeface="Amazon Ember" panose="020B0603020204020204" pitchFamily="34" charset="0"/>
              </a:rPr>
              <a:t>Compiled, with competitive performance</a:t>
            </a:r>
          </a:p>
        </p:txBody>
      </p:sp>
      <p:sp>
        <p:nvSpPr>
          <p:cNvPr id="14" name="TextBox 13">
            <a:extLst>
              <a:ext uri="{FF2B5EF4-FFF2-40B4-BE49-F238E27FC236}">
                <a16:creationId xmlns:a16="http://schemas.microsoft.com/office/drawing/2014/main" id="{5DDCFD73-AB16-4F9C-E95F-E0E66B78B814}"/>
              </a:ext>
            </a:extLst>
          </p:cNvPr>
          <p:cNvSpPr txBox="1"/>
          <p:nvPr/>
        </p:nvSpPr>
        <p:spPr>
          <a:xfrm>
            <a:off x="5445913" y="3513884"/>
            <a:ext cx="7852228" cy="1238544"/>
          </a:xfrm>
          <a:prstGeom prst="rect">
            <a:avLst/>
          </a:prstGeom>
          <a:noFill/>
        </p:spPr>
        <p:txBody>
          <a:bodyPr wrap="square">
            <a:spAutoFit/>
          </a:bodyPr>
          <a:lstStyle/>
          <a:p>
            <a:pPr marL="342900" indent="-342900">
              <a:lnSpc>
                <a:spcPct val="200000"/>
              </a:lnSpc>
              <a:buFont typeface="Wingdings" pitchFamily="2" charset="2"/>
              <a:buChar char="Ø"/>
            </a:pPr>
            <a:r>
              <a:rPr lang="en-US" sz="2000" i="1" dirty="0">
                <a:latin typeface="Amazon Ember" panose="020B0603020204020204" pitchFamily="34" charset="0"/>
                <a:ea typeface="Amazon Ember" panose="020B0603020204020204" pitchFamily="34" charset="0"/>
                <a:cs typeface="Amazon Ember" panose="020B0603020204020204" pitchFamily="34" charset="0"/>
              </a:rPr>
              <a:t>Cutting-edge privacy research</a:t>
            </a:r>
          </a:p>
          <a:p>
            <a:pPr marL="342900" indent="-342900">
              <a:lnSpc>
                <a:spcPct val="200000"/>
              </a:lnSpc>
              <a:buFont typeface="Wingdings" pitchFamily="2" charset="2"/>
              <a:buChar char="Ø"/>
            </a:pPr>
            <a:r>
              <a:rPr lang="en-US" sz="2000" i="1" dirty="0">
                <a:latin typeface="Amazon Ember" panose="020B0603020204020204" pitchFamily="34" charset="0"/>
                <a:ea typeface="Amazon Ember" panose="020B0603020204020204" pitchFamily="34" charset="0"/>
                <a:cs typeface="Amazon Ember" panose="020B0603020204020204" pitchFamily="34" charset="0"/>
              </a:rPr>
              <a:t> Zero-concentrated DP, discrete sampling algorithms </a:t>
            </a:r>
          </a:p>
        </p:txBody>
      </p:sp>
      <p:sp>
        <p:nvSpPr>
          <p:cNvPr id="18" name="Rectangle 17">
            <a:extLst>
              <a:ext uri="{FF2B5EF4-FFF2-40B4-BE49-F238E27FC236}">
                <a16:creationId xmlns:a16="http://schemas.microsoft.com/office/drawing/2014/main" id="{BD70F374-FDB2-70B3-BAD6-06FC0C202784}"/>
              </a:ext>
            </a:extLst>
          </p:cNvPr>
          <p:cNvSpPr/>
          <p:nvPr/>
        </p:nvSpPr>
        <p:spPr>
          <a:xfrm>
            <a:off x="0" y="5570176"/>
            <a:ext cx="4261757" cy="114007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itle 3">
            <a:extLst>
              <a:ext uri="{FF2B5EF4-FFF2-40B4-BE49-F238E27FC236}">
                <a16:creationId xmlns:a16="http://schemas.microsoft.com/office/drawing/2014/main" id="{916247D7-080D-4CF0-5582-5709D0F5AA63}"/>
              </a:ext>
            </a:extLst>
          </p:cNvPr>
          <p:cNvSpPr txBox="1">
            <a:spLocks/>
          </p:cNvSpPr>
          <p:nvPr/>
        </p:nvSpPr>
        <p:spPr>
          <a:xfrm>
            <a:off x="162560" y="5844745"/>
            <a:ext cx="3748104" cy="5909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pPr algn="ctr"/>
            <a:r>
              <a:rPr lang="en-US" b="1" dirty="0" err="1">
                <a:solidFill>
                  <a:schemeClr val="bg1"/>
                </a:solidFill>
              </a:rPr>
              <a:t>SampCert</a:t>
            </a:r>
            <a:r>
              <a:rPr lang="en-US" b="1" dirty="0">
                <a:solidFill>
                  <a:schemeClr val="bg1"/>
                </a:solidFill>
              </a:rPr>
              <a:t> </a:t>
            </a:r>
          </a:p>
        </p:txBody>
      </p:sp>
      <p:sp>
        <p:nvSpPr>
          <p:cNvPr id="20" name="Rectangle 19">
            <a:extLst>
              <a:ext uri="{FF2B5EF4-FFF2-40B4-BE49-F238E27FC236}">
                <a16:creationId xmlns:a16="http://schemas.microsoft.com/office/drawing/2014/main" id="{6E410CB3-E8D9-FCCA-47B7-BC0ECB43C995}"/>
              </a:ext>
            </a:extLst>
          </p:cNvPr>
          <p:cNvSpPr/>
          <p:nvPr/>
        </p:nvSpPr>
        <p:spPr>
          <a:xfrm>
            <a:off x="-1" y="6636380"/>
            <a:ext cx="4261757" cy="221620"/>
          </a:xfrm>
          <a:prstGeom prst="rect">
            <a:avLst/>
          </a:prstGeom>
          <a:solidFill>
            <a:srgbClr val="BFBF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BFBFBF"/>
              </a:solidFill>
            </a:endParaRPr>
          </a:p>
        </p:txBody>
      </p:sp>
      <p:sp>
        <p:nvSpPr>
          <p:cNvPr id="21" name="Title 3">
            <a:extLst>
              <a:ext uri="{FF2B5EF4-FFF2-40B4-BE49-F238E27FC236}">
                <a16:creationId xmlns:a16="http://schemas.microsoft.com/office/drawing/2014/main" id="{F0DF980F-BD9A-FF6F-3CDB-C469F4E2887C}"/>
              </a:ext>
            </a:extLst>
          </p:cNvPr>
          <p:cNvSpPr txBox="1">
            <a:spLocks/>
          </p:cNvSpPr>
          <p:nvPr/>
        </p:nvSpPr>
        <p:spPr>
          <a:xfrm>
            <a:off x="4720828" y="606288"/>
            <a:ext cx="10972800"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t>Verifying Differential Privacy</a:t>
            </a:r>
            <a:endParaRPr lang="en-US" i="1" dirty="0"/>
          </a:p>
        </p:txBody>
      </p:sp>
      <p:sp>
        <p:nvSpPr>
          <p:cNvPr id="22" name="Rectangle 21">
            <a:extLst>
              <a:ext uri="{FF2B5EF4-FFF2-40B4-BE49-F238E27FC236}">
                <a16:creationId xmlns:a16="http://schemas.microsoft.com/office/drawing/2014/main" id="{4EECF0E2-CF49-25D7-40CD-F5D4F919609A}"/>
              </a:ext>
            </a:extLst>
          </p:cNvPr>
          <p:cNvSpPr/>
          <p:nvPr/>
        </p:nvSpPr>
        <p:spPr>
          <a:xfrm>
            <a:off x="-2" y="5369104"/>
            <a:ext cx="819809" cy="22162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A165221-3E99-F32F-426E-95AF32316D87}"/>
              </a:ext>
            </a:extLst>
          </p:cNvPr>
          <p:cNvSpPr/>
          <p:nvPr/>
        </p:nvSpPr>
        <p:spPr>
          <a:xfrm>
            <a:off x="2174419" y="5368693"/>
            <a:ext cx="819809" cy="22162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AC845F-6C0E-5F04-D5E3-A9CDBF05341D}"/>
              </a:ext>
            </a:extLst>
          </p:cNvPr>
          <p:cNvSpPr/>
          <p:nvPr/>
        </p:nvSpPr>
        <p:spPr>
          <a:xfrm>
            <a:off x="2973678" y="5373841"/>
            <a:ext cx="819809" cy="22162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FE491D7-A53C-C073-A9BB-A13E9FDBBF07}"/>
              </a:ext>
            </a:extLst>
          </p:cNvPr>
          <p:cNvSpPr/>
          <p:nvPr/>
        </p:nvSpPr>
        <p:spPr>
          <a:xfrm>
            <a:off x="2623133" y="5157347"/>
            <a:ext cx="819809" cy="22162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776711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B9A6E-023E-E67B-2116-E1AA1FEA27EC}"/>
            </a:ext>
          </a:extLst>
        </p:cNvPr>
        <p:cNvGrpSpPr/>
        <p:nvPr/>
      </p:nvGrpSpPr>
      <p:grpSpPr>
        <a:xfrm>
          <a:off x="0" y="0"/>
          <a:ext cx="0" cy="0"/>
          <a:chOff x="0" y="0"/>
          <a:chExt cx="0" cy="0"/>
        </a:xfrm>
      </p:grpSpPr>
      <p:sp>
        <p:nvSpPr>
          <p:cNvPr id="131" name="Rectangle 130">
            <a:extLst>
              <a:ext uri="{FF2B5EF4-FFF2-40B4-BE49-F238E27FC236}">
                <a16:creationId xmlns:a16="http://schemas.microsoft.com/office/drawing/2014/main" id="{8E11D434-5179-1505-41B7-96E156FDB95B}"/>
              </a:ext>
            </a:extLst>
          </p:cNvPr>
          <p:cNvSpPr/>
          <p:nvPr/>
        </p:nvSpPr>
        <p:spPr>
          <a:xfrm>
            <a:off x="1754242" y="6490602"/>
            <a:ext cx="5829313" cy="367398"/>
          </a:xfrm>
          <a:prstGeom prst="rect">
            <a:avLst/>
          </a:prstGeom>
          <a:solidFill>
            <a:schemeClr val="bg1">
              <a:lumMod val="75000"/>
            </a:schemeClr>
          </a:solidFill>
          <a:ln w="28575">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287AD60-B381-DAE6-F718-4A3F99536C45}"/>
              </a:ext>
            </a:extLst>
          </p:cNvPr>
          <p:cNvSpPr/>
          <p:nvPr/>
        </p:nvSpPr>
        <p:spPr>
          <a:xfrm>
            <a:off x="2081609"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DFA93D4-8352-A6E8-B25D-DA2C2B9B9A4B}"/>
              </a:ext>
            </a:extLst>
          </p:cNvPr>
          <p:cNvSpPr/>
          <p:nvPr/>
        </p:nvSpPr>
        <p:spPr>
          <a:xfrm>
            <a:off x="3017557"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4A8353-91B9-81A6-CD8A-B753F01C3969}"/>
              </a:ext>
            </a:extLst>
          </p:cNvPr>
          <p:cNvSpPr/>
          <p:nvPr/>
        </p:nvSpPr>
        <p:spPr>
          <a:xfrm>
            <a:off x="3953506"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3D21E60-5D96-9BF5-5B88-F923BB3F9261}"/>
              </a:ext>
            </a:extLst>
          </p:cNvPr>
          <p:cNvSpPr/>
          <p:nvPr/>
        </p:nvSpPr>
        <p:spPr>
          <a:xfrm>
            <a:off x="4889454"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030523A-57F4-D7E6-E00D-8E633B1D1EB1}"/>
              </a:ext>
            </a:extLst>
          </p:cNvPr>
          <p:cNvSpPr/>
          <p:nvPr/>
        </p:nvSpPr>
        <p:spPr>
          <a:xfrm>
            <a:off x="5825403"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01BF929-2B43-CA59-3632-7890A47C89DF}"/>
              </a:ext>
            </a:extLst>
          </p:cNvPr>
          <p:cNvSpPr/>
          <p:nvPr/>
        </p:nvSpPr>
        <p:spPr>
          <a:xfrm>
            <a:off x="6761351" y="6175836"/>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5BBD48FF-7638-308C-F163-73D72AF9E948}"/>
              </a:ext>
            </a:extLst>
          </p:cNvPr>
          <p:cNvSpPr/>
          <p:nvPr/>
        </p:nvSpPr>
        <p:spPr>
          <a:xfrm>
            <a:off x="2077331" y="5880948"/>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2BEF54BA-0833-7FFC-A3F5-29B98A22653D}"/>
              </a:ext>
            </a:extLst>
          </p:cNvPr>
          <p:cNvSpPr/>
          <p:nvPr/>
        </p:nvSpPr>
        <p:spPr>
          <a:xfrm>
            <a:off x="2551722"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D634F12E-C0B3-CEA8-7F18-B445C261C661}"/>
              </a:ext>
            </a:extLst>
          </p:cNvPr>
          <p:cNvSpPr/>
          <p:nvPr/>
        </p:nvSpPr>
        <p:spPr>
          <a:xfrm>
            <a:off x="3487670"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665C5D1-4E95-79DD-07CF-9566FFA4E6AC}"/>
              </a:ext>
            </a:extLst>
          </p:cNvPr>
          <p:cNvSpPr/>
          <p:nvPr/>
        </p:nvSpPr>
        <p:spPr>
          <a:xfrm>
            <a:off x="4423619"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B468CCA-7F82-E727-FD1C-79E21F8297A5}"/>
              </a:ext>
            </a:extLst>
          </p:cNvPr>
          <p:cNvSpPr/>
          <p:nvPr/>
        </p:nvSpPr>
        <p:spPr>
          <a:xfrm>
            <a:off x="5359567"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7781315-34BE-2BAF-87FA-A9158B5E79BB}"/>
              </a:ext>
            </a:extLst>
          </p:cNvPr>
          <p:cNvSpPr/>
          <p:nvPr/>
        </p:nvSpPr>
        <p:spPr>
          <a:xfrm>
            <a:off x="6295516"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AF0D92A-CB5E-3BFF-6298-25DD53CD7BFB}"/>
              </a:ext>
            </a:extLst>
          </p:cNvPr>
          <p:cNvSpPr/>
          <p:nvPr/>
        </p:nvSpPr>
        <p:spPr>
          <a:xfrm>
            <a:off x="2083747"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748EEAC-AE3C-B746-4C6F-61C6C0241EF8}"/>
              </a:ext>
            </a:extLst>
          </p:cNvPr>
          <p:cNvSpPr/>
          <p:nvPr/>
        </p:nvSpPr>
        <p:spPr>
          <a:xfrm>
            <a:off x="3019696"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7F74038-99B0-B2CC-10B8-0404DB7EBED2}"/>
              </a:ext>
            </a:extLst>
          </p:cNvPr>
          <p:cNvSpPr/>
          <p:nvPr/>
        </p:nvSpPr>
        <p:spPr>
          <a:xfrm>
            <a:off x="3955644"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8533A53-5BA1-9B19-94B8-E860A63ECFD7}"/>
              </a:ext>
            </a:extLst>
          </p:cNvPr>
          <p:cNvSpPr/>
          <p:nvPr/>
        </p:nvSpPr>
        <p:spPr>
          <a:xfrm>
            <a:off x="4891593"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1D8967E-EE33-EB34-A85D-3A68A06E3905}"/>
              </a:ext>
            </a:extLst>
          </p:cNvPr>
          <p:cNvSpPr/>
          <p:nvPr/>
        </p:nvSpPr>
        <p:spPr>
          <a:xfrm>
            <a:off x="5827542"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F6AE2C3-4956-E2ED-BD4E-A9F450BE0766}"/>
              </a:ext>
            </a:extLst>
          </p:cNvPr>
          <p:cNvSpPr/>
          <p:nvPr/>
        </p:nvSpPr>
        <p:spPr>
          <a:xfrm>
            <a:off x="6763490" y="5586060"/>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1C791F44-F0F7-B843-E19E-972510E03B6F}"/>
              </a:ext>
            </a:extLst>
          </p:cNvPr>
          <p:cNvSpPr/>
          <p:nvPr/>
        </p:nvSpPr>
        <p:spPr>
          <a:xfrm>
            <a:off x="2079470" y="5291172"/>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E9EF504F-E31C-9872-58D6-785F2F9C8DCD}"/>
              </a:ext>
            </a:extLst>
          </p:cNvPr>
          <p:cNvSpPr/>
          <p:nvPr/>
        </p:nvSpPr>
        <p:spPr>
          <a:xfrm>
            <a:off x="2553860"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F2ED04B-CE9F-1B0B-6D07-99E8A439B0EE}"/>
              </a:ext>
            </a:extLst>
          </p:cNvPr>
          <p:cNvSpPr/>
          <p:nvPr/>
        </p:nvSpPr>
        <p:spPr>
          <a:xfrm>
            <a:off x="3489809"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678FF13A-CD70-B190-CCD0-62E7BE3C10C3}"/>
              </a:ext>
            </a:extLst>
          </p:cNvPr>
          <p:cNvSpPr/>
          <p:nvPr/>
        </p:nvSpPr>
        <p:spPr>
          <a:xfrm>
            <a:off x="4425758"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B0C3A77-F179-3900-5237-D5B48EC39CB7}"/>
              </a:ext>
            </a:extLst>
          </p:cNvPr>
          <p:cNvSpPr/>
          <p:nvPr/>
        </p:nvSpPr>
        <p:spPr>
          <a:xfrm>
            <a:off x="5361706"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0C085BD-25AD-46BC-2564-7BAC24AB627F}"/>
              </a:ext>
            </a:extLst>
          </p:cNvPr>
          <p:cNvSpPr/>
          <p:nvPr/>
        </p:nvSpPr>
        <p:spPr>
          <a:xfrm>
            <a:off x="6297655"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59EE35E-2613-3C28-C899-6CF420AAA485}"/>
              </a:ext>
            </a:extLst>
          </p:cNvPr>
          <p:cNvSpPr/>
          <p:nvPr/>
        </p:nvSpPr>
        <p:spPr>
          <a:xfrm>
            <a:off x="2083747"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D916277-5456-16B9-D3EC-83DA1D6F269B}"/>
              </a:ext>
            </a:extLst>
          </p:cNvPr>
          <p:cNvSpPr/>
          <p:nvPr/>
        </p:nvSpPr>
        <p:spPr>
          <a:xfrm>
            <a:off x="3019696"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18F91B0A-FA6F-B8BB-69CB-F925A103C099}"/>
              </a:ext>
            </a:extLst>
          </p:cNvPr>
          <p:cNvSpPr/>
          <p:nvPr/>
        </p:nvSpPr>
        <p:spPr>
          <a:xfrm>
            <a:off x="3955644"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7082FA4-B1CA-F671-CD52-9D4E2442EFEF}"/>
              </a:ext>
            </a:extLst>
          </p:cNvPr>
          <p:cNvSpPr/>
          <p:nvPr/>
        </p:nvSpPr>
        <p:spPr>
          <a:xfrm>
            <a:off x="4891593"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C441C49-95E5-5625-7DB1-F7E0343649B1}"/>
              </a:ext>
            </a:extLst>
          </p:cNvPr>
          <p:cNvSpPr/>
          <p:nvPr/>
        </p:nvSpPr>
        <p:spPr>
          <a:xfrm>
            <a:off x="5827542"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0336D99-24CC-32A4-1E25-304E6F76C7BF}"/>
              </a:ext>
            </a:extLst>
          </p:cNvPr>
          <p:cNvSpPr/>
          <p:nvPr/>
        </p:nvSpPr>
        <p:spPr>
          <a:xfrm>
            <a:off x="2079470" y="4701395"/>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C960E5E-D2C7-E96F-ED63-E3670214160F}"/>
              </a:ext>
            </a:extLst>
          </p:cNvPr>
          <p:cNvSpPr/>
          <p:nvPr/>
        </p:nvSpPr>
        <p:spPr>
          <a:xfrm>
            <a:off x="2553860"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0DC8CBC-78F4-E9CB-4ABE-1C4C82886139}"/>
              </a:ext>
            </a:extLst>
          </p:cNvPr>
          <p:cNvSpPr/>
          <p:nvPr/>
        </p:nvSpPr>
        <p:spPr>
          <a:xfrm>
            <a:off x="3489809"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5014599-5D1F-1BC9-2BAC-1106C35362C3}"/>
              </a:ext>
            </a:extLst>
          </p:cNvPr>
          <p:cNvSpPr/>
          <p:nvPr/>
        </p:nvSpPr>
        <p:spPr>
          <a:xfrm>
            <a:off x="4425758"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3A1A2FBF-40A9-90ED-39AD-F61D7BE46921}"/>
              </a:ext>
            </a:extLst>
          </p:cNvPr>
          <p:cNvSpPr/>
          <p:nvPr/>
        </p:nvSpPr>
        <p:spPr>
          <a:xfrm>
            <a:off x="5361706"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DC1988D-ADC3-7951-37B4-C22C626144E8}"/>
              </a:ext>
            </a:extLst>
          </p:cNvPr>
          <p:cNvSpPr/>
          <p:nvPr/>
        </p:nvSpPr>
        <p:spPr>
          <a:xfrm>
            <a:off x="2085886"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B5E239B-D295-5592-053E-31AD2F1DBCD0}"/>
              </a:ext>
            </a:extLst>
          </p:cNvPr>
          <p:cNvSpPr/>
          <p:nvPr/>
        </p:nvSpPr>
        <p:spPr>
          <a:xfrm>
            <a:off x="3021835"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04951EC9-2F9E-8C17-5EF0-8BD72D6FD9B8}"/>
              </a:ext>
            </a:extLst>
          </p:cNvPr>
          <p:cNvSpPr/>
          <p:nvPr/>
        </p:nvSpPr>
        <p:spPr>
          <a:xfrm>
            <a:off x="4893732"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7B5D650F-2072-2493-DE00-1899009E5E8B}"/>
              </a:ext>
            </a:extLst>
          </p:cNvPr>
          <p:cNvSpPr/>
          <p:nvPr/>
        </p:nvSpPr>
        <p:spPr>
          <a:xfrm>
            <a:off x="2555999"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13330230-3CDE-3D5D-89CC-F7F024341806}"/>
              </a:ext>
            </a:extLst>
          </p:cNvPr>
          <p:cNvSpPr/>
          <p:nvPr/>
        </p:nvSpPr>
        <p:spPr>
          <a:xfrm>
            <a:off x="4427896"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7DB1ED6D-BB05-28FC-503C-A2A3AFCD7830}"/>
              </a:ext>
            </a:extLst>
          </p:cNvPr>
          <p:cNvSpPr/>
          <p:nvPr/>
        </p:nvSpPr>
        <p:spPr>
          <a:xfrm>
            <a:off x="5363845"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E0428CDE-05D4-2CF0-55BB-6304B1BC5684}"/>
              </a:ext>
            </a:extLst>
          </p:cNvPr>
          <p:cNvSpPr>
            <a:spLocks noGrp="1"/>
          </p:cNvSpPr>
          <p:nvPr>
            <p:ph type="sldNum" sz="quarter" idx="13"/>
          </p:nvPr>
        </p:nvSpPr>
        <p:spPr/>
        <p:txBody>
          <a:bodyPr/>
          <a:lstStyle/>
          <a:p>
            <a:fld id="{EB4B8DE2-A4E8-46E4-8BBF-D75455EFF32C}" type="slidenum">
              <a:rPr lang="en-US" smtClean="0"/>
              <a:pPr/>
              <a:t>13</a:t>
            </a:fld>
            <a:endParaRPr lang="en-US" dirty="0"/>
          </a:p>
        </p:txBody>
      </p:sp>
      <p:sp>
        <p:nvSpPr>
          <p:cNvPr id="5" name="Title 3">
            <a:extLst>
              <a:ext uri="{FF2B5EF4-FFF2-40B4-BE49-F238E27FC236}">
                <a16:creationId xmlns:a16="http://schemas.microsoft.com/office/drawing/2014/main" id="{43F2E412-21E1-8317-6FD8-0025A5F97ECD}"/>
              </a:ext>
            </a:extLst>
          </p:cNvPr>
          <p:cNvSpPr txBox="1">
            <a:spLocks/>
          </p:cNvSpPr>
          <p:nvPr/>
        </p:nvSpPr>
        <p:spPr>
          <a:xfrm>
            <a:off x="513653" y="386121"/>
            <a:ext cx="8085224" cy="5909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pPr algn="ctr"/>
            <a:r>
              <a:rPr lang="en-US" b="1" dirty="0" err="1"/>
              <a:t>SampCert</a:t>
            </a:r>
            <a:r>
              <a:rPr lang="en-US" b="1" dirty="0"/>
              <a:t> </a:t>
            </a:r>
          </a:p>
        </p:txBody>
      </p:sp>
      <p:sp>
        <p:nvSpPr>
          <p:cNvPr id="125" name="Rectangle 124">
            <a:extLst>
              <a:ext uri="{FF2B5EF4-FFF2-40B4-BE49-F238E27FC236}">
                <a16:creationId xmlns:a16="http://schemas.microsoft.com/office/drawing/2014/main" id="{05A5CF8E-4CE8-712C-18D3-2CE7A652B65D}"/>
              </a:ext>
            </a:extLst>
          </p:cNvPr>
          <p:cNvSpPr/>
          <p:nvPr/>
        </p:nvSpPr>
        <p:spPr>
          <a:xfrm>
            <a:off x="2560277" y="5016161"/>
            <a:ext cx="2801427"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Amazon Ember" panose="020B0603020204020204" pitchFamily="34" charset="0"/>
                <a:ea typeface="Amazon Ember" panose="020B0603020204020204" pitchFamily="34" charset="0"/>
                <a:cs typeface="Amazon Ember" panose="020B0603020204020204" pitchFamily="34" charset="0"/>
              </a:rPr>
              <a:t>Verified Random Sampling</a:t>
            </a:r>
          </a:p>
        </p:txBody>
      </p:sp>
      <p:sp>
        <p:nvSpPr>
          <p:cNvPr id="2" name="Rectangle 1">
            <a:extLst>
              <a:ext uri="{FF2B5EF4-FFF2-40B4-BE49-F238E27FC236}">
                <a16:creationId xmlns:a16="http://schemas.microsoft.com/office/drawing/2014/main" id="{0742DF93-42EF-3475-1974-F6F7347F6679}"/>
              </a:ext>
            </a:extLst>
          </p:cNvPr>
          <p:cNvSpPr/>
          <p:nvPr/>
        </p:nvSpPr>
        <p:spPr>
          <a:xfrm>
            <a:off x="3961306" y="3525391"/>
            <a:ext cx="2801427"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Abstract DP</a:t>
            </a:r>
          </a:p>
        </p:txBody>
      </p:sp>
      <p:sp>
        <p:nvSpPr>
          <p:cNvPr id="3" name="Rectangle 2">
            <a:extLst>
              <a:ext uri="{FF2B5EF4-FFF2-40B4-BE49-F238E27FC236}">
                <a16:creationId xmlns:a16="http://schemas.microsoft.com/office/drawing/2014/main" id="{27C4AB15-931B-5BE5-61FC-72F65247E03B}"/>
              </a:ext>
            </a:extLst>
          </p:cNvPr>
          <p:cNvSpPr/>
          <p:nvPr/>
        </p:nvSpPr>
        <p:spPr>
          <a:xfrm>
            <a:off x="2555223" y="2041012"/>
            <a:ext cx="2808622"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Execution</a:t>
            </a:r>
          </a:p>
        </p:txBody>
      </p:sp>
    </p:spTree>
    <p:extLst>
      <p:ext uri="{BB962C8B-B14F-4D97-AF65-F5344CB8AC3E}">
        <p14:creationId xmlns:p14="http://schemas.microsoft.com/office/powerpoint/2010/main" val="21239586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2CBD5-54DA-35D0-3762-48112335042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A93E525-D4B4-027C-4FEB-00EF328BB087}"/>
              </a:ext>
            </a:extLst>
          </p:cNvPr>
          <p:cNvSpPr>
            <a:spLocks noGrp="1"/>
          </p:cNvSpPr>
          <p:nvPr>
            <p:ph type="sldNum" sz="quarter" idx="13"/>
          </p:nvPr>
        </p:nvSpPr>
        <p:spPr/>
        <p:txBody>
          <a:bodyPr/>
          <a:lstStyle/>
          <a:p>
            <a:fld id="{EB4B8DE2-A4E8-46E4-8BBF-D75455EFF32C}" type="slidenum">
              <a:rPr lang="en-US" smtClean="0"/>
              <a:pPr/>
              <a:t>14</a:t>
            </a:fld>
            <a:endParaRPr lang="en-US" dirty="0"/>
          </a:p>
        </p:txBody>
      </p:sp>
      <p:sp>
        <p:nvSpPr>
          <p:cNvPr id="4" name="Title 3">
            <a:extLst>
              <a:ext uri="{FF2B5EF4-FFF2-40B4-BE49-F238E27FC236}">
                <a16:creationId xmlns:a16="http://schemas.microsoft.com/office/drawing/2014/main" id="{97DD418A-56C4-E74A-5B89-F9AEDDC39487}"/>
              </a:ext>
            </a:extLst>
          </p:cNvPr>
          <p:cNvSpPr>
            <a:spLocks noGrp="1"/>
          </p:cNvSpPr>
          <p:nvPr>
            <p:ph type="title" idx="4294967295"/>
          </p:nvPr>
        </p:nvSpPr>
        <p:spPr>
          <a:xfrm>
            <a:off x="525376" y="606288"/>
            <a:ext cx="10972800" cy="590931"/>
          </a:xfrm>
        </p:spPr>
        <p:txBody>
          <a:bodyPr>
            <a:normAutofit fontScale="90000"/>
          </a:bodyPr>
          <a:lstStyle/>
          <a:p>
            <a:r>
              <a:rPr lang="en-US" dirty="0"/>
              <a:t>Probabilistic Programming</a:t>
            </a:r>
          </a:p>
        </p:txBody>
      </p:sp>
      <p:sp>
        <p:nvSpPr>
          <p:cNvPr id="15" name="Freeform 14">
            <a:extLst>
              <a:ext uri="{FF2B5EF4-FFF2-40B4-BE49-F238E27FC236}">
                <a16:creationId xmlns:a16="http://schemas.microsoft.com/office/drawing/2014/main" id="{ED086F0F-C443-3542-2FB0-40BFCADD6E05}"/>
              </a:ext>
            </a:extLst>
          </p:cNvPr>
          <p:cNvSpPr/>
          <p:nvPr/>
        </p:nvSpPr>
        <p:spPr>
          <a:xfrm>
            <a:off x="4789262" y="1972698"/>
            <a:ext cx="2227764" cy="1481377"/>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4CC1498-A68F-44D5-76AA-3DA44C528EFA}"/>
              </a:ext>
            </a:extLst>
          </p:cNvPr>
          <p:cNvSpPr txBox="1"/>
          <p:nvPr/>
        </p:nvSpPr>
        <p:spPr>
          <a:xfrm>
            <a:off x="5072270" y="3533848"/>
            <a:ext cx="1639955"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T</a:t>
            </a:r>
          </a:p>
        </p:txBody>
      </p:sp>
      <p:sp>
        <p:nvSpPr>
          <p:cNvPr id="18" name="Freeform 17">
            <a:extLst>
              <a:ext uri="{FF2B5EF4-FFF2-40B4-BE49-F238E27FC236}">
                <a16:creationId xmlns:a16="http://schemas.microsoft.com/office/drawing/2014/main" id="{0AF778EB-2BA9-1D0D-C22F-C7A671989F35}"/>
              </a:ext>
            </a:extLst>
          </p:cNvPr>
          <p:cNvSpPr/>
          <p:nvPr/>
        </p:nvSpPr>
        <p:spPr>
          <a:xfrm>
            <a:off x="4800600" y="1892925"/>
            <a:ext cx="2216426" cy="1396252"/>
          </a:xfrm>
          <a:custGeom>
            <a:avLst/>
            <a:gdLst>
              <a:gd name="connsiteX0" fmla="*/ 0 w 2216426"/>
              <a:gd name="connsiteY0" fmla="*/ 874903 h 1396252"/>
              <a:gd name="connsiteX1" fmla="*/ 367748 w 2216426"/>
              <a:gd name="connsiteY1" fmla="*/ 1014051 h 1396252"/>
              <a:gd name="connsiteX2" fmla="*/ 735496 w 2216426"/>
              <a:gd name="connsiteY2" fmla="*/ 765573 h 1396252"/>
              <a:gd name="connsiteX3" fmla="*/ 974035 w 2216426"/>
              <a:gd name="connsiteY3" fmla="*/ 1381799 h 1396252"/>
              <a:gd name="connsiteX4" fmla="*/ 1162878 w 2216426"/>
              <a:gd name="connsiteY4" fmla="*/ 40016 h 1396252"/>
              <a:gd name="connsiteX5" fmla="*/ 1371600 w 2216426"/>
              <a:gd name="connsiteY5" fmla="*/ 328251 h 1396252"/>
              <a:gd name="connsiteX6" fmla="*/ 1749287 w 2216426"/>
              <a:gd name="connsiteY6" fmla="*/ 69834 h 1396252"/>
              <a:gd name="connsiteX7" fmla="*/ 2216426 w 2216426"/>
              <a:gd name="connsiteY7" fmla="*/ 467399 h 139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6426" h="1396252">
                <a:moveTo>
                  <a:pt x="0" y="874903"/>
                </a:moveTo>
                <a:cubicBezTo>
                  <a:pt x="122582" y="953588"/>
                  <a:pt x="245165" y="1032273"/>
                  <a:pt x="367748" y="1014051"/>
                </a:cubicBezTo>
                <a:cubicBezTo>
                  <a:pt x="490331" y="995829"/>
                  <a:pt x="634448" y="704282"/>
                  <a:pt x="735496" y="765573"/>
                </a:cubicBezTo>
                <a:cubicBezTo>
                  <a:pt x="836544" y="826864"/>
                  <a:pt x="902805" y="1502725"/>
                  <a:pt x="974035" y="1381799"/>
                </a:cubicBezTo>
                <a:cubicBezTo>
                  <a:pt x="1045265" y="1260873"/>
                  <a:pt x="1096617" y="215607"/>
                  <a:pt x="1162878" y="40016"/>
                </a:cubicBezTo>
                <a:cubicBezTo>
                  <a:pt x="1229139" y="-135575"/>
                  <a:pt x="1273865" y="323281"/>
                  <a:pt x="1371600" y="328251"/>
                </a:cubicBezTo>
                <a:cubicBezTo>
                  <a:pt x="1469335" y="333221"/>
                  <a:pt x="1608483" y="46643"/>
                  <a:pt x="1749287" y="69834"/>
                </a:cubicBezTo>
                <a:cubicBezTo>
                  <a:pt x="1890091" y="93025"/>
                  <a:pt x="2120348" y="280212"/>
                  <a:pt x="2216426" y="467399"/>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6863739-FE02-6C0E-E620-9F4A30013AAC}"/>
              </a:ext>
            </a:extLst>
          </p:cNvPr>
          <p:cNvSpPr txBox="1"/>
          <p:nvPr/>
        </p:nvSpPr>
        <p:spPr>
          <a:xfrm>
            <a:off x="2464287" y="5038685"/>
            <a:ext cx="7263426" cy="630942"/>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abbrev PMF (T : Type _) := T → </a:t>
            </a:r>
            <a:r>
              <a:rPr lang="en-US" sz="3500" dirty="0" err="1">
                <a:latin typeface="Amazon Ember" panose="020B0603020204020204" pitchFamily="34" charset="0"/>
                <a:ea typeface="Amazon Ember" panose="020B0603020204020204" pitchFamily="34" charset="0"/>
                <a:cs typeface="Amazon Ember" panose="020B0603020204020204" pitchFamily="34" charset="0"/>
              </a:rPr>
              <a:t>ℝ</a:t>
            </a:r>
            <a:endParaRPr lang="en-US" sz="35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26" name="TextBox 25">
            <a:extLst>
              <a:ext uri="{FF2B5EF4-FFF2-40B4-BE49-F238E27FC236}">
                <a16:creationId xmlns:a16="http://schemas.microsoft.com/office/drawing/2014/main" id="{F2B8354B-FDDE-96F5-6D6A-64B38AFFCE23}"/>
              </a:ext>
            </a:extLst>
          </p:cNvPr>
          <p:cNvSpPr txBox="1"/>
          <p:nvPr/>
        </p:nvSpPr>
        <p:spPr>
          <a:xfrm>
            <a:off x="1527421" y="4144613"/>
            <a:ext cx="4427901" cy="729174"/>
          </a:xfrm>
          <a:prstGeom prst="rect">
            <a:avLst/>
          </a:prstGeom>
          <a:noFill/>
        </p:spPr>
        <p:txBody>
          <a:bodyPr wrap="square">
            <a:spAutoFit/>
          </a:bodyPr>
          <a:lstStyle/>
          <a:p>
            <a:pPr>
              <a:lnSpc>
                <a:spcPct val="200000"/>
              </a:lnSpc>
            </a:pPr>
            <a:r>
              <a:rPr lang="en-US" sz="2400" b="1" dirty="0">
                <a:latin typeface="Amazon Ember" panose="020B0603020204020204" pitchFamily="34" charset="0"/>
                <a:ea typeface="Amazon Ember" panose="020B0603020204020204" pitchFamily="34" charset="0"/>
                <a:cs typeface="Amazon Ember" panose="020B0603020204020204" pitchFamily="34" charset="0"/>
              </a:rPr>
              <a:t>Shallow Embedding: </a:t>
            </a:r>
          </a:p>
        </p:txBody>
      </p:sp>
      <p:sp>
        <p:nvSpPr>
          <p:cNvPr id="6" name="TextBox 5">
            <a:extLst>
              <a:ext uri="{FF2B5EF4-FFF2-40B4-BE49-F238E27FC236}">
                <a16:creationId xmlns:a16="http://schemas.microsoft.com/office/drawing/2014/main" id="{DF719273-BF41-FE17-EF5D-F934E07B1A9D}"/>
              </a:ext>
            </a:extLst>
          </p:cNvPr>
          <p:cNvSpPr txBox="1"/>
          <p:nvPr/>
        </p:nvSpPr>
        <p:spPr>
          <a:xfrm>
            <a:off x="1969710" y="6171684"/>
            <a:ext cx="8408071" cy="461665"/>
          </a:xfrm>
          <a:prstGeom prst="rect">
            <a:avLst/>
          </a:prstGeom>
          <a:noFill/>
        </p:spPr>
        <p:txBody>
          <a:bodyPr wrap="none" rtlCol="0">
            <a:spAutoFit/>
          </a:bodyPr>
          <a:lstStyle/>
          <a:p>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All probability spaces in this talk are countable and discrete </a:t>
            </a:r>
          </a:p>
        </p:txBody>
      </p:sp>
    </p:spTree>
    <p:extLst>
      <p:ext uri="{BB962C8B-B14F-4D97-AF65-F5344CB8AC3E}">
        <p14:creationId xmlns:p14="http://schemas.microsoft.com/office/powerpoint/2010/main" val="19053829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B73C3-982A-46A2-6989-3253B48F8A5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E26B48-EC06-91C3-FC3A-20F95439117F}"/>
              </a:ext>
            </a:extLst>
          </p:cNvPr>
          <p:cNvSpPr>
            <a:spLocks noGrp="1"/>
          </p:cNvSpPr>
          <p:nvPr>
            <p:ph type="sldNum" sz="quarter" idx="13"/>
          </p:nvPr>
        </p:nvSpPr>
        <p:spPr/>
        <p:txBody>
          <a:bodyPr/>
          <a:lstStyle/>
          <a:p>
            <a:fld id="{EB4B8DE2-A4E8-46E4-8BBF-D75455EFF32C}" type="slidenum">
              <a:rPr lang="en-US" smtClean="0"/>
              <a:pPr/>
              <a:t>15</a:t>
            </a:fld>
            <a:endParaRPr lang="en-US" dirty="0"/>
          </a:p>
        </p:txBody>
      </p:sp>
      <p:sp>
        <p:nvSpPr>
          <p:cNvPr id="4" name="Title 3">
            <a:extLst>
              <a:ext uri="{FF2B5EF4-FFF2-40B4-BE49-F238E27FC236}">
                <a16:creationId xmlns:a16="http://schemas.microsoft.com/office/drawing/2014/main" id="{E6342FCF-1EA7-5BF1-347C-CF7A243D89D5}"/>
              </a:ext>
            </a:extLst>
          </p:cNvPr>
          <p:cNvSpPr>
            <a:spLocks noGrp="1"/>
          </p:cNvSpPr>
          <p:nvPr>
            <p:ph type="title" idx="4294967295"/>
          </p:nvPr>
        </p:nvSpPr>
        <p:spPr>
          <a:xfrm>
            <a:off x="525376" y="606288"/>
            <a:ext cx="10972800" cy="590931"/>
          </a:xfrm>
        </p:spPr>
        <p:txBody>
          <a:bodyPr>
            <a:normAutofit fontScale="90000"/>
          </a:bodyPr>
          <a:lstStyle/>
          <a:p>
            <a:r>
              <a:rPr lang="en-US" dirty="0"/>
              <a:t>Probabilistic Programming</a:t>
            </a:r>
          </a:p>
        </p:txBody>
      </p:sp>
      <p:sp>
        <p:nvSpPr>
          <p:cNvPr id="5" name="Snip Single Corner Rectangle 4">
            <a:extLst>
              <a:ext uri="{FF2B5EF4-FFF2-40B4-BE49-F238E27FC236}">
                <a16:creationId xmlns:a16="http://schemas.microsoft.com/office/drawing/2014/main" id="{A7E5CC62-322D-9BAC-29A5-65E59023A63E}"/>
              </a:ext>
            </a:extLst>
          </p:cNvPr>
          <p:cNvSpPr/>
          <p:nvPr/>
        </p:nvSpPr>
        <p:spPr>
          <a:xfrm>
            <a:off x="525376" y="1304853"/>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Single Corner Rectangle 7">
            <a:extLst>
              <a:ext uri="{FF2B5EF4-FFF2-40B4-BE49-F238E27FC236}">
                <a16:creationId xmlns:a16="http://schemas.microsoft.com/office/drawing/2014/main" id="{35BCCA02-6DC5-F6A4-187B-C547EA2536B8}"/>
              </a:ext>
            </a:extLst>
          </p:cNvPr>
          <p:cNvSpPr/>
          <p:nvPr/>
        </p:nvSpPr>
        <p:spPr>
          <a:xfrm>
            <a:off x="542408" y="3923116"/>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0">
            <a:extLst>
              <a:ext uri="{FF2B5EF4-FFF2-40B4-BE49-F238E27FC236}">
                <a16:creationId xmlns:a16="http://schemas.microsoft.com/office/drawing/2014/main" id="{BA272892-C62E-38F0-588D-55AF16364FCF}"/>
              </a:ext>
            </a:extLst>
          </p:cNvPr>
          <p:cNvSpPr/>
          <p:nvPr/>
        </p:nvSpPr>
        <p:spPr>
          <a:xfrm>
            <a:off x="6297238" y="1301600"/>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nip Single Corner Rectangle 36">
            <a:extLst>
              <a:ext uri="{FF2B5EF4-FFF2-40B4-BE49-F238E27FC236}">
                <a16:creationId xmlns:a16="http://schemas.microsoft.com/office/drawing/2014/main" id="{02A63A2C-07E8-AEBC-6331-033BD05055D6}"/>
              </a:ext>
            </a:extLst>
          </p:cNvPr>
          <p:cNvSpPr/>
          <p:nvPr/>
        </p:nvSpPr>
        <p:spPr>
          <a:xfrm>
            <a:off x="6297238" y="3921038"/>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16C39B02-BCED-0D85-D0DC-1BBAB870B811}"/>
              </a:ext>
            </a:extLst>
          </p:cNvPr>
          <p:cNvSpPr/>
          <p:nvPr/>
        </p:nvSpPr>
        <p:spPr>
          <a:xfrm>
            <a:off x="2141742" y="200960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4941434A-F8B4-F6F2-B118-4511B20A768D}"/>
              </a:ext>
            </a:extLst>
          </p:cNvPr>
          <p:cNvCxnSpPr>
            <a:cxnSpLocks/>
            <a:stCxn id="9" idx="1"/>
            <a:endCxn id="9" idx="2"/>
          </p:cNvCxnSpPr>
          <p:nvPr/>
        </p:nvCxnSpPr>
        <p:spPr>
          <a:xfrm>
            <a:off x="2141742" y="3286391"/>
            <a:ext cx="1639955"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39593E2-20DE-768A-E6F3-B89CE67AB96E}"/>
              </a:ext>
            </a:extLst>
          </p:cNvPr>
          <p:cNvSpPr/>
          <p:nvPr/>
        </p:nvSpPr>
        <p:spPr>
          <a:xfrm>
            <a:off x="2646979" y="3216817"/>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27CE145-A17D-96A5-6EE2-031513DD95F7}"/>
              </a:ext>
            </a:extLst>
          </p:cNvPr>
          <p:cNvSpPr/>
          <p:nvPr/>
        </p:nvSpPr>
        <p:spPr>
          <a:xfrm>
            <a:off x="2646979" y="2308352"/>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09DCAEB-E43B-13AA-5C84-DDEBFE28C5E6}"/>
              </a:ext>
            </a:extLst>
          </p:cNvPr>
          <p:cNvCxnSpPr>
            <a:cxnSpLocks/>
          </p:cNvCxnSpPr>
          <p:nvPr/>
        </p:nvCxnSpPr>
        <p:spPr>
          <a:xfrm>
            <a:off x="7892305" y="2869621"/>
            <a:ext cx="1008017"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10686A6D-BC30-273E-6919-7655BEB54800}"/>
              </a:ext>
            </a:extLst>
          </p:cNvPr>
          <p:cNvSpPr/>
          <p:nvPr/>
        </p:nvSpPr>
        <p:spPr>
          <a:xfrm>
            <a:off x="7892305" y="1967034"/>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788EE67-88AE-72C1-C954-B9805C43F2BB}"/>
              </a:ext>
            </a:extLst>
          </p:cNvPr>
          <p:cNvCxnSpPr>
            <a:cxnSpLocks/>
            <a:stCxn id="24" idx="6"/>
            <a:endCxn id="22" idx="2"/>
          </p:cNvCxnSpPr>
          <p:nvPr/>
        </p:nvCxnSpPr>
        <p:spPr>
          <a:xfrm>
            <a:off x="9029481" y="3243822"/>
            <a:ext cx="502779"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CA06C542-6307-67A4-6179-C5EC3A1E9C01}"/>
              </a:ext>
            </a:extLst>
          </p:cNvPr>
          <p:cNvSpPr/>
          <p:nvPr/>
        </p:nvSpPr>
        <p:spPr>
          <a:xfrm>
            <a:off x="8890333" y="3174248"/>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E0CFF1DA-14E6-A2D1-BEED-3DE21CAE7408}"/>
              </a:ext>
            </a:extLst>
          </p:cNvPr>
          <p:cNvSpPr/>
          <p:nvPr/>
        </p:nvSpPr>
        <p:spPr>
          <a:xfrm>
            <a:off x="8890333" y="2795943"/>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A1644ECF-92F5-A5B9-9894-C769CCA1C8B3}"/>
              </a:ext>
            </a:extLst>
          </p:cNvPr>
          <p:cNvSpPr/>
          <p:nvPr/>
        </p:nvSpPr>
        <p:spPr>
          <a:xfrm>
            <a:off x="8410303" y="464144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D5677CFE-C0D9-238A-A170-7DE58E8F28A5}"/>
              </a:ext>
            </a:extLst>
          </p:cNvPr>
          <p:cNvSpPr/>
          <p:nvPr/>
        </p:nvSpPr>
        <p:spPr>
          <a:xfrm>
            <a:off x="8417674" y="4859748"/>
            <a:ext cx="1622156" cy="105772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74118"/>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AF3221ED-9368-899D-A771-D7DAA6F22DA9}"/>
              </a:ext>
            </a:extLst>
          </p:cNvPr>
          <p:cNvSpPr/>
          <p:nvPr/>
        </p:nvSpPr>
        <p:spPr>
          <a:xfrm>
            <a:off x="8417674" y="5027418"/>
            <a:ext cx="1622156" cy="89005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4392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F42414B3-476C-0F1E-1648-9C1C3DE097C6}"/>
              </a:ext>
            </a:extLst>
          </p:cNvPr>
          <p:cNvSpPr/>
          <p:nvPr/>
        </p:nvSpPr>
        <p:spPr>
          <a:xfrm>
            <a:off x="8417674" y="5288302"/>
            <a:ext cx="1622156" cy="62916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5B447EA7-1A05-FDFB-8B0E-A8A2C373F932}"/>
              </a:ext>
            </a:extLst>
          </p:cNvPr>
          <p:cNvSpPr/>
          <p:nvPr/>
        </p:nvSpPr>
        <p:spPr>
          <a:xfrm>
            <a:off x="8412412" y="5764695"/>
            <a:ext cx="1622156" cy="15773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FD5F0F87-FAAF-500D-BC1B-AA3BA51227FE}"/>
              </a:ext>
            </a:extLst>
          </p:cNvPr>
          <p:cNvSpPr/>
          <p:nvPr/>
        </p:nvSpPr>
        <p:spPr>
          <a:xfrm>
            <a:off x="8420305" y="4729790"/>
            <a:ext cx="1622156" cy="1187679"/>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0C2B6054-1361-258D-A03E-7827AFD7C4B5}"/>
              </a:ext>
            </a:extLst>
          </p:cNvPr>
          <p:cNvSpPr/>
          <p:nvPr/>
        </p:nvSpPr>
        <p:spPr>
          <a:xfrm>
            <a:off x="8417674" y="5548232"/>
            <a:ext cx="1622156" cy="383495"/>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047B3E69-A9CE-44DC-640A-ED42AA8063ED}"/>
              </a:ext>
            </a:extLst>
          </p:cNvPr>
          <p:cNvCxnSpPr/>
          <p:nvPr/>
        </p:nvCxnSpPr>
        <p:spPr>
          <a:xfrm flipV="1">
            <a:off x="10386391" y="4983675"/>
            <a:ext cx="0" cy="564557"/>
          </a:xfrm>
          <a:prstGeom prst="straightConnector1">
            <a:avLst/>
          </a:prstGeom>
          <a:ln w="57150">
            <a:solidFill>
              <a:srgbClr val="814B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4B115803-383C-3AA8-E756-A4C152887FEB}"/>
              </a:ext>
            </a:extLst>
          </p:cNvPr>
          <p:cNvSpPr txBox="1"/>
          <p:nvPr/>
        </p:nvSpPr>
        <p:spPr>
          <a:xfrm>
            <a:off x="8769791" y="3349043"/>
            <a:ext cx="380232" cy="369332"/>
          </a:xfrm>
          <a:prstGeom prst="rect">
            <a:avLst/>
          </a:prstGeom>
          <a:noFill/>
        </p:spPr>
        <p:txBody>
          <a:bodyPr wrap="none" rtlCol="0">
            <a:spAutoFit/>
          </a:bodyPr>
          <a:lstStyle/>
          <a:p>
            <a:r>
              <a:rPr lang="en-US" dirty="0">
                <a:latin typeface="Iosevka" panose="02000509030000000004" pitchFamily="49" charset="0"/>
                <a:ea typeface="Iosevka" panose="02000509030000000004" pitchFamily="49" charset="0"/>
                <a:cs typeface="Iosevka" panose="02000509030000000004" pitchFamily="49" charset="0"/>
              </a:rPr>
              <a:t>2</a:t>
            </a:r>
            <a:r>
              <a:rPr lang="en-US" baseline="30000" dirty="0">
                <a:latin typeface="Iosevka" panose="02000509030000000004" pitchFamily="49" charset="0"/>
                <a:ea typeface="Iosevka" panose="02000509030000000004" pitchFamily="49" charset="0"/>
                <a:cs typeface="Iosevka" panose="02000509030000000004" pitchFamily="49" charset="0"/>
              </a:rPr>
              <a:t>8</a:t>
            </a:r>
          </a:p>
        </p:txBody>
      </p:sp>
      <p:sp>
        <p:nvSpPr>
          <p:cNvPr id="2" name="Freeform 1">
            <a:extLst>
              <a:ext uri="{FF2B5EF4-FFF2-40B4-BE49-F238E27FC236}">
                <a16:creationId xmlns:a16="http://schemas.microsoft.com/office/drawing/2014/main" id="{E2D667F4-7358-25D3-5251-027AAA742C42}"/>
              </a:ext>
            </a:extLst>
          </p:cNvPr>
          <p:cNvSpPr/>
          <p:nvPr/>
        </p:nvSpPr>
        <p:spPr>
          <a:xfrm>
            <a:off x="3881131" y="501645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D28061E0-C33D-4462-88CA-08ECDACA933B}"/>
              </a:ext>
            </a:extLst>
          </p:cNvPr>
          <p:cNvSpPr/>
          <p:nvPr/>
        </p:nvSpPr>
        <p:spPr>
          <a:xfrm>
            <a:off x="4698093" y="501788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94CDBFE2-3216-9333-7E74-941108698B6F}"/>
              </a:ext>
            </a:extLst>
          </p:cNvPr>
          <p:cNvSpPr/>
          <p:nvPr/>
        </p:nvSpPr>
        <p:spPr>
          <a:xfrm>
            <a:off x="1004416" y="5373195"/>
            <a:ext cx="693751" cy="715618"/>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9D41F405-AB0E-5764-0D0E-D44FB080CE4A}"/>
              </a:ext>
            </a:extLst>
          </p:cNvPr>
          <p:cNvSpPr/>
          <p:nvPr/>
        </p:nvSpPr>
        <p:spPr>
          <a:xfrm>
            <a:off x="3817560" y="4841842"/>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D5320F6A-A77C-9BE7-7DF3-E7BDD12C321C}"/>
              </a:ext>
            </a:extLst>
          </p:cNvPr>
          <p:cNvSpPr/>
          <p:nvPr/>
        </p:nvSpPr>
        <p:spPr>
          <a:xfrm>
            <a:off x="1866086" y="4422199"/>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A6BCDC72-0A81-E6B3-5FF0-951DDAB412F5}"/>
              </a:ext>
            </a:extLst>
          </p:cNvPr>
          <p:cNvSpPr/>
          <p:nvPr/>
        </p:nvSpPr>
        <p:spPr>
          <a:xfrm>
            <a:off x="994706" y="5150508"/>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7025CACD-5572-B9C2-553C-D87CE0EDD110}"/>
              </a:ext>
            </a:extLst>
          </p:cNvPr>
          <p:cNvCxnSpPr>
            <a:cxnSpLocks/>
          </p:cNvCxnSpPr>
          <p:nvPr/>
        </p:nvCxnSpPr>
        <p:spPr>
          <a:xfrm>
            <a:off x="3161406" y="5627176"/>
            <a:ext cx="3874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1DC29F8-6908-779A-66BF-26394B3525ED}"/>
              </a:ext>
            </a:extLst>
          </p:cNvPr>
          <p:cNvCxnSpPr>
            <a:cxnSpLocks/>
          </p:cNvCxnSpPr>
          <p:nvPr/>
        </p:nvCxnSpPr>
        <p:spPr>
          <a:xfrm>
            <a:off x="1864407" y="5360590"/>
            <a:ext cx="1206984"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C5F0C0D0-129E-3AA7-E94B-F886BEE65635}"/>
              </a:ext>
            </a:extLst>
          </p:cNvPr>
          <p:cNvSpPr/>
          <p:nvPr/>
        </p:nvSpPr>
        <p:spPr>
          <a:xfrm>
            <a:off x="2140661"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6E1E0B89-A7FA-8985-BFB4-5A8E5ACF7284}"/>
              </a:ext>
            </a:extLst>
          </p:cNvPr>
          <p:cNvSpPr/>
          <p:nvPr/>
        </p:nvSpPr>
        <p:spPr>
          <a:xfrm>
            <a:off x="2140661"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3FF222B4-0180-653C-4E7C-FFFD35F81119}"/>
              </a:ext>
            </a:extLst>
          </p:cNvPr>
          <p:cNvSpPr/>
          <p:nvPr/>
        </p:nvSpPr>
        <p:spPr>
          <a:xfrm>
            <a:off x="2621855"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4559321-F758-796A-DC6A-21D485191CFE}"/>
              </a:ext>
            </a:extLst>
          </p:cNvPr>
          <p:cNvSpPr/>
          <p:nvPr/>
        </p:nvSpPr>
        <p:spPr>
          <a:xfrm>
            <a:off x="2621855"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C7EBEC8F-F698-C415-8939-B1E8BE9BD4D9}"/>
              </a:ext>
            </a:extLst>
          </p:cNvPr>
          <p:cNvSpPr txBox="1"/>
          <p:nvPr/>
        </p:nvSpPr>
        <p:spPr>
          <a:xfrm>
            <a:off x="627417" y="1377764"/>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return</a:t>
            </a:r>
          </a:p>
        </p:txBody>
      </p:sp>
      <p:sp>
        <p:nvSpPr>
          <p:cNvPr id="35" name="TextBox 34">
            <a:extLst>
              <a:ext uri="{FF2B5EF4-FFF2-40B4-BE49-F238E27FC236}">
                <a16:creationId xmlns:a16="http://schemas.microsoft.com/office/drawing/2014/main" id="{CDD6A660-21E3-F7CB-7AD9-44D4B6054CC9}"/>
              </a:ext>
            </a:extLst>
          </p:cNvPr>
          <p:cNvSpPr txBox="1"/>
          <p:nvPr/>
        </p:nvSpPr>
        <p:spPr>
          <a:xfrm>
            <a:off x="644448" y="3996027"/>
            <a:ext cx="2149147"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36" name="TextBox 35">
            <a:extLst>
              <a:ext uri="{FF2B5EF4-FFF2-40B4-BE49-F238E27FC236}">
                <a16:creationId xmlns:a16="http://schemas.microsoft.com/office/drawing/2014/main" id="{E6827C3A-E38A-CD6F-5308-5284F45D750D}"/>
              </a:ext>
            </a:extLst>
          </p:cNvPr>
          <p:cNvSpPr txBox="1"/>
          <p:nvPr/>
        </p:nvSpPr>
        <p:spPr>
          <a:xfrm>
            <a:off x="6392938" y="1353255"/>
            <a:ext cx="2877185" cy="461665"/>
          </a:xfrm>
          <a:prstGeom prst="rect">
            <a:avLst/>
          </a:prstGeom>
          <a:noFill/>
        </p:spPr>
        <p:txBody>
          <a:bodyPr wrap="square" rtlCol="0">
            <a:spAutoFit/>
          </a:bodyPr>
          <a:lstStyle/>
          <a:p>
            <a:r>
              <a:rPr lang="en-US" sz="2400" b="1" dirty="0" err="1">
                <a:latin typeface="Amazon Ember" panose="020B0603020204020204" pitchFamily="34" charset="0"/>
                <a:ea typeface="Amazon Ember" panose="020B0603020204020204" pitchFamily="34" charset="0"/>
                <a:cs typeface="Amazon Ember" panose="020B0603020204020204" pitchFamily="34" charset="0"/>
              </a:rPr>
              <a:t>uniformByte</a:t>
            </a:r>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TextBox 37">
            <a:extLst>
              <a:ext uri="{FF2B5EF4-FFF2-40B4-BE49-F238E27FC236}">
                <a16:creationId xmlns:a16="http://schemas.microsoft.com/office/drawing/2014/main" id="{25277396-908D-81F4-42C5-110DFF81A39C}"/>
              </a:ext>
            </a:extLst>
          </p:cNvPr>
          <p:cNvSpPr txBox="1"/>
          <p:nvPr/>
        </p:nvSpPr>
        <p:spPr>
          <a:xfrm>
            <a:off x="6395011" y="4017311"/>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while</a:t>
            </a:r>
          </a:p>
        </p:txBody>
      </p:sp>
    </p:spTree>
    <p:extLst>
      <p:ext uri="{BB962C8B-B14F-4D97-AF65-F5344CB8AC3E}">
        <p14:creationId xmlns:p14="http://schemas.microsoft.com/office/powerpoint/2010/main" val="21962082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4C6A1-FD10-FD04-0D8D-338F61B03A8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2EF9D2-7A7A-3CE0-EBE6-815D7C7E7D79}"/>
              </a:ext>
            </a:extLst>
          </p:cNvPr>
          <p:cNvSpPr>
            <a:spLocks noGrp="1"/>
          </p:cNvSpPr>
          <p:nvPr>
            <p:ph type="sldNum" sz="quarter" idx="13"/>
          </p:nvPr>
        </p:nvSpPr>
        <p:spPr/>
        <p:txBody>
          <a:bodyPr/>
          <a:lstStyle/>
          <a:p>
            <a:fld id="{EB4B8DE2-A4E8-46E4-8BBF-D75455EFF32C}" type="slidenum">
              <a:rPr lang="en-US" smtClean="0"/>
              <a:pPr/>
              <a:t>16</a:t>
            </a:fld>
            <a:endParaRPr lang="en-US" dirty="0"/>
          </a:p>
        </p:txBody>
      </p:sp>
      <p:sp>
        <p:nvSpPr>
          <p:cNvPr id="4" name="Title 3">
            <a:extLst>
              <a:ext uri="{FF2B5EF4-FFF2-40B4-BE49-F238E27FC236}">
                <a16:creationId xmlns:a16="http://schemas.microsoft.com/office/drawing/2014/main" id="{4B94599E-631A-C68D-8E67-DAFF13D4B6F8}"/>
              </a:ext>
            </a:extLst>
          </p:cNvPr>
          <p:cNvSpPr>
            <a:spLocks noGrp="1"/>
          </p:cNvSpPr>
          <p:nvPr>
            <p:ph type="title" idx="4294967295"/>
          </p:nvPr>
        </p:nvSpPr>
        <p:spPr>
          <a:xfrm>
            <a:off x="525376" y="606288"/>
            <a:ext cx="10972800" cy="590931"/>
          </a:xfrm>
        </p:spPr>
        <p:txBody>
          <a:bodyPr>
            <a:normAutofit fontScale="90000"/>
          </a:bodyPr>
          <a:lstStyle/>
          <a:p>
            <a:r>
              <a:rPr lang="en-US" dirty="0"/>
              <a:t>Probabilistic Programming</a:t>
            </a:r>
          </a:p>
        </p:txBody>
      </p:sp>
      <p:sp>
        <p:nvSpPr>
          <p:cNvPr id="5" name="Snip Single Corner Rectangle 4">
            <a:extLst>
              <a:ext uri="{FF2B5EF4-FFF2-40B4-BE49-F238E27FC236}">
                <a16:creationId xmlns:a16="http://schemas.microsoft.com/office/drawing/2014/main" id="{3043DBFA-2316-D396-5192-6CAE1332F35C}"/>
              </a:ext>
            </a:extLst>
          </p:cNvPr>
          <p:cNvSpPr/>
          <p:nvPr/>
        </p:nvSpPr>
        <p:spPr>
          <a:xfrm>
            <a:off x="525376" y="1304853"/>
            <a:ext cx="5570624" cy="2433234"/>
          </a:xfrm>
          <a:prstGeom prst="snip1Rect">
            <a:avLst/>
          </a:prstGeom>
          <a:noFill/>
          <a:ln w="127000">
            <a:solidFill>
              <a:srgbClr val="7A4D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Single Corner Rectangle 7">
            <a:extLst>
              <a:ext uri="{FF2B5EF4-FFF2-40B4-BE49-F238E27FC236}">
                <a16:creationId xmlns:a16="http://schemas.microsoft.com/office/drawing/2014/main" id="{0EBD7496-AAAA-4775-7820-1736E52F7AC3}"/>
              </a:ext>
            </a:extLst>
          </p:cNvPr>
          <p:cNvSpPr/>
          <p:nvPr/>
        </p:nvSpPr>
        <p:spPr>
          <a:xfrm>
            <a:off x="542408" y="3923116"/>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0">
            <a:extLst>
              <a:ext uri="{FF2B5EF4-FFF2-40B4-BE49-F238E27FC236}">
                <a16:creationId xmlns:a16="http://schemas.microsoft.com/office/drawing/2014/main" id="{4B54FD28-142F-271C-D4B9-2EF97476CF36}"/>
              </a:ext>
            </a:extLst>
          </p:cNvPr>
          <p:cNvSpPr/>
          <p:nvPr/>
        </p:nvSpPr>
        <p:spPr>
          <a:xfrm>
            <a:off x="6297238" y="1301600"/>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nip Single Corner Rectangle 36">
            <a:extLst>
              <a:ext uri="{FF2B5EF4-FFF2-40B4-BE49-F238E27FC236}">
                <a16:creationId xmlns:a16="http://schemas.microsoft.com/office/drawing/2014/main" id="{1491E61B-887D-7EF0-B15D-184502CFF915}"/>
              </a:ext>
            </a:extLst>
          </p:cNvPr>
          <p:cNvSpPr/>
          <p:nvPr/>
        </p:nvSpPr>
        <p:spPr>
          <a:xfrm>
            <a:off x="6297238" y="3921038"/>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6AB2B59D-2B8D-EB87-36A7-DF97194329A2}"/>
              </a:ext>
            </a:extLst>
          </p:cNvPr>
          <p:cNvSpPr/>
          <p:nvPr/>
        </p:nvSpPr>
        <p:spPr>
          <a:xfrm>
            <a:off x="2141742" y="200960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7A199D85-7DF1-B9F9-A0C5-5A90D1AE93B0}"/>
              </a:ext>
            </a:extLst>
          </p:cNvPr>
          <p:cNvCxnSpPr>
            <a:cxnSpLocks/>
            <a:stCxn id="9" idx="1"/>
            <a:endCxn id="9" idx="2"/>
          </p:cNvCxnSpPr>
          <p:nvPr/>
        </p:nvCxnSpPr>
        <p:spPr>
          <a:xfrm>
            <a:off x="2141742" y="3286391"/>
            <a:ext cx="1639955"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FB02CE3-A0BD-E6B9-BFEF-A632CCDDBC67}"/>
              </a:ext>
            </a:extLst>
          </p:cNvPr>
          <p:cNvSpPr/>
          <p:nvPr/>
        </p:nvSpPr>
        <p:spPr>
          <a:xfrm>
            <a:off x="2646979" y="3216817"/>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2ABD98-34C6-1D76-245B-E0F93B6800BA}"/>
              </a:ext>
            </a:extLst>
          </p:cNvPr>
          <p:cNvSpPr/>
          <p:nvPr/>
        </p:nvSpPr>
        <p:spPr>
          <a:xfrm>
            <a:off x="2646979" y="2308352"/>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0DDB87C2-82B9-F0C8-AB92-1A1D307AA0E7}"/>
              </a:ext>
            </a:extLst>
          </p:cNvPr>
          <p:cNvCxnSpPr>
            <a:cxnSpLocks/>
          </p:cNvCxnSpPr>
          <p:nvPr/>
        </p:nvCxnSpPr>
        <p:spPr>
          <a:xfrm>
            <a:off x="7892305" y="2869621"/>
            <a:ext cx="1008017"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A40F2280-E3AA-67CA-CC47-16D0851AE10B}"/>
              </a:ext>
            </a:extLst>
          </p:cNvPr>
          <p:cNvSpPr/>
          <p:nvPr/>
        </p:nvSpPr>
        <p:spPr>
          <a:xfrm>
            <a:off x="7892305" y="1967034"/>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6A78536-56E4-4274-DD0F-75B1616A7BE0}"/>
              </a:ext>
            </a:extLst>
          </p:cNvPr>
          <p:cNvCxnSpPr>
            <a:cxnSpLocks/>
            <a:stCxn id="24" idx="6"/>
            <a:endCxn id="22" idx="2"/>
          </p:cNvCxnSpPr>
          <p:nvPr/>
        </p:nvCxnSpPr>
        <p:spPr>
          <a:xfrm>
            <a:off x="9029481" y="3243822"/>
            <a:ext cx="502779"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14F30BF7-D040-ED98-2ACD-F0CB460329C2}"/>
              </a:ext>
            </a:extLst>
          </p:cNvPr>
          <p:cNvSpPr/>
          <p:nvPr/>
        </p:nvSpPr>
        <p:spPr>
          <a:xfrm>
            <a:off x="8890333" y="3174248"/>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3FE41D6-CB35-B404-3549-D0E703EF8A56}"/>
              </a:ext>
            </a:extLst>
          </p:cNvPr>
          <p:cNvSpPr/>
          <p:nvPr/>
        </p:nvSpPr>
        <p:spPr>
          <a:xfrm>
            <a:off x="8890333" y="2795943"/>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983773A6-B86D-09B0-7530-52157F3BF03B}"/>
              </a:ext>
            </a:extLst>
          </p:cNvPr>
          <p:cNvSpPr/>
          <p:nvPr/>
        </p:nvSpPr>
        <p:spPr>
          <a:xfrm>
            <a:off x="8410303" y="464144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0D30C8B1-C777-B7E6-58E4-27A14CF37C23}"/>
              </a:ext>
            </a:extLst>
          </p:cNvPr>
          <p:cNvSpPr/>
          <p:nvPr/>
        </p:nvSpPr>
        <p:spPr>
          <a:xfrm>
            <a:off x="8417674" y="4859748"/>
            <a:ext cx="1622156" cy="105772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74118"/>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7EA0F623-3884-CCED-C1B3-018C658B8299}"/>
              </a:ext>
            </a:extLst>
          </p:cNvPr>
          <p:cNvSpPr/>
          <p:nvPr/>
        </p:nvSpPr>
        <p:spPr>
          <a:xfrm>
            <a:off x="8417674" y="5027418"/>
            <a:ext cx="1622156" cy="89005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4392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8612FC1B-F961-BE2C-888D-7C1B6EEE0298}"/>
              </a:ext>
            </a:extLst>
          </p:cNvPr>
          <p:cNvSpPr/>
          <p:nvPr/>
        </p:nvSpPr>
        <p:spPr>
          <a:xfrm>
            <a:off x="8417674" y="5288302"/>
            <a:ext cx="1622156" cy="62916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4B820D81-C660-5D09-735B-C50C29C80943}"/>
              </a:ext>
            </a:extLst>
          </p:cNvPr>
          <p:cNvSpPr/>
          <p:nvPr/>
        </p:nvSpPr>
        <p:spPr>
          <a:xfrm>
            <a:off x="8412412" y="5764695"/>
            <a:ext cx="1622156" cy="15773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3CC47C7C-86A0-2423-410B-5BA33A387990}"/>
              </a:ext>
            </a:extLst>
          </p:cNvPr>
          <p:cNvSpPr/>
          <p:nvPr/>
        </p:nvSpPr>
        <p:spPr>
          <a:xfrm>
            <a:off x="8420305" y="4729790"/>
            <a:ext cx="1622156" cy="1187679"/>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AAB35BC9-0133-8420-DBAA-EEA66EAC306E}"/>
              </a:ext>
            </a:extLst>
          </p:cNvPr>
          <p:cNvSpPr/>
          <p:nvPr/>
        </p:nvSpPr>
        <p:spPr>
          <a:xfrm>
            <a:off x="8417674" y="5548232"/>
            <a:ext cx="1622156" cy="383495"/>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0E6013F2-D252-6C11-B1AA-77742C132683}"/>
              </a:ext>
            </a:extLst>
          </p:cNvPr>
          <p:cNvCxnSpPr/>
          <p:nvPr/>
        </p:nvCxnSpPr>
        <p:spPr>
          <a:xfrm flipV="1">
            <a:off x="10386391" y="4983675"/>
            <a:ext cx="0" cy="564557"/>
          </a:xfrm>
          <a:prstGeom prst="straightConnector1">
            <a:avLst/>
          </a:prstGeom>
          <a:ln w="57150">
            <a:solidFill>
              <a:srgbClr val="814B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072331C7-5572-2580-1992-6B175AA32139}"/>
              </a:ext>
            </a:extLst>
          </p:cNvPr>
          <p:cNvSpPr txBox="1"/>
          <p:nvPr/>
        </p:nvSpPr>
        <p:spPr>
          <a:xfrm>
            <a:off x="8769791" y="3349043"/>
            <a:ext cx="380232" cy="369332"/>
          </a:xfrm>
          <a:prstGeom prst="rect">
            <a:avLst/>
          </a:prstGeom>
          <a:noFill/>
        </p:spPr>
        <p:txBody>
          <a:bodyPr wrap="none" rtlCol="0">
            <a:spAutoFit/>
          </a:bodyPr>
          <a:lstStyle/>
          <a:p>
            <a:r>
              <a:rPr lang="en-US" dirty="0">
                <a:latin typeface="Iosevka" panose="02000509030000000004" pitchFamily="49" charset="0"/>
                <a:ea typeface="Iosevka" panose="02000509030000000004" pitchFamily="49" charset="0"/>
                <a:cs typeface="Iosevka" panose="02000509030000000004" pitchFamily="49" charset="0"/>
              </a:rPr>
              <a:t>2</a:t>
            </a:r>
            <a:r>
              <a:rPr lang="en-US" baseline="30000" dirty="0">
                <a:latin typeface="Iosevka" panose="02000509030000000004" pitchFamily="49" charset="0"/>
                <a:ea typeface="Iosevka" panose="02000509030000000004" pitchFamily="49" charset="0"/>
                <a:cs typeface="Iosevka" panose="02000509030000000004" pitchFamily="49" charset="0"/>
              </a:rPr>
              <a:t>8</a:t>
            </a:r>
          </a:p>
        </p:txBody>
      </p:sp>
      <p:sp>
        <p:nvSpPr>
          <p:cNvPr id="2" name="Freeform 1">
            <a:extLst>
              <a:ext uri="{FF2B5EF4-FFF2-40B4-BE49-F238E27FC236}">
                <a16:creationId xmlns:a16="http://schemas.microsoft.com/office/drawing/2014/main" id="{E3E038EA-4A06-4B75-3B15-FCE1A87EBE51}"/>
              </a:ext>
            </a:extLst>
          </p:cNvPr>
          <p:cNvSpPr/>
          <p:nvPr/>
        </p:nvSpPr>
        <p:spPr>
          <a:xfrm>
            <a:off x="3881131" y="501645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950C363D-044D-661E-11DB-CA3A7307C1A4}"/>
              </a:ext>
            </a:extLst>
          </p:cNvPr>
          <p:cNvSpPr/>
          <p:nvPr/>
        </p:nvSpPr>
        <p:spPr>
          <a:xfrm>
            <a:off x="4698093" y="501788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134AB7DB-9177-6327-1733-FF14C83DC99B}"/>
              </a:ext>
            </a:extLst>
          </p:cNvPr>
          <p:cNvSpPr/>
          <p:nvPr/>
        </p:nvSpPr>
        <p:spPr>
          <a:xfrm>
            <a:off x="1004416" y="5373195"/>
            <a:ext cx="693751" cy="715618"/>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CBA14AC0-D4C6-399C-1363-71BD3A25D8B6}"/>
              </a:ext>
            </a:extLst>
          </p:cNvPr>
          <p:cNvSpPr/>
          <p:nvPr/>
        </p:nvSpPr>
        <p:spPr>
          <a:xfrm>
            <a:off x="3817560" y="4841842"/>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1CBAD89F-09A9-29AB-FC30-882FDA6851CF}"/>
              </a:ext>
            </a:extLst>
          </p:cNvPr>
          <p:cNvSpPr/>
          <p:nvPr/>
        </p:nvSpPr>
        <p:spPr>
          <a:xfrm>
            <a:off x="1866086" y="4422199"/>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DCAF7E3F-28C8-19CD-BCCF-827BF1907C1D}"/>
              </a:ext>
            </a:extLst>
          </p:cNvPr>
          <p:cNvSpPr/>
          <p:nvPr/>
        </p:nvSpPr>
        <p:spPr>
          <a:xfrm>
            <a:off x="994706" y="5150508"/>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A4D40ABC-5F00-8448-68F6-4CC02F4E979C}"/>
              </a:ext>
            </a:extLst>
          </p:cNvPr>
          <p:cNvCxnSpPr>
            <a:cxnSpLocks/>
          </p:cNvCxnSpPr>
          <p:nvPr/>
        </p:nvCxnSpPr>
        <p:spPr>
          <a:xfrm>
            <a:off x="3161406" y="5627176"/>
            <a:ext cx="3874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9595DFD-6C65-98B4-26FA-785E35D27DD0}"/>
              </a:ext>
            </a:extLst>
          </p:cNvPr>
          <p:cNvCxnSpPr>
            <a:cxnSpLocks/>
          </p:cNvCxnSpPr>
          <p:nvPr/>
        </p:nvCxnSpPr>
        <p:spPr>
          <a:xfrm>
            <a:off x="1864407" y="5360590"/>
            <a:ext cx="1206984"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9ADB90BD-D72A-2669-09A5-742DA0175355}"/>
              </a:ext>
            </a:extLst>
          </p:cNvPr>
          <p:cNvSpPr/>
          <p:nvPr/>
        </p:nvSpPr>
        <p:spPr>
          <a:xfrm>
            <a:off x="2140661"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2794887-C8C1-46BB-CA87-58A0A651628F}"/>
              </a:ext>
            </a:extLst>
          </p:cNvPr>
          <p:cNvSpPr/>
          <p:nvPr/>
        </p:nvSpPr>
        <p:spPr>
          <a:xfrm>
            <a:off x="2140661"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305762D-43E3-8213-6BCB-0F939F178AC0}"/>
              </a:ext>
            </a:extLst>
          </p:cNvPr>
          <p:cNvSpPr/>
          <p:nvPr/>
        </p:nvSpPr>
        <p:spPr>
          <a:xfrm>
            <a:off x="2621855"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AD25535-BFC6-DCDB-B509-D7F8AA343A14}"/>
              </a:ext>
            </a:extLst>
          </p:cNvPr>
          <p:cNvSpPr/>
          <p:nvPr/>
        </p:nvSpPr>
        <p:spPr>
          <a:xfrm>
            <a:off x="2621855"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0BAC2C51-956B-609E-FF60-FC88C162177A}"/>
              </a:ext>
            </a:extLst>
          </p:cNvPr>
          <p:cNvSpPr txBox="1"/>
          <p:nvPr/>
        </p:nvSpPr>
        <p:spPr>
          <a:xfrm>
            <a:off x="627417" y="1377764"/>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return</a:t>
            </a:r>
          </a:p>
        </p:txBody>
      </p:sp>
      <p:sp>
        <p:nvSpPr>
          <p:cNvPr id="35" name="TextBox 34">
            <a:extLst>
              <a:ext uri="{FF2B5EF4-FFF2-40B4-BE49-F238E27FC236}">
                <a16:creationId xmlns:a16="http://schemas.microsoft.com/office/drawing/2014/main" id="{C758D4F2-C906-687E-DA25-F7A3B5539D16}"/>
              </a:ext>
            </a:extLst>
          </p:cNvPr>
          <p:cNvSpPr txBox="1"/>
          <p:nvPr/>
        </p:nvSpPr>
        <p:spPr>
          <a:xfrm>
            <a:off x="644448" y="3996027"/>
            <a:ext cx="2149147"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36" name="TextBox 35">
            <a:extLst>
              <a:ext uri="{FF2B5EF4-FFF2-40B4-BE49-F238E27FC236}">
                <a16:creationId xmlns:a16="http://schemas.microsoft.com/office/drawing/2014/main" id="{9EEF655F-83F6-CEA4-3724-001C31661C24}"/>
              </a:ext>
            </a:extLst>
          </p:cNvPr>
          <p:cNvSpPr txBox="1"/>
          <p:nvPr/>
        </p:nvSpPr>
        <p:spPr>
          <a:xfrm>
            <a:off x="6392938" y="1353255"/>
            <a:ext cx="2877185" cy="461665"/>
          </a:xfrm>
          <a:prstGeom prst="rect">
            <a:avLst/>
          </a:prstGeom>
          <a:noFill/>
        </p:spPr>
        <p:txBody>
          <a:bodyPr wrap="square" rtlCol="0">
            <a:spAutoFit/>
          </a:bodyPr>
          <a:lstStyle/>
          <a:p>
            <a:r>
              <a:rPr lang="en-US" sz="2400" b="1" dirty="0" err="1">
                <a:latin typeface="Amazon Ember" panose="020B0603020204020204" pitchFamily="34" charset="0"/>
                <a:ea typeface="Amazon Ember" panose="020B0603020204020204" pitchFamily="34" charset="0"/>
                <a:cs typeface="Amazon Ember" panose="020B0603020204020204" pitchFamily="34" charset="0"/>
              </a:rPr>
              <a:t>uniformByte</a:t>
            </a:r>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TextBox 37">
            <a:extLst>
              <a:ext uri="{FF2B5EF4-FFF2-40B4-BE49-F238E27FC236}">
                <a16:creationId xmlns:a16="http://schemas.microsoft.com/office/drawing/2014/main" id="{55DE9191-ABB1-BE1F-6D95-3B6892F7AC1B}"/>
              </a:ext>
            </a:extLst>
          </p:cNvPr>
          <p:cNvSpPr txBox="1"/>
          <p:nvPr/>
        </p:nvSpPr>
        <p:spPr>
          <a:xfrm>
            <a:off x="6395011" y="4017311"/>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while</a:t>
            </a:r>
          </a:p>
        </p:txBody>
      </p:sp>
    </p:spTree>
    <p:extLst>
      <p:ext uri="{BB962C8B-B14F-4D97-AF65-F5344CB8AC3E}">
        <p14:creationId xmlns:p14="http://schemas.microsoft.com/office/powerpoint/2010/main" val="19364644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E7BF9-0BDA-2089-F341-D1336D2F8BC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7C2DC23-E5AB-21C5-6D40-E183300BB6F8}"/>
              </a:ext>
            </a:extLst>
          </p:cNvPr>
          <p:cNvSpPr>
            <a:spLocks noGrp="1"/>
          </p:cNvSpPr>
          <p:nvPr>
            <p:ph type="sldNum" sz="quarter" idx="13"/>
          </p:nvPr>
        </p:nvSpPr>
        <p:spPr/>
        <p:txBody>
          <a:bodyPr/>
          <a:lstStyle/>
          <a:p>
            <a:fld id="{EB4B8DE2-A4E8-46E4-8BBF-D75455EFF32C}" type="slidenum">
              <a:rPr lang="en-US" smtClean="0"/>
              <a:pPr/>
              <a:t>17</a:t>
            </a:fld>
            <a:endParaRPr lang="en-US" dirty="0"/>
          </a:p>
        </p:txBody>
      </p:sp>
      <p:sp>
        <p:nvSpPr>
          <p:cNvPr id="4" name="Title 3">
            <a:extLst>
              <a:ext uri="{FF2B5EF4-FFF2-40B4-BE49-F238E27FC236}">
                <a16:creationId xmlns:a16="http://schemas.microsoft.com/office/drawing/2014/main" id="{24565070-2DDD-42CC-EE50-337ABE44A67E}"/>
              </a:ext>
            </a:extLst>
          </p:cNvPr>
          <p:cNvSpPr>
            <a:spLocks noGrp="1"/>
          </p:cNvSpPr>
          <p:nvPr>
            <p:ph type="title" idx="4294967295"/>
          </p:nvPr>
        </p:nvSpPr>
        <p:spPr>
          <a:xfrm>
            <a:off x="525376" y="606288"/>
            <a:ext cx="10972800" cy="590931"/>
          </a:xfrm>
        </p:spPr>
        <p:txBody>
          <a:bodyPr>
            <a:normAutofit fontScale="90000"/>
          </a:bodyPr>
          <a:lstStyle/>
          <a:p>
            <a:r>
              <a:rPr lang="en-US" dirty="0"/>
              <a:t>Probabilistic Programming</a:t>
            </a:r>
          </a:p>
        </p:txBody>
      </p:sp>
      <p:sp>
        <p:nvSpPr>
          <p:cNvPr id="5" name="Snip Single Corner Rectangle 4">
            <a:extLst>
              <a:ext uri="{FF2B5EF4-FFF2-40B4-BE49-F238E27FC236}">
                <a16:creationId xmlns:a16="http://schemas.microsoft.com/office/drawing/2014/main" id="{C837C7F2-7867-B054-6728-778CD5E5788F}"/>
              </a:ext>
            </a:extLst>
          </p:cNvPr>
          <p:cNvSpPr/>
          <p:nvPr/>
        </p:nvSpPr>
        <p:spPr>
          <a:xfrm>
            <a:off x="525376" y="1304853"/>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Single Corner Rectangle 7">
            <a:extLst>
              <a:ext uri="{FF2B5EF4-FFF2-40B4-BE49-F238E27FC236}">
                <a16:creationId xmlns:a16="http://schemas.microsoft.com/office/drawing/2014/main" id="{8252EB05-7627-7367-D7E8-BF6E51779C54}"/>
              </a:ext>
            </a:extLst>
          </p:cNvPr>
          <p:cNvSpPr/>
          <p:nvPr/>
        </p:nvSpPr>
        <p:spPr>
          <a:xfrm>
            <a:off x="542408" y="3923116"/>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0">
            <a:extLst>
              <a:ext uri="{FF2B5EF4-FFF2-40B4-BE49-F238E27FC236}">
                <a16:creationId xmlns:a16="http://schemas.microsoft.com/office/drawing/2014/main" id="{9F3672F1-C5ED-A253-63CE-E453BF4AAD5D}"/>
              </a:ext>
            </a:extLst>
          </p:cNvPr>
          <p:cNvSpPr/>
          <p:nvPr/>
        </p:nvSpPr>
        <p:spPr>
          <a:xfrm>
            <a:off x="6297238" y="1301600"/>
            <a:ext cx="5570624" cy="2433234"/>
          </a:xfrm>
          <a:prstGeom prst="snip1Rect">
            <a:avLst/>
          </a:prstGeom>
          <a:noFill/>
          <a:ln w="152400">
            <a:solidFill>
              <a:srgbClr val="7A4D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nip Single Corner Rectangle 36">
            <a:extLst>
              <a:ext uri="{FF2B5EF4-FFF2-40B4-BE49-F238E27FC236}">
                <a16:creationId xmlns:a16="http://schemas.microsoft.com/office/drawing/2014/main" id="{0CC0D481-E8D7-355E-94D3-595ED3EFD484}"/>
              </a:ext>
            </a:extLst>
          </p:cNvPr>
          <p:cNvSpPr/>
          <p:nvPr/>
        </p:nvSpPr>
        <p:spPr>
          <a:xfrm>
            <a:off x="6297238" y="3921038"/>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9D00ADE2-5D51-2AB4-A7C6-E30DEF14829E}"/>
              </a:ext>
            </a:extLst>
          </p:cNvPr>
          <p:cNvSpPr/>
          <p:nvPr/>
        </p:nvSpPr>
        <p:spPr>
          <a:xfrm>
            <a:off x="2141742" y="200960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7D32C185-9E66-8C84-D5C9-A0573818C630}"/>
              </a:ext>
            </a:extLst>
          </p:cNvPr>
          <p:cNvCxnSpPr>
            <a:cxnSpLocks/>
            <a:stCxn id="9" idx="1"/>
            <a:endCxn id="9" idx="2"/>
          </p:cNvCxnSpPr>
          <p:nvPr/>
        </p:nvCxnSpPr>
        <p:spPr>
          <a:xfrm>
            <a:off x="2141742" y="3286391"/>
            <a:ext cx="1639955"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BE9456DC-3026-36B0-C68F-CD1367627225}"/>
              </a:ext>
            </a:extLst>
          </p:cNvPr>
          <p:cNvSpPr/>
          <p:nvPr/>
        </p:nvSpPr>
        <p:spPr>
          <a:xfrm>
            <a:off x="2646979" y="3216817"/>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204AE8B-C721-247B-CDAD-818B8F7A7763}"/>
              </a:ext>
            </a:extLst>
          </p:cNvPr>
          <p:cNvSpPr/>
          <p:nvPr/>
        </p:nvSpPr>
        <p:spPr>
          <a:xfrm>
            <a:off x="2646979" y="2308352"/>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88B0B955-A31E-0BBE-3C24-00313931A776}"/>
              </a:ext>
            </a:extLst>
          </p:cNvPr>
          <p:cNvCxnSpPr>
            <a:cxnSpLocks/>
          </p:cNvCxnSpPr>
          <p:nvPr/>
        </p:nvCxnSpPr>
        <p:spPr>
          <a:xfrm>
            <a:off x="7892305" y="2869621"/>
            <a:ext cx="1008017"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4383B02C-526A-BF13-C4A4-D65149A096F3}"/>
              </a:ext>
            </a:extLst>
          </p:cNvPr>
          <p:cNvSpPr/>
          <p:nvPr/>
        </p:nvSpPr>
        <p:spPr>
          <a:xfrm>
            <a:off x="7892305" y="1967034"/>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A5F8473D-5A4E-A5C3-FDB7-E3D014129F58}"/>
              </a:ext>
            </a:extLst>
          </p:cNvPr>
          <p:cNvCxnSpPr>
            <a:cxnSpLocks/>
            <a:stCxn id="24" idx="6"/>
            <a:endCxn id="22" idx="2"/>
          </p:cNvCxnSpPr>
          <p:nvPr/>
        </p:nvCxnSpPr>
        <p:spPr>
          <a:xfrm>
            <a:off x="9029481" y="3243822"/>
            <a:ext cx="502779"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737D6A85-A94A-F9D4-F4F9-4D894B20B651}"/>
              </a:ext>
            </a:extLst>
          </p:cNvPr>
          <p:cNvSpPr/>
          <p:nvPr/>
        </p:nvSpPr>
        <p:spPr>
          <a:xfrm>
            <a:off x="8890333" y="3174248"/>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7CAA109-4FB9-9915-30AE-6A62614F870A}"/>
              </a:ext>
            </a:extLst>
          </p:cNvPr>
          <p:cNvSpPr/>
          <p:nvPr/>
        </p:nvSpPr>
        <p:spPr>
          <a:xfrm>
            <a:off x="8890333" y="2795943"/>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5338DB2D-6898-2B12-BDF9-23E08BE23A7B}"/>
              </a:ext>
            </a:extLst>
          </p:cNvPr>
          <p:cNvSpPr/>
          <p:nvPr/>
        </p:nvSpPr>
        <p:spPr>
          <a:xfrm>
            <a:off x="8410303" y="464144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211A0A27-B12E-F5B0-DEDF-12882CAC5D99}"/>
              </a:ext>
            </a:extLst>
          </p:cNvPr>
          <p:cNvSpPr/>
          <p:nvPr/>
        </p:nvSpPr>
        <p:spPr>
          <a:xfrm>
            <a:off x="8417674" y="4859748"/>
            <a:ext cx="1622156" cy="105772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74118"/>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FDEC6087-3AF7-68FB-3612-781BC978D8FA}"/>
              </a:ext>
            </a:extLst>
          </p:cNvPr>
          <p:cNvSpPr/>
          <p:nvPr/>
        </p:nvSpPr>
        <p:spPr>
          <a:xfrm>
            <a:off x="8417674" y="5027418"/>
            <a:ext cx="1622156" cy="89005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4392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6655F3FF-56CC-5A9D-13E0-337D54093A49}"/>
              </a:ext>
            </a:extLst>
          </p:cNvPr>
          <p:cNvSpPr/>
          <p:nvPr/>
        </p:nvSpPr>
        <p:spPr>
          <a:xfrm>
            <a:off x="8417674" y="5288302"/>
            <a:ext cx="1622156" cy="62916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D3E65F28-1FAA-7984-D933-7350B13AA3CA}"/>
              </a:ext>
            </a:extLst>
          </p:cNvPr>
          <p:cNvSpPr/>
          <p:nvPr/>
        </p:nvSpPr>
        <p:spPr>
          <a:xfrm>
            <a:off x="8412412" y="5764695"/>
            <a:ext cx="1622156" cy="15773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865DF72C-CCEE-15EE-5518-6F45AE2C761D}"/>
              </a:ext>
            </a:extLst>
          </p:cNvPr>
          <p:cNvSpPr/>
          <p:nvPr/>
        </p:nvSpPr>
        <p:spPr>
          <a:xfrm>
            <a:off x="8420305" y="4729790"/>
            <a:ext cx="1622156" cy="1187679"/>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20525AD7-7047-974F-52FA-6C16A03F0F58}"/>
              </a:ext>
            </a:extLst>
          </p:cNvPr>
          <p:cNvSpPr/>
          <p:nvPr/>
        </p:nvSpPr>
        <p:spPr>
          <a:xfrm>
            <a:off x="8417674" y="5548232"/>
            <a:ext cx="1622156" cy="383495"/>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6FCFCB1F-2BBE-65D2-8A78-209D43D2E058}"/>
              </a:ext>
            </a:extLst>
          </p:cNvPr>
          <p:cNvCxnSpPr/>
          <p:nvPr/>
        </p:nvCxnSpPr>
        <p:spPr>
          <a:xfrm flipV="1">
            <a:off x="10386391" y="4983675"/>
            <a:ext cx="0" cy="564557"/>
          </a:xfrm>
          <a:prstGeom prst="straightConnector1">
            <a:avLst/>
          </a:prstGeom>
          <a:ln w="57150">
            <a:solidFill>
              <a:srgbClr val="814B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BD87BC74-EC2B-1659-48F2-7F29C0B50B97}"/>
              </a:ext>
            </a:extLst>
          </p:cNvPr>
          <p:cNvSpPr txBox="1"/>
          <p:nvPr/>
        </p:nvSpPr>
        <p:spPr>
          <a:xfrm>
            <a:off x="8769791" y="3349043"/>
            <a:ext cx="380232" cy="369332"/>
          </a:xfrm>
          <a:prstGeom prst="rect">
            <a:avLst/>
          </a:prstGeom>
          <a:noFill/>
        </p:spPr>
        <p:txBody>
          <a:bodyPr wrap="none" rtlCol="0">
            <a:spAutoFit/>
          </a:bodyPr>
          <a:lstStyle/>
          <a:p>
            <a:r>
              <a:rPr lang="en-US" dirty="0">
                <a:latin typeface="Iosevka" panose="02000509030000000004" pitchFamily="49" charset="0"/>
                <a:ea typeface="Iosevka" panose="02000509030000000004" pitchFamily="49" charset="0"/>
                <a:cs typeface="Iosevka" panose="02000509030000000004" pitchFamily="49" charset="0"/>
              </a:rPr>
              <a:t>2</a:t>
            </a:r>
            <a:r>
              <a:rPr lang="en-US" baseline="30000" dirty="0">
                <a:latin typeface="Iosevka" panose="02000509030000000004" pitchFamily="49" charset="0"/>
                <a:ea typeface="Iosevka" panose="02000509030000000004" pitchFamily="49" charset="0"/>
                <a:cs typeface="Iosevka" panose="02000509030000000004" pitchFamily="49" charset="0"/>
              </a:rPr>
              <a:t>8</a:t>
            </a:r>
          </a:p>
        </p:txBody>
      </p:sp>
      <p:sp>
        <p:nvSpPr>
          <p:cNvPr id="2" name="Freeform 1">
            <a:extLst>
              <a:ext uri="{FF2B5EF4-FFF2-40B4-BE49-F238E27FC236}">
                <a16:creationId xmlns:a16="http://schemas.microsoft.com/office/drawing/2014/main" id="{07F38F75-996C-1E58-C38B-53CCB82DF844}"/>
              </a:ext>
            </a:extLst>
          </p:cNvPr>
          <p:cNvSpPr/>
          <p:nvPr/>
        </p:nvSpPr>
        <p:spPr>
          <a:xfrm>
            <a:off x="3881131" y="501645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063295C4-D936-05F1-B298-A37CD2AB29F2}"/>
              </a:ext>
            </a:extLst>
          </p:cNvPr>
          <p:cNvSpPr/>
          <p:nvPr/>
        </p:nvSpPr>
        <p:spPr>
          <a:xfrm>
            <a:off x="4698093" y="501788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8A7642A7-7189-B5D4-B316-DCA938D26B8D}"/>
              </a:ext>
            </a:extLst>
          </p:cNvPr>
          <p:cNvSpPr/>
          <p:nvPr/>
        </p:nvSpPr>
        <p:spPr>
          <a:xfrm>
            <a:off x="1004416" y="5373195"/>
            <a:ext cx="693751" cy="715618"/>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BEF11513-0849-FC20-079D-985E78FF1040}"/>
              </a:ext>
            </a:extLst>
          </p:cNvPr>
          <p:cNvSpPr/>
          <p:nvPr/>
        </p:nvSpPr>
        <p:spPr>
          <a:xfrm>
            <a:off x="3817560" y="4841842"/>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118E80E7-C8BE-6E84-C342-C93AA4FD067D}"/>
              </a:ext>
            </a:extLst>
          </p:cNvPr>
          <p:cNvSpPr/>
          <p:nvPr/>
        </p:nvSpPr>
        <p:spPr>
          <a:xfrm>
            <a:off x="1866086" y="4422199"/>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71312CB3-BCD6-A073-7464-BB6A41AAB99D}"/>
              </a:ext>
            </a:extLst>
          </p:cNvPr>
          <p:cNvSpPr/>
          <p:nvPr/>
        </p:nvSpPr>
        <p:spPr>
          <a:xfrm>
            <a:off x="994706" y="5150508"/>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35030266-552C-24EE-B633-48EEC58DB28E}"/>
              </a:ext>
            </a:extLst>
          </p:cNvPr>
          <p:cNvCxnSpPr>
            <a:cxnSpLocks/>
          </p:cNvCxnSpPr>
          <p:nvPr/>
        </p:nvCxnSpPr>
        <p:spPr>
          <a:xfrm>
            <a:off x="3161406" y="5627176"/>
            <a:ext cx="3874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D22BA96-8483-2390-A5B0-EFE425A55226}"/>
              </a:ext>
            </a:extLst>
          </p:cNvPr>
          <p:cNvCxnSpPr>
            <a:cxnSpLocks/>
          </p:cNvCxnSpPr>
          <p:nvPr/>
        </p:nvCxnSpPr>
        <p:spPr>
          <a:xfrm>
            <a:off x="1864407" y="5360590"/>
            <a:ext cx="1206984"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0C535C8C-83F3-F756-5C2D-BF4512FB2EC2}"/>
              </a:ext>
            </a:extLst>
          </p:cNvPr>
          <p:cNvSpPr/>
          <p:nvPr/>
        </p:nvSpPr>
        <p:spPr>
          <a:xfrm>
            <a:off x="2140661"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7BEBF93-9A8E-D9DB-DC8B-1C19DC7BB479}"/>
              </a:ext>
            </a:extLst>
          </p:cNvPr>
          <p:cNvSpPr/>
          <p:nvPr/>
        </p:nvSpPr>
        <p:spPr>
          <a:xfrm>
            <a:off x="2140661"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6979961-CD5D-CB0E-3DD7-81AA0B44A1EC}"/>
              </a:ext>
            </a:extLst>
          </p:cNvPr>
          <p:cNvSpPr/>
          <p:nvPr/>
        </p:nvSpPr>
        <p:spPr>
          <a:xfrm>
            <a:off x="2621855"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D06EC5CD-034A-4D62-E018-95FD89A5D66E}"/>
              </a:ext>
            </a:extLst>
          </p:cNvPr>
          <p:cNvSpPr/>
          <p:nvPr/>
        </p:nvSpPr>
        <p:spPr>
          <a:xfrm>
            <a:off x="2621855"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554B42DC-8FF2-678B-0165-98DC28D40BB6}"/>
              </a:ext>
            </a:extLst>
          </p:cNvPr>
          <p:cNvSpPr txBox="1"/>
          <p:nvPr/>
        </p:nvSpPr>
        <p:spPr>
          <a:xfrm>
            <a:off x="627417" y="1377764"/>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return</a:t>
            </a:r>
          </a:p>
        </p:txBody>
      </p:sp>
      <p:sp>
        <p:nvSpPr>
          <p:cNvPr id="35" name="TextBox 34">
            <a:extLst>
              <a:ext uri="{FF2B5EF4-FFF2-40B4-BE49-F238E27FC236}">
                <a16:creationId xmlns:a16="http://schemas.microsoft.com/office/drawing/2014/main" id="{5D34F6B6-12A0-C550-7F91-36DDF536C81E}"/>
              </a:ext>
            </a:extLst>
          </p:cNvPr>
          <p:cNvSpPr txBox="1"/>
          <p:nvPr/>
        </p:nvSpPr>
        <p:spPr>
          <a:xfrm>
            <a:off x="644448" y="3996027"/>
            <a:ext cx="2149147"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36" name="TextBox 35">
            <a:extLst>
              <a:ext uri="{FF2B5EF4-FFF2-40B4-BE49-F238E27FC236}">
                <a16:creationId xmlns:a16="http://schemas.microsoft.com/office/drawing/2014/main" id="{7A9953B3-4666-CD7E-A299-0FB70096A1FB}"/>
              </a:ext>
            </a:extLst>
          </p:cNvPr>
          <p:cNvSpPr txBox="1"/>
          <p:nvPr/>
        </p:nvSpPr>
        <p:spPr>
          <a:xfrm>
            <a:off x="6392938" y="1353255"/>
            <a:ext cx="2877185" cy="461665"/>
          </a:xfrm>
          <a:prstGeom prst="rect">
            <a:avLst/>
          </a:prstGeom>
          <a:noFill/>
        </p:spPr>
        <p:txBody>
          <a:bodyPr wrap="square" rtlCol="0">
            <a:spAutoFit/>
          </a:bodyPr>
          <a:lstStyle/>
          <a:p>
            <a:r>
              <a:rPr lang="en-US" sz="2400" b="1" dirty="0" err="1">
                <a:latin typeface="Amazon Ember" panose="020B0603020204020204" pitchFamily="34" charset="0"/>
                <a:ea typeface="Amazon Ember" panose="020B0603020204020204" pitchFamily="34" charset="0"/>
                <a:cs typeface="Amazon Ember" panose="020B0603020204020204" pitchFamily="34" charset="0"/>
              </a:rPr>
              <a:t>uniformByte</a:t>
            </a:r>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TextBox 37">
            <a:extLst>
              <a:ext uri="{FF2B5EF4-FFF2-40B4-BE49-F238E27FC236}">
                <a16:creationId xmlns:a16="http://schemas.microsoft.com/office/drawing/2014/main" id="{9C6D38EF-F2D2-34AC-0B6C-FA2BC02651EC}"/>
              </a:ext>
            </a:extLst>
          </p:cNvPr>
          <p:cNvSpPr txBox="1"/>
          <p:nvPr/>
        </p:nvSpPr>
        <p:spPr>
          <a:xfrm>
            <a:off x="6395011" y="4017311"/>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while</a:t>
            </a:r>
          </a:p>
        </p:txBody>
      </p:sp>
    </p:spTree>
    <p:extLst>
      <p:ext uri="{BB962C8B-B14F-4D97-AF65-F5344CB8AC3E}">
        <p14:creationId xmlns:p14="http://schemas.microsoft.com/office/powerpoint/2010/main" val="249813928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351CA-3A62-7749-E6E4-2CDBB6D9BAA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B6A097C-42F2-1E2B-40C1-9A6C86AE0A47}"/>
              </a:ext>
            </a:extLst>
          </p:cNvPr>
          <p:cNvSpPr>
            <a:spLocks noGrp="1"/>
          </p:cNvSpPr>
          <p:nvPr>
            <p:ph type="sldNum" sz="quarter" idx="13"/>
          </p:nvPr>
        </p:nvSpPr>
        <p:spPr/>
        <p:txBody>
          <a:bodyPr/>
          <a:lstStyle/>
          <a:p>
            <a:fld id="{EB4B8DE2-A4E8-46E4-8BBF-D75455EFF32C}" type="slidenum">
              <a:rPr lang="en-US" smtClean="0"/>
              <a:pPr/>
              <a:t>18</a:t>
            </a:fld>
            <a:endParaRPr lang="en-US" dirty="0"/>
          </a:p>
        </p:txBody>
      </p:sp>
      <p:sp>
        <p:nvSpPr>
          <p:cNvPr id="4" name="Title 3">
            <a:extLst>
              <a:ext uri="{FF2B5EF4-FFF2-40B4-BE49-F238E27FC236}">
                <a16:creationId xmlns:a16="http://schemas.microsoft.com/office/drawing/2014/main" id="{0181B2C7-D12A-B106-F7D5-BC57A4A5DC08}"/>
              </a:ext>
            </a:extLst>
          </p:cNvPr>
          <p:cNvSpPr>
            <a:spLocks noGrp="1"/>
          </p:cNvSpPr>
          <p:nvPr>
            <p:ph type="title" idx="4294967295"/>
          </p:nvPr>
        </p:nvSpPr>
        <p:spPr>
          <a:xfrm>
            <a:off x="525376" y="606288"/>
            <a:ext cx="10972800" cy="590931"/>
          </a:xfrm>
        </p:spPr>
        <p:txBody>
          <a:bodyPr>
            <a:normAutofit fontScale="90000"/>
          </a:bodyPr>
          <a:lstStyle/>
          <a:p>
            <a:r>
              <a:rPr lang="en-US" dirty="0"/>
              <a:t>Probabilistic Programming</a:t>
            </a:r>
          </a:p>
        </p:txBody>
      </p:sp>
      <p:sp>
        <p:nvSpPr>
          <p:cNvPr id="5" name="Snip Single Corner Rectangle 4">
            <a:extLst>
              <a:ext uri="{FF2B5EF4-FFF2-40B4-BE49-F238E27FC236}">
                <a16:creationId xmlns:a16="http://schemas.microsoft.com/office/drawing/2014/main" id="{E5F33C01-A860-7897-D3C5-E5B2C72F8749}"/>
              </a:ext>
            </a:extLst>
          </p:cNvPr>
          <p:cNvSpPr/>
          <p:nvPr/>
        </p:nvSpPr>
        <p:spPr>
          <a:xfrm>
            <a:off x="525376" y="1304853"/>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Single Corner Rectangle 7">
            <a:extLst>
              <a:ext uri="{FF2B5EF4-FFF2-40B4-BE49-F238E27FC236}">
                <a16:creationId xmlns:a16="http://schemas.microsoft.com/office/drawing/2014/main" id="{3B8CEE66-659B-9C96-0724-A898049907E3}"/>
              </a:ext>
            </a:extLst>
          </p:cNvPr>
          <p:cNvSpPr/>
          <p:nvPr/>
        </p:nvSpPr>
        <p:spPr>
          <a:xfrm>
            <a:off x="542408" y="3923116"/>
            <a:ext cx="5570624" cy="2433234"/>
          </a:xfrm>
          <a:prstGeom prst="snip1Rect">
            <a:avLst/>
          </a:prstGeom>
          <a:noFill/>
          <a:ln w="152400">
            <a:solidFill>
              <a:srgbClr val="7A4D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0">
            <a:extLst>
              <a:ext uri="{FF2B5EF4-FFF2-40B4-BE49-F238E27FC236}">
                <a16:creationId xmlns:a16="http://schemas.microsoft.com/office/drawing/2014/main" id="{1C251E98-A7B3-754F-9048-5F7DC9367C76}"/>
              </a:ext>
            </a:extLst>
          </p:cNvPr>
          <p:cNvSpPr/>
          <p:nvPr/>
        </p:nvSpPr>
        <p:spPr>
          <a:xfrm>
            <a:off x="6297238" y="1301600"/>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nip Single Corner Rectangle 36">
            <a:extLst>
              <a:ext uri="{FF2B5EF4-FFF2-40B4-BE49-F238E27FC236}">
                <a16:creationId xmlns:a16="http://schemas.microsoft.com/office/drawing/2014/main" id="{11485E52-12A7-CFDE-F26D-AD28EBD559D5}"/>
              </a:ext>
            </a:extLst>
          </p:cNvPr>
          <p:cNvSpPr/>
          <p:nvPr/>
        </p:nvSpPr>
        <p:spPr>
          <a:xfrm>
            <a:off x="6297238" y="3921038"/>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A6304E07-9C3A-8702-34B6-7BEAE53AE669}"/>
              </a:ext>
            </a:extLst>
          </p:cNvPr>
          <p:cNvSpPr/>
          <p:nvPr/>
        </p:nvSpPr>
        <p:spPr>
          <a:xfrm>
            <a:off x="2141742" y="200960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BA51DE65-CBCC-DB8F-6971-A7CD95F79555}"/>
              </a:ext>
            </a:extLst>
          </p:cNvPr>
          <p:cNvCxnSpPr>
            <a:cxnSpLocks/>
            <a:stCxn id="9" idx="1"/>
            <a:endCxn id="9" idx="2"/>
          </p:cNvCxnSpPr>
          <p:nvPr/>
        </p:nvCxnSpPr>
        <p:spPr>
          <a:xfrm>
            <a:off x="2141742" y="3286391"/>
            <a:ext cx="1639955"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61EC8E4B-51E4-B2DF-79D7-14DC418FC17C}"/>
              </a:ext>
            </a:extLst>
          </p:cNvPr>
          <p:cNvSpPr/>
          <p:nvPr/>
        </p:nvSpPr>
        <p:spPr>
          <a:xfrm>
            <a:off x="2646979" y="3216817"/>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7C36B05-6D8C-67BD-1868-ABB95CF3F065}"/>
              </a:ext>
            </a:extLst>
          </p:cNvPr>
          <p:cNvSpPr/>
          <p:nvPr/>
        </p:nvSpPr>
        <p:spPr>
          <a:xfrm>
            <a:off x="2646979" y="2308352"/>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85C6EF98-5D7B-B6B6-6767-9DA90E311711}"/>
              </a:ext>
            </a:extLst>
          </p:cNvPr>
          <p:cNvCxnSpPr>
            <a:cxnSpLocks/>
          </p:cNvCxnSpPr>
          <p:nvPr/>
        </p:nvCxnSpPr>
        <p:spPr>
          <a:xfrm>
            <a:off x="7892305" y="2869621"/>
            <a:ext cx="1008017"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983F532C-E3CB-CBCC-964E-C45C42114009}"/>
              </a:ext>
            </a:extLst>
          </p:cNvPr>
          <p:cNvSpPr/>
          <p:nvPr/>
        </p:nvSpPr>
        <p:spPr>
          <a:xfrm>
            <a:off x="7892305" y="1967034"/>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4D5CF8D1-AB55-5ED9-2C02-9FE07321DAF6}"/>
              </a:ext>
            </a:extLst>
          </p:cNvPr>
          <p:cNvCxnSpPr>
            <a:cxnSpLocks/>
            <a:stCxn id="24" idx="6"/>
            <a:endCxn id="22" idx="2"/>
          </p:cNvCxnSpPr>
          <p:nvPr/>
        </p:nvCxnSpPr>
        <p:spPr>
          <a:xfrm>
            <a:off x="9029481" y="3243822"/>
            <a:ext cx="502779"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DEF60BB-F4AD-E634-2162-2C0B1F09000C}"/>
              </a:ext>
            </a:extLst>
          </p:cNvPr>
          <p:cNvSpPr/>
          <p:nvPr/>
        </p:nvSpPr>
        <p:spPr>
          <a:xfrm>
            <a:off x="8890333" y="3174248"/>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9CC3C1F-F556-1A51-8549-44583A2CE6E8}"/>
              </a:ext>
            </a:extLst>
          </p:cNvPr>
          <p:cNvSpPr/>
          <p:nvPr/>
        </p:nvSpPr>
        <p:spPr>
          <a:xfrm>
            <a:off x="8890333" y="2795943"/>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022739CA-2A37-0835-EF29-BF82B7A07C4F}"/>
              </a:ext>
            </a:extLst>
          </p:cNvPr>
          <p:cNvSpPr/>
          <p:nvPr/>
        </p:nvSpPr>
        <p:spPr>
          <a:xfrm>
            <a:off x="8410303" y="464144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6FCDA2D6-2E67-EA78-200B-42083CB72413}"/>
              </a:ext>
            </a:extLst>
          </p:cNvPr>
          <p:cNvSpPr/>
          <p:nvPr/>
        </p:nvSpPr>
        <p:spPr>
          <a:xfrm>
            <a:off x="8417674" y="4859748"/>
            <a:ext cx="1622156" cy="105772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74118"/>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6F78DDD5-1628-0BA2-CD52-EA98CE94DF36}"/>
              </a:ext>
            </a:extLst>
          </p:cNvPr>
          <p:cNvSpPr/>
          <p:nvPr/>
        </p:nvSpPr>
        <p:spPr>
          <a:xfrm>
            <a:off x="8417674" y="5027418"/>
            <a:ext cx="1622156" cy="89005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4392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8BA4C374-FA76-6F0A-BD44-C0723E21ABF8}"/>
              </a:ext>
            </a:extLst>
          </p:cNvPr>
          <p:cNvSpPr/>
          <p:nvPr/>
        </p:nvSpPr>
        <p:spPr>
          <a:xfrm>
            <a:off x="8417674" y="5288302"/>
            <a:ext cx="1622156" cy="62916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B5578B34-7209-BD41-82E5-0F1296DA6C3C}"/>
              </a:ext>
            </a:extLst>
          </p:cNvPr>
          <p:cNvSpPr/>
          <p:nvPr/>
        </p:nvSpPr>
        <p:spPr>
          <a:xfrm>
            <a:off x="8412412" y="5764695"/>
            <a:ext cx="1622156" cy="15773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D030564E-92F5-365A-170A-C511C99F7A23}"/>
              </a:ext>
            </a:extLst>
          </p:cNvPr>
          <p:cNvSpPr/>
          <p:nvPr/>
        </p:nvSpPr>
        <p:spPr>
          <a:xfrm>
            <a:off x="8420305" y="4729790"/>
            <a:ext cx="1622156" cy="1187679"/>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FAC5F1A0-3B14-D24A-D912-422D6F86478D}"/>
              </a:ext>
            </a:extLst>
          </p:cNvPr>
          <p:cNvSpPr/>
          <p:nvPr/>
        </p:nvSpPr>
        <p:spPr>
          <a:xfrm>
            <a:off x="8417674" y="5548232"/>
            <a:ext cx="1622156" cy="383495"/>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DDD154F6-5801-53BD-88CB-C118E3701D2B}"/>
              </a:ext>
            </a:extLst>
          </p:cNvPr>
          <p:cNvCxnSpPr/>
          <p:nvPr/>
        </p:nvCxnSpPr>
        <p:spPr>
          <a:xfrm flipV="1">
            <a:off x="10386391" y="4983675"/>
            <a:ext cx="0" cy="564557"/>
          </a:xfrm>
          <a:prstGeom prst="straightConnector1">
            <a:avLst/>
          </a:prstGeom>
          <a:ln w="57150">
            <a:solidFill>
              <a:srgbClr val="814B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2948B363-4656-FA52-F014-26A03A62E051}"/>
              </a:ext>
            </a:extLst>
          </p:cNvPr>
          <p:cNvSpPr txBox="1"/>
          <p:nvPr/>
        </p:nvSpPr>
        <p:spPr>
          <a:xfrm>
            <a:off x="8769791" y="3349043"/>
            <a:ext cx="380232" cy="369332"/>
          </a:xfrm>
          <a:prstGeom prst="rect">
            <a:avLst/>
          </a:prstGeom>
          <a:noFill/>
        </p:spPr>
        <p:txBody>
          <a:bodyPr wrap="none" rtlCol="0">
            <a:spAutoFit/>
          </a:bodyPr>
          <a:lstStyle/>
          <a:p>
            <a:r>
              <a:rPr lang="en-US" dirty="0">
                <a:latin typeface="Iosevka" panose="02000509030000000004" pitchFamily="49" charset="0"/>
                <a:ea typeface="Iosevka" panose="02000509030000000004" pitchFamily="49" charset="0"/>
                <a:cs typeface="Iosevka" panose="02000509030000000004" pitchFamily="49" charset="0"/>
              </a:rPr>
              <a:t>2</a:t>
            </a:r>
            <a:r>
              <a:rPr lang="en-US" baseline="30000" dirty="0">
                <a:latin typeface="Iosevka" panose="02000509030000000004" pitchFamily="49" charset="0"/>
                <a:ea typeface="Iosevka" panose="02000509030000000004" pitchFamily="49" charset="0"/>
                <a:cs typeface="Iosevka" panose="02000509030000000004" pitchFamily="49" charset="0"/>
              </a:rPr>
              <a:t>8</a:t>
            </a:r>
          </a:p>
        </p:txBody>
      </p:sp>
      <p:sp>
        <p:nvSpPr>
          <p:cNvPr id="2" name="Freeform 1">
            <a:extLst>
              <a:ext uri="{FF2B5EF4-FFF2-40B4-BE49-F238E27FC236}">
                <a16:creationId xmlns:a16="http://schemas.microsoft.com/office/drawing/2014/main" id="{8B5E355F-24C9-4DCF-12D6-1CB218861219}"/>
              </a:ext>
            </a:extLst>
          </p:cNvPr>
          <p:cNvSpPr/>
          <p:nvPr/>
        </p:nvSpPr>
        <p:spPr>
          <a:xfrm>
            <a:off x="3881131" y="501645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AECE8502-5148-8854-5866-59E6EB6A2576}"/>
              </a:ext>
            </a:extLst>
          </p:cNvPr>
          <p:cNvSpPr/>
          <p:nvPr/>
        </p:nvSpPr>
        <p:spPr>
          <a:xfrm>
            <a:off x="4698093" y="501788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BD719FE1-2DFD-B739-CD92-A2AE63D7BE87}"/>
              </a:ext>
            </a:extLst>
          </p:cNvPr>
          <p:cNvSpPr/>
          <p:nvPr/>
        </p:nvSpPr>
        <p:spPr>
          <a:xfrm>
            <a:off x="1004416" y="5373195"/>
            <a:ext cx="693751" cy="715618"/>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9CB0CA73-DCF4-B587-7500-FF0E1AA2DF00}"/>
              </a:ext>
            </a:extLst>
          </p:cNvPr>
          <p:cNvSpPr/>
          <p:nvPr/>
        </p:nvSpPr>
        <p:spPr>
          <a:xfrm>
            <a:off x="3817560" y="4841842"/>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2D3FEF5-7E3D-AE8B-147D-634DBC29BDB8}"/>
              </a:ext>
            </a:extLst>
          </p:cNvPr>
          <p:cNvSpPr/>
          <p:nvPr/>
        </p:nvSpPr>
        <p:spPr>
          <a:xfrm>
            <a:off x="1866086" y="4422199"/>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8B49F4EF-0F4E-BEE9-E3E1-D257F5C7BA8C}"/>
              </a:ext>
            </a:extLst>
          </p:cNvPr>
          <p:cNvSpPr/>
          <p:nvPr/>
        </p:nvSpPr>
        <p:spPr>
          <a:xfrm>
            <a:off x="994706" y="5150508"/>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B4BB8A09-49F3-0558-2507-5AF2B8D04466}"/>
              </a:ext>
            </a:extLst>
          </p:cNvPr>
          <p:cNvCxnSpPr>
            <a:cxnSpLocks/>
          </p:cNvCxnSpPr>
          <p:nvPr/>
        </p:nvCxnSpPr>
        <p:spPr>
          <a:xfrm>
            <a:off x="3161406" y="5627176"/>
            <a:ext cx="3874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1CDEB76-2E33-1B28-A54A-0681EC332E29}"/>
              </a:ext>
            </a:extLst>
          </p:cNvPr>
          <p:cNvCxnSpPr>
            <a:cxnSpLocks/>
          </p:cNvCxnSpPr>
          <p:nvPr/>
        </p:nvCxnSpPr>
        <p:spPr>
          <a:xfrm>
            <a:off x="1864407" y="5360590"/>
            <a:ext cx="1206984"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C3B45403-A941-AA1D-F1B3-053AB22403D7}"/>
              </a:ext>
            </a:extLst>
          </p:cNvPr>
          <p:cNvSpPr/>
          <p:nvPr/>
        </p:nvSpPr>
        <p:spPr>
          <a:xfrm>
            <a:off x="2140661"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656EF71-F09D-AD40-12CD-0013E692D167}"/>
              </a:ext>
            </a:extLst>
          </p:cNvPr>
          <p:cNvSpPr/>
          <p:nvPr/>
        </p:nvSpPr>
        <p:spPr>
          <a:xfrm>
            <a:off x="2140661"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EA5F59AF-64D2-8ACE-9E83-E85DE80BEC22}"/>
              </a:ext>
            </a:extLst>
          </p:cNvPr>
          <p:cNvSpPr/>
          <p:nvPr/>
        </p:nvSpPr>
        <p:spPr>
          <a:xfrm>
            <a:off x="2621855"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E82BEEB0-07F8-E2DE-A740-F8256927F1BA}"/>
              </a:ext>
            </a:extLst>
          </p:cNvPr>
          <p:cNvSpPr/>
          <p:nvPr/>
        </p:nvSpPr>
        <p:spPr>
          <a:xfrm>
            <a:off x="2621855"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84A6365D-E7C5-C8DB-300A-ECABC1B7D5C2}"/>
              </a:ext>
            </a:extLst>
          </p:cNvPr>
          <p:cNvSpPr txBox="1"/>
          <p:nvPr/>
        </p:nvSpPr>
        <p:spPr>
          <a:xfrm>
            <a:off x="627417" y="1377764"/>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return</a:t>
            </a:r>
          </a:p>
        </p:txBody>
      </p:sp>
      <p:sp>
        <p:nvSpPr>
          <p:cNvPr id="35" name="TextBox 34">
            <a:extLst>
              <a:ext uri="{FF2B5EF4-FFF2-40B4-BE49-F238E27FC236}">
                <a16:creationId xmlns:a16="http://schemas.microsoft.com/office/drawing/2014/main" id="{C4EB0750-28AA-6A22-2168-9541A7F78118}"/>
              </a:ext>
            </a:extLst>
          </p:cNvPr>
          <p:cNvSpPr txBox="1"/>
          <p:nvPr/>
        </p:nvSpPr>
        <p:spPr>
          <a:xfrm>
            <a:off x="644448" y="3996027"/>
            <a:ext cx="2149147"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36" name="TextBox 35">
            <a:extLst>
              <a:ext uri="{FF2B5EF4-FFF2-40B4-BE49-F238E27FC236}">
                <a16:creationId xmlns:a16="http://schemas.microsoft.com/office/drawing/2014/main" id="{9BAB8E58-D376-C9D1-8257-7EC2320EF787}"/>
              </a:ext>
            </a:extLst>
          </p:cNvPr>
          <p:cNvSpPr txBox="1"/>
          <p:nvPr/>
        </p:nvSpPr>
        <p:spPr>
          <a:xfrm>
            <a:off x="6392938" y="1353255"/>
            <a:ext cx="2877185" cy="461665"/>
          </a:xfrm>
          <a:prstGeom prst="rect">
            <a:avLst/>
          </a:prstGeom>
          <a:noFill/>
        </p:spPr>
        <p:txBody>
          <a:bodyPr wrap="square" rtlCol="0">
            <a:spAutoFit/>
          </a:bodyPr>
          <a:lstStyle/>
          <a:p>
            <a:r>
              <a:rPr lang="en-US" sz="2400" b="1" dirty="0" err="1">
                <a:latin typeface="Amazon Ember" panose="020B0603020204020204" pitchFamily="34" charset="0"/>
                <a:ea typeface="Amazon Ember" panose="020B0603020204020204" pitchFamily="34" charset="0"/>
                <a:cs typeface="Amazon Ember" panose="020B0603020204020204" pitchFamily="34" charset="0"/>
              </a:rPr>
              <a:t>uniformByte</a:t>
            </a:r>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TextBox 37">
            <a:extLst>
              <a:ext uri="{FF2B5EF4-FFF2-40B4-BE49-F238E27FC236}">
                <a16:creationId xmlns:a16="http://schemas.microsoft.com/office/drawing/2014/main" id="{36E44F5E-8A63-1785-3AA8-F070B504B624}"/>
              </a:ext>
            </a:extLst>
          </p:cNvPr>
          <p:cNvSpPr txBox="1"/>
          <p:nvPr/>
        </p:nvSpPr>
        <p:spPr>
          <a:xfrm>
            <a:off x="6395011" y="4017311"/>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while</a:t>
            </a:r>
          </a:p>
        </p:txBody>
      </p:sp>
    </p:spTree>
    <p:extLst>
      <p:ext uri="{BB962C8B-B14F-4D97-AF65-F5344CB8AC3E}">
        <p14:creationId xmlns:p14="http://schemas.microsoft.com/office/powerpoint/2010/main" val="28494659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B3AC6-ACAF-4FE6-8C89-0971797633A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A034900-B34F-2240-8599-F82E0213EE73}"/>
              </a:ext>
            </a:extLst>
          </p:cNvPr>
          <p:cNvSpPr>
            <a:spLocks noGrp="1"/>
          </p:cNvSpPr>
          <p:nvPr>
            <p:ph type="sldNum" sz="quarter" idx="13"/>
          </p:nvPr>
        </p:nvSpPr>
        <p:spPr/>
        <p:txBody>
          <a:bodyPr/>
          <a:lstStyle/>
          <a:p>
            <a:fld id="{EB4B8DE2-A4E8-46E4-8BBF-D75455EFF32C}" type="slidenum">
              <a:rPr lang="en-US" smtClean="0"/>
              <a:pPr/>
              <a:t>19</a:t>
            </a:fld>
            <a:endParaRPr lang="en-US" dirty="0"/>
          </a:p>
        </p:txBody>
      </p:sp>
      <p:sp>
        <p:nvSpPr>
          <p:cNvPr id="4" name="Title 3">
            <a:extLst>
              <a:ext uri="{FF2B5EF4-FFF2-40B4-BE49-F238E27FC236}">
                <a16:creationId xmlns:a16="http://schemas.microsoft.com/office/drawing/2014/main" id="{F4CF837C-7971-6704-DE2F-C6CFEADF599D}"/>
              </a:ext>
            </a:extLst>
          </p:cNvPr>
          <p:cNvSpPr>
            <a:spLocks noGrp="1"/>
          </p:cNvSpPr>
          <p:nvPr>
            <p:ph type="title" idx="4294967295"/>
          </p:nvPr>
        </p:nvSpPr>
        <p:spPr>
          <a:xfrm>
            <a:off x="525376" y="606288"/>
            <a:ext cx="10972800" cy="590931"/>
          </a:xfrm>
        </p:spPr>
        <p:txBody>
          <a:bodyPr>
            <a:normAutofit fontScale="90000"/>
          </a:bodyPr>
          <a:lstStyle/>
          <a:p>
            <a:r>
              <a:rPr lang="en-US" dirty="0"/>
              <a:t>Probabilistic Programming</a:t>
            </a:r>
          </a:p>
        </p:txBody>
      </p:sp>
      <p:sp>
        <p:nvSpPr>
          <p:cNvPr id="5" name="Snip Single Corner Rectangle 4">
            <a:extLst>
              <a:ext uri="{FF2B5EF4-FFF2-40B4-BE49-F238E27FC236}">
                <a16:creationId xmlns:a16="http://schemas.microsoft.com/office/drawing/2014/main" id="{748DD3E4-40C7-7713-7539-8ED92838B2A1}"/>
              </a:ext>
            </a:extLst>
          </p:cNvPr>
          <p:cNvSpPr/>
          <p:nvPr/>
        </p:nvSpPr>
        <p:spPr>
          <a:xfrm>
            <a:off x="525376" y="1304853"/>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Single Corner Rectangle 7">
            <a:extLst>
              <a:ext uri="{FF2B5EF4-FFF2-40B4-BE49-F238E27FC236}">
                <a16:creationId xmlns:a16="http://schemas.microsoft.com/office/drawing/2014/main" id="{00653E86-D9D8-A161-718D-26201BA47E9A}"/>
              </a:ext>
            </a:extLst>
          </p:cNvPr>
          <p:cNvSpPr/>
          <p:nvPr/>
        </p:nvSpPr>
        <p:spPr>
          <a:xfrm>
            <a:off x="542408" y="3923116"/>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0">
            <a:extLst>
              <a:ext uri="{FF2B5EF4-FFF2-40B4-BE49-F238E27FC236}">
                <a16:creationId xmlns:a16="http://schemas.microsoft.com/office/drawing/2014/main" id="{8EF54600-DCEC-F3CD-D468-A69DE027A090}"/>
              </a:ext>
            </a:extLst>
          </p:cNvPr>
          <p:cNvSpPr/>
          <p:nvPr/>
        </p:nvSpPr>
        <p:spPr>
          <a:xfrm>
            <a:off x="6297238" y="1301600"/>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nip Single Corner Rectangle 36">
            <a:extLst>
              <a:ext uri="{FF2B5EF4-FFF2-40B4-BE49-F238E27FC236}">
                <a16:creationId xmlns:a16="http://schemas.microsoft.com/office/drawing/2014/main" id="{92F1A46B-4800-9678-25BB-3E1BEC434ED0}"/>
              </a:ext>
            </a:extLst>
          </p:cNvPr>
          <p:cNvSpPr/>
          <p:nvPr/>
        </p:nvSpPr>
        <p:spPr>
          <a:xfrm>
            <a:off x="6297238" y="3921038"/>
            <a:ext cx="5570624" cy="2433234"/>
          </a:xfrm>
          <a:prstGeom prst="snip1Rect">
            <a:avLst/>
          </a:prstGeom>
          <a:noFill/>
          <a:ln w="152400">
            <a:solidFill>
              <a:srgbClr val="7A4DE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a:extLst>
              <a:ext uri="{FF2B5EF4-FFF2-40B4-BE49-F238E27FC236}">
                <a16:creationId xmlns:a16="http://schemas.microsoft.com/office/drawing/2014/main" id="{EB9ED4D1-D10F-1BC2-26D5-38D55642796D}"/>
              </a:ext>
            </a:extLst>
          </p:cNvPr>
          <p:cNvSpPr/>
          <p:nvPr/>
        </p:nvSpPr>
        <p:spPr>
          <a:xfrm>
            <a:off x="2141742" y="200960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23D3F9E4-0CCE-8185-37DC-731B6759B4F5}"/>
              </a:ext>
            </a:extLst>
          </p:cNvPr>
          <p:cNvCxnSpPr>
            <a:cxnSpLocks/>
            <a:stCxn id="9" idx="1"/>
            <a:endCxn id="9" idx="2"/>
          </p:cNvCxnSpPr>
          <p:nvPr/>
        </p:nvCxnSpPr>
        <p:spPr>
          <a:xfrm>
            <a:off x="2141742" y="3286391"/>
            <a:ext cx="1639955"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F078DE64-002E-7B0D-C86B-A6FD6F0991C5}"/>
              </a:ext>
            </a:extLst>
          </p:cNvPr>
          <p:cNvSpPr/>
          <p:nvPr/>
        </p:nvSpPr>
        <p:spPr>
          <a:xfrm>
            <a:off x="2646979" y="3216817"/>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B6847A6-3A24-C28F-093C-236026DFBFFA}"/>
              </a:ext>
            </a:extLst>
          </p:cNvPr>
          <p:cNvSpPr/>
          <p:nvPr/>
        </p:nvSpPr>
        <p:spPr>
          <a:xfrm>
            <a:off x="2646979" y="2308352"/>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5C832919-CECC-31A3-805C-3748ED6C606D}"/>
              </a:ext>
            </a:extLst>
          </p:cNvPr>
          <p:cNvCxnSpPr>
            <a:cxnSpLocks/>
          </p:cNvCxnSpPr>
          <p:nvPr/>
        </p:nvCxnSpPr>
        <p:spPr>
          <a:xfrm>
            <a:off x="7892305" y="2869621"/>
            <a:ext cx="1008017"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AF414CC7-A321-14A9-9DB4-CAEEDED56B8D}"/>
              </a:ext>
            </a:extLst>
          </p:cNvPr>
          <p:cNvSpPr/>
          <p:nvPr/>
        </p:nvSpPr>
        <p:spPr>
          <a:xfrm>
            <a:off x="7892305" y="1967034"/>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68C9950B-6B04-4466-3D54-FB6E1659A499}"/>
              </a:ext>
            </a:extLst>
          </p:cNvPr>
          <p:cNvCxnSpPr>
            <a:cxnSpLocks/>
            <a:stCxn id="24" idx="6"/>
            <a:endCxn id="22" idx="2"/>
          </p:cNvCxnSpPr>
          <p:nvPr/>
        </p:nvCxnSpPr>
        <p:spPr>
          <a:xfrm>
            <a:off x="9029481" y="3243822"/>
            <a:ext cx="502779"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2F2BE1A1-CE9B-11D9-5F1C-EDF7D5023E4B}"/>
              </a:ext>
            </a:extLst>
          </p:cNvPr>
          <p:cNvSpPr/>
          <p:nvPr/>
        </p:nvSpPr>
        <p:spPr>
          <a:xfrm>
            <a:off x="8890333" y="3174248"/>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9C136E3C-DB5A-1A85-CB89-DB896FED277F}"/>
              </a:ext>
            </a:extLst>
          </p:cNvPr>
          <p:cNvSpPr/>
          <p:nvPr/>
        </p:nvSpPr>
        <p:spPr>
          <a:xfrm>
            <a:off x="8890333" y="2795943"/>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5CEE657A-EB13-16CE-0B06-A5B52C20BC16}"/>
              </a:ext>
            </a:extLst>
          </p:cNvPr>
          <p:cNvSpPr/>
          <p:nvPr/>
        </p:nvSpPr>
        <p:spPr>
          <a:xfrm>
            <a:off x="8410303" y="464144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5A8B850E-D53C-9A29-C53E-842FC7B94BFA}"/>
              </a:ext>
            </a:extLst>
          </p:cNvPr>
          <p:cNvSpPr/>
          <p:nvPr/>
        </p:nvSpPr>
        <p:spPr>
          <a:xfrm>
            <a:off x="8417674" y="4859748"/>
            <a:ext cx="1622156" cy="105772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74118"/>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1E356FB1-7EC1-AD54-18BB-1AEA3373E431}"/>
              </a:ext>
            </a:extLst>
          </p:cNvPr>
          <p:cNvSpPr/>
          <p:nvPr/>
        </p:nvSpPr>
        <p:spPr>
          <a:xfrm>
            <a:off x="8417674" y="5027418"/>
            <a:ext cx="1622156" cy="89005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4392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78CDA989-70BC-E77A-1707-CE0CA0FD6E35}"/>
              </a:ext>
            </a:extLst>
          </p:cNvPr>
          <p:cNvSpPr/>
          <p:nvPr/>
        </p:nvSpPr>
        <p:spPr>
          <a:xfrm>
            <a:off x="8417674" y="5288302"/>
            <a:ext cx="1622156" cy="62916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AC3BADF9-1EC3-33E4-56C3-D22D3A6A5989}"/>
              </a:ext>
            </a:extLst>
          </p:cNvPr>
          <p:cNvSpPr/>
          <p:nvPr/>
        </p:nvSpPr>
        <p:spPr>
          <a:xfrm>
            <a:off x="8412412" y="5764695"/>
            <a:ext cx="1622156" cy="15773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74F551E8-B854-7A4B-3B38-00E91E89224C}"/>
              </a:ext>
            </a:extLst>
          </p:cNvPr>
          <p:cNvSpPr/>
          <p:nvPr/>
        </p:nvSpPr>
        <p:spPr>
          <a:xfrm>
            <a:off x="8420305" y="4729790"/>
            <a:ext cx="1622156" cy="1187679"/>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9D3A20BE-F21E-2DA7-2EAB-DB25A903338C}"/>
              </a:ext>
            </a:extLst>
          </p:cNvPr>
          <p:cNvSpPr/>
          <p:nvPr/>
        </p:nvSpPr>
        <p:spPr>
          <a:xfrm>
            <a:off x="8417674" y="5548232"/>
            <a:ext cx="1622156" cy="383495"/>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25CB8475-71BD-6CE3-714A-C799C5319682}"/>
              </a:ext>
            </a:extLst>
          </p:cNvPr>
          <p:cNvCxnSpPr/>
          <p:nvPr/>
        </p:nvCxnSpPr>
        <p:spPr>
          <a:xfrm flipV="1">
            <a:off x="10386391" y="4983675"/>
            <a:ext cx="0" cy="564557"/>
          </a:xfrm>
          <a:prstGeom prst="straightConnector1">
            <a:avLst/>
          </a:prstGeom>
          <a:ln w="57150">
            <a:solidFill>
              <a:srgbClr val="814B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1DF3CB89-E3BC-B879-9266-949B0DEEB307}"/>
              </a:ext>
            </a:extLst>
          </p:cNvPr>
          <p:cNvSpPr txBox="1"/>
          <p:nvPr/>
        </p:nvSpPr>
        <p:spPr>
          <a:xfrm>
            <a:off x="8769791" y="3349043"/>
            <a:ext cx="380232" cy="369332"/>
          </a:xfrm>
          <a:prstGeom prst="rect">
            <a:avLst/>
          </a:prstGeom>
          <a:noFill/>
        </p:spPr>
        <p:txBody>
          <a:bodyPr wrap="none" rtlCol="0">
            <a:spAutoFit/>
          </a:bodyPr>
          <a:lstStyle/>
          <a:p>
            <a:r>
              <a:rPr lang="en-US" dirty="0">
                <a:latin typeface="Iosevka" panose="02000509030000000004" pitchFamily="49" charset="0"/>
                <a:ea typeface="Iosevka" panose="02000509030000000004" pitchFamily="49" charset="0"/>
                <a:cs typeface="Iosevka" panose="02000509030000000004" pitchFamily="49" charset="0"/>
              </a:rPr>
              <a:t>2</a:t>
            </a:r>
            <a:r>
              <a:rPr lang="en-US" baseline="30000" dirty="0">
                <a:latin typeface="Iosevka" panose="02000509030000000004" pitchFamily="49" charset="0"/>
                <a:ea typeface="Iosevka" panose="02000509030000000004" pitchFamily="49" charset="0"/>
                <a:cs typeface="Iosevka" panose="02000509030000000004" pitchFamily="49" charset="0"/>
              </a:rPr>
              <a:t>8</a:t>
            </a:r>
          </a:p>
        </p:txBody>
      </p:sp>
      <p:sp>
        <p:nvSpPr>
          <p:cNvPr id="2" name="Freeform 1">
            <a:extLst>
              <a:ext uri="{FF2B5EF4-FFF2-40B4-BE49-F238E27FC236}">
                <a16:creationId xmlns:a16="http://schemas.microsoft.com/office/drawing/2014/main" id="{C65228B4-AC7F-A017-5961-3CC62F05437A}"/>
              </a:ext>
            </a:extLst>
          </p:cNvPr>
          <p:cNvSpPr/>
          <p:nvPr/>
        </p:nvSpPr>
        <p:spPr>
          <a:xfrm>
            <a:off x="3881131" y="501645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BABA2EBE-1F9A-A28C-056A-4129D074BD3D}"/>
              </a:ext>
            </a:extLst>
          </p:cNvPr>
          <p:cNvSpPr/>
          <p:nvPr/>
        </p:nvSpPr>
        <p:spPr>
          <a:xfrm>
            <a:off x="4698093" y="501788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364A674F-77A5-E45C-9484-EF76ABE961F8}"/>
              </a:ext>
            </a:extLst>
          </p:cNvPr>
          <p:cNvSpPr/>
          <p:nvPr/>
        </p:nvSpPr>
        <p:spPr>
          <a:xfrm>
            <a:off x="1004416" y="5373195"/>
            <a:ext cx="693751" cy="715618"/>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EB79AA43-686A-51B1-CB06-B0CB1C03F3CD}"/>
              </a:ext>
            </a:extLst>
          </p:cNvPr>
          <p:cNvSpPr/>
          <p:nvPr/>
        </p:nvSpPr>
        <p:spPr>
          <a:xfrm>
            <a:off x="3817560" y="4841842"/>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4541FE4E-A818-674C-3373-FBC0C6EEBFAC}"/>
              </a:ext>
            </a:extLst>
          </p:cNvPr>
          <p:cNvSpPr/>
          <p:nvPr/>
        </p:nvSpPr>
        <p:spPr>
          <a:xfrm>
            <a:off x="1866086" y="4422199"/>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8E043136-B453-60A8-1558-C578559AF32C}"/>
              </a:ext>
            </a:extLst>
          </p:cNvPr>
          <p:cNvSpPr/>
          <p:nvPr/>
        </p:nvSpPr>
        <p:spPr>
          <a:xfrm>
            <a:off x="994706" y="5150508"/>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C9B1D3C2-D954-F28A-CF10-36CC6D4FDB86}"/>
              </a:ext>
            </a:extLst>
          </p:cNvPr>
          <p:cNvCxnSpPr>
            <a:cxnSpLocks/>
          </p:cNvCxnSpPr>
          <p:nvPr/>
        </p:nvCxnSpPr>
        <p:spPr>
          <a:xfrm>
            <a:off x="3161406" y="5627176"/>
            <a:ext cx="3874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1175F2A-C45A-4024-DEF8-00CA4F4F25C2}"/>
              </a:ext>
            </a:extLst>
          </p:cNvPr>
          <p:cNvCxnSpPr>
            <a:cxnSpLocks/>
          </p:cNvCxnSpPr>
          <p:nvPr/>
        </p:nvCxnSpPr>
        <p:spPr>
          <a:xfrm>
            <a:off x="1864407" y="5360590"/>
            <a:ext cx="1206984"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3C84F5BC-68FB-C089-4D85-4927BF9094A2}"/>
              </a:ext>
            </a:extLst>
          </p:cNvPr>
          <p:cNvSpPr/>
          <p:nvPr/>
        </p:nvSpPr>
        <p:spPr>
          <a:xfrm>
            <a:off x="2140661"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820CB682-2D9F-FEF3-4D30-556AD7C55C72}"/>
              </a:ext>
            </a:extLst>
          </p:cNvPr>
          <p:cNvSpPr/>
          <p:nvPr/>
        </p:nvSpPr>
        <p:spPr>
          <a:xfrm>
            <a:off x="2140661"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D755157-A4D2-76B8-01E5-773453FD56FE}"/>
              </a:ext>
            </a:extLst>
          </p:cNvPr>
          <p:cNvSpPr/>
          <p:nvPr/>
        </p:nvSpPr>
        <p:spPr>
          <a:xfrm>
            <a:off x="2621855"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42D4DEE3-B0BD-3C1E-6159-338EE2F5A05B}"/>
              </a:ext>
            </a:extLst>
          </p:cNvPr>
          <p:cNvSpPr/>
          <p:nvPr/>
        </p:nvSpPr>
        <p:spPr>
          <a:xfrm>
            <a:off x="2621855"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E7720ECF-A9EF-1F44-66AD-A4DA2C05952B}"/>
              </a:ext>
            </a:extLst>
          </p:cNvPr>
          <p:cNvSpPr txBox="1"/>
          <p:nvPr/>
        </p:nvSpPr>
        <p:spPr>
          <a:xfrm>
            <a:off x="627417" y="1377764"/>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return</a:t>
            </a:r>
          </a:p>
        </p:txBody>
      </p:sp>
      <p:sp>
        <p:nvSpPr>
          <p:cNvPr id="35" name="TextBox 34">
            <a:extLst>
              <a:ext uri="{FF2B5EF4-FFF2-40B4-BE49-F238E27FC236}">
                <a16:creationId xmlns:a16="http://schemas.microsoft.com/office/drawing/2014/main" id="{76DF21E6-1DE0-4AA0-0467-7EAE86FE9911}"/>
              </a:ext>
            </a:extLst>
          </p:cNvPr>
          <p:cNvSpPr txBox="1"/>
          <p:nvPr/>
        </p:nvSpPr>
        <p:spPr>
          <a:xfrm>
            <a:off x="644448" y="3996027"/>
            <a:ext cx="2149147"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36" name="TextBox 35">
            <a:extLst>
              <a:ext uri="{FF2B5EF4-FFF2-40B4-BE49-F238E27FC236}">
                <a16:creationId xmlns:a16="http://schemas.microsoft.com/office/drawing/2014/main" id="{22535F1F-5BF2-9C84-8276-8E0B823F0FF5}"/>
              </a:ext>
            </a:extLst>
          </p:cNvPr>
          <p:cNvSpPr txBox="1"/>
          <p:nvPr/>
        </p:nvSpPr>
        <p:spPr>
          <a:xfrm>
            <a:off x="6392938" y="1353255"/>
            <a:ext cx="2877185" cy="461665"/>
          </a:xfrm>
          <a:prstGeom prst="rect">
            <a:avLst/>
          </a:prstGeom>
          <a:noFill/>
        </p:spPr>
        <p:txBody>
          <a:bodyPr wrap="square" rtlCol="0">
            <a:spAutoFit/>
          </a:bodyPr>
          <a:lstStyle/>
          <a:p>
            <a:r>
              <a:rPr lang="en-US" sz="2400" b="1" dirty="0" err="1">
                <a:latin typeface="Amazon Ember" panose="020B0603020204020204" pitchFamily="34" charset="0"/>
                <a:ea typeface="Amazon Ember" panose="020B0603020204020204" pitchFamily="34" charset="0"/>
                <a:cs typeface="Amazon Ember" panose="020B0603020204020204" pitchFamily="34" charset="0"/>
              </a:rPr>
              <a:t>uniformByte</a:t>
            </a:r>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8" name="TextBox 37">
            <a:extLst>
              <a:ext uri="{FF2B5EF4-FFF2-40B4-BE49-F238E27FC236}">
                <a16:creationId xmlns:a16="http://schemas.microsoft.com/office/drawing/2014/main" id="{D46BCA9E-26EC-95D4-19E5-FD5F7AC5DFB0}"/>
              </a:ext>
            </a:extLst>
          </p:cNvPr>
          <p:cNvSpPr txBox="1"/>
          <p:nvPr/>
        </p:nvSpPr>
        <p:spPr>
          <a:xfrm>
            <a:off x="6395011" y="4017311"/>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while</a:t>
            </a:r>
          </a:p>
        </p:txBody>
      </p:sp>
    </p:spTree>
    <p:extLst>
      <p:ext uri="{BB962C8B-B14F-4D97-AF65-F5344CB8AC3E}">
        <p14:creationId xmlns:p14="http://schemas.microsoft.com/office/powerpoint/2010/main" val="202258934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E78FD-961D-A450-C291-4356C1371DC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E3A3E47-B322-1516-B602-C2B19A0E6FE1}"/>
              </a:ext>
            </a:extLst>
          </p:cNvPr>
          <p:cNvSpPr>
            <a:spLocks noGrp="1"/>
          </p:cNvSpPr>
          <p:nvPr>
            <p:ph type="sldNum" sz="quarter" idx="13"/>
          </p:nvPr>
        </p:nvSpPr>
        <p:spPr/>
        <p:txBody>
          <a:bodyPr/>
          <a:lstStyle/>
          <a:p>
            <a:fld id="{EB4B8DE2-A4E8-46E4-8BBF-D75455EFF32C}" type="slidenum">
              <a:rPr lang="en-US" smtClean="0"/>
              <a:pPr/>
              <a:t>2</a:t>
            </a:fld>
            <a:endParaRPr lang="en-US" dirty="0"/>
          </a:p>
        </p:txBody>
      </p:sp>
      <p:pic>
        <p:nvPicPr>
          <p:cNvPr id="20" name="Graphic 19" descr="Database with solid fill">
            <a:extLst>
              <a:ext uri="{FF2B5EF4-FFF2-40B4-BE49-F238E27FC236}">
                <a16:creationId xmlns:a16="http://schemas.microsoft.com/office/drawing/2014/main" id="{7E4AF152-E48D-58B4-F988-FEC05648178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93239" y="3101417"/>
            <a:ext cx="1405521" cy="1405521"/>
          </a:xfrm>
          <a:prstGeom prst="rect">
            <a:avLst/>
          </a:prstGeom>
        </p:spPr>
      </p:pic>
      <p:pic>
        <p:nvPicPr>
          <p:cNvPr id="22" name="Graphic 21" descr="Pie chart with solid fill">
            <a:extLst>
              <a:ext uri="{FF2B5EF4-FFF2-40B4-BE49-F238E27FC236}">
                <a16:creationId xmlns:a16="http://schemas.microsoft.com/office/drawing/2014/main" id="{7B3E6C8C-5AA2-B3FB-4A02-940E3C24CA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3973" y="1629543"/>
            <a:ext cx="1405521" cy="1405521"/>
          </a:xfrm>
          <a:prstGeom prst="rect">
            <a:avLst/>
          </a:prstGeom>
        </p:spPr>
      </p:pic>
      <p:pic>
        <p:nvPicPr>
          <p:cNvPr id="24" name="Graphic 23" descr="Bar chart with solid fill">
            <a:extLst>
              <a:ext uri="{FF2B5EF4-FFF2-40B4-BE49-F238E27FC236}">
                <a16:creationId xmlns:a16="http://schemas.microsoft.com/office/drawing/2014/main" id="{D7B7A963-9143-8ABD-DCDE-D40783CC1F8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53695" y="4547627"/>
            <a:ext cx="1306075" cy="1306075"/>
          </a:xfrm>
          <a:prstGeom prst="rect">
            <a:avLst/>
          </a:prstGeom>
        </p:spPr>
      </p:pic>
      <p:pic>
        <p:nvPicPr>
          <p:cNvPr id="26" name="Graphic 25" descr="User with solid fill">
            <a:extLst>
              <a:ext uri="{FF2B5EF4-FFF2-40B4-BE49-F238E27FC236}">
                <a16:creationId xmlns:a16="http://schemas.microsoft.com/office/drawing/2014/main" id="{55B72A7E-6CDB-8CCF-11F7-6BE27117329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0895" y="1633513"/>
            <a:ext cx="914400" cy="914400"/>
          </a:xfrm>
          <a:prstGeom prst="rect">
            <a:avLst/>
          </a:prstGeom>
        </p:spPr>
      </p:pic>
      <p:pic>
        <p:nvPicPr>
          <p:cNvPr id="27" name="Graphic 26" descr="User with solid fill">
            <a:extLst>
              <a:ext uri="{FF2B5EF4-FFF2-40B4-BE49-F238E27FC236}">
                <a16:creationId xmlns:a16="http://schemas.microsoft.com/office/drawing/2014/main" id="{E47D3F01-D947-7B3D-D6A9-72F25166F16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60895" y="2740520"/>
            <a:ext cx="914400" cy="914400"/>
          </a:xfrm>
          <a:prstGeom prst="rect">
            <a:avLst/>
          </a:prstGeom>
        </p:spPr>
      </p:pic>
      <p:pic>
        <p:nvPicPr>
          <p:cNvPr id="28" name="Graphic 27" descr="User with solid fill">
            <a:extLst>
              <a:ext uri="{FF2B5EF4-FFF2-40B4-BE49-F238E27FC236}">
                <a16:creationId xmlns:a16="http://schemas.microsoft.com/office/drawing/2014/main" id="{348D8375-8E59-C21E-CB34-D7138832C89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0895" y="3847527"/>
            <a:ext cx="914400" cy="914400"/>
          </a:xfrm>
          <a:prstGeom prst="rect">
            <a:avLst/>
          </a:prstGeom>
        </p:spPr>
      </p:pic>
      <p:pic>
        <p:nvPicPr>
          <p:cNvPr id="29" name="Graphic 28" descr="User with solid fill">
            <a:extLst>
              <a:ext uri="{FF2B5EF4-FFF2-40B4-BE49-F238E27FC236}">
                <a16:creationId xmlns:a16="http://schemas.microsoft.com/office/drawing/2014/main" id="{E32A3623-A172-F234-9B43-2FFDDFBDF1C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60895" y="4954534"/>
            <a:ext cx="914400" cy="914400"/>
          </a:xfrm>
          <a:prstGeom prst="rect">
            <a:avLst/>
          </a:prstGeom>
        </p:spPr>
      </p:pic>
      <p:cxnSp>
        <p:nvCxnSpPr>
          <p:cNvPr id="33" name="Straight Arrow Connector 32">
            <a:extLst>
              <a:ext uri="{FF2B5EF4-FFF2-40B4-BE49-F238E27FC236}">
                <a16:creationId xmlns:a16="http://schemas.microsoft.com/office/drawing/2014/main" id="{B09C318D-2CD5-ED7F-D322-D15C90D2BBCF}"/>
              </a:ext>
            </a:extLst>
          </p:cNvPr>
          <p:cNvCxnSpPr>
            <a:cxnSpLocks/>
          </p:cNvCxnSpPr>
          <p:nvPr/>
        </p:nvCxnSpPr>
        <p:spPr>
          <a:xfrm>
            <a:off x="3687106" y="2419088"/>
            <a:ext cx="1706133" cy="83158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791507-9AE3-AF98-35E4-640B3E54D541}"/>
              </a:ext>
            </a:extLst>
          </p:cNvPr>
          <p:cNvCxnSpPr>
            <a:cxnSpLocks/>
          </p:cNvCxnSpPr>
          <p:nvPr/>
        </p:nvCxnSpPr>
        <p:spPr>
          <a:xfrm flipV="1">
            <a:off x="3687106" y="4357680"/>
            <a:ext cx="1706133" cy="831586"/>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547FF50-A2F8-BAE9-698F-48A8544128F7}"/>
              </a:ext>
            </a:extLst>
          </p:cNvPr>
          <p:cNvCxnSpPr>
            <a:cxnSpLocks/>
          </p:cNvCxnSpPr>
          <p:nvPr/>
        </p:nvCxnSpPr>
        <p:spPr>
          <a:xfrm flipV="1">
            <a:off x="3737847" y="3993145"/>
            <a:ext cx="1655392" cy="31158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E9A9B5C-919A-1B77-1EBC-9CA3C1EE5CD0}"/>
              </a:ext>
            </a:extLst>
          </p:cNvPr>
          <p:cNvCxnSpPr>
            <a:cxnSpLocks/>
          </p:cNvCxnSpPr>
          <p:nvPr/>
        </p:nvCxnSpPr>
        <p:spPr>
          <a:xfrm>
            <a:off x="3737847" y="3363770"/>
            <a:ext cx="1655392" cy="31158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ADFBAF0-1DB6-E6ED-C40B-F84CCD447B1B}"/>
              </a:ext>
            </a:extLst>
          </p:cNvPr>
          <p:cNvCxnSpPr>
            <a:cxnSpLocks/>
          </p:cNvCxnSpPr>
          <p:nvPr/>
        </p:nvCxnSpPr>
        <p:spPr>
          <a:xfrm flipV="1">
            <a:off x="6853926" y="2674167"/>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CB72BDD-5762-6386-971C-EB33A8DD83E4}"/>
              </a:ext>
            </a:extLst>
          </p:cNvPr>
          <p:cNvCxnSpPr>
            <a:cxnSpLocks/>
          </p:cNvCxnSpPr>
          <p:nvPr/>
        </p:nvCxnSpPr>
        <p:spPr>
          <a:xfrm>
            <a:off x="6853925" y="4235143"/>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18620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1D906-2FAB-757D-3191-FEE8731676A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3DA1FB-0287-E69E-78FA-DC4D2683DCCE}"/>
              </a:ext>
            </a:extLst>
          </p:cNvPr>
          <p:cNvSpPr>
            <a:spLocks noGrp="1"/>
          </p:cNvSpPr>
          <p:nvPr>
            <p:ph type="sldNum" sz="quarter" idx="13"/>
          </p:nvPr>
        </p:nvSpPr>
        <p:spPr/>
        <p:txBody>
          <a:bodyPr/>
          <a:lstStyle/>
          <a:p>
            <a:fld id="{EB4B8DE2-A4E8-46E4-8BBF-D75455EFF32C}" type="slidenum">
              <a:rPr lang="en-US" smtClean="0"/>
              <a:pPr/>
              <a:t>20</a:t>
            </a:fld>
            <a:endParaRPr lang="en-US" dirty="0"/>
          </a:p>
        </p:txBody>
      </p:sp>
      <p:sp>
        <p:nvSpPr>
          <p:cNvPr id="4" name="Title 3">
            <a:extLst>
              <a:ext uri="{FF2B5EF4-FFF2-40B4-BE49-F238E27FC236}">
                <a16:creationId xmlns:a16="http://schemas.microsoft.com/office/drawing/2014/main" id="{D78EDCCA-C91D-E193-CAB0-15688FE1270A}"/>
              </a:ext>
            </a:extLst>
          </p:cNvPr>
          <p:cNvSpPr>
            <a:spLocks noGrp="1"/>
          </p:cNvSpPr>
          <p:nvPr>
            <p:ph type="title" idx="4294967295"/>
          </p:nvPr>
        </p:nvSpPr>
        <p:spPr>
          <a:xfrm>
            <a:off x="525376" y="606288"/>
            <a:ext cx="10972800" cy="590931"/>
          </a:xfrm>
        </p:spPr>
        <p:txBody>
          <a:bodyPr>
            <a:normAutofit fontScale="90000"/>
          </a:bodyPr>
          <a:lstStyle/>
          <a:p>
            <a:r>
              <a:rPr lang="en-US" dirty="0"/>
              <a:t>Probabilistic Programming</a:t>
            </a:r>
          </a:p>
        </p:txBody>
      </p:sp>
      <p:sp>
        <p:nvSpPr>
          <p:cNvPr id="2" name="TextBox 1">
            <a:extLst>
              <a:ext uri="{FF2B5EF4-FFF2-40B4-BE49-F238E27FC236}">
                <a16:creationId xmlns:a16="http://schemas.microsoft.com/office/drawing/2014/main" id="{41F2F3BC-BE65-6BF8-63C3-57F9BBFCF2C4}"/>
              </a:ext>
            </a:extLst>
          </p:cNvPr>
          <p:cNvSpPr txBox="1"/>
          <p:nvPr/>
        </p:nvSpPr>
        <p:spPr>
          <a:xfrm>
            <a:off x="1187938" y="1416536"/>
            <a:ext cx="10165862" cy="4939814"/>
          </a:xfrm>
          <a:prstGeom prst="rect">
            <a:avLst/>
          </a:prstGeom>
          <a:noFill/>
        </p:spPr>
        <p:txBody>
          <a:bodyPr wrap="square" rtlCol="0">
            <a:spAutoFit/>
          </a:bodyPr>
          <a:lstStyle/>
          <a:p>
            <a:r>
              <a:rPr lang="en-US" sz="1500" dirty="0">
                <a:latin typeface="Iosevka Term" panose="02000509030000000004" pitchFamily="49" charset="0"/>
                <a:ea typeface="Iosevka Term" panose="02000509030000000004" pitchFamily="49" charset="0"/>
                <a:cs typeface="Iosevka Term" panose="02000509030000000004" pitchFamily="49" charset="0"/>
              </a:rPr>
              <a:t>/--</a:t>
            </a:r>
          </a:p>
          <a:p>
            <a:r>
              <a:rPr lang="en-US" sz="1500" dirty="0">
                <a:latin typeface="Iosevka Term" panose="02000509030000000004" pitchFamily="49" charset="0"/>
                <a:ea typeface="Iosevka Term" panose="02000509030000000004" pitchFamily="49" charset="0"/>
                <a:cs typeface="Iosevka Term" panose="02000509030000000004" pitchFamily="49" charset="0"/>
              </a:rPr>
              <a:t>Sample a candidate for the Discrete Gaussian with variance ``num/den``.</a:t>
            </a:r>
          </a:p>
          <a:p>
            <a:r>
              <a:rPr lang="en-US" sz="1500" dirty="0">
                <a:latin typeface="Iosevka Term" panose="02000509030000000004" pitchFamily="49" charset="0"/>
                <a:ea typeface="Iosevka Term" panose="02000509030000000004" pitchFamily="49" charset="0"/>
                <a:cs typeface="Iosevka Term" panose="02000509030000000004" pitchFamily="49" charset="0"/>
              </a:rPr>
              <a:t>-/</a:t>
            </a:r>
          </a:p>
          <a:p>
            <a:r>
              <a:rPr lang="en-US" sz="1500" dirty="0">
                <a:latin typeface="Iosevka Term" panose="02000509030000000004" pitchFamily="49" charset="0"/>
                <a:ea typeface="Iosevka Term" panose="02000509030000000004" pitchFamily="49" charset="0"/>
                <a:cs typeface="Iosevka Term" panose="02000509030000000004" pitchFamily="49" charset="0"/>
              </a:rPr>
              <a:t>def </a:t>
            </a:r>
            <a:r>
              <a:rPr lang="en-US" sz="1500" dirty="0" err="1">
                <a:latin typeface="Iosevka Term" panose="02000509030000000004" pitchFamily="49" charset="0"/>
                <a:ea typeface="Iosevka Term" panose="02000509030000000004" pitchFamily="49" charset="0"/>
                <a:cs typeface="Iosevka Term" panose="02000509030000000004" pitchFamily="49" charset="0"/>
              </a:rPr>
              <a:t>DiscreteGaussianSampleLoop</a:t>
            </a:r>
            <a:r>
              <a:rPr lang="en-US" sz="1500" dirty="0">
                <a:latin typeface="Iosevka Term" panose="02000509030000000004" pitchFamily="49" charset="0"/>
                <a:ea typeface="Iosevka Term" panose="02000509030000000004" pitchFamily="49" charset="0"/>
                <a:cs typeface="Iosevka Term" panose="02000509030000000004" pitchFamily="49" charset="0"/>
              </a:rPr>
              <a:t> (num den 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PNat</a:t>
            </a:r>
            <a:r>
              <a:rPr lang="en-US" sz="1500" dirty="0">
                <a:latin typeface="Iosevka Term" panose="02000509030000000004" pitchFamily="49" charset="0"/>
                <a:ea typeface="Iosevka Term" panose="02000509030000000004" pitchFamily="49" charset="0"/>
                <a:cs typeface="Iosevka Term" panose="02000509030000000004" pitchFamily="49" charset="0"/>
              </a:rPr>
              <a:t>) (mix : </a:t>
            </a:r>
            <a:r>
              <a:rPr lang="en-US" sz="1500" dirty="0" err="1">
                <a:latin typeface="Iosevka Term" panose="02000509030000000004" pitchFamily="49" charset="0"/>
                <a:ea typeface="Iosevka Term" panose="02000509030000000004" pitchFamily="49" charset="0"/>
                <a:cs typeface="Iosevka Term" panose="02000509030000000004" pitchFamily="49" charset="0"/>
              </a:rPr>
              <a:t>ℕ</a:t>
            </a:r>
            <a:r>
              <a:rPr lang="en-US" sz="1500" dirty="0">
                <a:latin typeface="Iosevka Term" panose="02000509030000000004" pitchFamily="49" charset="0"/>
                <a:ea typeface="Iosevka Term" panose="02000509030000000004" pitchFamily="49" charset="0"/>
                <a:cs typeface="Iosevka Term" panose="02000509030000000004" pitchFamily="49" charset="0"/>
              </a:rPr>
              <a: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SLang</a:t>
            </a:r>
            <a:r>
              <a:rPr lang="en-US" sz="1500" dirty="0">
                <a:latin typeface="Iosevka Term" panose="02000509030000000004" pitchFamily="49" charset="0"/>
                <a:ea typeface="Iosevka Term" panose="02000509030000000004" pitchFamily="49" charset="0"/>
                <a:cs typeface="Iosevka Term" panose="02000509030000000004" pitchFamily="49" charset="0"/>
              </a:rPr>
              <a:t> (Int × Bool) := do</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Y : Int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DiscreteLaplaceSampleMixed</a:t>
            </a:r>
            <a:r>
              <a:rPr lang="en-US" sz="1500" dirty="0">
                <a:latin typeface="Iosevka Term" panose="02000509030000000004" pitchFamily="49" charset="0"/>
                <a:ea typeface="Iosevka Term" panose="02000509030000000004" pitchFamily="49" charset="0"/>
                <a:cs typeface="Iosevka Term" panose="02000509030000000004" pitchFamily="49" charset="0"/>
              </a:rPr>
              <a:t> t 1 mix</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y : Nat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Int.natAbs</a:t>
            </a:r>
            <a:r>
              <a:rPr lang="en-US" sz="1500" dirty="0">
                <a:latin typeface="Iosevka Term" panose="02000509030000000004" pitchFamily="49" charset="0"/>
                <a:ea typeface="Iosevka Term" panose="02000509030000000004" pitchFamily="49" charset="0"/>
                <a:cs typeface="Iosevka Term" panose="02000509030000000004" pitchFamily="49" charset="0"/>
              </a:rPr>
              <a:t> Y</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n : Nat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Int.natAbs</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Int.sub</a:t>
            </a:r>
            <a:r>
              <a:rPr lang="en-US" sz="1500" dirty="0">
                <a:latin typeface="Iosevka Term" panose="02000509030000000004" pitchFamily="49" charset="0"/>
                <a:ea typeface="Iosevka Term" panose="02000509030000000004" pitchFamily="49" charset="0"/>
                <a:cs typeface="Iosevka Term" panose="02000509030000000004" pitchFamily="49" charset="0"/>
              </a:rPr>
              <a:t> (y * t * den) num))^2</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d : </a:t>
            </a:r>
            <a:r>
              <a:rPr lang="en-US" sz="1500" dirty="0" err="1">
                <a:latin typeface="Iosevka Term" panose="02000509030000000004" pitchFamily="49" charset="0"/>
                <a:ea typeface="Iosevka Term" panose="02000509030000000004" pitchFamily="49" charset="0"/>
                <a:cs typeface="Iosevka Term" panose="02000509030000000004" pitchFamily="49" charset="0"/>
              </a:rPr>
              <a:t>PNat</a:t>
            </a:r>
            <a:r>
              <a:rPr lang="en-US" sz="1500" dirty="0">
                <a:latin typeface="Iosevka Term" panose="02000509030000000004" pitchFamily="49" charset="0"/>
                <a:ea typeface="Iosevka Term" panose="02000509030000000004" pitchFamily="49" charset="0"/>
                <a:cs typeface="Iosevka Term" panose="02000509030000000004" pitchFamily="49" charset="0"/>
              </a:rPr>
              <a:t> := 2 * num * t^2 * den</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C ← </a:t>
            </a:r>
            <a:r>
              <a:rPr lang="en-US" sz="1500" dirty="0" err="1">
                <a:latin typeface="Iosevka Term" panose="02000509030000000004" pitchFamily="49" charset="0"/>
                <a:ea typeface="Iosevka Term" panose="02000509030000000004" pitchFamily="49" charset="0"/>
                <a:cs typeface="Iosevka Term" panose="02000509030000000004" pitchFamily="49" charset="0"/>
              </a:rPr>
              <a:t>BernoulliExpNegSample</a:t>
            </a:r>
            <a:r>
              <a:rPr lang="en-US" sz="1500" dirty="0">
                <a:latin typeface="Iosevka Term" panose="02000509030000000004" pitchFamily="49" charset="0"/>
                <a:ea typeface="Iosevka Term" panose="02000509030000000004" pitchFamily="49" charset="0"/>
                <a:cs typeface="Iosevka Term" panose="02000509030000000004" pitchFamily="49" charset="0"/>
              </a:rPr>
              <a:t> n d</a:t>
            </a:r>
          </a:p>
          <a:p>
            <a:r>
              <a:rPr lang="en-US" sz="1500" dirty="0">
                <a:latin typeface="Iosevka Term" panose="02000509030000000004" pitchFamily="49" charset="0"/>
                <a:ea typeface="Iosevka Term" panose="02000509030000000004" pitchFamily="49" charset="0"/>
                <a:cs typeface="Iosevka Term" panose="02000509030000000004" pitchFamily="49" charset="0"/>
              </a:rPr>
              <a:t>  return (Y,C)</a:t>
            </a:r>
          </a:p>
          <a:p>
            <a:endParaRPr lang="en-US" sz="1500" dirty="0">
              <a:latin typeface="Iosevka Term" panose="02000509030000000004" pitchFamily="49" charset="0"/>
              <a:ea typeface="Iosevka Term" panose="02000509030000000004" pitchFamily="49" charset="0"/>
              <a:cs typeface="Iosevka Term" panose="02000509030000000004" pitchFamily="49" charset="0"/>
            </a:endParaRPr>
          </a:p>
          <a:p>
            <a:r>
              <a:rPr lang="en-US" sz="1500" dirty="0">
                <a:latin typeface="Iosevka Term" panose="02000509030000000004" pitchFamily="49" charset="0"/>
                <a:ea typeface="Iosevka Term" panose="02000509030000000004" pitchFamily="49" charset="0"/>
                <a:cs typeface="Iosevka Term" panose="02000509030000000004" pitchFamily="49" charset="0"/>
              </a:rPr>
              <a:t>/--</a:t>
            </a:r>
          </a:p>
          <a:p>
            <a:r>
              <a:rPr lang="en-US" sz="1500" dirty="0">
                <a:latin typeface="Iosevka Term" panose="02000509030000000004" pitchFamily="49" charset="0"/>
                <a:ea typeface="Iosevka Term" panose="02000509030000000004" pitchFamily="49" charset="0"/>
                <a:cs typeface="Iosevka Term" panose="02000509030000000004" pitchFamily="49" charset="0"/>
              </a:rPr>
              <a:t>Sample a value from the Discrete Gaussian with variance ``(num/den)``^2.</a:t>
            </a:r>
          </a:p>
          <a:p>
            <a:r>
              <a:rPr lang="en-US" sz="1500" dirty="0">
                <a:latin typeface="Iosevka Term" panose="02000509030000000004" pitchFamily="49" charset="0"/>
                <a:ea typeface="Iosevka Term" panose="02000509030000000004" pitchFamily="49" charset="0"/>
                <a:cs typeface="Iosevka Term" panose="02000509030000000004" pitchFamily="49" charset="0"/>
              </a:rPr>
              <a:t>-/</a:t>
            </a:r>
          </a:p>
          <a:p>
            <a:r>
              <a:rPr lang="en-US" sz="1500" dirty="0">
                <a:latin typeface="Iosevka Term" panose="02000509030000000004" pitchFamily="49" charset="0"/>
                <a:ea typeface="Iosevka Term" panose="02000509030000000004" pitchFamily="49" charset="0"/>
                <a:cs typeface="Iosevka Term" panose="02000509030000000004" pitchFamily="49" charset="0"/>
              </a:rPr>
              <a:t>def </a:t>
            </a:r>
            <a:r>
              <a:rPr lang="en-US" sz="1500" dirty="0" err="1">
                <a:latin typeface="Iosevka Term" panose="02000509030000000004" pitchFamily="49" charset="0"/>
                <a:ea typeface="Iosevka Term" panose="02000509030000000004" pitchFamily="49" charset="0"/>
                <a:cs typeface="Iosevka Term" panose="02000509030000000004" pitchFamily="49" charset="0"/>
              </a:rPr>
              <a:t>DiscreteGaussianSample</a:t>
            </a:r>
            <a:r>
              <a:rPr lang="en-US" sz="1500" dirty="0">
                <a:latin typeface="Iosevka Term" panose="02000509030000000004" pitchFamily="49" charset="0"/>
                <a:ea typeface="Iosevka Term" panose="02000509030000000004" pitchFamily="49" charset="0"/>
                <a:cs typeface="Iosevka Term" panose="02000509030000000004" pitchFamily="49" charset="0"/>
              </a:rPr>
              <a:t> (num : </a:t>
            </a:r>
            <a:r>
              <a:rPr lang="en-US" sz="1500" dirty="0" err="1">
                <a:latin typeface="Iosevka Term" panose="02000509030000000004" pitchFamily="49" charset="0"/>
                <a:ea typeface="Iosevka Term" panose="02000509030000000004" pitchFamily="49" charset="0"/>
                <a:cs typeface="Iosevka Term" panose="02000509030000000004" pitchFamily="49" charset="0"/>
              </a:rPr>
              <a:t>PNat</a:t>
            </a:r>
            <a:r>
              <a:rPr lang="en-US" sz="1500" dirty="0">
                <a:latin typeface="Iosevka Term" panose="02000509030000000004" pitchFamily="49" charset="0"/>
                <a:ea typeface="Iosevka Term" panose="02000509030000000004" pitchFamily="49" charset="0"/>
                <a:cs typeface="Iosevka Term" panose="02000509030000000004" pitchFamily="49" charset="0"/>
              </a:rPr>
              <a:t>) (den : </a:t>
            </a:r>
            <a:r>
              <a:rPr lang="en-US" sz="1500" dirty="0" err="1">
                <a:latin typeface="Iosevka Term" panose="02000509030000000004" pitchFamily="49" charset="0"/>
                <a:ea typeface="Iosevka Term" panose="02000509030000000004" pitchFamily="49" charset="0"/>
                <a:cs typeface="Iosevka Term" panose="02000509030000000004" pitchFamily="49" charset="0"/>
              </a:rPr>
              <a:t>PNat</a:t>
            </a:r>
            <a:r>
              <a:rPr lang="en-US" sz="1500" dirty="0">
                <a:latin typeface="Iosevka Term" panose="02000509030000000004" pitchFamily="49" charset="0"/>
                <a:ea typeface="Iosevka Term" panose="02000509030000000004" pitchFamily="49" charset="0"/>
                <a:cs typeface="Iosevka Term" panose="02000509030000000004" pitchFamily="49" charset="0"/>
              </a:rPr>
              <a:t>) (mix : </a:t>
            </a:r>
            <a:r>
              <a:rPr lang="en-US" sz="1500" dirty="0" err="1">
                <a:latin typeface="Iosevka Term" panose="02000509030000000004" pitchFamily="49" charset="0"/>
                <a:ea typeface="Iosevka Term" panose="02000509030000000004" pitchFamily="49" charset="0"/>
                <a:cs typeface="Iosevka Term" panose="02000509030000000004" pitchFamily="49" charset="0"/>
              </a:rPr>
              <a:t>ℕ</a:t>
            </a:r>
            <a:r>
              <a:rPr lang="en-US" sz="1500" dirty="0">
                <a:latin typeface="Iosevka Term" panose="02000509030000000004" pitchFamily="49" charset="0"/>
                <a:ea typeface="Iosevka Term" panose="02000509030000000004" pitchFamily="49" charset="0"/>
                <a:cs typeface="Iosevka Term" panose="02000509030000000004" pitchFamily="49" charset="0"/>
              </a:rPr>
              <a: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SLang</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ℤ</a:t>
            </a:r>
            <a:r>
              <a:rPr lang="en-US" sz="1500" dirty="0">
                <a:latin typeface="Iosevka Term" panose="02000509030000000004" pitchFamily="49" charset="0"/>
                <a:ea typeface="Iosevka Term" panose="02000509030000000004" pitchFamily="49" charset="0"/>
                <a:cs typeface="Iosevka Term" panose="02000509030000000004" pitchFamily="49" charset="0"/>
              </a:rPr>
              <a:t> := do</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a:t>
            </a:r>
            <a:r>
              <a:rPr lang="en-US" sz="1500" dirty="0" err="1">
                <a:latin typeface="Iosevka Term" panose="02000509030000000004" pitchFamily="49" charset="0"/>
                <a:ea typeface="Iosevka Term" panose="02000509030000000004" pitchFamily="49" charset="0"/>
                <a:cs typeface="Iosevka Term" panose="02000509030000000004" pitchFamily="49" charset="0"/>
              </a:rPr>
              <a:t>ti</a:t>
            </a:r>
            <a:r>
              <a:rPr lang="en-US" sz="1500" dirty="0">
                <a:latin typeface="Iosevka Term" panose="02000509030000000004" pitchFamily="49" charset="0"/>
                <a:ea typeface="Iosevka Term" panose="02000509030000000004" pitchFamily="49" charset="0"/>
                <a:cs typeface="Iosevka Term" panose="02000509030000000004" pitchFamily="49" charset="0"/>
              </a:rPr>
              <a:t> : Nat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num.val</a:t>
            </a:r>
            <a:r>
              <a:rPr lang="en-US" sz="1500" dirty="0">
                <a:latin typeface="Iosevka Term" panose="02000509030000000004" pitchFamily="49" charset="0"/>
                <a:ea typeface="Iosevka Term" panose="02000509030000000004" pitchFamily="49" charset="0"/>
                <a:cs typeface="Iosevka Term" panose="02000509030000000004" pitchFamily="49" charset="0"/>
              </a:rPr>
              <a:t> / den</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PNat</a:t>
            </a:r>
            <a:r>
              <a:rPr lang="en-US" sz="1500" dirty="0">
                <a:latin typeface="Iosevka Term" panose="02000509030000000004" pitchFamily="49" charset="0"/>
                <a:ea typeface="Iosevka Term" panose="02000509030000000004" pitchFamily="49" charset="0"/>
                <a:cs typeface="Iosevka Term" panose="02000509030000000004" pitchFamily="49" charset="0"/>
              </a:rPr>
              <a: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ti.succ</a:t>
            </a:r>
            <a:r>
              <a:rPr lang="en-US" sz="1500" dirty="0">
                <a:latin typeface="Iosevka Term" panose="02000509030000000004" pitchFamily="49" charset="0"/>
                <a:ea typeface="Iosevka Term" panose="02000509030000000004" pitchFamily="49" charset="0"/>
                <a:cs typeface="Iosevka Term" panose="02000509030000000004" pitchFamily="49" charset="0"/>
              </a:rPr>
              <a:t>, by simp⟩</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num := num^2</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den := den^2</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r ← </a:t>
            </a:r>
            <a:r>
              <a:rPr lang="en-US" sz="1500" dirty="0" err="1">
                <a:latin typeface="Iosevka Term" panose="02000509030000000004" pitchFamily="49" charset="0"/>
                <a:ea typeface="Iosevka Term" panose="02000509030000000004" pitchFamily="49" charset="0"/>
                <a:cs typeface="Iosevka Term" panose="02000509030000000004" pitchFamily="49" charset="0"/>
              </a:rPr>
              <a:t>probUntil</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DiscreteGaussianSampleLoop</a:t>
            </a:r>
            <a:r>
              <a:rPr lang="en-US" sz="1500" dirty="0">
                <a:latin typeface="Iosevka Term" panose="02000509030000000004" pitchFamily="49" charset="0"/>
                <a:ea typeface="Iosevka Term" panose="02000509030000000004" pitchFamily="49" charset="0"/>
                <a:cs typeface="Iosevka Term" panose="02000509030000000004" pitchFamily="49" charset="0"/>
              </a:rPr>
              <a:t> num den t mix) (</a:t>
            </a:r>
            <a:r>
              <a:rPr lang="el-GR" sz="1500" dirty="0">
                <a:latin typeface="Iosevka Term" panose="02000509030000000004" pitchFamily="49" charset="0"/>
                <a:ea typeface="Iosevka Term" panose="02000509030000000004" pitchFamily="49" charset="0"/>
                <a:cs typeface="Iosevka Term" panose="02000509030000000004" pitchFamily="49" charset="0"/>
              </a:rPr>
              <a:t>λ </a:t>
            </a:r>
            <a:r>
              <a:rPr lang="en-US" sz="1500" dirty="0">
                <a:latin typeface="Iosevka Term" panose="02000509030000000004" pitchFamily="49" charset="0"/>
                <a:ea typeface="Iosevka Term" panose="02000509030000000004" pitchFamily="49" charset="0"/>
                <a:cs typeface="Iosevka Term" panose="02000509030000000004" pitchFamily="49" charset="0"/>
              </a:rPr>
              <a:t>x : Int × Bool =&gt; x.2)</a:t>
            </a:r>
          </a:p>
          <a:p>
            <a:r>
              <a:rPr lang="en-US" sz="1500" dirty="0">
                <a:latin typeface="Iosevka Term" panose="02000509030000000004" pitchFamily="49" charset="0"/>
                <a:ea typeface="Iosevka Term" panose="02000509030000000004" pitchFamily="49" charset="0"/>
                <a:cs typeface="Iosevka Term" panose="02000509030000000004" pitchFamily="49" charset="0"/>
              </a:rPr>
              <a:t>  return r.1</a:t>
            </a:r>
          </a:p>
        </p:txBody>
      </p:sp>
    </p:spTree>
    <p:extLst>
      <p:ext uri="{BB962C8B-B14F-4D97-AF65-F5344CB8AC3E}">
        <p14:creationId xmlns:p14="http://schemas.microsoft.com/office/powerpoint/2010/main" val="67771673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0730A-9613-5CE2-6A71-7D1C3E6F6DC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44F0A0E-C76B-A6FC-2112-F94ED786CD77}"/>
              </a:ext>
            </a:extLst>
          </p:cNvPr>
          <p:cNvSpPr>
            <a:spLocks noGrp="1"/>
          </p:cNvSpPr>
          <p:nvPr>
            <p:ph type="sldNum" sz="quarter" idx="13"/>
          </p:nvPr>
        </p:nvSpPr>
        <p:spPr/>
        <p:txBody>
          <a:bodyPr/>
          <a:lstStyle/>
          <a:p>
            <a:fld id="{EB4B8DE2-A4E8-46E4-8BBF-D75455EFF32C}" type="slidenum">
              <a:rPr lang="en-US" smtClean="0"/>
              <a:pPr/>
              <a:t>21</a:t>
            </a:fld>
            <a:endParaRPr lang="en-US" dirty="0"/>
          </a:p>
        </p:txBody>
      </p:sp>
      <p:grpSp>
        <p:nvGrpSpPr>
          <p:cNvPr id="22" name="Group 21">
            <a:extLst>
              <a:ext uri="{FF2B5EF4-FFF2-40B4-BE49-F238E27FC236}">
                <a16:creationId xmlns:a16="http://schemas.microsoft.com/office/drawing/2014/main" id="{FD99B820-97F0-5E17-8BE7-2531FDEFDD62}"/>
              </a:ext>
            </a:extLst>
          </p:cNvPr>
          <p:cNvGrpSpPr/>
          <p:nvPr/>
        </p:nvGrpSpPr>
        <p:grpSpPr>
          <a:xfrm>
            <a:off x="3239367" y="1193701"/>
            <a:ext cx="888246" cy="1083329"/>
            <a:chOff x="3182501" y="3251854"/>
            <a:chExt cx="711740" cy="868057"/>
          </a:xfrm>
        </p:grpSpPr>
        <p:sp>
          <p:nvSpPr>
            <p:cNvPr id="7" name="Snip Single Corner Rectangle 6">
              <a:extLst>
                <a:ext uri="{FF2B5EF4-FFF2-40B4-BE49-F238E27FC236}">
                  <a16:creationId xmlns:a16="http://schemas.microsoft.com/office/drawing/2014/main" id="{011C0497-4F24-1094-10DB-422FA1901915}"/>
                </a:ext>
              </a:extLst>
            </p:cNvPr>
            <p:cNvSpPr/>
            <p:nvPr/>
          </p:nvSpPr>
          <p:spPr>
            <a:xfrm>
              <a:off x="3182501" y="3345613"/>
              <a:ext cx="623738" cy="774298"/>
            </a:xfrm>
            <a:prstGeom prst="snip1Rect">
              <a:avLst/>
            </a:prstGeom>
            <a:solidFill>
              <a:schemeClr val="bg1"/>
            </a:solid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Single Corner Rectangle 7">
              <a:extLst>
                <a:ext uri="{FF2B5EF4-FFF2-40B4-BE49-F238E27FC236}">
                  <a16:creationId xmlns:a16="http://schemas.microsoft.com/office/drawing/2014/main" id="{721675DF-E22B-4DEC-EE4B-D5DC66FA94CE}"/>
                </a:ext>
              </a:extLst>
            </p:cNvPr>
            <p:cNvSpPr/>
            <p:nvPr/>
          </p:nvSpPr>
          <p:spPr>
            <a:xfrm>
              <a:off x="3270503" y="3251854"/>
              <a:ext cx="623738" cy="774298"/>
            </a:xfrm>
            <a:prstGeom prst="snip1Rect">
              <a:avLst/>
            </a:prstGeom>
            <a:solidFill>
              <a:schemeClr val="bg1"/>
            </a:solid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759E6626-1D34-9D48-F1B4-E59F97425043}"/>
                </a:ext>
              </a:extLst>
            </p:cNvPr>
            <p:cNvCxnSpPr>
              <a:cxnSpLocks/>
            </p:cNvCxnSpPr>
            <p:nvPr/>
          </p:nvCxnSpPr>
          <p:spPr>
            <a:xfrm>
              <a:off x="3368842" y="3429000"/>
              <a:ext cx="42351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08A1CF6-4FB7-BF60-9283-4D6AE97CA590}"/>
                </a:ext>
              </a:extLst>
            </p:cNvPr>
            <p:cNvCxnSpPr>
              <a:cxnSpLocks/>
            </p:cNvCxnSpPr>
            <p:nvPr/>
          </p:nvCxnSpPr>
          <p:spPr>
            <a:xfrm>
              <a:off x="3368842" y="3526220"/>
              <a:ext cx="42351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831DD18-B94D-0545-2C93-6F9D10082197}"/>
                </a:ext>
              </a:extLst>
            </p:cNvPr>
            <p:cNvCxnSpPr>
              <a:cxnSpLocks/>
            </p:cNvCxnSpPr>
            <p:nvPr/>
          </p:nvCxnSpPr>
          <p:spPr>
            <a:xfrm>
              <a:off x="3368842" y="3615558"/>
              <a:ext cx="42351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2CC0DE4-CB29-4A48-EE3F-3E3A47B1C021}"/>
                </a:ext>
              </a:extLst>
            </p:cNvPr>
            <p:cNvCxnSpPr>
              <a:cxnSpLocks/>
            </p:cNvCxnSpPr>
            <p:nvPr/>
          </p:nvCxnSpPr>
          <p:spPr>
            <a:xfrm>
              <a:off x="3368842" y="3702162"/>
              <a:ext cx="42351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498F422-4748-A771-5BF1-06A76C0E1162}"/>
                </a:ext>
              </a:extLst>
            </p:cNvPr>
            <p:cNvCxnSpPr>
              <a:cxnSpLocks/>
            </p:cNvCxnSpPr>
            <p:nvPr/>
          </p:nvCxnSpPr>
          <p:spPr>
            <a:xfrm>
              <a:off x="3368842" y="3799382"/>
              <a:ext cx="42351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1EF01DE-E9D2-B8B1-3CD4-B6A26953A16F}"/>
                </a:ext>
              </a:extLst>
            </p:cNvPr>
            <p:cNvCxnSpPr>
              <a:cxnSpLocks/>
            </p:cNvCxnSpPr>
            <p:nvPr/>
          </p:nvCxnSpPr>
          <p:spPr>
            <a:xfrm>
              <a:off x="3368842" y="3888720"/>
              <a:ext cx="423512"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23" name="Picture 22">
            <a:extLst>
              <a:ext uri="{FF2B5EF4-FFF2-40B4-BE49-F238E27FC236}">
                <a16:creationId xmlns:a16="http://schemas.microsoft.com/office/drawing/2014/main" id="{62355B43-BA50-5B7A-AB5D-238F68DD8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0678" y="1238947"/>
            <a:ext cx="4070892" cy="1262807"/>
          </a:xfrm>
          <a:prstGeom prst="rect">
            <a:avLst/>
          </a:prstGeom>
          <a:noFill/>
        </p:spPr>
      </p:pic>
      <p:sp>
        <p:nvSpPr>
          <p:cNvPr id="25" name="TextBox 24">
            <a:extLst>
              <a:ext uri="{FF2B5EF4-FFF2-40B4-BE49-F238E27FC236}">
                <a16:creationId xmlns:a16="http://schemas.microsoft.com/office/drawing/2014/main" id="{620C1A18-7A4D-2964-836E-B78CC4F71F11}"/>
              </a:ext>
            </a:extLst>
          </p:cNvPr>
          <p:cNvSpPr txBox="1"/>
          <p:nvPr/>
        </p:nvSpPr>
        <p:spPr>
          <a:xfrm>
            <a:off x="2299127" y="3061193"/>
            <a:ext cx="2658900" cy="507831"/>
          </a:xfrm>
          <a:prstGeom prst="rect">
            <a:avLst/>
          </a:prstGeom>
          <a:noFill/>
        </p:spPr>
        <p:txBody>
          <a:bodyPr wrap="square" rtlCol="0">
            <a:spAutoFit/>
          </a:bodyPr>
          <a:lstStyle/>
          <a:p>
            <a:pPr algn="ctr"/>
            <a:r>
              <a:rPr lang="en-US" sz="2700" dirty="0">
                <a:latin typeface="Amazon Ember" panose="020B0603020204020204" pitchFamily="34" charset="0"/>
                <a:ea typeface="Amazon Ember" panose="020B0603020204020204" pitchFamily="34" charset="0"/>
                <a:cs typeface="Amazon Ember" panose="020B0603020204020204" pitchFamily="34" charset="0"/>
              </a:rPr>
              <a:t>Program</a:t>
            </a:r>
          </a:p>
        </p:txBody>
      </p:sp>
      <p:sp>
        <p:nvSpPr>
          <p:cNvPr id="26" name="TextBox 25">
            <a:extLst>
              <a:ext uri="{FF2B5EF4-FFF2-40B4-BE49-F238E27FC236}">
                <a16:creationId xmlns:a16="http://schemas.microsoft.com/office/drawing/2014/main" id="{7E0DAA07-CC6F-0DED-5550-C063049DCCFE}"/>
              </a:ext>
            </a:extLst>
          </p:cNvPr>
          <p:cNvSpPr txBox="1"/>
          <p:nvPr/>
        </p:nvSpPr>
        <p:spPr>
          <a:xfrm>
            <a:off x="2299127" y="4698208"/>
            <a:ext cx="2658900" cy="507831"/>
          </a:xfrm>
          <a:prstGeom prst="rect">
            <a:avLst/>
          </a:prstGeom>
          <a:noFill/>
        </p:spPr>
        <p:txBody>
          <a:bodyPr wrap="square" rtlCol="0">
            <a:spAutoFit/>
          </a:bodyPr>
          <a:lstStyle/>
          <a:p>
            <a:pPr algn="ctr"/>
            <a:r>
              <a:rPr lang="en-US" sz="2700" dirty="0">
                <a:latin typeface="Amazon Ember" panose="020B0603020204020204" pitchFamily="34" charset="0"/>
                <a:ea typeface="Amazon Ember" panose="020B0603020204020204" pitchFamily="34" charset="0"/>
                <a:cs typeface="Amazon Ember" panose="020B0603020204020204" pitchFamily="34" charset="0"/>
              </a:rPr>
              <a:t>Specification</a:t>
            </a:r>
          </a:p>
        </p:txBody>
      </p:sp>
      <p:sp>
        <p:nvSpPr>
          <p:cNvPr id="27" name="TextBox 26">
            <a:extLst>
              <a:ext uri="{FF2B5EF4-FFF2-40B4-BE49-F238E27FC236}">
                <a16:creationId xmlns:a16="http://schemas.microsoft.com/office/drawing/2014/main" id="{D840A477-D550-65BD-5F56-251AA25F4DF0}"/>
              </a:ext>
            </a:extLst>
          </p:cNvPr>
          <p:cNvSpPr txBox="1"/>
          <p:nvPr/>
        </p:nvSpPr>
        <p:spPr>
          <a:xfrm>
            <a:off x="8226101" y="3088835"/>
            <a:ext cx="1488972"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PMF T</a:t>
            </a:r>
          </a:p>
        </p:txBody>
      </p:sp>
      <p:sp>
        <p:nvSpPr>
          <p:cNvPr id="28" name="TextBox 27">
            <a:extLst>
              <a:ext uri="{FF2B5EF4-FFF2-40B4-BE49-F238E27FC236}">
                <a16:creationId xmlns:a16="http://schemas.microsoft.com/office/drawing/2014/main" id="{392E5E9F-1358-F026-D14E-69E8D57FE11D}"/>
              </a:ext>
            </a:extLst>
          </p:cNvPr>
          <p:cNvSpPr txBox="1"/>
          <p:nvPr/>
        </p:nvSpPr>
        <p:spPr>
          <a:xfrm>
            <a:off x="7315644" y="4562049"/>
            <a:ext cx="3309886"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(PMF T) → Prop</a:t>
            </a:r>
          </a:p>
        </p:txBody>
      </p:sp>
      <p:cxnSp>
        <p:nvCxnSpPr>
          <p:cNvPr id="32" name="Straight Arrow Connector 31">
            <a:extLst>
              <a:ext uri="{FF2B5EF4-FFF2-40B4-BE49-F238E27FC236}">
                <a16:creationId xmlns:a16="http://schemas.microsoft.com/office/drawing/2014/main" id="{F8ACC7F6-97D2-749E-716E-85F97524D976}"/>
              </a:ext>
            </a:extLst>
          </p:cNvPr>
          <p:cNvCxnSpPr/>
          <p:nvPr/>
        </p:nvCxnSpPr>
        <p:spPr>
          <a:xfrm>
            <a:off x="5156200" y="3325241"/>
            <a:ext cx="20447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81C6D88-A0C3-E898-2D04-0057B9C3FA67}"/>
              </a:ext>
            </a:extLst>
          </p:cNvPr>
          <p:cNvCxnSpPr/>
          <p:nvPr/>
        </p:nvCxnSpPr>
        <p:spPr>
          <a:xfrm>
            <a:off x="5156200" y="4874641"/>
            <a:ext cx="20447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0156246-968E-999B-0771-CE11A6F66B54}"/>
              </a:ext>
            </a:extLst>
          </p:cNvPr>
          <p:cNvSpPr txBox="1"/>
          <p:nvPr/>
        </p:nvSpPr>
        <p:spPr>
          <a:xfrm>
            <a:off x="2299127" y="3879700"/>
            <a:ext cx="2658900" cy="507831"/>
          </a:xfrm>
          <a:prstGeom prst="rect">
            <a:avLst/>
          </a:prstGeom>
          <a:noFill/>
        </p:spPr>
        <p:txBody>
          <a:bodyPr wrap="square" rtlCol="0">
            <a:spAutoFit/>
          </a:bodyPr>
          <a:lstStyle/>
          <a:p>
            <a:pPr algn="ctr"/>
            <a:r>
              <a:rPr lang="en-US" sz="2700" dirty="0">
                <a:latin typeface="Amazon Ember" panose="020B0603020204020204" pitchFamily="34" charset="0"/>
                <a:ea typeface="Amazon Ember" panose="020B0603020204020204" pitchFamily="34" charset="0"/>
                <a:cs typeface="Amazon Ember" panose="020B0603020204020204" pitchFamily="34" charset="0"/>
              </a:rPr>
              <a:t>Proof</a:t>
            </a:r>
          </a:p>
        </p:txBody>
      </p:sp>
      <p:sp>
        <p:nvSpPr>
          <p:cNvPr id="5" name="TextBox 4">
            <a:extLst>
              <a:ext uri="{FF2B5EF4-FFF2-40B4-BE49-F238E27FC236}">
                <a16:creationId xmlns:a16="http://schemas.microsoft.com/office/drawing/2014/main" id="{4FA209C6-E842-803F-7B3A-9F940B9A8F22}"/>
              </a:ext>
            </a:extLst>
          </p:cNvPr>
          <p:cNvSpPr txBox="1"/>
          <p:nvPr/>
        </p:nvSpPr>
        <p:spPr>
          <a:xfrm>
            <a:off x="7641137" y="3879700"/>
            <a:ext cx="2658900" cy="507831"/>
          </a:xfrm>
          <a:prstGeom prst="rect">
            <a:avLst/>
          </a:prstGeom>
          <a:noFill/>
        </p:spPr>
        <p:txBody>
          <a:bodyPr wrap="square" rtlCol="0">
            <a:spAutoFit/>
          </a:bodyPr>
          <a:lstStyle/>
          <a:p>
            <a:pPr algn="ctr"/>
            <a:r>
              <a:rPr lang="en-US" sz="2700" dirty="0">
                <a:latin typeface="Amazon Ember" panose="020B0603020204020204" pitchFamily="34" charset="0"/>
                <a:ea typeface="Amazon Ember" panose="020B0603020204020204" pitchFamily="34" charset="0"/>
                <a:cs typeface="Amazon Ember" panose="020B0603020204020204" pitchFamily="34" charset="0"/>
              </a:rPr>
              <a:t>Proof</a:t>
            </a:r>
          </a:p>
        </p:txBody>
      </p:sp>
      <p:sp>
        <p:nvSpPr>
          <p:cNvPr id="6" name="Rectangle 5">
            <a:extLst>
              <a:ext uri="{FF2B5EF4-FFF2-40B4-BE49-F238E27FC236}">
                <a16:creationId xmlns:a16="http://schemas.microsoft.com/office/drawing/2014/main" id="{23047EE5-7EF3-F4A0-F6FC-1AB339113ECC}"/>
              </a:ext>
            </a:extLst>
          </p:cNvPr>
          <p:cNvSpPr/>
          <p:nvPr/>
        </p:nvSpPr>
        <p:spPr>
          <a:xfrm>
            <a:off x="-186768" y="6168948"/>
            <a:ext cx="4218689" cy="590931"/>
          </a:xfrm>
          <a:prstGeom prst="rect">
            <a:avLst/>
          </a:prstGeom>
          <a:no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b="1"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cxnSp>
        <p:nvCxnSpPr>
          <p:cNvPr id="9" name="Straight Arrow Connector 8">
            <a:extLst>
              <a:ext uri="{FF2B5EF4-FFF2-40B4-BE49-F238E27FC236}">
                <a16:creationId xmlns:a16="http://schemas.microsoft.com/office/drawing/2014/main" id="{CF736A4F-5FA2-959B-4C69-312EC63C7FDB}"/>
              </a:ext>
            </a:extLst>
          </p:cNvPr>
          <p:cNvCxnSpPr/>
          <p:nvPr/>
        </p:nvCxnSpPr>
        <p:spPr>
          <a:xfrm>
            <a:off x="5156200" y="4098127"/>
            <a:ext cx="20447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B55FA10-3A2F-6F75-BBAE-191199DFA11D}"/>
              </a:ext>
            </a:extLst>
          </p:cNvPr>
          <p:cNvSpPr txBox="1"/>
          <p:nvPr/>
        </p:nvSpPr>
        <p:spPr>
          <a:xfrm>
            <a:off x="4717259" y="6171684"/>
            <a:ext cx="2912977" cy="461665"/>
          </a:xfrm>
          <a:prstGeom prst="rect">
            <a:avLst/>
          </a:prstGeom>
          <a:noFill/>
        </p:spPr>
        <p:txBody>
          <a:bodyPr wrap="none" rtlCol="0">
            <a:spAutoFit/>
          </a:bodyPr>
          <a:lstStyle/>
          <a:p>
            <a:pPr algn="ct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Ask me about loops!</a:t>
            </a:r>
          </a:p>
        </p:txBody>
      </p:sp>
    </p:spTree>
    <p:extLst>
      <p:ext uri="{BB962C8B-B14F-4D97-AF65-F5344CB8AC3E}">
        <p14:creationId xmlns:p14="http://schemas.microsoft.com/office/powerpoint/2010/main" val="27792197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7A18A0-D136-ABD3-DDAF-0204F4E90FF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4591A8A-9DB9-FAF3-4D1D-AB3EC3260F43}"/>
              </a:ext>
            </a:extLst>
          </p:cNvPr>
          <p:cNvSpPr>
            <a:spLocks noGrp="1"/>
          </p:cNvSpPr>
          <p:nvPr>
            <p:ph type="sldNum" sz="quarter" idx="13"/>
          </p:nvPr>
        </p:nvSpPr>
        <p:spPr/>
        <p:txBody>
          <a:bodyPr/>
          <a:lstStyle/>
          <a:p>
            <a:fld id="{EB4B8DE2-A4E8-46E4-8BBF-D75455EFF32C}" type="slidenum">
              <a:rPr lang="en-US" smtClean="0"/>
              <a:pPr/>
              <a:t>22</a:t>
            </a:fld>
            <a:endParaRPr lang="en-US" dirty="0"/>
          </a:p>
        </p:txBody>
      </p:sp>
      <p:sp>
        <p:nvSpPr>
          <p:cNvPr id="4" name="Title 3">
            <a:extLst>
              <a:ext uri="{FF2B5EF4-FFF2-40B4-BE49-F238E27FC236}">
                <a16:creationId xmlns:a16="http://schemas.microsoft.com/office/drawing/2014/main" id="{0B53FB77-6AFA-F5FC-896C-5AE29F8C0BD2}"/>
              </a:ext>
            </a:extLst>
          </p:cNvPr>
          <p:cNvSpPr>
            <a:spLocks noGrp="1"/>
          </p:cNvSpPr>
          <p:nvPr>
            <p:ph type="title" idx="4294967295"/>
          </p:nvPr>
        </p:nvSpPr>
        <p:spPr>
          <a:xfrm>
            <a:off x="525376" y="606288"/>
            <a:ext cx="10972800" cy="590931"/>
          </a:xfrm>
        </p:spPr>
        <p:txBody>
          <a:bodyPr>
            <a:normAutofit fontScale="90000"/>
          </a:bodyPr>
          <a:lstStyle/>
          <a:p>
            <a:r>
              <a:rPr lang="en-US" dirty="0"/>
              <a:t>Verified Samplers</a:t>
            </a:r>
          </a:p>
        </p:txBody>
      </p:sp>
      <p:pic>
        <p:nvPicPr>
          <p:cNvPr id="10" name="Picture 9">
            <a:extLst>
              <a:ext uri="{FF2B5EF4-FFF2-40B4-BE49-F238E27FC236}">
                <a16:creationId xmlns:a16="http://schemas.microsoft.com/office/drawing/2014/main" id="{D658D7BD-DA28-F7B1-3E64-DA0AD2FBF3F7}"/>
              </a:ext>
            </a:extLst>
          </p:cNvPr>
          <p:cNvPicPr>
            <a:picLocks noChangeAspect="1"/>
          </p:cNvPicPr>
          <p:nvPr/>
        </p:nvPicPr>
        <p:blipFill>
          <a:blip r:embed="rId3"/>
          <a:stretch>
            <a:fillRect/>
          </a:stretch>
        </p:blipFill>
        <p:spPr>
          <a:xfrm>
            <a:off x="5042915" y="1245371"/>
            <a:ext cx="6455261" cy="4844946"/>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BC3637F-C29D-8388-98D4-797B777A4702}"/>
                  </a:ext>
                </a:extLst>
              </p:cNvPr>
              <p:cNvSpPr txBox="1"/>
              <p:nvPr/>
            </p:nvSpPr>
            <p:spPr>
              <a:xfrm>
                <a:off x="1397835" y="2752564"/>
                <a:ext cx="3966225" cy="1352871"/>
              </a:xfrm>
              <a:prstGeom prst="rect">
                <a:avLst/>
              </a:prstGeom>
              <a:noFill/>
            </p:spPr>
            <p:txBody>
              <a:bodyPr wrap="square" lIns="0" tIns="0" rIns="0" bIns="0" rtlCol="0">
                <a:spAutoFit/>
              </a:bodyPr>
              <a:lstStyle/>
              <a:p>
                <a:r>
                  <a:rPr lang="en-US" sz="3600" dirty="0"/>
                  <a:t> </a:t>
                </a:r>
                <a14:m>
                  <m:oMath xmlns:m="http://schemas.openxmlformats.org/officeDocument/2006/math">
                    <m:f>
                      <m:fPr>
                        <m:ctrlPr>
                          <a:rPr lang="en-US" sz="4400" i="1" smtClean="0">
                            <a:latin typeface="Cambria Math" panose="02040503050406030204" pitchFamily="18" charset="0"/>
                          </a:rPr>
                        </m:ctrlPr>
                      </m:fPr>
                      <m:num>
                        <m:sSup>
                          <m:sSupPr>
                            <m:ctrlPr>
                              <a:rPr lang="en-US" sz="4400" i="1" smtClean="0">
                                <a:latin typeface="Cambria Math" panose="02040503050406030204" pitchFamily="18" charset="0"/>
                              </a:rPr>
                            </m:ctrlPr>
                          </m:sSupPr>
                          <m:e>
                            <m:r>
                              <a:rPr lang="en-US" sz="4400" b="0" i="1" smtClean="0">
                                <a:latin typeface="Cambria Math" panose="02040503050406030204" pitchFamily="18" charset="0"/>
                              </a:rPr>
                              <m:t>𝑒</m:t>
                            </m:r>
                          </m:e>
                          <m:sup>
                            <m:f>
                              <m:fPr>
                                <m:type m:val="lin"/>
                                <m:ctrlPr>
                                  <a:rPr lang="en-US" sz="4400" i="1" smtClean="0">
                                    <a:latin typeface="Cambria Math" panose="02040503050406030204" pitchFamily="18" charset="0"/>
                                  </a:rPr>
                                </m:ctrlPr>
                              </m:fPr>
                              <m:num>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m:t>
                                    </m:r>
                                    <m:r>
                                      <a:rPr lang="en-US" sz="4400" b="0" i="1" smtClean="0">
                                        <a:latin typeface="Cambria Math" panose="02040503050406030204" pitchFamily="18" charset="0"/>
                                      </a:rPr>
                                      <m:t>𝑥</m:t>
                                    </m:r>
                                    <m:r>
                                      <a:rPr lang="en-US" sz="4400" b="0" i="1" smtClean="0">
                                        <a:latin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𝜇</m:t>
                                    </m:r>
                                    <m:r>
                                      <a:rPr lang="en-US" sz="4400" b="0" i="1" smtClean="0">
                                        <a:latin typeface="Cambria Math" panose="02040503050406030204" pitchFamily="18" charset="0"/>
                                        <a:ea typeface="Cambria Math" panose="02040503050406030204" pitchFamily="18" charset="0"/>
                                      </a:rPr>
                                      <m:t>)</m:t>
                                    </m:r>
                                  </m:e>
                                  <m:sup>
                                    <m:r>
                                      <a:rPr lang="en-US" sz="4400" b="0" i="1" smtClean="0">
                                        <a:latin typeface="Cambria Math" panose="02040503050406030204" pitchFamily="18" charset="0"/>
                                      </a:rPr>
                                      <m:t>2</m:t>
                                    </m:r>
                                  </m:sup>
                                </m:sSup>
                              </m:num>
                              <m:den>
                                <m:r>
                                  <a:rPr lang="en-US" sz="4400" b="0" i="1" smtClean="0">
                                    <a:latin typeface="Cambria Math" panose="02040503050406030204" pitchFamily="18" charset="0"/>
                                  </a:rPr>
                                  <m:t>2</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ea typeface="Cambria Math" panose="02040503050406030204" pitchFamily="18" charset="0"/>
                                      </a:rPr>
                                      <m:t>𝜎</m:t>
                                    </m:r>
                                  </m:e>
                                  <m:sup>
                                    <m:r>
                                      <a:rPr lang="en-US" sz="4400" b="0" i="1" smtClean="0">
                                        <a:latin typeface="Cambria Math" panose="02040503050406030204" pitchFamily="18" charset="0"/>
                                      </a:rPr>
                                      <m:t>2</m:t>
                                    </m:r>
                                  </m:sup>
                                </m:sSup>
                              </m:den>
                            </m:f>
                          </m:sup>
                        </m:sSup>
                      </m:num>
                      <m:den>
                        <m:nary>
                          <m:naryPr>
                            <m:chr m:val="∑"/>
                            <m:limLoc m:val="subSup"/>
                            <m:supHide m:val="on"/>
                            <m:ctrlPr>
                              <a:rPr lang="en-US" sz="4400" i="1" smtClean="0">
                                <a:latin typeface="Cambria Math" panose="02040503050406030204" pitchFamily="18" charset="0"/>
                              </a:rPr>
                            </m:ctrlPr>
                          </m:naryPr>
                          <m:sub>
                            <m:r>
                              <m:rPr>
                                <m:brk m:alnAt="9"/>
                              </m:rPr>
                              <a:rPr lang="en-US" sz="4400" b="0" i="1" smtClean="0">
                                <a:latin typeface="Cambria Math" panose="02040503050406030204" pitchFamily="18" charset="0"/>
                              </a:rPr>
                              <m:t>𝑖</m:t>
                            </m:r>
                            <m:r>
                              <a:rPr lang="en-US" sz="4400" b="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ℤ</m:t>
                            </m:r>
                          </m:sub>
                          <m:sup/>
                          <m:e>
                            <m:sSup>
                              <m:sSupPr>
                                <m:ctrlPr>
                                  <a:rPr lang="en-US" sz="4400" i="1" smtClean="0">
                                    <a:latin typeface="Cambria Math" panose="02040503050406030204" pitchFamily="18" charset="0"/>
                                  </a:rPr>
                                </m:ctrlPr>
                              </m:sSupPr>
                              <m:e>
                                <m:r>
                                  <a:rPr lang="en-US" sz="4400" b="0" i="1" smtClean="0">
                                    <a:latin typeface="Cambria Math" panose="02040503050406030204" pitchFamily="18" charset="0"/>
                                  </a:rPr>
                                  <m:t>𝑒</m:t>
                                </m:r>
                              </m:e>
                              <m:sup>
                                <m:f>
                                  <m:fPr>
                                    <m:type m:val="lin"/>
                                    <m:ctrlPr>
                                      <a:rPr lang="en-US" sz="4400" i="1" smtClean="0">
                                        <a:latin typeface="Cambria Math" panose="02040503050406030204" pitchFamily="18" charset="0"/>
                                      </a:rPr>
                                    </m:ctrlPr>
                                  </m:fPr>
                                  <m:num>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m:t>
                                        </m:r>
                                        <m:r>
                                          <a:rPr lang="en-US" sz="4400" b="0" i="1" smtClean="0">
                                            <a:latin typeface="Cambria Math" panose="02040503050406030204" pitchFamily="18" charset="0"/>
                                          </a:rPr>
                                          <m:t>𝑖</m:t>
                                        </m:r>
                                        <m:r>
                                          <a:rPr lang="en-US" sz="4400" b="0" i="1" smtClean="0">
                                            <a:latin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𝜇</m:t>
                                        </m:r>
                                        <m:r>
                                          <a:rPr lang="en-US" sz="4400" b="0" i="1" smtClean="0">
                                            <a:latin typeface="Cambria Math" panose="02040503050406030204" pitchFamily="18" charset="0"/>
                                            <a:ea typeface="Cambria Math" panose="02040503050406030204" pitchFamily="18" charset="0"/>
                                          </a:rPr>
                                          <m:t>)</m:t>
                                        </m:r>
                                      </m:e>
                                      <m:sup>
                                        <m:r>
                                          <a:rPr lang="en-US" sz="4400" b="0" i="1" smtClean="0">
                                            <a:latin typeface="Cambria Math" panose="02040503050406030204" pitchFamily="18" charset="0"/>
                                          </a:rPr>
                                          <m:t>2</m:t>
                                        </m:r>
                                      </m:sup>
                                    </m:sSup>
                                  </m:num>
                                  <m:den>
                                    <m:r>
                                      <a:rPr lang="en-US" sz="4400" b="0" i="1" smtClean="0">
                                        <a:latin typeface="Cambria Math" panose="02040503050406030204" pitchFamily="18" charset="0"/>
                                      </a:rPr>
                                      <m:t>2</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ea typeface="Cambria Math" panose="02040503050406030204" pitchFamily="18" charset="0"/>
                                          </a:rPr>
                                          <m:t>𝜎</m:t>
                                        </m:r>
                                      </m:e>
                                      <m:sup>
                                        <m:r>
                                          <a:rPr lang="en-US" sz="4400" b="0" i="1" smtClean="0">
                                            <a:latin typeface="Cambria Math" panose="02040503050406030204" pitchFamily="18" charset="0"/>
                                          </a:rPr>
                                          <m:t>2</m:t>
                                        </m:r>
                                      </m:sup>
                                    </m:sSup>
                                  </m:den>
                                </m:f>
                              </m:sup>
                            </m:sSup>
                          </m:e>
                        </m:nary>
                      </m:den>
                    </m:f>
                  </m:oMath>
                </a14:m>
                <a:endParaRPr lang="en-US" sz="4400" dirty="0"/>
              </a:p>
            </p:txBody>
          </p:sp>
        </mc:Choice>
        <mc:Fallback xmlns="">
          <p:sp>
            <p:nvSpPr>
              <p:cNvPr id="13" name="TextBox 12">
                <a:extLst>
                  <a:ext uri="{FF2B5EF4-FFF2-40B4-BE49-F238E27FC236}">
                    <a16:creationId xmlns:a16="http://schemas.microsoft.com/office/drawing/2014/main" id="{CBC3637F-C29D-8388-98D4-797B777A4702}"/>
                  </a:ext>
                </a:extLst>
              </p:cNvPr>
              <p:cNvSpPr txBox="1">
                <a:spLocks noRot="1" noChangeAspect="1" noMove="1" noResize="1" noEditPoints="1" noAdjustHandles="1" noChangeArrowheads="1" noChangeShapeType="1" noTextEdit="1"/>
              </p:cNvSpPr>
              <p:nvPr/>
            </p:nvSpPr>
            <p:spPr>
              <a:xfrm>
                <a:off x="1397835" y="2752564"/>
                <a:ext cx="3966225" cy="1352871"/>
              </a:xfrm>
              <a:prstGeom prst="rect">
                <a:avLst/>
              </a:prstGeom>
              <a:blipFill>
                <a:blip r:embed="rId4"/>
                <a:stretch>
                  <a:fillRect l="-15605" t="-43519" b="-89815"/>
                </a:stretch>
              </a:blipFill>
            </p:spPr>
            <p:txBody>
              <a:bodyPr/>
              <a:lstStyle/>
              <a:p>
                <a:r>
                  <a:rPr lang="en-US">
                    <a:noFill/>
                  </a:rPr>
                  <a:t> </a:t>
                </a:r>
              </a:p>
            </p:txBody>
          </p:sp>
        </mc:Fallback>
      </mc:AlternateContent>
    </p:spTree>
    <p:extLst>
      <p:ext uri="{BB962C8B-B14F-4D97-AF65-F5344CB8AC3E}">
        <p14:creationId xmlns:p14="http://schemas.microsoft.com/office/powerpoint/2010/main" val="7778320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58901-2FEE-DA48-C658-086746E8FBD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B44FB00-A98A-524A-6663-7AEA394B2FB6}"/>
              </a:ext>
            </a:extLst>
          </p:cNvPr>
          <p:cNvSpPr>
            <a:spLocks noGrp="1"/>
          </p:cNvSpPr>
          <p:nvPr>
            <p:ph type="sldNum" sz="quarter" idx="13"/>
          </p:nvPr>
        </p:nvSpPr>
        <p:spPr/>
        <p:txBody>
          <a:bodyPr/>
          <a:lstStyle/>
          <a:p>
            <a:fld id="{EB4B8DE2-A4E8-46E4-8BBF-D75455EFF32C}" type="slidenum">
              <a:rPr lang="en-US" smtClean="0"/>
              <a:pPr/>
              <a:t>23</a:t>
            </a:fld>
            <a:endParaRPr lang="en-US" dirty="0"/>
          </a:p>
        </p:txBody>
      </p:sp>
      <p:sp>
        <p:nvSpPr>
          <p:cNvPr id="4" name="Title 3">
            <a:extLst>
              <a:ext uri="{FF2B5EF4-FFF2-40B4-BE49-F238E27FC236}">
                <a16:creationId xmlns:a16="http://schemas.microsoft.com/office/drawing/2014/main" id="{5EBF270E-2188-9F2A-3DBD-097ACEDF0273}"/>
              </a:ext>
            </a:extLst>
          </p:cNvPr>
          <p:cNvSpPr>
            <a:spLocks noGrp="1"/>
          </p:cNvSpPr>
          <p:nvPr>
            <p:ph type="title" idx="4294967295"/>
          </p:nvPr>
        </p:nvSpPr>
        <p:spPr>
          <a:xfrm>
            <a:off x="525376" y="606288"/>
            <a:ext cx="10972800" cy="590931"/>
          </a:xfrm>
        </p:spPr>
        <p:txBody>
          <a:bodyPr>
            <a:normAutofit fontScale="90000"/>
          </a:bodyPr>
          <a:lstStyle/>
          <a:p>
            <a:r>
              <a:rPr lang="en-US" dirty="0"/>
              <a:t>Verified Samplers</a:t>
            </a:r>
          </a:p>
        </p:txBody>
      </p:sp>
      <p:sp>
        <p:nvSpPr>
          <p:cNvPr id="12" name="TextBox 11">
            <a:extLst>
              <a:ext uri="{FF2B5EF4-FFF2-40B4-BE49-F238E27FC236}">
                <a16:creationId xmlns:a16="http://schemas.microsoft.com/office/drawing/2014/main" id="{38EB5CE7-A6E3-C691-AC08-4B42E1861608}"/>
              </a:ext>
            </a:extLst>
          </p:cNvPr>
          <p:cNvSpPr txBox="1"/>
          <p:nvPr/>
        </p:nvSpPr>
        <p:spPr>
          <a:xfrm>
            <a:off x="3707526" y="5615582"/>
            <a:ext cx="4776947" cy="923330"/>
          </a:xfrm>
          <a:prstGeom prst="rect">
            <a:avLst/>
          </a:prstGeom>
          <a:noFill/>
        </p:spPr>
        <p:txBody>
          <a:bodyPr wrap="square" rtlCol="0">
            <a:spAutoFit/>
          </a:bodyPr>
          <a:lstStyle/>
          <a:p>
            <a:pPr algn="ctr"/>
            <a:r>
              <a:rPr lang="en-US" i="1" dirty="0">
                <a:solidFill>
                  <a:schemeClr val="tx2"/>
                </a:solidFill>
              </a:rPr>
              <a:t>Clément L. </a:t>
            </a:r>
            <a:r>
              <a:rPr lang="en-US" i="1" dirty="0" err="1">
                <a:solidFill>
                  <a:schemeClr val="tx2"/>
                </a:solidFill>
              </a:rPr>
              <a:t>Canonne</a:t>
            </a:r>
            <a:r>
              <a:rPr lang="en-US" i="1" dirty="0">
                <a:solidFill>
                  <a:schemeClr val="tx2"/>
                </a:solidFill>
              </a:rPr>
              <a:t>, Gautam Kamath, and Thomas Steinke. 2020. The discrete Gaussian for differential privacy.</a:t>
            </a:r>
            <a:endParaRPr lang="en-US" sz="3000" i="1" dirty="0">
              <a:solidFill>
                <a:schemeClr val="tx2"/>
              </a:solidFill>
              <a:latin typeface="Iosevka Term" panose="02000509030000000004" pitchFamily="49" charset="0"/>
              <a:ea typeface="Iosevka Term" panose="02000509030000000004" pitchFamily="49" charset="0"/>
              <a:cs typeface="Iosevka Term" panose="02000509030000000004" pitchFamily="49" charset="0"/>
            </a:endParaRPr>
          </a:p>
        </p:txBody>
      </p:sp>
      <p:pic>
        <p:nvPicPr>
          <p:cNvPr id="6" name="Picture 5">
            <a:extLst>
              <a:ext uri="{FF2B5EF4-FFF2-40B4-BE49-F238E27FC236}">
                <a16:creationId xmlns:a16="http://schemas.microsoft.com/office/drawing/2014/main" id="{C20BC74D-6948-FEB4-D23F-6ED1E1549135}"/>
              </a:ext>
            </a:extLst>
          </p:cNvPr>
          <p:cNvPicPr>
            <a:picLocks noChangeAspect="1"/>
          </p:cNvPicPr>
          <p:nvPr/>
        </p:nvPicPr>
        <p:blipFill>
          <a:blip r:embed="rId3"/>
          <a:srcRect r="38752" b="2847"/>
          <a:stretch>
            <a:fillRect/>
          </a:stretch>
        </p:blipFill>
        <p:spPr>
          <a:xfrm>
            <a:off x="6380334" y="2290180"/>
            <a:ext cx="4619267" cy="2136069"/>
          </a:xfrm>
          <a:prstGeom prst="rect">
            <a:avLst/>
          </a:prstGeom>
          <a:effectLst>
            <a:outerShdw blurRad="160902" dist="66492" dir="1145747" sx="100032" sy="100032" algn="ctr" rotWithShape="0">
              <a:srgbClr val="000000">
                <a:alpha val="34000"/>
              </a:srgbClr>
            </a:outerShdw>
          </a:effectLst>
        </p:spPr>
      </p:pic>
      <p:pic>
        <p:nvPicPr>
          <p:cNvPr id="8" name="Picture 7">
            <a:extLst>
              <a:ext uri="{FF2B5EF4-FFF2-40B4-BE49-F238E27FC236}">
                <a16:creationId xmlns:a16="http://schemas.microsoft.com/office/drawing/2014/main" id="{8012496F-50E3-016B-42AF-5E9F90075FAB}"/>
              </a:ext>
            </a:extLst>
          </p:cNvPr>
          <p:cNvPicPr>
            <a:picLocks noChangeAspect="1"/>
          </p:cNvPicPr>
          <p:nvPr/>
        </p:nvPicPr>
        <p:blipFill>
          <a:blip r:embed="rId4"/>
          <a:srcRect r="40281"/>
          <a:stretch>
            <a:fillRect/>
          </a:stretch>
        </p:blipFill>
        <p:spPr>
          <a:xfrm>
            <a:off x="1271767" y="1465354"/>
            <a:ext cx="4539901" cy="3927291"/>
          </a:xfrm>
          <a:prstGeom prst="rect">
            <a:avLst/>
          </a:prstGeom>
          <a:effectLst>
            <a:outerShdw blurRad="160902" dist="66492" dir="1145747" sx="100032" sy="100032" algn="ctr" rotWithShape="0">
              <a:srgbClr val="000000">
                <a:alpha val="34000"/>
              </a:srgbClr>
            </a:outerShdw>
          </a:effectLst>
        </p:spPr>
      </p:pic>
      <p:sp>
        <p:nvSpPr>
          <p:cNvPr id="9" name="Rectangle 8">
            <a:extLst>
              <a:ext uri="{FF2B5EF4-FFF2-40B4-BE49-F238E27FC236}">
                <a16:creationId xmlns:a16="http://schemas.microsoft.com/office/drawing/2014/main" id="{AB5DF3C9-9E59-FDB8-F563-EC87C20C0853}"/>
              </a:ext>
            </a:extLst>
          </p:cNvPr>
          <p:cNvSpPr/>
          <p:nvPr/>
        </p:nvSpPr>
        <p:spPr>
          <a:xfrm>
            <a:off x="5523978" y="3194137"/>
            <a:ext cx="287690" cy="36325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97362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C9D30-9DC7-458F-293B-A620EF99B1B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2AD82FF-4CC7-1A1C-463C-3FECDCC5FB5D}"/>
              </a:ext>
            </a:extLst>
          </p:cNvPr>
          <p:cNvSpPr>
            <a:spLocks noGrp="1"/>
          </p:cNvSpPr>
          <p:nvPr>
            <p:ph type="sldNum" sz="quarter" idx="13"/>
          </p:nvPr>
        </p:nvSpPr>
        <p:spPr/>
        <p:txBody>
          <a:bodyPr/>
          <a:lstStyle/>
          <a:p>
            <a:fld id="{EB4B8DE2-A4E8-46E4-8BBF-D75455EFF32C}" type="slidenum">
              <a:rPr lang="en-US" smtClean="0"/>
              <a:pPr/>
              <a:t>24</a:t>
            </a:fld>
            <a:endParaRPr lang="en-US" dirty="0"/>
          </a:p>
        </p:txBody>
      </p:sp>
      <p:sp>
        <p:nvSpPr>
          <p:cNvPr id="4" name="Title 3">
            <a:extLst>
              <a:ext uri="{FF2B5EF4-FFF2-40B4-BE49-F238E27FC236}">
                <a16:creationId xmlns:a16="http://schemas.microsoft.com/office/drawing/2014/main" id="{1C1357A1-8BF7-7D76-58CA-279D70AE98D8}"/>
              </a:ext>
            </a:extLst>
          </p:cNvPr>
          <p:cNvSpPr>
            <a:spLocks noGrp="1"/>
          </p:cNvSpPr>
          <p:nvPr>
            <p:ph type="title" idx="4294967295"/>
          </p:nvPr>
        </p:nvSpPr>
        <p:spPr>
          <a:xfrm>
            <a:off x="525376" y="606288"/>
            <a:ext cx="10972800" cy="590931"/>
          </a:xfrm>
        </p:spPr>
        <p:txBody>
          <a:bodyPr>
            <a:normAutofit fontScale="90000"/>
          </a:bodyPr>
          <a:lstStyle/>
          <a:p>
            <a:r>
              <a:rPr lang="en-US" dirty="0"/>
              <a:t>Verified Samplers</a:t>
            </a:r>
          </a:p>
        </p:txBody>
      </p:sp>
      <p:pic>
        <p:nvPicPr>
          <p:cNvPr id="5" name="Picture 4">
            <a:extLst>
              <a:ext uri="{FF2B5EF4-FFF2-40B4-BE49-F238E27FC236}">
                <a16:creationId xmlns:a16="http://schemas.microsoft.com/office/drawing/2014/main" id="{AF9D2416-14B5-F4AD-24D9-AAF6372C6BC4}"/>
              </a:ext>
            </a:extLst>
          </p:cNvPr>
          <p:cNvPicPr>
            <a:picLocks noChangeAspect="1"/>
          </p:cNvPicPr>
          <p:nvPr/>
        </p:nvPicPr>
        <p:blipFill>
          <a:blip r:embed="rId3"/>
          <a:srcRect r="40281"/>
          <a:stretch>
            <a:fillRect/>
          </a:stretch>
        </p:blipFill>
        <p:spPr>
          <a:xfrm>
            <a:off x="1537579" y="1486215"/>
            <a:ext cx="1819396" cy="1573888"/>
          </a:xfrm>
          <a:prstGeom prst="rect">
            <a:avLst/>
          </a:prstGeom>
          <a:effectLst>
            <a:outerShdw blurRad="160902" dist="66492" dir="1145747" sx="100032" sy="100032" algn="ctr" rotWithShape="0">
              <a:srgbClr val="000000">
                <a:alpha val="34000"/>
              </a:srgbClr>
            </a:outerShdw>
          </a:effectLst>
        </p:spPr>
      </p:pic>
      <p:pic>
        <p:nvPicPr>
          <p:cNvPr id="6" name="Picture 5">
            <a:extLst>
              <a:ext uri="{FF2B5EF4-FFF2-40B4-BE49-F238E27FC236}">
                <a16:creationId xmlns:a16="http://schemas.microsoft.com/office/drawing/2014/main" id="{E7529706-1F69-D784-D33E-0B36CFCAD6C8}"/>
              </a:ext>
            </a:extLst>
          </p:cNvPr>
          <p:cNvPicPr>
            <a:picLocks noChangeAspect="1"/>
          </p:cNvPicPr>
          <p:nvPr/>
        </p:nvPicPr>
        <p:blipFill>
          <a:blip r:embed="rId4"/>
          <a:stretch>
            <a:fillRect/>
          </a:stretch>
        </p:blipFill>
        <p:spPr>
          <a:xfrm>
            <a:off x="7976170" y="688030"/>
            <a:ext cx="3226696" cy="2421771"/>
          </a:xfrm>
          <a:prstGeom prst="rect">
            <a:avLst/>
          </a:prstGeom>
        </p:spPr>
      </p:pic>
      <p:pic>
        <p:nvPicPr>
          <p:cNvPr id="2" name="Picture 1">
            <a:extLst>
              <a:ext uri="{FF2B5EF4-FFF2-40B4-BE49-F238E27FC236}">
                <a16:creationId xmlns:a16="http://schemas.microsoft.com/office/drawing/2014/main" id="{F650281F-53E1-0C0E-A494-F83ABA443B7C}"/>
              </a:ext>
            </a:extLst>
          </p:cNvPr>
          <p:cNvPicPr>
            <a:picLocks noChangeAspect="1"/>
          </p:cNvPicPr>
          <p:nvPr/>
        </p:nvPicPr>
        <p:blipFill>
          <a:blip r:embed="rId5"/>
          <a:srcRect r="38752" b="2847"/>
          <a:stretch>
            <a:fillRect/>
          </a:stretch>
        </p:blipFill>
        <p:spPr>
          <a:xfrm>
            <a:off x="2256867" y="1924795"/>
            <a:ext cx="2090322" cy="966619"/>
          </a:xfrm>
          <a:prstGeom prst="rect">
            <a:avLst/>
          </a:prstGeom>
          <a:effectLst>
            <a:outerShdw blurRad="160902" dist="66492" dir="1145747" sx="100032" sy="100032" algn="ctr" rotWithShape="0">
              <a:srgbClr val="000000">
                <a:alpha val="34000"/>
              </a:srgbClr>
            </a:outerShdw>
          </a:effec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8A7AEF6-0652-2971-42E0-80D7EF8F6C6B}"/>
                  </a:ext>
                </a:extLst>
              </p:cNvPr>
              <p:cNvSpPr txBox="1"/>
              <p:nvPr/>
            </p:nvSpPr>
            <p:spPr>
              <a:xfrm>
                <a:off x="7301223" y="1436944"/>
                <a:ext cx="1606051" cy="615040"/>
              </a:xfrm>
              <a:prstGeom prst="rect">
                <a:avLst/>
              </a:prstGeom>
              <a:noFill/>
            </p:spPr>
            <p:txBody>
              <a:bodyPr wrap="square" lIns="0" tIns="0" rIns="0" bIns="0" rtlCol="0">
                <a:spAutoFit/>
              </a:bodyPr>
              <a:lstStyle/>
              <a:p>
                <a:r>
                  <a:rPr lang="en-US" sz="2000" dirty="0"/>
                  <a:t> </a:t>
                </a:r>
                <a14:m>
                  <m:oMath xmlns:m="http://schemas.openxmlformats.org/officeDocument/2006/math">
                    <m:f>
                      <m:fPr>
                        <m:ctrlPr>
                          <a:rPr lang="en-US" sz="2000" i="1" smtClean="0">
                            <a:latin typeface="Cambria Math" panose="02040503050406030204" pitchFamily="18" charset="0"/>
                          </a:rPr>
                        </m:ctrlPr>
                      </m:fPr>
                      <m:num>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num>
                      <m:den>
                        <m:nary>
                          <m:naryPr>
                            <m:chr m:val="∑"/>
                            <m:limLoc m:val="subSup"/>
                            <m:supHide m:val="on"/>
                            <m:ctrlPr>
                              <a:rPr lang="en-US" sz="2000" i="1" smtClean="0">
                                <a:latin typeface="Cambria Math" panose="02040503050406030204" pitchFamily="18" charset="0"/>
                              </a:rPr>
                            </m:ctrlPr>
                          </m:naryPr>
                          <m:sub>
                            <m:r>
                              <m:rPr>
                                <m:brk m:alnAt="9"/>
                              </m:rP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ℤ</m:t>
                            </m:r>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e>
                        </m:nary>
                      </m:den>
                    </m:f>
                  </m:oMath>
                </a14:m>
                <a:endParaRPr lang="en-US" sz="2000" dirty="0"/>
              </a:p>
            </p:txBody>
          </p:sp>
        </mc:Choice>
        <mc:Fallback xmlns="">
          <p:sp>
            <p:nvSpPr>
              <p:cNvPr id="7" name="TextBox 6">
                <a:extLst>
                  <a:ext uri="{FF2B5EF4-FFF2-40B4-BE49-F238E27FC236}">
                    <a16:creationId xmlns:a16="http://schemas.microsoft.com/office/drawing/2014/main" id="{28A7AEF6-0652-2971-42E0-80D7EF8F6C6B}"/>
                  </a:ext>
                </a:extLst>
              </p:cNvPr>
              <p:cNvSpPr txBox="1">
                <a:spLocks noRot="1" noChangeAspect="1" noMove="1" noResize="1" noEditPoints="1" noAdjustHandles="1" noChangeArrowheads="1" noChangeShapeType="1" noTextEdit="1"/>
              </p:cNvSpPr>
              <p:nvPr/>
            </p:nvSpPr>
            <p:spPr>
              <a:xfrm>
                <a:off x="7301223" y="1436944"/>
                <a:ext cx="1606051" cy="615040"/>
              </a:xfrm>
              <a:prstGeom prst="rect">
                <a:avLst/>
              </a:prstGeom>
              <a:blipFill>
                <a:blip r:embed="rId6"/>
                <a:stretch>
                  <a:fillRect l="-18898" t="-42857" r="-1575" b="-97959"/>
                </a:stretch>
              </a:blipFill>
            </p:spPr>
            <p:txBody>
              <a:bodyPr/>
              <a:lstStyle/>
              <a:p>
                <a:r>
                  <a:rPr lang="en-US">
                    <a:noFill/>
                  </a:rPr>
                  <a:t> </a:t>
                </a:r>
              </a:p>
            </p:txBody>
          </p:sp>
        </mc:Fallback>
      </mc:AlternateContent>
    </p:spTree>
    <p:extLst>
      <p:ext uri="{BB962C8B-B14F-4D97-AF65-F5344CB8AC3E}">
        <p14:creationId xmlns:p14="http://schemas.microsoft.com/office/powerpoint/2010/main" val="39723066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6A814-D562-99C7-6488-573FBE0A54E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9C5CA94-F703-75C0-29A7-E39ADFF9C2A5}"/>
              </a:ext>
            </a:extLst>
          </p:cNvPr>
          <p:cNvSpPr>
            <a:spLocks noGrp="1"/>
          </p:cNvSpPr>
          <p:nvPr>
            <p:ph type="sldNum" sz="quarter" idx="13"/>
          </p:nvPr>
        </p:nvSpPr>
        <p:spPr/>
        <p:txBody>
          <a:bodyPr/>
          <a:lstStyle/>
          <a:p>
            <a:fld id="{EB4B8DE2-A4E8-46E4-8BBF-D75455EFF32C}" type="slidenum">
              <a:rPr lang="en-US" smtClean="0"/>
              <a:pPr/>
              <a:t>25</a:t>
            </a:fld>
            <a:endParaRPr lang="en-US" dirty="0"/>
          </a:p>
        </p:txBody>
      </p:sp>
      <p:sp>
        <p:nvSpPr>
          <p:cNvPr id="4" name="Title 3">
            <a:extLst>
              <a:ext uri="{FF2B5EF4-FFF2-40B4-BE49-F238E27FC236}">
                <a16:creationId xmlns:a16="http://schemas.microsoft.com/office/drawing/2014/main" id="{BA42CB63-074F-755F-7297-DF42017994AE}"/>
              </a:ext>
            </a:extLst>
          </p:cNvPr>
          <p:cNvSpPr>
            <a:spLocks noGrp="1"/>
          </p:cNvSpPr>
          <p:nvPr>
            <p:ph type="title" idx="4294967295"/>
          </p:nvPr>
        </p:nvSpPr>
        <p:spPr>
          <a:xfrm>
            <a:off x="525376" y="606288"/>
            <a:ext cx="10972800" cy="590931"/>
          </a:xfrm>
        </p:spPr>
        <p:txBody>
          <a:bodyPr>
            <a:normAutofit fontScale="90000"/>
          </a:bodyPr>
          <a:lstStyle/>
          <a:p>
            <a:r>
              <a:rPr lang="en-US" dirty="0"/>
              <a:t>Verified Samplers</a:t>
            </a:r>
          </a:p>
        </p:txBody>
      </p:sp>
      <p:pic>
        <p:nvPicPr>
          <p:cNvPr id="5" name="Picture 4">
            <a:extLst>
              <a:ext uri="{FF2B5EF4-FFF2-40B4-BE49-F238E27FC236}">
                <a16:creationId xmlns:a16="http://schemas.microsoft.com/office/drawing/2014/main" id="{32BF00CC-23FD-9A14-BCD3-BBB164C6F7E7}"/>
              </a:ext>
            </a:extLst>
          </p:cNvPr>
          <p:cNvPicPr>
            <a:picLocks noChangeAspect="1"/>
          </p:cNvPicPr>
          <p:nvPr/>
        </p:nvPicPr>
        <p:blipFill>
          <a:blip r:embed="rId3"/>
          <a:srcRect r="40281"/>
          <a:stretch>
            <a:fillRect/>
          </a:stretch>
        </p:blipFill>
        <p:spPr>
          <a:xfrm>
            <a:off x="1537579" y="1486215"/>
            <a:ext cx="1819396" cy="1573888"/>
          </a:xfrm>
          <a:prstGeom prst="rect">
            <a:avLst/>
          </a:prstGeom>
          <a:effectLst>
            <a:outerShdw blurRad="160902" dist="66492" dir="1145747" sx="100032" sy="100032" algn="ctr" rotWithShape="0">
              <a:srgbClr val="000000">
                <a:alpha val="34000"/>
              </a:srgbClr>
            </a:outerShdw>
          </a:effectLst>
        </p:spPr>
      </p:pic>
      <p:pic>
        <p:nvPicPr>
          <p:cNvPr id="6" name="Picture 5">
            <a:extLst>
              <a:ext uri="{FF2B5EF4-FFF2-40B4-BE49-F238E27FC236}">
                <a16:creationId xmlns:a16="http://schemas.microsoft.com/office/drawing/2014/main" id="{6AB6B011-831C-341C-2AEF-F638F4B44157}"/>
              </a:ext>
            </a:extLst>
          </p:cNvPr>
          <p:cNvPicPr>
            <a:picLocks noChangeAspect="1"/>
          </p:cNvPicPr>
          <p:nvPr/>
        </p:nvPicPr>
        <p:blipFill>
          <a:blip r:embed="rId4"/>
          <a:stretch>
            <a:fillRect/>
          </a:stretch>
        </p:blipFill>
        <p:spPr>
          <a:xfrm>
            <a:off x="7976170" y="688030"/>
            <a:ext cx="3226696" cy="2421771"/>
          </a:xfrm>
          <a:prstGeom prst="rect">
            <a:avLst/>
          </a:prstGeom>
        </p:spPr>
      </p:pic>
      <p:pic>
        <p:nvPicPr>
          <p:cNvPr id="2" name="Picture 1">
            <a:extLst>
              <a:ext uri="{FF2B5EF4-FFF2-40B4-BE49-F238E27FC236}">
                <a16:creationId xmlns:a16="http://schemas.microsoft.com/office/drawing/2014/main" id="{F4CC7D02-E446-87D2-8DE9-7B28DEBE9B8B}"/>
              </a:ext>
            </a:extLst>
          </p:cNvPr>
          <p:cNvPicPr>
            <a:picLocks noChangeAspect="1"/>
          </p:cNvPicPr>
          <p:nvPr/>
        </p:nvPicPr>
        <p:blipFill>
          <a:blip r:embed="rId5"/>
          <a:srcRect r="38752" b="2847"/>
          <a:stretch>
            <a:fillRect/>
          </a:stretch>
        </p:blipFill>
        <p:spPr>
          <a:xfrm>
            <a:off x="2256867" y="1924795"/>
            <a:ext cx="2090322" cy="966619"/>
          </a:xfrm>
          <a:prstGeom prst="rect">
            <a:avLst/>
          </a:prstGeom>
          <a:effectLst>
            <a:outerShdw blurRad="160902" dist="66492" dir="1145747" sx="100032" sy="100032" algn="ctr" rotWithShape="0">
              <a:srgbClr val="000000">
                <a:alpha val="34000"/>
              </a:srgbClr>
            </a:outerShdw>
          </a:effec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CBB51C0-8D2C-CA9A-1908-FEA6B7A17488}"/>
                  </a:ext>
                </a:extLst>
              </p:cNvPr>
              <p:cNvSpPr txBox="1"/>
              <p:nvPr/>
            </p:nvSpPr>
            <p:spPr>
              <a:xfrm>
                <a:off x="7301223" y="1436944"/>
                <a:ext cx="1606051" cy="615040"/>
              </a:xfrm>
              <a:prstGeom prst="rect">
                <a:avLst/>
              </a:prstGeom>
              <a:noFill/>
            </p:spPr>
            <p:txBody>
              <a:bodyPr wrap="square" lIns="0" tIns="0" rIns="0" bIns="0" rtlCol="0">
                <a:spAutoFit/>
              </a:bodyPr>
              <a:lstStyle/>
              <a:p>
                <a:r>
                  <a:rPr lang="en-US" sz="2000" dirty="0"/>
                  <a:t> </a:t>
                </a:r>
                <a14:m>
                  <m:oMath xmlns:m="http://schemas.openxmlformats.org/officeDocument/2006/math">
                    <m:f>
                      <m:fPr>
                        <m:ctrlPr>
                          <a:rPr lang="en-US" sz="2000" i="1" smtClean="0">
                            <a:latin typeface="Cambria Math" panose="02040503050406030204" pitchFamily="18" charset="0"/>
                          </a:rPr>
                        </m:ctrlPr>
                      </m:fPr>
                      <m:num>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num>
                      <m:den>
                        <m:nary>
                          <m:naryPr>
                            <m:chr m:val="∑"/>
                            <m:limLoc m:val="subSup"/>
                            <m:supHide m:val="on"/>
                            <m:ctrlPr>
                              <a:rPr lang="en-US" sz="2000" i="1" smtClean="0">
                                <a:latin typeface="Cambria Math" panose="02040503050406030204" pitchFamily="18" charset="0"/>
                              </a:rPr>
                            </m:ctrlPr>
                          </m:naryPr>
                          <m:sub>
                            <m:r>
                              <m:rPr>
                                <m:brk m:alnAt="9"/>
                              </m:rP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ℤ</m:t>
                            </m:r>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e>
                        </m:nary>
                      </m:den>
                    </m:f>
                  </m:oMath>
                </a14:m>
                <a:endParaRPr lang="en-US" sz="2000" dirty="0"/>
              </a:p>
            </p:txBody>
          </p:sp>
        </mc:Choice>
        <mc:Fallback xmlns="">
          <p:sp>
            <p:nvSpPr>
              <p:cNvPr id="7" name="TextBox 6">
                <a:extLst>
                  <a:ext uri="{FF2B5EF4-FFF2-40B4-BE49-F238E27FC236}">
                    <a16:creationId xmlns:a16="http://schemas.microsoft.com/office/drawing/2014/main" id="{CCBB51C0-8D2C-CA9A-1908-FEA6B7A17488}"/>
                  </a:ext>
                </a:extLst>
              </p:cNvPr>
              <p:cNvSpPr txBox="1">
                <a:spLocks noRot="1" noChangeAspect="1" noMove="1" noResize="1" noEditPoints="1" noAdjustHandles="1" noChangeArrowheads="1" noChangeShapeType="1" noTextEdit="1"/>
              </p:cNvSpPr>
              <p:nvPr/>
            </p:nvSpPr>
            <p:spPr>
              <a:xfrm>
                <a:off x="7301223" y="1436944"/>
                <a:ext cx="1606051" cy="615040"/>
              </a:xfrm>
              <a:prstGeom prst="rect">
                <a:avLst/>
              </a:prstGeom>
              <a:blipFill>
                <a:blip r:embed="rId6"/>
                <a:stretch>
                  <a:fillRect l="-18898" t="-42857" r="-1575" b="-97959"/>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AB86601-1F4F-7CB7-1621-6F7EC3FE369D}"/>
              </a:ext>
            </a:extLst>
          </p:cNvPr>
          <p:cNvCxnSpPr>
            <a:cxnSpLocks/>
          </p:cNvCxnSpPr>
          <p:nvPr/>
        </p:nvCxnSpPr>
        <p:spPr>
          <a:xfrm>
            <a:off x="2602481" y="3334404"/>
            <a:ext cx="0" cy="5918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83F0688-D25D-9836-7389-921594973AF9}"/>
              </a:ext>
            </a:extLst>
          </p:cNvPr>
          <p:cNvSpPr txBox="1"/>
          <p:nvPr/>
        </p:nvSpPr>
        <p:spPr>
          <a:xfrm>
            <a:off x="1537579" y="4103526"/>
            <a:ext cx="1994972"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PMF Z</a:t>
            </a:r>
          </a:p>
        </p:txBody>
      </p:sp>
      <p:sp>
        <p:nvSpPr>
          <p:cNvPr id="8" name="TextBox 7">
            <a:extLst>
              <a:ext uri="{FF2B5EF4-FFF2-40B4-BE49-F238E27FC236}">
                <a16:creationId xmlns:a16="http://schemas.microsoft.com/office/drawing/2014/main" id="{B540ECE6-DC6F-32C9-4650-EC5F5DC822A6}"/>
              </a:ext>
            </a:extLst>
          </p:cNvPr>
          <p:cNvSpPr txBox="1"/>
          <p:nvPr/>
        </p:nvSpPr>
        <p:spPr>
          <a:xfrm>
            <a:off x="534292" y="4846867"/>
            <a:ext cx="6094218" cy="1708160"/>
          </a:xfrm>
          <a:prstGeom prst="rect">
            <a:avLst/>
          </a:prstGeom>
          <a:noFill/>
        </p:spPr>
        <p:txBody>
          <a:bodyPr wrap="square" rtlCol="0">
            <a:spAutoFit/>
          </a:bodyPr>
          <a:lstStyle/>
          <a:p>
            <a:r>
              <a:rPr lang="en-US" sz="1500" dirty="0">
                <a:latin typeface="Iosevka Term" panose="02000509030000000004" pitchFamily="49" charset="0"/>
                <a:ea typeface="Iosevka Term" panose="02000509030000000004" pitchFamily="49" charset="0"/>
                <a:cs typeface="Iosevka Term" panose="02000509030000000004" pitchFamily="49" charset="0"/>
              </a:rPr>
              <a:t>do let Y : Int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DiscreteLaplaceSampleMixed</a:t>
            </a:r>
            <a:r>
              <a:rPr lang="en-US" sz="1500" dirty="0">
                <a:latin typeface="Iosevka Term" panose="02000509030000000004" pitchFamily="49" charset="0"/>
                <a:ea typeface="Iosevka Term" panose="02000509030000000004" pitchFamily="49" charset="0"/>
                <a:cs typeface="Iosevka Term" panose="02000509030000000004" pitchFamily="49" charset="0"/>
              </a:rPr>
              <a:t> t 1 mix</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y : Nat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Int.natAbs</a:t>
            </a:r>
            <a:r>
              <a:rPr lang="en-US" sz="1500" dirty="0">
                <a:latin typeface="Iosevka Term" panose="02000509030000000004" pitchFamily="49" charset="0"/>
                <a:ea typeface="Iosevka Term" panose="02000509030000000004" pitchFamily="49" charset="0"/>
                <a:cs typeface="Iosevka Term" panose="02000509030000000004" pitchFamily="49" charset="0"/>
              </a:rPr>
              <a:t> Y</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n : Nat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Int.natAbs</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Int.sub</a:t>
            </a:r>
            <a:r>
              <a:rPr lang="en-US" sz="1500" dirty="0">
                <a:latin typeface="Iosevka Term" panose="02000509030000000004" pitchFamily="49" charset="0"/>
                <a:ea typeface="Iosevka Term" panose="02000509030000000004" pitchFamily="49" charset="0"/>
                <a:cs typeface="Iosevka Term" panose="02000509030000000004" pitchFamily="49" charset="0"/>
              </a:rPr>
              <a:t> (y * t * den) num))^2</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d : </a:t>
            </a:r>
            <a:r>
              <a:rPr lang="en-US" sz="1500" dirty="0" err="1">
                <a:latin typeface="Iosevka Term" panose="02000509030000000004" pitchFamily="49" charset="0"/>
                <a:ea typeface="Iosevka Term" panose="02000509030000000004" pitchFamily="49" charset="0"/>
                <a:cs typeface="Iosevka Term" panose="02000509030000000004" pitchFamily="49" charset="0"/>
              </a:rPr>
              <a:t>PNat</a:t>
            </a:r>
            <a:r>
              <a:rPr lang="en-US" sz="1500" dirty="0">
                <a:latin typeface="Iosevka Term" panose="02000509030000000004" pitchFamily="49" charset="0"/>
                <a:ea typeface="Iosevka Term" panose="02000509030000000004" pitchFamily="49" charset="0"/>
                <a:cs typeface="Iosevka Term" panose="02000509030000000004" pitchFamily="49" charset="0"/>
              </a:rPr>
              <a:t> := 2 * num * t^2 * den</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C ← </a:t>
            </a:r>
            <a:r>
              <a:rPr lang="en-US" sz="1500" dirty="0" err="1">
                <a:latin typeface="Iosevka Term" panose="02000509030000000004" pitchFamily="49" charset="0"/>
                <a:ea typeface="Iosevka Term" panose="02000509030000000004" pitchFamily="49" charset="0"/>
                <a:cs typeface="Iosevka Term" panose="02000509030000000004" pitchFamily="49" charset="0"/>
              </a:rPr>
              <a:t>BernoulliExpNegSample</a:t>
            </a:r>
            <a:r>
              <a:rPr lang="en-US" sz="1500" dirty="0">
                <a:latin typeface="Iosevka Term" panose="02000509030000000004" pitchFamily="49" charset="0"/>
                <a:ea typeface="Iosevka Term" panose="02000509030000000004" pitchFamily="49" charset="0"/>
                <a:cs typeface="Iosevka Term" panose="02000509030000000004" pitchFamily="49" charset="0"/>
              </a:rPr>
              <a:t> n d</a:t>
            </a:r>
          </a:p>
          <a:p>
            <a:r>
              <a:rPr lang="en-US" sz="1500" dirty="0">
                <a:latin typeface="Iosevka Term" panose="02000509030000000004" pitchFamily="49" charset="0"/>
                <a:ea typeface="Iosevka Term" panose="02000509030000000004" pitchFamily="49" charset="0"/>
                <a:cs typeface="Iosevka Term" panose="02000509030000000004" pitchFamily="49" charset="0"/>
              </a:rPr>
              <a:t>  return (Y,C)</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p>
        </p:txBody>
      </p:sp>
    </p:spTree>
    <p:extLst>
      <p:ext uri="{BB962C8B-B14F-4D97-AF65-F5344CB8AC3E}">
        <p14:creationId xmlns:p14="http://schemas.microsoft.com/office/powerpoint/2010/main" val="554681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90259-3F6E-A8FA-6909-3C0ED625A6E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C1CE50-28AD-ECC4-FBC9-317BBA68AF41}"/>
              </a:ext>
            </a:extLst>
          </p:cNvPr>
          <p:cNvSpPr>
            <a:spLocks noGrp="1"/>
          </p:cNvSpPr>
          <p:nvPr>
            <p:ph type="sldNum" sz="quarter" idx="13"/>
          </p:nvPr>
        </p:nvSpPr>
        <p:spPr/>
        <p:txBody>
          <a:bodyPr/>
          <a:lstStyle/>
          <a:p>
            <a:fld id="{EB4B8DE2-A4E8-46E4-8BBF-D75455EFF32C}" type="slidenum">
              <a:rPr lang="en-US" smtClean="0"/>
              <a:pPr/>
              <a:t>26</a:t>
            </a:fld>
            <a:endParaRPr lang="en-US" dirty="0"/>
          </a:p>
        </p:txBody>
      </p:sp>
      <p:sp>
        <p:nvSpPr>
          <p:cNvPr id="4" name="Title 3">
            <a:extLst>
              <a:ext uri="{FF2B5EF4-FFF2-40B4-BE49-F238E27FC236}">
                <a16:creationId xmlns:a16="http://schemas.microsoft.com/office/drawing/2014/main" id="{8E5CA4B3-D6B2-4100-682F-C7AFBEED19BF}"/>
              </a:ext>
            </a:extLst>
          </p:cNvPr>
          <p:cNvSpPr>
            <a:spLocks noGrp="1"/>
          </p:cNvSpPr>
          <p:nvPr>
            <p:ph type="title" idx="4294967295"/>
          </p:nvPr>
        </p:nvSpPr>
        <p:spPr>
          <a:xfrm>
            <a:off x="525376" y="606288"/>
            <a:ext cx="10972800" cy="590931"/>
          </a:xfrm>
        </p:spPr>
        <p:txBody>
          <a:bodyPr>
            <a:normAutofit fontScale="90000"/>
          </a:bodyPr>
          <a:lstStyle/>
          <a:p>
            <a:r>
              <a:rPr lang="en-US" dirty="0"/>
              <a:t>Verified Samplers</a:t>
            </a:r>
          </a:p>
        </p:txBody>
      </p:sp>
      <p:pic>
        <p:nvPicPr>
          <p:cNvPr id="5" name="Picture 4">
            <a:extLst>
              <a:ext uri="{FF2B5EF4-FFF2-40B4-BE49-F238E27FC236}">
                <a16:creationId xmlns:a16="http://schemas.microsoft.com/office/drawing/2014/main" id="{1708AFEB-3FE5-1F66-A3C3-6B5031C0B112}"/>
              </a:ext>
            </a:extLst>
          </p:cNvPr>
          <p:cNvPicPr>
            <a:picLocks noChangeAspect="1"/>
          </p:cNvPicPr>
          <p:nvPr/>
        </p:nvPicPr>
        <p:blipFill>
          <a:blip r:embed="rId3"/>
          <a:srcRect r="40281"/>
          <a:stretch>
            <a:fillRect/>
          </a:stretch>
        </p:blipFill>
        <p:spPr>
          <a:xfrm>
            <a:off x="1537579" y="1486215"/>
            <a:ext cx="1819396" cy="1573888"/>
          </a:xfrm>
          <a:prstGeom prst="rect">
            <a:avLst/>
          </a:prstGeom>
          <a:effectLst>
            <a:outerShdw blurRad="160902" dist="66492" dir="1145747" sx="100032" sy="100032" algn="ctr" rotWithShape="0">
              <a:srgbClr val="000000">
                <a:alpha val="34000"/>
              </a:srgbClr>
            </a:outerShdw>
          </a:effectLst>
        </p:spPr>
      </p:pic>
      <p:pic>
        <p:nvPicPr>
          <p:cNvPr id="6" name="Picture 5">
            <a:extLst>
              <a:ext uri="{FF2B5EF4-FFF2-40B4-BE49-F238E27FC236}">
                <a16:creationId xmlns:a16="http://schemas.microsoft.com/office/drawing/2014/main" id="{53BC58CD-E93B-4983-9A9F-09273A5B5882}"/>
              </a:ext>
            </a:extLst>
          </p:cNvPr>
          <p:cNvPicPr>
            <a:picLocks noChangeAspect="1"/>
          </p:cNvPicPr>
          <p:nvPr/>
        </p:nvPicPr>
        <p:blipFill>
          <a:blip r:embed="rId4"/>
          <a:stretch>
            <a:fillRect/>
          </a:stretch>
        </p:blipFill>
        <p:spPr>
          <a:xfrm>
            <a:off x="7976170" y="688030"/>
            <a:ext cx="3226696" cy="2421771"/>
          </a:xfrm>
          <a:prstGeom prst="rect">
            <a:avLst/>
          </a:prstGeom>
        </p:spPr>
      </p:pic>
      <p:pic>
        <p:nvPicPr>
          <p:cNvPr id="2" name="Picture 1">
            <a:extLst>
              <a:ext uri="{FF2B5EF4-FFF2-40B4-BE49-F238E27FC236}">
                <a16:creationId xmlns:a16="http://schemas.microsoft.com/office/drawing/2014/main" id="{16A0D1C5-0FF7-03CD-E933-C57B6D1595EA}"/>
              </a:ext>
            </a:extLst>
          </p:cNvPr>
          <p:cNvPicPr>
            <a:picLocks noChangeAspect="1"/>
          </p:cNvPicPr>
          <p:nvPr/>
        </p:nvPicPr>
        <p:blipFill>
          <a:blip r:embed="rId5"/>
          <a:srcRect r="38752" b="2847"/>
          <a:stretch>
            <a:fillRect/>
          </a:stretch>
        </p:blipFill>
        <p:spPr>
          <a:xfrm>
            <a:off x="2256867" y="1924795"/>
            <a:ext cx="2090322" cy="966619"/>
          </a:xfrm>
          <a:prstGeom prst="rect">
            <a:avLst/>
          </a:prstGeom>
          <a:effectLst>
            <a:outerShdw blurRad="160902" dist="66492" dir="1145747" sx="100032" sy="100032" algn="ctr" rotWithShape="0">
              <a:srgbClr val="000000">
                <a:alpha val="34000"/>
              </a:srgbClr>
            </a:outerShdw>
          </a:effec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C20513F-EE37-ED30-E86D-489E34FAE722}"/>
                  </a:ext>
                </a:extLst>
              </p:cNvPr>
              <p:cNvSpPr txBox="1"/>
              <p:nvPr/>
            </p:nvSpPr>
            <p:spPr>
              <a:xfrm>
                <a:off x="7301223" y="1436944"/>
                <a:ext cx="1606051" cy="615040"/>
              </a:xfrm>
              <a:prstGeom prst="rect">
                <a:avLst/>
              </a:prstGeom>
              <a:noFill/>
            </p:spPr>
            <p:txBody>
              <a:bodyPr wrap="square" lIns="0" tIns="0" rIns="0" bIns="0" rtlCol="0">
                <a:spAutoFit/>
              </a:bodyPr>
              <a:lstStyle/>
              <a:p>
                <a:r>
                  <a:rPr lang="en-US" sz="2000" dirty="0"/>
                  <a:t> </a:t>
                </a:r>
                <a14:m>
                  <m:oMath xmlns:m="http://schemas.openxmlformats.org/officeDocument/2006/math">
                    <m:f>
                      <m:fPr>
                        <m:ctrlPr>
                          <a:rPr lang="en-US" sz="2000" i="1" smtClean="0">
                            <a:latin typeface="Cambria Math" panose="02040503050406030204" pitchFamily="18" charset="0"/>
                          </a:rPr>
                        </m:ctrlPr>
                      </m:fPr>
                      <m:num>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num>
                      <m:den>
                        <m:nary>
                          <m:naryPr>
                            <m:chr m:val="∑"/>
                            <m:limLoc m:val="subSup"/>
                            <m:supHide m:val="on"/>
                            <m:ctrlPr>
                              <a:rPr lang="en-US" sz="2000" i="1" smtClean="0">
                                <a:latin typeface="Cambria Math" panose="02040503050406030204" pitchFamily="18" charset="0"/>
                              </a:rPr>
                            </m:ctrlPr>
                          </m:naryPr>
                          <m:sub>
                            <m:r>
                              <m:rPr>
                                <m:brk m:alnAt="9"/>
                              </m:rP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ℤ</m:t>
                            </m:r>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e>
                        </m:nary>
                      </m:den>
                    </m:f>
                  </m:oMath>
                </a14:m>
                <a:endParaRPr lang="en-US" sz="2000" dirty="0"/>
              </a:p>
            </p:txBody>
          </p:sp>
        </mc:Choice>
        <mc:Fallback xmlns="">
          <p:sp>
            <p:nvSpPr>
              <p:cNvPr id="7" name="TextBox 6">
                <a:extLst>
                  <a:ext uri="{FF2B5EF4-FFF2-40B4-BE49-F238E27FC236}">
                    <a16:creationId xmlns:a16="http://schemas.microsoft.com/office/drawing/2014/main" id="{FC20513F-EE37-ED30-E86D-489E34FAE722}"/>
                  </a:ext>
                </a:extLst>
              </p:cNvPr>
              <p:cNvSpPr txBox="1">
                <a:spLocks noRot="1" noChangeAspect="1" noMove="1" noResize="1" noEditPoints="1" noAdjustHandles="1" noChangeArrowheads="1" noChangeShapeType="1" noTextEdit="1"/>
              </p:cNvSpPr>
              <p:nvPr/>
            </p:nvSpPr>
            <p:spPr>
              <a:xfrm>
                <a:off x="7301223" y="1436944"/>
                <a:ext cx="1606051" cy="615040"/>
              </a:xfrm>
              <a:prstGeom prst="rect">
                <a:avLst/>
              </a:prstGeom>
              <a:blipFill>
                <a:blip r:embed="rId6"/>
                <a:stretch>
                  <a:fillRect l="-18898" t="-42857" r="-1575" b="-97959"/>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A4ECEAB-02A5-19E7-034F-1CCC0A805BE3}"/>
              </a:ext>
            </a:extLst>
          </p:cNvPr>
          <p:cNvCxnSpPr>
            <a:cxnSpLocks/>
          </p:cNvCxnSpPr>
          <p:nvPr/>
        </p:nvCxnSpPr>
        <p:spPr>
          <a:xfrm>
            <a:off x="9589518" y="3334405"/>
            <a:ext cx="0" cy="5918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23F8AA1-8138-E7C7-BAE0-4EDB115F3FCF}"/>
              </a:ext>
            </a:extLst>
          </p:cNvPr>
          <p:cNvSpPr txBox="1"/>
          <p:nvPr/>
        </p:nvSpPr>
        <p:spPr>
          <a:xfrm>
            <a:off x="6730139" y="4824023"/>
            <a:ext cx="6094218" cy="1246495"/>
          </a:xfrm>
          <a:prstGeom prst="rect">
            <a:avLst/>
          </a:prstGeom>
          <a:noFill/>
        </p:spPr>
        <p:txBody>
          <a:bodyPr wrap="square" rtlCol="0">
            <a:spAutoFit/>
          </a:bodyPr>
          <a:lstStyle/>
          <a:p>
            <a:r>
              <a:rPr lang="en-US" sz="1500" dirty="0">
                <a:latin typeface="Iosevka Term" panose="02000509030000000004" pitchFamily="49" charset="0"/>
                <a:ea typeface="Iosevka Term" panose="02000509030000000004" pitchFamily="49" charset="0"/>
                <a:cs typeface="Iosevka Term" panose="02000509030000000004" pitchFamily="49" charset="0"/>
              </a:rPr>
              <a:t>def </a:t>
            </a:r>
            <a:r>
              <a:rPr lang="en-US" sz="1500" dirty="0" err="1">
                <a:latin typeface="Iosevka Term" panose="02000509030000000004" pitchFamily="49" charset="0"/>
                <a:ea typeface="Iosevka Term" panose="02000509030000000004" pitchFamily="49" charset="0"/>
                <a:cs typeface="Iosevka Term" panose="02000509030000000004" pitchFamily="49" charset="0"/>
              </a:rPr>
              <a:t>gauss_term_ℝ</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l-GR" sz="1500" dirty="0">
                <a:latin typeface="Iosevka Term" panose="02000509030000000004" pitchFamily="49" charset="0"/>
                <a:ea typeface="Iosevka Term" panose="02000509030000000004" pitchFamily="49" charset="0"/>
                <a:cs typeface="Iosevka Term" panose="02000509030000000004" pitchFamily="49" charset="0"/>
              </a:rPr>
              <a:t>σ μ : </a:t>
            </a:r>
            <a:r>
              <a:rPr lang="el-GR" sz="1500" dirty="0" err="1">
                <a:latin typeface="Iosevka Term" panose="02000509030000000004" pitchFamily="49" charset="0"/>
                <a:ea typeface="Iosevka Term" panose="02000509030000000004" pitchFamily="49" charset="0"/>
                <a:cs typeface="Iosevka Term" panose="02000509030000000004" pitchFamily="49" charset="0"/>
              </a:rPr>
              <a:t>ℝ</a:t>
            </a:r>
            <a:r>
              <a:rPr lang="el-GR"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latin typeface="Iosevka Term" panose="02000509030000000004" pitchFamily="49" charset="0"/>
                <a:ea typeface="Iosevka Term" panose="02000509030000000004" pitchFamily="49" charset="0"/>
                <a:cs typeface="Iosevka Term" panose="02000509030000000004" pitchFamily="49" charset="0"/>
              </a:rPr>
              <a:t>x : </a:t>
            </a:r>
            <a:r>
              <a:rPr lang="en-US" sz="1500" dirty="0" err="1">
                <a:latin typeface="Iosevka Term" panose="02000509030000000004" pitchFamily="49" charset="0"/>
                <a:ea typeface="Iosevka Term" panose="02000509030000000004" pitchFamily="49" charset="0"/>
                <a:cs typeface="Iosevka Term" panose="02000509030000000004" pitchFamily="49" charset="0"/>
              </a:rPr>
              <a:t>ℝ</a:t>
            </a:r>
            <a:r>
              <a:rPr lang="en-US" sz="1500" dirty="0">
                <a:latin typeface="Iosevka Term" panose="02000509030000000004" pitchFamily="49" charset="0"/>
                <a:ea typeface="Iosevka Term" panose="02000509030000000004" pitchFamily="49" charset="0"/>
                <a:cs typeface="Iosevka Term" panose="02000509030000000004" pitchFamily="49" charset="0"/>
              </a:rPr>
              <a: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ℝ</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Real.exp</a:t>
            </a:r>
            <a:r>
              <a:rPr lang="en-US" sz="1500" dirty="0">
                <a:latin typeface="Iosevka Term" panose="02000509030000000004" pitchFamily="49" charset="0"/>
                <a:ea typeface="Iosevka Term" panose="02000509030000000004" pitchFamily="49" charset="0"/>
                <a:cs typeface="Iosevka Term" panose="02000509030000000004" pitchFamily="49" charset="0"/>
              </a:rPr>
              <a:t> ((-(x - </a:t>
            </a:r>
            <a:r>
              <a:rPr lang="el-GR" sz="1500" dirty="0">
                <a:latin typeface="Iosevka Term" panose="02000509030000000004" pitchFamily="49" charset="0"/>
                <a:ea typeface="Iosevka Term" panose="02000509030000000004" pitchFamily="49" charset="0"/>
                <a:cs typeface="Iosevka Term" panose="02000509030000000004" pitchFamily="49" charset="0"/>
              </a:rPr>
              <a:t>μ)^2) / (2 * σ^2))</a:t>
            </a:r>
            <a:endParaRPr lang="en-US" sz="1500" dirty="0">
              <a:latin typeface="Iosevka Term" panose="02000509030000000004" pitchFamily="49" charset="0"/>
              <a:ea typeface="Iosevka Term" panose="02000509030000000004" pitchFamily="49" charset="0"/>
              <a:cs typeface="Iosevka Term" panose="02000509030000000004" pitchFamily="49" charset="0"/>
            </a:endParaRPr>
          </a:p>
          <a:p>
            <a:endParaRPr lang="en-US" sz="1500" dirty="0">
              <a:latin typeface="Iosevka Term" panose="02000509030000000004" pitchFamily="49" charset="0"/>
              <a:ea typeface="Iosevka Term" panose="02000509030000000004" pitchFamily="49" charset="0"/>
              <a:cs typeface="Iosevka Term" panose="02000509030000000004" pitchFamily="49" charset="0"/>
            </a:endParaRPr>
          </a:p>
          <a:p>
            <a:r>
              <a:rPr lang="en-US" sz="1500" dirty="0">
                <a:latin typeface="Iosevka Term" panose="02000509030000000004" pitchFamily="49" charset="0"/>
                <a:ea typeface="Iosevka Term" panose="02000509030000000004" pitchFamily="49" charset="0"/>
                <a:cs typeface="Iosevka Term" panose="02000509030000000004" pitchFamily="49" charset="0"/>
              </a:rPr>
              <a:t>def </a:t>
            </a:r>
            <a:r>
              <a:rPr lang="en-US" sz="1500" dirty="0" err="1">
                <a:latin typeface="Iosevka Term" panose="02000509030000000004" pitchFamily="49" charset="0"/>
                <a:ea typeface="Iosevka Term" panose="02000509030000000004" pitchFamily="49" charset="0"/>
                <a:cs typeface="Iosevka Term" panose="02000509030000000004" pitchFamily="49" charset="0"/>
              </a:rPr>
              <a:t>discrete_gaussian</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l-GR" sz="1500" dirty="0">
                <a:latin typeface="Iosevka Term" panose="02000509030000000004" pitchFamily="49" charset="0"/>
                <a:ea typeface="Iosevka Term" panose="02000509030000000004" pitchFamily="49" charset="0"/>
                <a:cs typeface="Iosevka Term" panose="02000509030000000004" pitchFamily="49" charset="0"/>
              </a:rPr>
              <a:t>σ μ : </a:t>
            </a:r>
            <a:r>
              <a:rPr lang="el-GR" sz="1500" dirty="0" err="1">
                <a:latin typeface="Iosevka Term" panose="02000509030000000004" pitchFamily="49" charset="0"/>
                <a:ea typeface="Iosevka Term" panose="02000509030000000004" pitchFamily="49" charset="0"/>
                <a:cs typeface="Iosevka Term" panose="02000509030000000004" pitchFamily="49" charset="0"/>
              </a:rPr>
              <a:t>ℝ</a:t>
            </a:r>
            <a:r>
              <a:rPr lang="el-GR"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latin typeface="Iosevka Term" panose="02000509030000000004" pitchFamily="49" charset="0"/>
                <a:ea typeface="Iosevka Term" panose="02000509030000000004" pitchFamily="49" charset="0"/>
                <a:cs typeface="Iosevka Term" panose="02000509030000000004" pitchFamily="49" charset="0"/>
              </a:rPr>
              <a:t>x : </a:t>
            </a:r>
            <a:r>
              <a:rPr lang="en-US" sz="1500" dirty="0" err="1">
                <a:latin typeface="Iosevka Term" panose="02000509030000000004" pitchFamily="49" charset="0"/>
                <a:ea typeface="Iosevka Term" panose="02000509030000000004" pitchFamily="49" charset="0"/>
                <a:cs typeface="Iosevka Term" panose="02000509030000000004" pitchFamily="49" charset="0"/>
              </a:rPr>
              <a:t>ℝ</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gauss_term_ℝ</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l-GR" sz="1500" dirty="0">
                <a:latin typeface="Iosevka Term" panose="02000509030000000004" pitchFamily="49" charset="0"/>
                <a:ea typeface="Iosevka Term" panose="02000509030000000004" pitchFamily="49" charset="0"/>
                <a:cs typeface="Iosevka Term" panose="02000509030000000004" pitchFamily="49" charset="0"/>
              </a:rPr>
              <a:t>σ μ </a:t>
            </a:r>
            <a:r>
              <a:rPr lang="en-US" sz="1500" dirty="0">
                <a:latin typeface="Iosevka Term" panose="02000509030000000004" pitchFamily="49" charset="0"/>
                <a:ea typeface="Iosevka Term" panose="02000509030000000004" pitchFamily="49" charset="0"/>
                <a:cs typeface="Iosevka Term" panose="02000509030000000004" pitchFamily="49" charset="0"/>
              </a:rPr>
              <a:t>x / ∑' x : </a:t>
            </a:r>
            <a:r>
              <a:rPr lang="en-US" sz="1500" dirty="0" err="1">
                <a:latin typeface="Iosevka Term" panose="02000509030000000004" pitchFamily="49" charset="0"/>
                <a:ea typeface="Iosevka Term" panose="02000509030000000004" pitchFamily="49" charset="0"/>
                <a:cs typeface="Iosevka Term" panose="02000509030000000004" pitchFamily="49" charset="0"/>
              </a:rPr>
              <a:t>ℤ</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gauss_term_ℝ</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l-GR" sz="1500" dirty="0">
                <a:latin typeface="Iosevka Term" panose="02000509030000000004" pitchFamily="49" charset="0"/>
                <a:ea typeface="Iosevka Term" panose="02000509030000000004" pitchFamily="49" charset="0"/>
                <a:cs typeface="Iosevka Term" panose="02000509030000000004" pitchFamily="49" charset="0"/>
              </a:rPr>
              <a:t>σ μ </a:t>
            </a:r>
            <a:r>
              <a:rPr lang="en-US" sz="1500" dirty="0">
                <a:latin typeface="Iosevka Term" panose="02000509030000000004" pitchFamily="49" charset="0"/>
                <a:ea typeface="Iosevka Term" panose="02000509030000000004" pitchFamily="49" charset="0"/>
                <a:cs typeface="Iosevka Term" panose="02000509030000000004" pitchFamily="49" charset="0"/>
              </a:rPr>
              <a:t>x</a:t>
            </a:r>
          </a:p>
        </p:txBody>
      </p:sp>
      <p:sp>
        <p:nvSpPr>
          <p:cNvPr id="16" name="TextBox 15">
            <a:extLst>
              <a:ext uri="{FF2B5EF4-FFF2-40B4-BE49-F238E27FC236}">
                <a16:creationId xmlns:a16="http://schemas.microsoft.com/office/drawing/2014/main" id="{EE96F5A0-A807-D958-B0F8-434B820A597F}"/>
              </a:ext>
            </a:extLst>
          </p:cNvPr>
          <p:cNvSpPr txBox="1"/>
          <p:nvPr/>
        </p:nvSpPr>
        <p:spPr>
          <a:xfrm>
            <a:off x="8592032" y="4088130"/>
            <a:ext cx="1994972"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PMF Z</a:t>
            </a:r>
          </a:p>
        </p:txBody>
      </p:sp>
      <p:cxnSp>
        <p:nvCxnSpPr>
          <p:cNvPr id="20" name="Straight Arrow Connector 19">
            <a:extLst>
              <a:ext uri="{FF2B5EF4-FFF2-40B4-BE49-F238E27FC236}">
                <a16:creationId xmlns:a16="http://schemas.microsoft.com/office/drawing/2014/main" id="{B8900714-0F54-70C6-0012-5FF673682DC2}"/>
              </a:ext>
            </a:extLst>
          </p:cNvPr>
          <p:cNvCxnSpPr>
            <a:cxnSpLocks/>
          </p:cNvCxnSpPr>
          <p:nvPr/>
        </p:nvCxnSpPr>
        <p:spPr>
          <a:xfrm>
            <a:off x="2602481" y="3334404"/>
            <a:ext cx="0" cy="5918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3340545-38FE-65F5-F377-1D86780F4A51}"/>
              </a:ext>
            </a:extLst>
          </p:cNvPr>
          <p:cNvSpPr txBox="1"/>
          <p:nvPr/>
        </p:nvSpPr>
        <p:spPr>
          <a:xfrm>
            <a:off x="1537579" y="4103526"/>
            <a:ext cx="1994972"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PMF Z</a:t>
            </a:r>
          </a:p>
        </p:txBody>
      </p:sp>
      <p:sp>
        <p:nvSpPr>
          <p:cNvPr id="8" name="TextBox 7">
            <a:extLst>
              <a:ext uri="{FF2B5EF4-FFF2-40B4-BE49-F238E27FC236}">
                <a16:creationId xmlns:a16="http://schemas.microsoft.com/office/drawing/2014/main" id="{9823908C-EC8F-A2D2-F03F-651B146559A1}"/>
              </a:ext>
            </a:extLst>
          </p:cNvPr>
          <p:cNvSpPr txBox="1"/>
          <p:nvPr/>
        </p:nvSpPr>
        <p:spPr>
          <a:xfrm>
            <a:off x="534292" y="4846867"/>
            <a:ext cx="6094218" cy="1708160"/>
          </a:xfrm>
          <a:prstGeom prst="rect">
            <a:avLst/>
          </a:prstGeom>
          <a:noFill/>
        </p:spPr>
        <p:txBody>
          <a:bodyPr wrap="square" rtlCol="0">
            <a:spAutoFit/>
          </a:bodyPr>
          <a:lstStyle/>
          <a:p>
            <a:r>
              <a:rPr lang="en-US" sz="1500" dirty="0">
                <a:latin typeface="Iosevka Term" panose="02000509030000000004" pitchFamily="49" charset="0"/>
                <a:ea typeface="Iosevka Term" panose="02000509030000000004" pitchFamily="49" charset="0"/>
                <a:cs typeface="Iosevka Term" panose="02000509030000000004" pitchFamily="49" charset="0"/>
              </a:rPr>
              <a:t>do let Y : Int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DiscreteLaplaceSampleMixed</a:t>
            </a:r>
            <a:r>
              <a:rPr lang="en-US" sz="1500" dirty="0">
                <a:latin typeface="Iosevka Term" panose="02000509030000000004" pitchFamily="49" charset="0"/>
                <a:ea typeface="Iosevka Term" panose="02000509030000000004" pitchFamily="49" charset="0"/>
                <a:cs typeface="Iosevka Term" panose="02000509030000000004" pitchFamily="49" charset="0"/>
              </a:rPr>
              <a:t> t 1 mix</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y : Nat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Int.natAbs</a:t>
            </a:r>
            <a:r>
              <a:rPr lang="en-US" sz="1500" dirty="0">
                <a:latin typeface="Iosevka Term" panose="02000509030000000004" pitchFamily="49" charset="0"/>
                <a:ea typeface="Iosevka Term" panose="02000509030000000004" pitchFamily="49" charset="0"/>
                <a:cs typeface="Iosevka Term" panose="02000509030000000004" pitchFamily="49" charset="0"/>
              </a:rPr>
              <a:t> Y</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n : Nat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Int.natAbs</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Int.sub</a:t>
            </a:r>
            <a:r>
              <a:rPr lang="en-US" sz="1500" dirty="0">
                <a:latin typeface="Iosevka Term" panose="02000509030000000004" pitchFamily="49" charset="0"/>
                <a:ea typeface="Iosevka Term" panose="02000509030000000004" pitchFamily="49" charset="0"/>
                <a:cs typeface="Iosevka Term" panose="02000509030000000004" pitchFamily="49" charset="0"/>
              </a:rPr>
              <a:t> (y * t * den) num))^2</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d : </a:t>
            </a:r>
            <a:r>
              <a:rPr lang="en-US" sz="1500" dirty="0" err="1">
                <a:latin typeface="Iosevka Term" panose="02000509030000000004" pitchFamily="49" charset="0"/>
                <a:ea typeface="Iosevka Term" panose="02000509030000000004" pitchFamily="49" charset="0"/>
                <a:cs typeface="Iosevka Term" panose="02000509030000000004" pitchFamily="49" charset="0"/>
              </a:rPr>
              <a:t>PNat</a:t>
            </a:r>
            <a:r>
              <a:rPr lang="en-US" sz="1500" dirty="0">
                <a:latin typeface="Iosevka Term" panose="02000509030000000004" pitchFamily="49" charset="0"/>
                <a:ea typeface="Iosevka Term" panose="02000509030000000004" pitchFamily="49" charset="0"/>
                <a:cs typeface="Iosevka Term" panose="02000509030000000004" pitchFamily="49" charset="0"/>
              </a:rPr>
              <a:t> := 2 * num * t^2 * den</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C ← </a:t>
            </a:r>
            <a:r>
              <a:rPr lang="en-US" sz="1500" dirty="0" err="1">
                <a:latin typeface="Iosevka Term" panose="02000509030000000004" pitchFamily="49" charset="0"/>
                <a:ea typeface="Iosevka Term" panose="02000509030000000004" pitchFamily="49" charset="0"/>
                <a:cs typeface="Iosevka Term" panose="02000509030000000004" pitchFamily="49" charset="0"/>
              </a:rPr>
              <a:t>BernoulliExpNegSample</a:t>
            </a:r>
            <a:r>
              <a:rPr lang="en-US" sz="1500" dirty="0">
                <a:latin typeface="Iosevka Term" panose="02000509030000000004" pitchFamily="49" charset="0"/>
                <a:ea typeface="Iosevka Term" panose="02000509030000000004" pitchFamily="49" charset="0"/>
                <a:cs typeface="Iosevka Term" panose="02000509030000000004" pitchFamily="49" charset="0"/>
              </a:rPr>
              <a:t> n d</a:t>
            </a:r>
          </a:p>
          <a:p>
            <a:r>
              <a:rPr lang="en-US" sz="1500" dirty="0">
                <a:latin typeface="Iosevka Term" panose="02000509030000000004" pitchFamily="49" charset="0"/>
                <a:ea typeface="Iosevka Term" panose="02000509030000000004" pitchFamily="49" charset="0"/>
                <a:cs typeface="Iosevka Term" panose="02000509030000000004" pitchFamily="49" charset="0"/>
              </a:rPr>
              <a:t>  return (Y,C)</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p>
        </p:txBody>
      </p:sp>
    </p:spTree>
    <p:extLst>
      <p:ext uri="{BB962C8B-B14F-4D97-AF65-F5344CB8AC3E}">
        <p14:creationId xmlns:p14="http://schemas.microsoft.com/office/powerpoint/2010/main" val="380191159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9BD0E-4463-6303-CFF4-CE7F126FD7D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6D3E9E6-1A42-26B9-505E-245429936EBF}"/>
              </a:ext>
            </a:extLst>
          </p:cNvPr>
          <p:cNvSpPr>
            <a:spLocks noGrp="1"/>
          </p:cNvSpPr>
          <p:nvPr>
            <p:ph type="sldNum" sz="quarter" idx="13"/>
          </p:nvPr>
        </p:nvSpPr>
        <p:spPr/>
        <p:txBody>
          <a:bodyPr/>
          <a:lstStyle/>
          <a:p>
            <a:fld id="{EB4B8DE2-A4E8-46E4-8BBF-D75455EFF32C}" type="slidenum">
              <a:rPr lang="en-US" smtClean="0"/>
              <a:pPr/>
              <a:t>27</a:t>
            </a:fld>
            <a:endParaRPr lang="en-US" dirty="0"/>
          </a:p>
        </p:txBody>
      </p:sp>
      <p:sp>
        <p:nvSpPr>
          <p:cNvPr id="4" name="Title 3">
            <a:extLst>
              <a:ext uri="{FF2B5EF4-FFF2-40B4-BE49-F238E27FC236}">
                <a16:creationId xmlns:a16="http://schemas.microsoft.com/office/drawing/2014/main" id="{1663E5B3-183B-D502-4807-9136D3CFA5F6}"/>
              </a:ext>
            </a:extLst>
          </p:cNvPr>
          <p:cNvSpPr>
            <a:spLocks noGrp="1"/>
          </p:cNvSpPr>
          <p:nvPr>
            <p:ph type="title" idx="4294967295"/>
          </p:nvPr>
        </p:nvSpPr>
        <p:spPr>
          <a:xfrm>
            <a:off x="525376" y="606288"/>
            <a:ext cx="10972800" cy="590931"/>
          </a:xfrm>
        </p:spPr>
        <p:txBody>
          <a:bodyPr>
            <a:normAutofit fontScale="90000"/>
          </a:bodyPr>
          <a:lstStyle/>
          <a:p>
            <a:r>
              <a:rPr lang="en-US" dirty="0"/>
              <a:t>Verified Samplers</a:t>
            </a:r>
          </a:p>
        </p:txBody>
      </p:sp>
      <p:pic>
        <p:nvPicPr>
          <p:cNvPr id="5" name="Picture 4">
            <a:extLst>
              <a:ext uri="{FF2B5EF4-FFF2-40B4-BE49-F238E27FC236}">
                <a16:creationId xmlns:a16="http://schemas.microsoft.com/office/drawing/2014/main" id="{18DC973D-F6E7-2C5F-027B-CB9086534C53}"/>
              </a:ext>
            </a:extLst>
          </p:cNvPr>
          <p:cNvPicPr>
            <a:picLocks noChangeAspect="1"/>
          </p:cNvPicPr>
          <p:nvPr/>
        </p:nvPicPr>
        <p:blipFill>
          <a:blip r:embed="rId3"/>
          <a:srcRect r="40281"/>
          <a:stretch>
            <a:fillRect/>
          </a:stretch>
        </p:blipFill>
        <p:spPr>
          <a:xfrm>
            <a:off x="1537579" y="1486215"/>
            <a:ext cx="1819396" cy="1573888"/>
          </a:xfrm>
          <a:prstGeom prst="rect">
            <a:avLst/>
          </a:prstGeom>
          <a:effectLst>
            <a:outerShdw blurRad="160902" dist="66492" dir="1145747" sx="100032" sy="100032" algn="ctr" rotWithShape="0">
              <a:srgbClr val="000000">
                <a:alpha val="34000"/>
              </a:srgbClr>
            </a:outerShdw>
          </a:effectLst>
        </p:spPr>
      </p:pic>
      <p:pic>
        <p:nvPicPr>
          <p:cNvPr id="6" name="Picture 5">
            <a:extLst>
              <a:ext uri="{FF2B5EF4-FFF2-40B4-BE49-F238E27FC236}">
                <a16:creationId xmlns:a16="http://schemas.microsoft.com/office/drawing/2014/main" id="{DC14D8B5-D1C9-6642-C648-9A8C7C16449F}"/>
              </a:ext>
            </a:extLst>
          </p:cNvPr>
          <p:cNvPicPr>
            <a:picLocks noChangeAspect="1"/>
          </p:cNvPicPr>
          <p:nvPr/>
        </p:nvPicPr>
        <p:blipFill>
          <a:blip r:embed="rId4"/>
          <a:stretch>
            <a:fillRect/>
          </a:stretch>
        </p:blipFill>
        <p:spPr>
          <a:xfrm>
            <a:off x="7976170" y="688030"/>
            <a:ext cx="3226696" cy="2421771"/>
          </a:xfrm>
          <a:prstGeom prst="rect">
            <a:avLst/>
          </a:prstGeom>
        </p:spPr>
      </p:pic>
      <p:pic>
        <p:nvPicPr>
          <p:cNvPr id="2" name="Picture 1">
            <a:extLst>
              <a:ext uri="{FF2B5EF4-FFF2-40B4-BE49-F238E27FC236}">
                <a16:creationId xmlns:a16="http://schemas.microsoft.com/office/drawing/2014/main" id="{ADD33803-3E84-5FA2-D489-94497A300746}"/>
              </a:ext>
            </a:extLst>
          </p:cNvPr>
          <p:cNvPicPr>
            <a:picLocks noChangeAspect="1"/>
          </p:cNvPicPr>
          <p:nvPr/>
        </p:nvPicPr>
        <p:blipFill>
          <a:blip r:embed="rId5"/>
          <a:srcRect r="38752" b="2847"/>
          <a:stretch>
            <a:fillRect/>
          </a:stretch>
        </p:blipFill>
        <p:spPr>
          <a:xfrm>
            <a:off x="2256867" y="1924795"/>
            <a:ext cx="2090322" cy="966619"/>
          </a:xfrm>
          <a:prstGeom prst="rect">
            <a:avLst/>
          </a:prstGeom>
          <a:effectLst>
            <a:outerShdw blurRad="160902" dist="66492" dir="1145747" sx="100032" sy="100032" algn="ctr" rotWithShape="0">
              <a:srgbClr val="000000">
                <a:alpha val="34000"/>
              </a:srgbClr>
            </a:outerShdw>
          </a:effec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51CDBB6-2E4D-FDEC-51C1-1D8D4F0E5631}"/>
                  </a:ext>
                </a:extLst>
              </p:cNvPr>
              <p:cNvSpPr txBox="1"/>
              <p:nvPr/>
            </p:nvSpPr>
            <p:spPr>
              <a:xfrm>
                <a:off x="7301223" y="1436944"/>
                <a:ext cx="1606051" cy="615040"/>
              </a:xfrm>
              <a:prstGeom prst="rect">
                <a:avLst/>
              </a:prstGeom>
              <a:noFill/>
            </p:spPr>
            <p:txBody>
              <a:bodyPr wrap="square" lIns="0" tIns="0" rIns="0" bIns="0" rtlCol="0">
                <a:spAutoFit/>
              </a:bodyPr>
              <a:lstStyle/>
              <a:p>
                <a:r>
                  <a:rPr lang="en-US" sz="2000" dirty="0"/>
                  <a:t> </a:t>
                </a:r>
                <a14:m>
                  <m:oMath xmlns:m="http://schemas.openxmlformats.org/officeDocument/2006/math">
                    <m:f>
                      <m:fPr>
                        <m:ctrlPr>
                          <a:rPr lang="en-US" sz="2000" i="1" smtClean="0">
                            <a:latin typeface="Cambria Math" panose="02040503050406030204" pitchFamily="18" charset="0"/>
                          </a:rPr>
                        </m:ctrlPr>
                      </m:fPr>
                      <m:num>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num>
                      <m:den>
                        <m:nary>
                          <m:naryPr>
                            <m:chr m:val="∑"/>
                            <m:limLoc m:val="subSup"/>
                            <m:supHide m:val="on"/>
                            <m:ctrlPr>
                              <a:rPr lang="en-US" sz="2000" i="1" smtClean="0">
                                <a:latin typeface="Cambria Math" panose="02040503050406030204" pitchFamily="18" charset="0"/>
                              </a:rPr>
                            </m:ctrlPr>
                          </m:naryPr>
                          <m:sub>
                            <m:r>
                              <m:rPr>
                                <m:brk m:alnAt="9"/>
                              </m:rP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ℤ</m:t>
                            </m:r>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e>
                        </m:nary>
                      </m:den>
                    </m:f>
                  </m:oMath>
                </a14:m>
                <a:endParaRPr lang="en-US" sz="2000" dirty="0"/>
              </a:p>
            </p:txBody>
          </p:sp>
        </mc:Choice>
        <mc:Fallback xmlns="">
          <p:sp>
            <p:nvSpPr>
              <p:cNvPr id="7" name="TextBox 6">
                <a:extLst>
                  <a:ext uri="{FF2B5EF4-FFF2-40B4-BE49-F238E27FC236}">
                    <a16:creationId xmlns:a16="http://schemas.microsoft.com/office/drawing/2014/main" id="{051CDBB6-2E4D-FDEC-51C1-1D8D4F0E5631}"/>
                  </a:ext>
                </a:extLst>
              </p:cNvPr>
              <p:cNvSpPr txBox="1">
                <a:spLocks noRot="1" noChangeAspect="1" noMove="1" noResize="1" noEditPoints="1" noAdjustHandles="1" noChangeArrowheads="1" noChangeShapeType="1" noTextEdit="1"/>
              </p:cNvSpPr>
              <p:nvPr/>
            </p:nvSpPr>
            <p:spPr>
              <a:xfrm>
                <a:off x="7301223" y="1436944"/>
                <a:ext cx="1606051" cy="615040"/>
              </a:xfrm>
              <a:prstGeom prst="rect">
                <a:avLst/>
              </a:prstGeom>
              <a:blipFill>
                <a:blip r:embed="rId6"/>
                <a:stretch>
                  <a:fillRect l="-18898" t="-42857" r="-1575" b="-97959"/>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0716F316-426F-4CCA-AE65-E633E5A18849}"/>
              </a:ext>
            </a:extLst>
          </p:cNvPr>
          <p:cNvCxnSpPr>
            <a:cxnSpLocks/>
          </p:cNvCxnSpPr>
          <p:nvPr/>
        </p:nvCxnSpPr>
        <p:spPr>
          <a:xfrm>
            <a:off x="9589518" y="3334405"/>
            <a:ext cx="0" cy="5918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BE4B42A-5E61-9C0E-3408-03F0DB4DC9E3}"/>
              </a:ext>
            </a:extLst>
          </p:cNvPr>
          <p:cNvSpPr txBox="1"/>
          <p:nvPr/>
        </p:nvSpPr>
        <p:spPr>
          <a:xfrm>
            <a:off x="6730139" y="4824023"/>
            <a:ext cx="6094218" cy="1246495"/>
          </a:xfrm>
          <a:prstGeom prst="rect">
            <a:avLst/>
          </a:prstGeom>
          <a:noFill/>
        </p:spPr>
        <p:txBody>
          <a:bodyPr wrap="square" rtlCol="0">
            <a:spAutoFit/>
          </a:bodyPr>
          <a:lstStyle/>
          <a:p>
            <a:r>
              <a:rPr lang="en-US" sz="1500" dirty="0">
                <a:latin typeface="Iosevka Term" panose="02000509030000000004" pitchFamily="49" charset="0"/>
                <a:ea typeface="Iosevka Term" panose="02000509030000000004" pitchFamily="49" charset="0"/>
                <a:cs typeface="Iosevka Term" panose="02000509030000000004" pitchFamily="49" charset="0"/>
              </a:rPr>
              <a:t>def </a:t>
            </a:r>
            <a:r>
              <a:rPr lang="en-US" sz="1500" dirty="0" err="1">
                <a:latin typeface="Iosevka Term" panose="02000509030000000004" pitchFamily="49" charset="0"/>
                <a:ea typeface="Iosevka Term" panose="02000509030000000004" pitchFamily="49" charset="0"/>
                <a:cs typeface="Iosevka Term" panose="02000509030000000004" pitchFamily="49" charset="0"/>
              </a:rPr>
              <a:t>gauss_term_ℝ</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l-GR" sz="1500" dirty="0">
                <a:latin typeface="Iosevka Term" panose="02000509030000000004" pitchFamily="49" charset="0"/>
                <a:ea typeface="Iosevka Term" panose="02000509030000000004" pitchFamily="49" charset="0"/>
                <a:cs typeface="Iosevka Term" panose="02000509030000000004" pitchFamily="49" charset="0"/>
              </a:rPr>
              <a:t>σ μ : </a:t>
            </a:r>
            <a:r>
              <a:rPr lang="el-GR" sz="1500" dirty="0" err="1">
                <a:latin typeface="Iosevka Term" panose="02000509030000000004" pitchFamily="49" charset="0"/>
                <a:ea typeface="Iosevka Term" panose="02000509030000000004" pitchFamily="49" charset="0"/>
                <a:cs typeface="Iosevka Term" panose="02000509030000000004" pitchFamily="49" charset="0"/>
              </a:rPr>
              <a:t>ℝ</a:t>
            </a:r>
            <a:r>
              <a:rPr lang="el-GR"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latin typeface="Iosevka Term" panose="02000509030000000004" pitchFamily="49" charset="0"/>
                <a:ea typeface="Iosevka Term" panose="02000509030000000004" pitchFamily="49" charset="0"/>
                <a:cs typeface="Iosevka Term" panose="02000509030000000004" pitchFamily="49" charset="0"/>
              </a:rPr>
              <a:t>x : </a:t>
            </a:r>
            <a:r>
              <a:rPr lang="en-US" sz="1500" dirty="0" err="1">
                <a:latin typeface="Iosevka Term" panose="02000509030000000004" pitchFamily="49" charset="0"/>
                <a:ea typeface="Iosevka Term" panose="02000509030000000004" pitchFamily="49" charset="0"/>
                <a:cs typeface="Iosevka Term" panose="02000509030000000004" pitchFamily="49" charset="0"/>
              </a:rPr>
              <a:t>ℝ</a:t>
            </a:r>
            <a:r>
              <a:rPr lang="en-US" sz="1500" dirty="0">
                <a:latin typeface="Iosevka Term" panose="02000509030000000004" pitchFamily="49" charset="0"/>
                <a:ea typeface="Iosevka Term" panose="02000509030000000004" pitchFamily="49" charset="0"/>
                <a:cs typeface="Iosevka Term" panose="02000509030000000004" pitchFamily="49" charset="0"/>
              </a:rPr>
              <a: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ℝ</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Real.exp</a:t>
            </a:r>
            <a:r>
              <a:rPr lang="en-US" sz="1500" dirty="0">
                <a:latin typeface="Iosevka Term" panose="02000509030000000004" pitchFamily="49" charset="0"/>
                <a:ea typeface="Iosevka Term" panose="02000509030000000004" pitchFamily="49" charset="0"/>
                <a:cs typeface="Iosevka Term" panose="02000509030000000004" pitchFamily="49" charset="0"/>
              </a:rPr>
              <a:t> ((-(x - </a:t>
            </a:r>
            <a:r>
              <a:rPr lang="el-GR" sz="1500" dirty="0">
                <a:latin typeface="Iosevka Term" panose="02000509030000000004" pitchFamily="49" charset="0"/>
                <a:ea typeface="Iosevka Term" panose="02000509030000000004" pitchFamily="49" charset="0"/>
                <a:cs typeface="Iosevka Term" panose="02000509030000000004" pitchFamily="49" charset="0"/>
              </a:rPr>
              <a:t>μ)^2) / (2 * σ^2))</a:t>
            </a:r>
            <a:endParaRPr lang="en-US" sz="1500" dirty="0">
              <a:latin typeface="Iosevka Term" panose="02000509030000000004" pitchFamily="49" charset="0"/>
              <a:ea typeface="Iosevka Term" panose="02000509030000000004" pitchFamily="49" charset="0"/>
              <a:cs typeface="Iosevka Term" panose="02000509030000000004" pitchFamily="49" charset="0"/>
            </a:endParaRPr>
          </a:p>
          <a:p>
            <a:endParaRPr lang="en-US" sz="1500" dirty="0">
              <a:latin typeface="Iosevka Term" panose="02000509030000000004" pitchFamily="49" charset="0"/>
              <a:ea typeface="Iosevka Term" panose="02000509030000000004" pitchFamily="49" charset="0"/>
              <a:cs typeface="Iosevka Term" panose="02000509030000000004" pitchFamily="49" charset="0"/>
            </a:endParaRPr>
          </a:p>
          <a:p>
            <a:r>
              <a:rPr lang="en-US" sz="1500" dirty="0">
                <a:latin typeface="Iosevka Term" panose="02000509030000000004" pitchFamily="49" charset="0"/>
                <a:ea typeface="Iosevka Term" panose="02000509030000000004" pitchFamily="49" charset="0"/>
                <a:cs typeface="Iosevka Term" panose="02000509030000000004" pitchFamily="49" charset="0"/>
              </a:rPr>
              <a:t>def </a:t>
            </a:r>
            <a:r>
              <a:rPr lang="en-US" sz="1500" dirty="0" err="1">
                <a:latin typeface="Iosevka Term" panose="02000509030000000004" pitchFamily="49" charset="0"/>
                <a:ea typeface="Iosevka Term" panose="02000509030000000004" pitchFamily="49" charset="0"/>
                <a:cs typeface="Iosevka Term" panose="02000509030000000004" pitchFamily="49" charset="0"/>
              </a:rPr>
              <a:t>discrete_gaussian</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l-GR" sz="1500" dirty="0">
                <a:latin typeface="Iosevka Term" panose="02000509030000000004" pitchFamily="49" charset="0"/>
                <a:ea typeface="Iosevka Term" panose="02000509030000000004" pitchFamily="49" charset="0"/>
                <a:cs typeface="Iosevka Term" panose="02000509030000000004" pitchFamily="49" charset="0"/>
              </a:rPr>
              <a:t>σ μ : </a:t>
            </a:r>
            <a:r>
              <a:rPr lang="el-GR" sz="1500" dirty="0" err="1">
                <a:latin typeface="Iosevka Term" panose="02000509030000000004" pitchFamily="49" charset="0"/>
                <a:ea typeface="Iosevka Term" panose="02000509030000000004" pitchFamily="49" charset="0"/>
                <a:cs typeface="Iosevka Term" panose="02000509030000000004" pitchFamily="49" charset="0"/>
              </a:rPr>
              <a:t>ℝ</a:t>
            </a:r>
            <a:r>
              <a:rPr lang="el-GR"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a:latin typeface="Iosevka Term" panose="02000509030000000004" pitchFamily="49" charset="0"/>
                <a:ea typeface="Iosevka Term" panose="02000509030000000004" pitchFamily="49" charset="0"/>
                <a:cs typeface="Iosevka Term" panose="02000509030000000004" pitchFamily="49" charset="0"/>
              </a:rPr>
              <a:t>x : </a:t>
            </a:r>
            <a:r>
              <a:rPr lang="en-US" sz="1500" dirty="0" err="1">
                <a:latin typeface="Iosevka Term" panose="02000509030000000004" pitchFamily="49" charset="0"/>
                <a:ea typeface="Iosevka Term" panose="02000509030000000004" pitchFamily="49" charset="0"/>
                <a:cs typeface="Iosevka Term" panose="02000509030000000004" pitchFamily="49" charset="0"/>
              </a:rPr>
              <a:t>ℝ</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gauss_term_ℝ</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l-GR" sz="1500" dirty="0">
                <a:latin typeface="Iosevka Term" panose="02000509030000000004" pitchFamily="49" charset="0"/>
                <a:ea typeface="Iosevka Term" panose="02000509030000000004" pitchFamily="49" charset="0"/>
                <a:cs typeface="Iosevka Term" panose="02000509030000000004" pitchFamily="49" charset="0"/>
              </a:rPr>
              <a:t>σ μ </a:t>
            </a:r>
            <a:r>
              <a:rPr lang="en-US" sz="1500" dirty="0">
                <a:latin typeface="Iosevka Term" panose="02000509030000000004" pitchFamily="49" charset="0"/>
                <a:ea typeface="Iosevka Term" panose="02000509030000000004" pitchFamily="49" charset="0"/>
                <a:cs typeface="Iosevka Term" panose="02000509030000000004" pitchFamily="49" charset="0"/>
              </a:rPr>
              <a:t>x / ∑' x : </a:t>
            </a:r>
            <a:r>
              <a:rPr lang="en-US" sz="1500" dirty="0" err="1">
                <a:latin typeface="Iosevka Term" panose="02000509030000000004" pitchFamily="49" charset="0"/>
                <a:ea typeface="Iosevka Term" panose="02000509030000000004" pitchFamily="49" charset="0"/>
                <a:cs typeface="Iosevka Term" panose="02000509030000000004" pitchFamily="49" charset="0"/>
              </a:rPr>
              <a:t>ℤ</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gauss_term_ℝ</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l-GR" sz="1500" dirty="0">
                <a:latin typeface="Iosevka Term" panose="02000509030000000004" pitchFamily="49" charset="0"/>
                <a:ea typeface="Iosevka Term" panose="02000509030000000004" pitchFamily="49" charset="0"/>
                <a:cs typeface="Iosevka Term" panose="02000509030000000004" pitchFamily="49" charset="0"/>
              </a:rPr>
              <a:t>σ μ </a:t>
            </a:r>
            <a:r>
              <a:rPr lang="en-US" sz="1500" dirty="0">
                <a:latin typeface="Iosevka Term" panose="02000509030000000004" pitchFamily="49" charset="0"/>
                <a:ea typeface="Iosevka Term" panose="02000509030000000004" pitchFamily="49" charset="0"/>
                <a:cs typeface="Iosevka Term" panose="02000509030000000004" pitchFamily="49" charset="0"/>
              </a:rPr>
              <a:t>x</a:t>
            </a:r>
          </a:p>
        </p:txBody>
      </p:sp>
      <p:sp>
        <p:nvSpPr>
          <p:cNvPr id="16" name="TextBox 15">
            <a:extLst>
              <a:ext uri="{FF2B5EF4-FFF2-40B4-BE49-F238E27FC236}">
                <a16:creationId xmlns:a16="http://schemas.microsoft.com/office/drawing/2014/main" id="{92023C4C-2E2B-9958-345D-8BE9ED14CA78}"/>
              </a:ext>
            </a:extLst>
          </p:cNvPr>
          <p:cNvSpPr txBox="1"/>
          <p:nvPr/>
        </p:nvSpPr>
        <p:spPr>
          <a:xfrm>
            <a:off x="8592032" y="4088130"/>
            <a:ext cx="1994972"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PMF Z</a:t>
            </a:r>
          </a:p>
        </p:txBody>
      </p:sp>
      <p:cxnSp>
        <p:nvCxnSpPr>
          <p:cNvPr id="20" name="Straight Arrow Connector 19">
            <a:extLst>
              <a:ext uri="{FF2B5EF4-FFF2-40B4-BE49-F238E27FC236}">
                <a16:creationId xmlns:a16="http://schemas.microsoft.com/office/drawing/2014/main" id="{AD1DD9DE-7252-B4FE-EB96-F4CF8FEA1659}"/>
              </a:ext>
            </a:extLst>
          </p:cNvPr>
          <p:cNvCxnSpPr>
            <a:cxnSpLocks/>
          </p:cNvCxnSpPr>
          <p:nvPr/>
        </p:nvCxnSpPr>
        <p:spPr>
          <a:xfrm>
            <a:off x="2602481" y="3334404"/>
            <a:ext cx="0" cy="5918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FEC9247-80C2-E03C-7B8A-93BA209141ED}"/>
              </a:ext>
            </a:extLst>
          </p:cNvPr>
          <p:cNvSpPr txBox="1"/>
          <p:nvPr/>
        </p:nvSpPr>
        <p:spPr>
          <a:xfrm>
            <a:off x="1537579" y="4103526"/>
            <a:ext cx="1994972"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PMF Z</a:t>
            </a:r>
          </a:p>
        </p:txBody>
      </p:sp>
      <p:sp>
        <p:nvSpPr>
          <p:cNvPr id="24" name="Rectangle 23">
            <a:extLst>
              <a:ext uri="{FF2B5EF4-FFF2-40B4-BE49-F238E27FC236}">
                <a16:creationId xmlns:a16="http://schemas.microsoft.com/office/drawing/2014/main" id="{BA7EF64C-C5F2-ADEB-96A7-2493157E8AB7}"/>
              </a:ext>
            </a:extLst>
          </p:cNvPr>
          <p:cNvSpPr/>
          <p:nvPr/>
        </p:nvSpPr>
        <p:spPr>
          <a:xfrm>
            <a:off x="5822472" y="3974772"/>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1"/>
                </a:solidFill>
              </a:rPr>
              <a:t>=</a:t>
            </a:r>
          </a:p>
        </p:txBody>
      </p:sp>
      <p:sp>
        <p:nvSpPr>
          <p:cNvPr id="8" name="TextBox 7">
            <a:extLst>
              <a:ext uri="{FF2B5EF4-FFF2-40B4-BE49-F238E27FC236}">
                <a16:creationId xmlns:a16="http://schemas.microsoft.com/office/drawing/2014/main" id="{B537613A-5C75-4DA8-6DDF-4311519472F9}"/>
              </a:ext>
            </a:extLst>
          </p:cNvPr>
          <p:cNvSpPr txBox="1"/>
          <p:nvPr/>
        </p:nvSpPr>
        <p:spPr>
          <a:xfrm>
            <a:off x="534292" y="4846867"/>
            <a:ext cx="6094218" cy="1708160"/>
          </a:xfrm>
          <a:prstGeom prst="rect">
            <a:avLst/>
          </a:prstGeom>
          <a:noFill/>
        </p:spPr>
        <p:txBody>
          <a:bodyPr wrap="square" rtlCol="0">
            <a:spAutoFit/>
          </a:bodyPr>
          <a:lstStyle/>
          <a:p>
            <a:r>
              <a:rPr lang="en-US" sz="1500" dirty="0">
                <a:latin typeface="Iosevka Term" panose="02000509030000000004" pitchFamily="49" charset="0"/>
                <a:ea typeface="Iosevka Term" panose="02000509030000000004" pitchFamily="49" charset="0"/>
                <a:cs typeface="Iosevka Term" panose="02000509030000000004" pitchFamily="49" charset="0"/>
              </a:rPr>
              <a:t>do let Y : Int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DiscreteLaplaceSampleMixed</a:t>
            </a:r>
            <a:r>
              <a:rPr lang="en-US" sz="1500" dirty="0">
                <a:latin typeface="Iosevka Term" panose="02000509030000000004" pitchFamily="49" charset="0"/>
                <a:ea typeface="Iosevka Term" panose="02000509030000000004" pitchFamily="49" charset="0"/>
                <a:cs typeface="Iosevka Term" panose="02000509030000000004" pitchFamily="49" charset="0"/>
              </a:rPr>
              <a:t> t 1 mix</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y : Nat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Int.natAbs</a:t>
            </a:r>
            <a:r>
              <a:rPr lang="en-US" sz="1500" dirty="0">
                <a:latin typeface="Iosevka Term" panose="02000509030000000004" pitchFamily="49" charset="0"/>
                <a:ea typeface="Iosevka Term" panose="02000509030000000004" pitchFamily="49" charset="0"/>
                <a:cs typeface="Iosevka Term" panose="02000509030000000004" pitchFamily="49" charset="0"/>
              </a:rPr>
              <a:t> Y</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n : Nat :=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Int.natAbs</a:t>
            </a:r>
            <a:r>
              <a:rPr lang="en-US" sz="1500" dirty="0">
                <a:latin typeface="Iosevka Term" panose="02000509030000000004" pitchFamily="49" charset="0"/>
                <a:ea typeface="Iosevka Term" panose="02000509030000000004" pitchFamily="49" charset="0"/>
                <a:cs typeface="Iosevka Term" panose="02000509030000000004" pitchFamily="49" charset="0"/>
              </a:rPr>
              <a:t> (</a:t>
            </a:r>
            <a:r>
              <a:rPr lang="en-US" sz="1500" dirty="0" err="1">
                <a:latin typeface="Iosevka Term" panose="02000509030000000004" pitchFamily="49" charset="0"/>
                <a:ea typeface="Iosevka Term" panose="02000509030000000004" pitchFamily="49" charset="0"/>
                <a:cs typeface="Iosevka Term" panose="02000509030000000004" pitchFamily="49" charset="0"/>
              </a:rPr>
              <a:t>Int.sub</a:t>
            </a:r>
            <a:r>
              <a:rPr lang="en-US" sz="1500" dirty="0">
                <a:latin typeface="Iosevka Term" panose="02000509030000000004" pitchFamily="49" charset="0"/>
                <a:ea typeface="Iosevka Term" panose="02000509030000000004" pitchFamily="49" charset="0"/>
                <a:cs typeface="Iosevka Term" panose="02000509030000000004" pitchFamily="49" charset="0"/>
              </a:rPr>
              <a:t> (y * t * den) num))^2</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d : </a:t>
            </a:r>
            <a:r>
              <a:rPr lang="en-US" sz="1500" dirty="0" err="1">
                <a:latin typeface="Iosevka Term" panose="02000509030000000004" pitchFamily="49" charset="0"/>
                <a:ea typeface="Iosevka Term" panose="02000509030000000004" pitchFamily="49" charset="0"/>
                <a:cs typeface="Iosevka Term" panose="02000509030000000004" pitchFamily="49" charset="0"/>
              </a:rPr>
              <a:t>PNat</a:t>
            </a:r>
            <a:r>
              <a:rPr lang="en-US" sz="1500" dirty="0">
                <a:latin typeface="Iosevka Term" panose="02000509030000000004" pitchFamily="49" charset="0"/>
                <a:ea typeface="Iosevka Term" panose="02000509030000000004" pitchFamily="49" charset="0"/>
                <a:cs typeface="Iosevka Term" panose="02000509030000000004" pitchFamily="49" charset="0"/>
              </a:rPr>
              <a:t> := 2 * num * t^2 * den</a:t>
            </a:r>
          </a:p>
          <a:p>
            <a:r>
              <a:rPr lang="en-US" sz="1500" dirty="0">
                <a:latin typeface="Iosevka Term" panose="02000509030000000004" pitchFamily="49" charset="0"/>
                <a:ea typeface="Iosevka Term" panose="02000509030000000004" pitchFamily="49" charset="0"/>
                <a:cs typeface="Iosevka Term" panose="02000509030000000004" pitchFamily="49" charset="0"/>
              </a:rPr>
              <a:t>  let C ← </a:t>
            </a:r>
            <a:r>
              <a:rPr lang="en-US" sz="1500" dirty="0" err="1">
                <a:latin typeface="Iosevka Term" panose="02000509030000000004" pitchFamily="49" charset="0"/>
                <a:ea typeface="Iosevka Term" panose="02000509030000000004" pitchFamily="49" charset="0"/>
                <a:cs typeface="Iosevka Term" panose="02000509030000000004" pitchFamily="49" charset="0"/>
              </a:rPr>
              <a:t>BernoulliExpNegSample</a:t>
            </a:r>
            <a:r>
              <a:rPr lang="en-US" sz="1500" dirty="0">
                <a:latin typeface="Iosevka Term" panose="02000509030000000004" pitchFamily="49" charset="0"/>
                <a:ea typeface="Iosevka Term" panose="02000509030000000004" pitchFamily="49" charset="0"/>
                <a:cs typeface="Iosevka Term" panose="02000509030000000004" pitchFamily="49" charset="0"/>
              </a:rPr>
              <a:t> n d</a:t>
            </a:r>
          </a:p>
          <a:p>
            <a:r>
              <a:rPr lang="en-US" sz="1500" dirty="0">
                <a:latin typeface="Iosevka Term" panose="02000509030000000004" pitchFamily="49" charset="0"/>
                <a:ea typeface="Iosevka Term" panose="02000509030000000004" pitchFamily="49" charset="0"/>
                <a:cs typeface="Iosevka Term" panose="02000509030000000004" pitchFamily="49" charset="0"/>
              </a:rPr>
              <a:t>  return (Y,C)</a:t>
            </a:r>
          </a:p>
          <a:p>
            <a:r>
              <a:rPr lang="en-US" sz="1500" dirty="0">
                <a:latin typeface="Iosevka Term" panose="02000509030000000004" pitchFamily="49" charset="0"/>
                <a:ea typeface="Iosevka Term" panose="02000509030000000004" pitchFamily="49" charset="0"/>
                <a:cs typeface="Iosevka Term" panose="02000509030000000004" pitchFamily="49" charset="0"/>
              </a:rPr>
              <a:t> ...</a:t>
            </a:r>
          </a:p>
        </p:txBody>
      </p:sp>
    </p:spTree>
    <p:extLst>
      <p:ext uri="{BB962C8B-B14F-4D97-AF65-F5344CB8AC3E}">
        <p14:creationId xmlns:p14="http://schemas.microsoft.com/office/powerpoint/2010/main" val="23522074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4B420F-A970-F0CC-3300-1E15BB12A21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297C096-C4C4-C269-E7AB-AF64C58AB48B}"/>
              </a:ext>
            </a:extLst>
          </p:cNvPr>
          <p:cNvSpPr>
            <a:spLocks noGrp="1"/>
          </p:cNvSpPr>
          <p:nvPr>
            <p:ph type="sldNum" sz="quarter" idx="13"/>
          </p:nvPr>
        </p:nvSpPr>
        <p:spPr/>
        <p:txBody>
          <a:bodyPr/>
          <a:lstStyle/>
          <a:p>
            <a:fld id="{EB4B8DE2-A4E8-46E4-8BBF-D75455EFF32C}" type="slidenum">
              <a:rPr lang="en-US" smtClean="0"/>
              <a:pPr/>
              <a:t>28</a:t>
            </a:fld>
            <a:endParaRPr lang="en-US" dirty="0"/>
          </a:p>
        </p:txBody>
      </p:sp>
      <p:sp>
        <p:nvSpPr>
          <p:cNvPr id="4" name="Title 3">
            <a:extLst>
              <a:ext uri="{FF2B5EF4-FFF2-40B4-BE49-F238E27FC236}">
                <a16:creationId xmlns:a16="http://schemas.microsoft.com/office/drawing/2014/main" id="{75ADF9A5-5C04-6C96-EB16-98828881BF64}"/>
              </a:ext>
            </a:extLst>
          </p:cNvPr>
          <p:cNvSpPr>
            <a:spLocks noGrp="1"/>
          </p:cNvSpPr>
          <p:nvPr>
            <p:ph type="title" idx="4294967295"/>
          </p:nvPr>
        </p:nvSpPr>
        <p:spPr>
          <a:xfrm>
            <a:off x="525376" y="606288"/>
            <a:ext cx="10972800" cy="590931"/>
          </a:xfrm>
        </p:spPr>
        <p:txBody>
          <a:bodyPr>
            <a:normAutofit fontScale="90000"/>
          </a:bodyPr>
          <a:lstStyle/>
          <a:p>
            <a:r>
              <a:rPr lang="en-US" dirty="0"/>
              <a:t>Verified Samplers</a:t>
            </a:r>
          </a:p>
        </p:txBody>
      </p:sp>
      <p:pic>
        <p:nvPicPr>
          <p:cNvPr id="5" name="Picture 4">
            <a:extLst>
              <a:ext uri="{FF2B5EF4-FFF2-40B4-BE49-F238E27FC236}">
                <a16:creationId xmlns:a16="http://schemas.microsoft.com/office/drawing/2014/main" id="{5924383D-599E-512F-9C0D-DB0A2C29E192}"/>
              </a:ext>
            </a:extLst>
          </p:cNvPr>
          <p:cNvPicPr>
            <a:picLocks noChangeAspect="1"/>
          </p:cNvPicPr>
          <p:nvPr/>
        </p:nvPicPr>
        <p:blipFill>
          <a:blip r:embed="rId3"/>
          <a:srcRect r="40281"/>
          <a:stretch>
            <a:fillRect/>
          </a:stretch>
        </p:blipFill>
        <p:spPr>
          <a:xfrm>
            <a:off x="1537579" y="1486215"/>
            <a:ext cx="1819396" cy="1573888"/>
          </a:xfrm>
          <a:prstGeom prst="rect">
            <a:avLst/>
          </a:prstGeom>
          <a:effectLst>
            <a:outerShdw blurRad="160902" dist="66492" dir="1145747" sx="100032" sy="100032" algn="ctr" rotWithShape="0">
              <a:srgbClr val="000000">
                <a:alpha val="34000"/>
              </a:srgbClr>
            </a:outerShdw>
          </a:effectLst>
        </p:spPr>
      </p:pic>
      <p:pic>
        <p:nvPicPr>
          <p:cNvPr id="6" name="Picture 5">
            <a:extLst>
              <a:ext uri="{FF2B5EF4-FFF2-40B4-BE49-F238E27FC236}">
                <a16:creationId xmlns:a16="http://schemas.microsoft.com/office/drawing/2014/main" id="{C75D019C-F4AA-3721-B1B3-F426835D9191}"/>
              </a:ext>
            </a:extLst>
          </p:cNvPr>
          <p:cNvPicPr>
            <a:picLocks noChangeAspect="1"/>
          </p:cNvPicPr>
          <p:nvPr/>
        </p:nvPicPr>
        <p:blipFill>
          <a:blip r:embed="rId4"/>
          <a:stretch>
            <a:fillRect/>
          </a:stretch>
        </p:blipFill>
        <p:spPr>
          <a:xfrm>
            <a:off x="7976170" y="688030"/>
            <a:ext cx="3226696" cy="2421771"/>
          </a:xfrm>
          <a:prstGeom prst="rect">
            <a:avLst/>
          </a:prstGeom>
        </p:spPr>
      </p:pic>
      <p:pic>
        <p:nvPicPr>
          <p:cNvPr id="2" name="Picture 1">
            <a:extLst>
              <a:ext uri="{FF2B5EF4-FFF2-40B4-BE49-F238E27FC236}">
                <a16:creationId xmlns:a16="http://schemas.microsoft.com/office/drawing/2014/main" id="{D1D67F85-5CBD-ADAC-26DD-FBEEC846116C}"/>
              </a:ext>
            </a:extLst>
          </p:cNvPr>
          <p:cNvPicPr>
            <a:picLocks noChangeAspect="1"/>
          </p:cNvPicPr>
          <p:nvPr/>
        </p:nvPicPr>
        <p:blipFill>
          <a:blip r:embed="rId5"/>
          <a:srcRect r="38752" b="2847"/>
          <a:stretch>
            <a:fillRect/>
          </a:stretch>
        </p:blipFill>
        <p:spPr>
          <a:xfrm>
            <a:off x="2256867" y="1924795"/>
            <a:ext cx="2090322" cy="966619"/>
          </a:xfrm>
          <a:prstGeom prst="rect">
            <a:avLst/>
          </a:prstGeom>
          <a:effectLst>
            <a:outerShdw blurRad="160902" dist="66492" dir="1145747" sx="100032" sy="100032" algn="ctr" rotWithShape="0">
              <a:srgbClr val="000000">
                <a:alpha val="34000"/>
              </a:srgbClr>
            </a:outerShdw>
          </a:effectLst>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63B4439-112D-B90E-7D25-33D3ED72CA29}"/>
                  </a:ext>
                </a:extLst>
              </p:cNvPr>
              <p:cNvSpPr txBox="1"/>
              <p:nvPr/>
            </p:nvSpPr>
            <p:spPr>
              <a:xfrm>
                <a:off x="7301223" y="1436944"/>
                <a:ext cx="1606051" cy="615040"/>
              </a:xfrm>
              <a:prstGeom prst="rect">
                <a:avLst/>
              </a:prstGeom>
              <a:noFill/>
            </p:spPr>
            <p:txBody>
              <a:bodyPr wrap="square" lIns="0" tIns="0" rIns="0" bIns="0" rtlCol="0">
                <a:spAutoFit/>
              </a:bodyPr>
              <a:lstStyle/>
              <a:p>
                <a:r>
                  <a:rPr lang="en-US" sz="2000" dirty="0"/>
                  <a:t> </a:t>
                </a:r>
                <a14:m>
                  <m:oMath xmlns:m="http://schemas.openxmlformats.org/officeDocument/2006/math">
                    <m:f>
                      <m:fPr>
                        <m:ctrlPr>
                          <a:rPr lang="en-US" sz="2000" i="1" smtClean="0">
                            <a:latin typeface="Cambria Math" panose="02040503050406030204" pitchFamily="18" charset="0"/>
                          </a:rPr>
                        </m:ctrlPr>
                      </m:fPr>
                      <m:num>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num>
                      <m:den>
                        <m:nary>
                          <m:naryPr>
                            <m:chr m:val="∑"/>
                            <m:limLoc m:val="subSup"/>
                            <m:supHide m:val="on"/>
                            <m:ctrlPr>
                              <a:rPr lang="en-US" sz="2000" i="1" smtClean="0">
                                <a:latin typeface="Cambria Math" panose="02040503050406030204" pitchFamily="18" charset="0"/>
                              </a:rPr>
                            </m:ctrlPr>
                          </m:naryPr>
                          <m:sub>
                            <m:r>
                              <m:rPr>
                                <m:brk m:alnAt="9"/>
                              </m:rP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ℤ</m:t>
                            </m:r>
                          </m:sub>
                          <m:sup/>
                          <m:e>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𝑒</m:t>
                                </m:r>
                              </m:e>
                              <m:sup>
                                <m:f>
                                  <m:fPr>
                                    <m:type m:val="lin"/>
                                    <m:ctrlPr>
                                      <a:rPr lang="en-US" sz="2000" i="1" smtClean="0">
                                        <a:latin typeface="Cambria Math" panose="02040503050406030204" pitchFamily="18" charset="0"/>
                                      </a:rPr>
                                    </m:ctrlPr>
                                  </m:fPr>
                                  <m:num>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𝜇</m:t>
                                        </m:r>
                                        <m:r>
                                          <a:rPr lang="en-US" sz="2000" b="0" i="1" smtClean="0">
                                            <a:latin typeface="Cambria Math" panose="02040503050406030204" pitchFamily="18" charset="0"/>
                                            <a:ea typeface="Cambria Math" panose="02040503050406030204" pitchFamily="18" charset="0"/>
                                          </a:rPr>
                                          <m:t>)</m:t>
                                        </m:r>
                                      </m:e>
                                      <m:sup>
                                        <m:r>
                                          <a:rPr lang="en-US" sz="2000" b="0" i="1" smtClean="0">
                                            <a:latin typeface="Cambria Math" panose="02040503050406030204" pitchFamily="18" charset="0"/>
                                          </a:rPr>
                                          <m:t>2</m:t>
                                        </m:r>
                                      </m:sup>
                                    </m:sSup>
                                  </m:num>
                                  <m:den>
                                    <m:r>
                                      <a:rPr lang="en-US" sz="2000" b="0" i="1" smtClean="0">
                                        <a:latin typeface="Cambria Math" panose="02040503050406030204" pitchFamily="18" charset="0"/>
                                      </a:rPr>
                                      <m:t>2</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𝜎</m:t>
                                        </m:r>
                                      </m:e>
                                      <m:sup>
                                        <m:r>
                                          <a:rPr lang="en-US" sz="2000" b="0" i="1" smtClean="0">
                                            <a:latin typeface="Cambria Math" panose="02040503050406030204" pitchFamily="18" charset="0"/>
                                          </a:rPr>
                                          <m:t>2</m:t>
                                        </m:r>
                                      </m:sup>
                                    </m:sSup>
                                  </m:den>
                                </m:f>
                              </m:sup>
                            </m:sSup>
                          </m:e>
                        </m:nary>
                      </m:den>
                    </m:f>
                  </m:oMath>
                </a14:m>
                <a:endParaRPr lang="en-US" sz="2000" dirty="0"/>
              </a:p>
            </p:txBody>
          </p:sp>
        </mc:Choice>
        <mc:Fallback xmlns="">
          <p:sp>
            <p:nvSpPr>
              <p:cNvPr id="7" name="TextBox 6">
                <a:extLst>
                  <a:ext uri="{FF2B5EF4-FFF2-40B4-BE49-F238E27FC236}">
                    <a16:creationId xmlns:a16="http://schemas.microsoft.com/office/drawing/2014/main" id="{263B4439-112D-B90E-7D25-33D3ED72CA29}"/>
                  </a:ext>
                </a:extLst>
              </p:cNvPr>
              <p:cNvSpPr txBox="1">
                <a:spLocks noRot="1" noChangeAspect="1" noMove="1" noResize="1" noEditPoints="1" noAdjustHandles="1" noChangeArrowheads="1" noChangeShapeType="1" noTextEdit="1"/>
              </p:cNvSpPr>
              <p:nvPr/>
            </p:nvSpPr>
            <p:spPr>
              <a:xfrm>
                <a:off x="7301223" y="1436944"/>
                <a:ext cx="1606051" cy="615040"/>
              </a:xfrm>
              <a:prstGeom prst="rect">
                <a:avLst/>
              </a:prstGeom>
              <a:blipFill>
                <a:blip r:embed="rId6"/>
                <a:stretch>
                  <a:fillRect l="-18898" t="-42857" r="-1575" b="-97959"/>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805F245-971E-A1E6-70E7-D338E15BC67A}"/>
              </a:ext>
            </a:extLst>
          </p:cNvPr>
          <p:cNvCxnSpPr>
            <a:cxnSpLocks/>
          </p:cNvCxnSpPr>
          <p:nvPr/>
        </p:nvCxnSpPr>
        <p:spPr>
          <a:xfrm>
            <a:off x="9589518" y="3334405"/>
            <a:ext cx="0" cy="5918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079E4FE-D37A-9772-2C34-E87FF0A9D222}"/>
              </a:ext>
            </a:extLst>
          </p:cNvPr>
          <p:cNvSpPr txBox="1"/>
          <p:nvPr/>
        </p:nvSpPr>
        <p:spPr>
          <a:xfrm>
            <a:off x="8592032" y="4088130"/>
            <a:ext cx="1994972"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PMF Z</a:t>
            </a:r>
          </a:p>
        </p:txBody>
      </p:sp>
      <p:cxnSp>
        <p:nvCxnSpPr>
          <p:cNvPr id="20" name="Straight Arrow Connector 19">
            <a:extLst>
              <a:ext uri="{FF2B5EF4-FFF2-40B4-BE49-F238E27FC236}">
                <a16:creationId xmlns:a16="http://schemas.microsoft.com/office/drawing/2014/main" id="{F46B7225-4316-B5B7-D75D-2F906FDDAF09}"/>
              </a:ext>
            </a:extLst>
          </p:cNvPr>
          <p:cNvCxnSpPr>
            <a:cxnSpLocks/>
          </p:cNvCxnSpPr>
          <p:nvPr/>
        </p:nvCxnSpPr>
        <p:spPr>
          <a:xfrm>
            <a:off x="2602481" y="3334404"/>
            <a:ext cx="0" cy="5918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14390B9-683F-7017-1827-838DCFC841EA}"/>
              </a:ext>
            </a:extLst>
          </p:cNvPr>
          <p:cNvSpPr txBox="1"/>
          <p:nvPr/>
        </p:nvSpPr>
        <p:spPr>
          <a:xfrm>
            <a:off x="1537579" y="4103526"/>
            <a:ext cx="1994972" cy="553998"/>
          </a:xfrm>
          <a:prstGeom prst="rect">
            <a:avLst/>
          </a:prstGeom>
          <a:noFill/>
        </p:spPr>
        <p:txBody>
          <a:bodyPr wrap="square" rtlCol="0">
            <a:spAutoFit/>
          </a:bodyPr>
          <a:lstStyle/>
          <a:p>
            <a:pPr algn="ctr"/>
            <a:r>
              <a:rPr lang="en-US" sz="3000" dirty="0">
                <a:latin typeface="Iosevka Term" panose="02000509030000000004" pitchFamily="49" charset="0"/>
                <a:ea typeface="Iosevka Term" panose="02000509030000000004" pitchFamily="49" charset="0"/>
                <a:cs typeface="Iosevka Term" panose="02000509030000000004" pitchFamily="49" charset="0"/>
              </a:rPr>
              <a:t>PMF Z</a:t>
            </a:r>
          </a:p>
        </p:txBody>
      </p:sp>
      <p:sp>
        <p:nvSpPr>
          <p:cNvPr id="10" name="TextBox 9">
            <a:extLst>
              <a:ext uri="{FF2B5EF4-FFF2-40B4-BE49-F238E27FC236}">
                <a16:creationId xmlns:a16="http://schemas.microsoft.com/office/drawing/2014/main" id="{4CA98BCB-66BC-3653-5B6C-E4CEEBDA99EB}"/>
              </a:ext>
            </a:extLst>
          </p:cNvPr>
          <p:cNvSpPr txBox="1"/>
          <p:nvPr/>
        </p:nvSpPr>
        <p:spPr>
          <a:xfrm>
            <a:off x="6754446" y="2980691"/>
            <a:ext cx="1875763" cy="923330"/>
          </a:xfrm>
          <a:prstGeom prst="rect">
            <a:avLst/>
          </a:prstGeom>
          <a:noFill/>
        </p:spPr>
        <p:txBody>
          <a:bodyPr wrap="square" rtlCol="0">
            <a:spAutoFit/>
          </a:bodyPr>
          <a:lstStyle/>
          <a:p>
            <a:pPr algn="ctr"/>
            <a:r>
              <a:rPr lang="en-US" i="1" dirty="0">
                <a:solidFill>
                  <a:schemeClr val="tx2"/>
                </a:solidFill>
              </a:rPr>
              <a:t>Poisson Summation Formula</a:t>
            </a:r>
            <a:endParaRPr lang="en-US" sz="3000" i="1" dirty="0">
              <a:solidFill>
                <a:schemeClr val="tx2"/>
              </a:solidFill>
              <a:latin typeface="Iosevka Term" panose="02000509030000000004" pitchFamily="49" charset="0"/>
              <a:ea typeface="Iosevka Term" panose="02000509030000000004" pitchFamily="49" charset="0"/>
              <a:cs typeface="Iosevka Term" panose="02000509030000000004" pitchFamily="49" charset="0"/>
            </a:endParaRPr>
          </a:p>
        </p:txBody>
      </p:sp>
      <p:sp>
        <p:nvSpPr>
          <p:cNvPr id="11" name="TextBox 10">
            <a:extLst>
              <a:ext uri="{FF2B5EF4-FFF2-40B4-BE49-F238E27FC236}">
                <a16:creationId xmlns:a16="http://schemas.microsoft.com/office/drawing/2014/main" id="{55538A99-8F4D-9DB0-5CC6-B27117609CC9}"/>
              </a:ext>
            </a:extLst>
          </p:cNvPr>
          <p:cNvSpPr txBox="1"/>
          <p:nvPr/>
        </p:nvSpPr>
        <p:spPr>
          <a:xfrm>
            <a:off x="4136013" y="5269231"/>
            <a:ext cx="1875763" cy="369332"/>
          </a:xfrm>
          <a:prstGeom prst="rect">
            <a:avLst/>
          </a:prstGeom>
          <a:noFill/>
        </p:spPr>
        <p:txBody>
          <a:bodyPr wrap="square" rtlCol="0">
            <a:spAutoFit/>
          </a:bodyPr>
          <a:lstStyle/>
          <a:p>
            <a:pPr algn="ctr"/>
            <a:r>
              <a:rPr lang="en-US" i="1" dirty="0">
                <a:solidFill>
                  <a:schemeClr val="tx2"/>
                </a:solidFill>
              </a:rPr>
              <a:t>Topology</a:t>
            </a:r>
            <a:endParaRPr lang="en-US" sz="3000" i="1" dirty="0">
              <a:solidFill>
                <a:schemeClr val="tx2"/>
              </a:solidFill>
              <a:latin typeface="Iosevka Term" panose="02000509030000000004" pitchFamily="49" charset="0"/>
              <a:ea typeface="Iosevka Term" panose="02000509030000000004" pitchFamily="49" charset="0"/>
              <a:cs typeface="Iosevka Term" panose="02000509030000000004" pitchFamily="49" charset="0"/>
            </a:endParaRPr>
          </a:p>
        </p:txBody>
      </p:sp>
      <p:sp>
        <p:nvSpPr>
          <p:cNvPr id="12" name="TextBox 11">
            <a:extLst>
              <a:ext uri="{FF2B5EF4-FFF2-40B4-BE49-F238E27FC236}">
                <a16:creationId xmlns:a16="http://schemas.microsoft.com/office/drawing/2014/main" id="{75662868-3810-C490-C558-0296D41E6D7B}"/>
              </a:ext>
            </a:extLst>
          </p:cNvPr>
          <p:cNvSpPr txBox="1"/>
          <p:nvPr/>
        </p:nvSpPr>
        <p:spPr>
          <a:xfrm>
            <a:off x="6350235" y="5130732"/>
            <a:ext cx="1875763" cy="646331"/>
          </a:xfrm>
          <a:prstGeom prst="rect">
            <a:avLst/>
          </a:prstGeom>
          <a:noFill/>
        </p:spPr>
        <p:txBody>
          <a:bodyPr wrap="square" rtlCol="0">
            <a:spAutoFit/>
          </a:bodyPr>
          <a:lstStyle/>
          <a:p>
            <a:pPr algn="ctr"/>
            <a:r>
              <a:rPr lang="en-US" i="1" dirty="0">
                <a:solidFill>
                  <a:schemeClr val="tx2"/>
                </a:solidFill>
              </a:rPr>
              <a:t>Jensen’s Inequality</a:t>
            </a:r>
          </a:p>
        </p:txBody>
      </p:sp>
      <p:sp>
        <p:nvSpPr>
          <p:cNvPr id="14" name="TextBox 13">
            <a:extLst>
              <a:ext uri="{FF2B5EF4-FFF2-40B4-BE49-F238E27FC236}">
                <a16:creationId xmlns:a16="http://schemas.microsoft.com/office/drawing/2014/main" id="{70B742E1-6111-D041-06C5-8966560854CF}"/>
              </a:ext>
            </a:extLst>
          </p:cNvPr>
          <p:cNvSpPr txBox="1"/>
          <p:nvPr/>
        </p:nvSpPr>
        <p:spPr>
          <a:xfrm>
            <a:off x="4540100" y="3795347"/>
            <a:ext cx="1875763" cy="646331"/>
          </a:xfrm>
          <a:prstGeom prst="rect">
            <a:avLst/>
          </a:prstGeom>
          <a:noFill/>
        </p:spPr>
        <p:txBody>
          <a:bodyPr wrap="square" rtlCol="0">
            <a:spAutoFit/>
          </a:bodyPr>
          <a:lstStyle/>
          <a:p>
            <a:pPr algn="ctr"/>
            <a:r>
              <a:rPr lang="en-US" i="1" dirty="0">
                <a:solidFill>
                  <a:schemeClr val="tx2"/>
                </a:solidFill>
              </a:rPr>
              <a:t>Complex </a:t>
            </a:r>
          </a:p>
          <a:p>
            <a:pPr algn="ctr"/>
            <a:r>
              <a:rPr lang="en-US" i="1" dirty="0">
                <a:solidFill>
                  <a:schemeClr val="tx2"/>
                </a:solidFill>
              </a:rPr>
              <a:t>Numbers</a:t>
            </a:r>
            <a:endParaRPr lang="en-US" sz="3000" i="1" dirty="0">
              <a:solidFill>
                <a:schemeClr val="tx2"/>
              </a:solidFill>
              <a:latin typeface="Iosevka Term" panose="02000509030000000004" pitchFamily="49" charset="0"/>
              <a:ea typeface="Iosevka Term" panose="02000509030000000004" pitchFamily="49" charset="0"/>
              <a:cs typeface="Iosevka Term" panose="02000509030000000004" pitchFamily="49" charset="0"/>
            </a:endParaRPr>
          </a:p>
        </p:txBody>
      </p:sp>
      <p:sp>
        <p:nvSpPr>
          <p:cNvPr id="17" name="Freeform 16">
            <a:extLst>
              <a:ext uri="{FF2B5EF4-FFF2-40B4-BE49-F238E27FC236}">
                <a16:creationId xmlns:a16="http://schemas.microsoft.com/office/drawing/2014/main" id="{336AD084-402D-398E-700C-5A371086B789}"/>
              </a:ext>
            </a:extLst>
          </p:cNvPr>
          <p:cNvSpPr/>
          <p:nvPr/>
        </p:nvSpPr>
        <p:spPr>
          <a:xfrm>
            <a:off x="3499104" y="3650641"/>
            <a:ext cx="5413248" cy="2349453"/>
          </a:xfrm>
          <a:custGeom>
            <a:avLst/>
            <a:gdLst>
              <a:gd name="connsiteX0" fmla="*/ 0 w 5413248"/>
              <a:gd name="connsiteY0" fmla="*/ 762863 h 2349453"/>
              <a:gd name="connsiteX1" fmla="*/ 597408 w 5413248"/>
              <a:gd name="connsiteY1" fmla="*/ 19151 h 2349453"/>
              <a:gd name="connsiteX2" fmla="*/ 1511808 w 5413248"/>
              <a:gd name="connsiteY2" fmla="*/ 1457807 h 2349453"/>
              <a:gd name="connsiteX3" fmla="*/ 2609088 w 5413248"/>
              <a:gd name="connsiteY3" fmla="*/ 677519 h 2349453"/>
              <a:gd name="connsiteX4" fmla="*/ 3340608 w 5413248"/>
              <a:gd name="connsiteY4" fmla="*/ 592175 h 2349453"/>
              <a:gd name="connsiteX5" fmla="*/ 4559808 w 5413248"/>
              <a:gd name="connsiteY5" fmla="*/ 2018639 h 2349453"/>
              <a:gd name="connsiteX6" fmla="*/ 3255264 w 5413248"/>
              <a:gd name="connsiteY6" fmla="*/ 2274671 h 2349453"/>
              <a:gd name="connsiteX7" fmla="*/ 3267456 w 5413248"/>
              <a:gd name="connsiteY7" fmla="*/ 970127 h 2349453"/>
              <a:gd name="connsiteX8" fmla="*/ 4218432 w 5413248"/>
              <a:gd name="connsiteY8" fmla="*/ 409295 h 2349453"/>
              <a:gd name="connsiteX9" fmla="*/ 4913376 w 5413248"/>
              <a:gd name="connsiteY9" fmla="*/ 872591 h 2349453"/>
              <a:gd name="connsiteX10" fmla="*/ 5413248 w 5413248"/>
              <a:gd name="connsiteY10" fmla="*/ 872591 h 2349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13248" h="2349453">
                <a:moveTo>
                  <a:pt x="0" y="762863"/>
                </a:moveTo>
                <a:cubicBezTo>
                  <a:pt x="172720" y="333095"/>
                  <a:pt x="345440" y="-96673"/>
                  <a:pt x="597408" y="19151"/>
                </a:cubicBezTo>
                <a:cubicBezTo>
                  <a:pt x="849376" y="134975"/>
                  <a:pt x="1176528" y="1348079"/>
                  <a:pt x="1511808" y="1457807"/>
                </a:cubicBezTo>
                <a:cubicBezTo>
                  <a:pt x="1847088" y="1567535"/>
                  <a:pt x="2304288" y="821791"/>
                  <a:pt x="2609088" y="677519"/>
                </a:cubicBezTo>
                <a:cubicBezTo>
                  <a:pt x="2913888" y="533247"/>
                  <a:pt x="3015488" y="368655"/>
                  <a:pt x="3340608" y="592175"/>
                </a:cubicBezTo>
                <a:cubicBezTo>
                  <a:pt x="3665728" y="815695"/>
                  <a:pt x="4574032" y="1738223"/>
                  <a:pt x="4559808" y="2018639"/>
                </a:cubicBezTo>
                <a:cubicBezTo>
                  <a:pt x="4545584" y="2299055"/>
                  <a:pt x="3470656" y="2449423"/>
                  <a:pt x="3255264" y="2274671"/>
                </a:cubicBezTo>
                <a:cubicBezTo>
                  <a:pt x="3039872" y="2099919"/>
                  <a:pt x="3106928" y="1281023"/>
                  <a:pt x="3267456" y="970127"/>
                </a:cubicBezTo>
                <a:cubicBezTo>
                  <a:pt x="3427984" y="659231"/>
                  <a:pt x="3944112" y="425551"/>
                  <a:pt x="4218432" y="409295"/>
                </a:cubicBezTo>
                <a:cubicBezTo>
                  <a:pt x="4492752" y="393039"/>
                  <a:pt x="4714240" y="795375"/>
                  <a:pt x="4913376" y="872591"/>
                </a:cubicBezTo>
                <a:cubicBezTo>
                  <a:pt x="5112512" y="949807"/>
                  <a:pt x="5262880" y="911199"/>
                  <a:pt x="5413248" y="872591"/>
                </a:cubicBezTo>
              </a:path>
            </a:pathLst>
          </a:custGeom>
          <a:noFill/>
          <a:ln w="57150" cap="rnd">
            <a:prstDash val="sysDot"/>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C50A973-CE93-3027-9DF7-E48DB6F65B29}"/>
              </a:ext>
            </a:extLst>
          </p:cNvPr>
          <p:cNvSpPr txBox="1"/>
          <p:nvPr/>
        </p:nvSpPr>
        <p:spPr>
          <a:xfrm>
            <a:off x="3094040" y="2972659"/>
            <a:ext cx="1875763" cy="646331"/>
          </a:xfrm>
          <a:prstGeom prst="rect">
            <a:avLst/>
          </a:prstGeom>
          <a:noFill/>
        </p:spPr>
        <p:txBody>
          <a:bodyPr wrap="square" rtlCol="0">
            <a:spAutoFit/>
          </a:bodyPr>
          <a:lstStyle/>
          <a:p>
            <a:pPr algn="ctr"/>
            <a:r>
              <a:rPr lang="en-US" i="1" dirty="0">
                <a:solidFill>
                  <a:schemeClr val="tx2"/>
                </a:solidFill>
              </a:rPr>
              <a:t>Extended </a:t>
            </a:r>
          </a:p>
          <a:p>
            <a:pPr algn="ctr"/>
            <a:r>
              <a:rPr lang="en-US" i="1" dirty="0">
                <a:solidFill>
                  <a:schemeClr val="tx2"/>
                </a:solidFill>
              </a:rPr>
              <a:t>Reals</a:t>
            </a:r>
          </a:p>
        </p:txBody>
      </p:sp>
    </p:spTree>
    <p:extLst>
      <p:ext uri="{BB962C8B-B14F-4D97-AF65-F5344CB8AC3E}">
        <p14:creationId xmlns:p14="http://schemas.microsoft.com/office/powerpoint/2010/main" val="13433840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D2E6A-62E9-638C-4C20-DECCDE792DE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066A1DA-C155-3D1E-4E14-72BAEC45A796}"/>
              </a:ext>
            </a:extLst>
          </p:cNvPr>
          <p:cNvSpPr>
            <a:spLocks noGrp="1"/>
          </p:cNvSpPr>
          <p:nvPr>
            <p:ph type="sldNum" sz="quarter" idx="13"/>
          </p:nvPr>
        </p:nvSpPr>
        <p:spPr/>
        <p:txBody>
          <a:bodyPr/>
          <a:lstStyle/>
          <a:p>
            <a:fld id="{EB4B8DE2-A4E8-46E4-8BBF-D75455EFF32C}" type="slidenum">
              <a:rPr lang="en-US" smtClean="0"/>
              <a:pPr/>
              <a:t>29</a:t>
            </a:fld>
            <a:endParaRPr lang="en-US" dirty="0"/>
          </a:p>
        </p:txBody>
      </p:sp>
      <p:sp>
        <p:nvSpPr>
          <p:cNvPr id="4" name="Title 3">
            <a:extLst>
              <a:ext uri="{FF2B5EF4-FFF2-40B4-BE49-F238E27FC236}">
                <a16:creationId xmlns:a16="http://schemas.microsoft.com/office/drawing/2014/main" id="{3AA7222E-1D01-107A-D811-3901417CDB37}"/>
              </a:ext>
            </a:extLst>
          </p:cNvPr>
          <p:cNvSpPr>
            <a:spLocks noGrp="1"/>
          </p:cNvSpPr>
          <p:nvPr>
            <p:ph type="title" idx="4294967295"/>
          </p:nvPr>
        </p:nvSpPr>
        <p:spPr>
          <a:xfrm>
            <a:off x="525376" y="606288"/>
            <a:ext cx="10972800" cy="590931"/>
          </a:xfrm>
        </p:spPr>
        <p:txBody>
          <a:bodyPr>
            <a:normAutofit fontScale="90000"/>
          </a:bodyPr>
          <a:lstStyle/>
          <a:p>
            <a:r>
              <a:rPr lang="en-US" dirty="0"/>
              <a:t>Verified Samplers</a:t>
            </a:r>
          </a:p>
        </p:txBody>
      </p:sp>
      <p:sp>
        <p:nvSpPr>
          <p:cNvPr id="9" name="Rectangle 8">
            <a:extLst>
              <a:ext uri="{FF2B5EF4-FFF2-40B4-BE49-F238E27FC236}">
                <a16:creationId xmlns:a16="http://schemas.microsoft.com/office/drawing/2014/main" id="{699649E5-77F5-7F93-FC3A-F25B1DC7993F}"/>
              </a:ext>
            </a:extLst>
          </p:cNvPr>
          <p:cNvSpPr/>
          <p:nvPr/>
        </p:nvSpPr>
        <p:spPr>
          <a:xfrm>
            <a:off x="7782183" y="3632427"/>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grpSp>
        <p:nvGrpSpPr>
          <p:cNvPr id="49" name="Group 48">
            <a:extLst>
              <a:ext uri="{FF2B5EF4-FFF2-40B4-BE49-F238E27FC236}">
                <a16:creationId xmlns:a16="http://schemas.microsoft.com/office/drawing/2014/main" id="{8A29CFE9-FFAF-60B8-4B87-1528A8632C38}"/>
              </a:ext>
            </a:extLst>
          </p:cNvPr>
          <p:cNvGrpSpPr/>
          <p:nvPr/>
        </p:nvGrpSpPr>
        <p:grpSpPr>
          <a:xfrm>
            <a:off x="4893318" y="3254815"/>
            <a:ext cx="2566946" cy="1437977"/>
            <a:chOff x="4645673" y="3250549"/>
            <a:chExt cx="2566946" cy="1437977"/>
          </a:xfrm>
        </p:grpSpPr>
        <p:sp>
          <p:nvSpPr>
            <p:cNvPr id="45" name="Rectangle 44">
              <a:extLst>
                <a:ext uri="{FF2B5EF4-FFF2-40B4-BE49-F238E27FC236}">
                  <a16:creationId xmlns:a16="http://schemas.microsoft.com/office/drawing/2014/main" id="{E7BCCACB-0FA9-773C-7B1B-A6D3384A4BB4}"/>
                </a:ext>
              </a:extLst>
            </p:cNvPr>
            <p:cNvSpPr/>
            <p:nvPr/>
          </p:nvSpPr>
          <p:spPr>
            <a:xfrm>
              <a:off x="4645673" y="3250549"/>
              <a:ext cx="2566946" cy="1437977"/>
            </a:xfrm>
            <a:prstGeom prst="rect">
              <a:avLst/>
            </a:prstGeom>
            <a:solidFill>
              <a:schemeClr val="bg1"/>
            </a:solid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Program</a:t>
              </a:r>
            </a:p>
          </p:txBody>
        </p:sp>
        <p:sp>
          <p:nvSpPr>
            <p:cNvPr id="46" name="TextBox 45">
              <a:extLst>
                <a:ext uri="{FF2B5EF4-FFF2-40B4-BE49-F238E27FC236}">
                  <a16:creationId xmlns:a16="http://schemas.microsoft.com/office/drawing/2014/main" id="{3BC4272A-5221-C9F3-5472-A09E7FC6FEC5}"/>
                </a:ext>
              </a:extLst>
            </p:cNvPr>
            <p:cNvSpPr txBox="1"/>
            <p:nvPr/>
          </p:nvSpPr>
          <p:spPr>
            <a:xfrm>
              <a:off x="4931660" y="4047387"/>
              <a:ext cx="1994972" cy="553998"/>
            </a:xfrm>
            <a:prstGeom prst="rect">
              <a:avLst/>
            </a:prstGeom>
            <a:noFill/>
          </p:spPr>
          <p:txBody>
            <a:bodyPr wrap="square" rtlCol="0">
              <a:spAutoFit/>
            </a:bodyPr>
            <a:lstStyle/>
            <a:p>
              <a:pPr algn="ctr"/>
              <a:r>
                <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rPr>
                <a:t>PMF Z</a:t>
              </a:r>
            </a:p>
          </p:txBody>
        </p:sp>
      </p:grpSp>
      <p:grpSp>
        <p:nvGrpSpPr>
          <p:cNvPr id="50" name="Group 49">
            <a:extLst>
              <a:ext uri="{FF2B5EF4-FFF2-40B4-BE49-F238E27FC236}">
                <a16:creationId xmlns:a16="http://schemas.microsoft.com/office/drawing/2014/main" id="{194240B2-23A2-441E-3DD3-56FE155C89E9}"/>
              </a:ext>
            </a:extLst>
          </p:cNvPr>
          <p:cNvGrpSpPr/>
          <p:nvPr/>
        </p:nvGrpSpPr>
        <p:grpSpPr>
          <a:xfrm>
            <a:off x="8786854" y="3254815"/>
            <a:ext cx="2566946" cy="1437977"/>
            <a:chOff x="8268365" y="3259080"/>
            <a:chExt cx="2566946" cy="1437977"/>
          </a:xfrm>
        </p:grpSpPr>
        <p:sp>
          <p:nvSpPr>
            <p:cNvPr id="47" name="Rectangle 46">
              <a:extLst>
                <a:ext uri="{FF2B5EF4-FFF2-40B4-BE49-F238E27FC236}">
                  <a16:creationId xmlns:a16="http://schemas.microsoft.com/office/drawing/2014/main" id="{E6B434A2-4A24-360C-DC48-D60A4D49BCEA}"/>
                </a:ext>
              </a:extLst>
            </p:cNvPr>
            <p:cNvSpPr/>
            <p:nvPr/>
          </p:nvSpPr>
          <p:spPr>
            <a:xfrm>
              <a:off x="8268365" y="3259080"/>
              <a:ext cx="2566946" cy="1437977"/>
            </a:xfrm>
            <a:prstGeom prst="rect">
              <a:avLst/>
            </a:prstGeom>
            <a:solidFill>
              <a:schemeClr val="bg1"/>
            </a:solid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Specification</a:t>
              </a:r>
            </a:p>
          </p:txBody>
        </p:sp>
        <p:sp>
          <p:nvSpPr>
            <p:cNvPr id="48" name="TextBox 47">
              <a:extLst>
                <a:ext uri="{FF2B5EF4-FFF2-40B4-BE49-F238E27FC236}">
                  <a16:creationId xmlns:a16="http://schemas.microsoft.com/office/drawing/2014/main" id="{EE210EBF-05B8-74F8-2C10-6BE2EE34FBF7}"/>
                </a:ext>
              </a:extLst>
            </p:cNvPr>
            <p:cNvSpPr txBox="1"/>
            <p:nvPr/>
          </p:nvSpPr>
          <p:spPr>
            <a:xfrm>
              <a:off x="8554352" y="4055918"/>
              <a:ext cx="1994972" cy="553998"/>
            </a:xfrm>
            <a:prstGeom prst="rect">
              <a:avLst/>
            </a:prstGeom>
            <a:noFill/>
          </p:spPr>
          <p:txBody>
            <a:bodyPr wrap="square" rtlCol="0">
              <a:spAutoFit/>
            </a:bodyPr>
            <a:lstStyle/>
            <a:p>
              <a:pPr algn="ctr"/>
              <a:r>
                <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rPr>
                <a:t>PMF Z</a:t>
              </a:r>
            </a:p>
          </p:txBody>
        </p:sp>
      </p:grpSp>
    </p:spTree>
    <p:extLst>
      <p:ext uri="{BB962C8B-B14F-4D97-AF65-F5344CB8AC3E}">
        <p14:creationId xmlns:p14="http://schemas.microsoft.com/office/powerpoint/2010/main" val="12279332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3D6BC1-8D5D-DD65-C00E-D330D4F413C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71C587D-2F83-CBFA-6C2E-71806EA6E655}"/>
              </a:ext>
            </a:extLst>
          </p:cNvPr>
          <p:cNvSpPr>
            <a:spLocks noGrp="1"/>
          </p:cNvSpPr>
          <p:nvPr>
            <p:ph type="sldNum" sz="quarter" idx="13"/>
          </p:nvPr>
        </p:nvSpPr>
        <p:spPr/>
        <p:txBody>
          <a:bodyPr/>
          <a:lstStyle/>
          <a:p>
            <a:fld id="{EB4B8DE2-A4E8-46E4-8BBF-D75455EFF32C}" type="slidenum">
              <a:rPr lang="en-US" smtClean="0"/>
              <a:pPr/>
              <a:t>3</a:t>
            </a:fld>
            <a:endParaRPr lang="en-US" dirty="0"/>
          </a:p>
        </p:txBody>
      </p:sp>
      <p:pic>
        <p:nvPicPr>
          <p:cNvPr id="20" name="Graphic 19" descr="Database with solid fill">
            <a:extLst>
              <a:ext uri="{FF2B5EF4-FFF2-40B4-BE49-F238E27FC236}">
                <a16:creationId xmlns:a16="http://schemas.microsoft.com/office/drawing/2014/main" id="{5822B904-53D8-511C-32CC-F777BABA4C8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93239" y="3101417"/>
            <a:ext cx="1405521" cy="1405521"/>
          </a:xfrm>
          <a:prstGeom prst="rect">
            <a:avLst/>
          </a:prstGeom>
        </p:spPr>
      </p:pic>
      <p:pic>
        <p:nvPicPr>
          <p:cNvPr id="22" name="Graphic 21" descr="Pie chart with solid fill">
            <a:extLst>
              <a:ext uri="{FF2B5EF4-FFF2-40B4-BE49-F238E27FC236}">
                <a16:creationId xmlns:a16="http://schemas.microsoft.com/office/drawing/2014/main" id="{07E090C5-2649-0155-E96D-E705BC1C45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3973" y="1629543"/>
            <a:ext cx="1405521" cy="1405521"/>
          </a:xfrm>
          <a:prstGeom prst="rect">
            <a:avLst/>
          </a:prstGeom>
        </p:spPr>
      </p:pic>
      <p:pic>
        <p:nvPicPr>
          <p:cNvPr id="24" name="Graphic 23" descr="Bar chart with solid fill">
            <a:extLst>
              <a:ext uri="{FF2B5EF4-FFF2-40B4-BE49-F238E27FC236}">
                <a16:creationId xmlns:a16="http://schemas.microsoft.com/office/drawing/2014/main" id="{50D7AA3A-72E8-1021-9E05-81A75F05538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53695" y="4547627"/>
            <a:ext cx="1306075" cy="1306075"/>
          </a:xfrm>
          <a:prstGeom prst="rect">
            <a:avLst/>
          </a:prstGeom>
        </p:spPr>
      </p:pic>
      <p:pic>
        <p:nvPicPr>
          <p:cNvPr id="26" name="Graphic 25" descr="User with solid fill">
            <a:extLst>
              <a:ext uri="{FF2B5EF4-FFF2-40B4-BE49-F238E27FC236}">
                <a16:creationId xmlns:a16="http://schemas.microsoft.com/office/drawing/2014/main" id="{9BFF1A6B-B352-F8AE-C764-48782B71075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0895" y="1633513"/>
            <a:ext cx="914400" cy="914400"/>
          </a:xfrm>
          <a:prstGeom prst="rect">
            <a:avLst/>
          </a:prstGeom>
        </p:spPr>
      </p:pic>
      <p:pic>
        <p:nvPicPr>
          <p:cNvPr id="27" name="Graphic 26" descr="User with solid fill">
            <a:extLst>
              <a:ext uri="{FF2B5EF4-FFF2-40B4-BE49-F238E27FC236}">
                <a16:creationId xmlns:a16="http://schemas.microsoft.com/office/drawing/2014/main" id="{D1FB854E-97F8-44E9-F1CD-C3074235BFF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60895" y="2740520"/>
            <a:ext cx="914400" cy="914400"/>
          </a:xfrm>
          <a:prstGeom prst="rect">
            <a:avLst/>
          </a:prstGeom>
        </p:spPr>
      </p:pic>
      <p:pic>
        <p:nvPicPr>
          <p:cNvPr id="28" name="Graphic 27" descr="User with solid fill">
            <a:extLst>
              <a:ext uri="{FF2B5EF4-FFF2-40B4-BE49-F238E27FC236}">
                <a16:creationId xmlns:a16="http://schemas.microsoft.com/office/drawing/2014/main" id="{2DF1CB8F-9CE6-2D64-7422-02BCF11DE39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0895" y="3847527"/>
            <a:ext cx="914400" cy="914400"/>
          </a:xfrm>
          <a:prstGeom prst="rect">
            <a:avLst/>
          </a:prstGeom>
        </p:spPr>
      </p:pic>
      <p:pic>
        <p:nvPicPr>
          <p:cNvPr id="29" name="Graphic 28" descr="User with solid fill">
            <a:extLst>
              <a:ext uri="{FF2B5EF4-FFF2-40B4-BE49-F238E27FC236}">
                <a16:creationId xmlns:a16="http://schemas.microsoft.com/office/drawing/2014/main" id="{0F035CC7-661F-1FAB-7D41-A752D64DDE6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60895" y="4954534"/>
            <a:ext cx="914400" cy="914400"/>
          </a:xfrm>
          <a:prstGeom prst="rect">
            <a:avLst/>
          </a:prstGeom>
        </p:spPr>
      </p:pic>
      <p:cxnSp>
        <p:nvCxnSpPr>
          <p:cNvPr id="33" name="Straight Arrow Connector 32">
            <a:extLst>
              <a:ext uri="{FF2B5EF4-FFF2-40B4-BE49-F238E27FC236}">
                <a16:creationId xmlns:a16="http://schemas.microsoft.com/office/drawing/2014/main" id="{9D4ADC1B-71E8-D356-AF4E-9222A35314BF}"/>
              </a:ext>
            </a:extLst>
          </p:cNvPr>
          <p:cNvCxnSpPr>
            <a:cxnSpLocks/>
          </p:cNvCxnSpPr>
          <p:nvPr/>
        </p:nvCxnSpPr>
        <p:spPr>
          <a:xfrm>
            <a:off x="3687106" y="2419088"/>
            <a:ext cx="1706133" cy="83158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0B16F8FF-0C2B-5FB3-4013-87EBF1DA14FF}"/>
              </a:ext>
            </a:extLst>
          </p:cNvPr>
          <p:cNvCxnSpPr>
            <a:cxnSpLocks/>
          </p:cNvCxnSpPr>
          <p:nvPr/>
        </p:nvCxnSpPr>
        <p:spPr>
          <a:xfrm flipV="1">
            <a:off x="3687106" y="4357680"/>
            <a:ext cx="1706133" cy="831586"/>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F4A6502-EED2-24F1-EA7E-25A5D129700C}"/>
              </a:ext>
            </a:extLst>
          </p:cNvPr>
          <p:cNvCxnSpPr>
            <a:cxnSpLocks/>
          </p:cNvCxnSpPr>
          <p:nvPr/>
        </p:nvCxnSpPr>
        <p:spPr>
          <a:xfrm flipV="1">
            <a:off x="3737847" y="3993145"/>
            <a:ext cx="1655392" cy="31158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30E36B8-50BC-9E14-F66A-3DC6B6248BC8}"/>
              </a:ext>
            </a:extLst>
          </p:cNvPr>
          <p:cNvCxnSpPr>
            <a:cxnSpLocks/>
          </p:cNvCxnSpPr>
          <p:nvPr/>
        </p:nvCxnSpPr>
        <p:spPr>
          <a:xfrm>
            <a:off x="3737847" y="3363770"/>
            <a:ext cx="1655392" cy="31158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824AB80-DDF6-D00D-40CF-0BF2938D5466}"/>
              </a:ext>
            </a:extLst>
          </p:cNvPr>
          <p:cNvCxnSpPr>
            <a:cxnSpLocks/>
          </p:cNvCxnSpPr>
          <p:nvPr/>
        </p:nvCxnSpPr>
        <p:spPr>
          <a:xfrm flipV="1">
            <a:off x="6853926" y="2674167"/>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3144908-11D0-BAD5-A6D4-4F95C4AC5BFB}"/>
              </a:ext>
            </a:extLst>
          </p:cNvPr>
          <p:cNvCxnSpPr>
            <a:cxnSpLocks/>
          </p:cNvCxnSpPr>
          <p:nvPr/>
        </p:nvCxnSpPr>
        <p:spPr>
          <a:xfrm>
            <a:off x="6853925" y="4235143"/>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 name="Arc 1">
            <a:extLst>
              <a:ext uri="{FF2B5EF4-FFF2-40B4-BE49-F238E27FC236}">
                <a16:creationId xmlns:a16="http://schemas.microsoft.com/office/drawing/2014/main" id="{54251BFA-103C-BBC9-A48E-24C77FA877C6}"/>
              </a:ext>
            </a:extLst>
          </p:cNvPr>
          <p:cNvSpPr/>
          <p:nvPr/>
        </p:nvSpPr>
        <p:spPr>
          <a:xfrm rot="15699437">
            <a:off x="6483164" y="1882483"/>
            <a:ext cx="3941976" cy="4532907"/>
          </a:xfrm>
          <a:prstGeom prst="arc">
            <a:avLst>
              <a:gd name="adj1" fmla="val 18717889"/>
              <a:gd name="adj2" fmla="val 273206"/>
            </a:avLst>
          </a:prstGeom>
          <a:ln w="76200">
            <a:solidFill>
              <a:schemeClr val="tx2"/>
            </a:solidFill>
            <a:prstDash val="sysDot"/>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59935995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1D814-3183-33E3-4ECB-EBCA39DE8AD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2DD3D9-E1DA-2310-04C5-28ED0E7CBBE8}"/>
              </a:ext>
            </a:extLst>
          </p:cNvPr>
          <p:cNvSpPr>
            <a:spLocks noGrp="1"/>
          </p:cNvSpPr>
          <p:nvPr>
            <p:ph type="sldNum" sz="quarter" idx="13"/>
          </p:nvPr>
        </p:nvSpPr>
        <p:spPr/>
        <p:txBody>
          <a:bodyPr/>
          <a:lstStyle/>
          <a:p>
            <a:fld id="{EB4B8DE2-A4E8-46E4-8BBF-D75455EFF32C}" type="slidenum">
              <a:rPr lang="en-US" smtClean="0"/>
              <a:pPr/>
              <a:t>30</a:t>
            </a:fld>
            <a:endParaRPr lang="en-US" dirty="0"/>
          </a:p>
        </p:txBody>
      </p:sp>
      <p:sp>
        <p:nvSpPr>
          <p:cNvPr id="4" name="Title 3">
            <a:extLst>
              <a:ext uri="{FF2B5EF4-FFF2-40B4-BE49-F238E27FC236}">
                <a16:creationId xmlns:a16="http://schemas.microsoft.com/office/drawing/2014/main" id="{47E6D732-09F1-C39E-3B8C-A5590E0E8760}"/>
              </a:ext>
            </a:extLst>
          </p:cNvPr>
          <p:cNvSpPr>
            <a:spLocks noGrp="1"/>
          </p:cNvSpPr>
          <p:nvPr>
            <p:ph type="title" idx="4294967295"/>
          </p:nvPr>
        </p:nvSpPr>
        <p:spPr>
          <a:xfrm>
            <a:off x="525376" y="606288"/>
            <a:ext cx="10972800" cy="590931"/>
          </a:xfrm>
        </p:spPr>
        <p:txBody>
          <a:bodyPr>
            <a:normAutofit fontScale="90000"/>
          </a:bodyPr>
          <a:lstStyle/>
          <a:p>
            <a:r>
              <a:rPr lang="en-US" dirty="0"/>
              <a:t>Verified Samplers</a:t>
            </a:r>
          </a:p>
        </p:txBody>
      </p:sp>
      <p:sp>
        <p:nvSpPr>
          <p:cNvPr id="9" name="Rectangle 8">
            <a:extLst>
              <a:ext uri="{FF2B5EF4-FFF2-40B4-BE49-F238E27FC236}">
                <a16:creationId xmlns:a16="http://schemas.microsoft.com/office/drawing/2014/main" id="{85F0D598-D250-4A23-DA45-EA36C78AB7C8}"/>
              </a:ext>
            </a:extLst>
          </p:cNvPr>
          <p:cNvSpPr/>
          <p:nvPr/>
        </p:nvSpPr>
        <p:spPr>
          <a:xfrm>
            <a:off x="7782183" y="3632427"/>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sp>
        <p:nvSpPr>
          <p:cNvPr id="14" name="TextBox 13">
            <a:extLst>
              <a:ext uri="{FF2B5EF4-FFF2-40B4-BE49-F238E27FC236}">
                <a16:creationId xmlns:a16="http://schemas.microsoft.com/office/drawing/2014/main" id="{CBC300BD-85B5-BF20-3AEB-5DDBC8E9ED97}"/>
              </a:ext>
            </a:extLst>
          </p:cNvPr>
          <p:cNvSpPr txBox="1"/>
          <p:nvPr/>
        </p:nvSpPr>
        <p:spPr>
          <a:xfrm>
            <a:off x="4411340" y="1498952"/>
            <a:ext cx="3304004" cy="1200329"/>
          </a:xfrm>
          <a:prstGeom prst="rect">
            <a:avLst/>
          </a:prstGeom>
          <a:noFill/>
        </p:spPr>
        <p:txBody>
          <a:bodyPr wrap="square" rtlCol="0">
            <a:spAutoFit/>
          </a:bodyPr>
          <a:lstStyle/>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do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let v &lt;- program</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 </a:t>
            </a:r>
          </a:p>
        </p:txBody>
      </p:sp>
      <p:sp>
        <p:nvSpPr>
          <p:cNvPr id="35" name="TextBox 34">
            <a:extLst>
              <a:ext uri="{FF2B5EF4-FFF2-40B4-BE49-F238E27FC236}">
                <a16:creationId xmlns:a16="http://schemas.microsoft.com/office/drawing/2014/main" id="{6D7074C5-8BB4-CD43-08B3-788A8D20D712}"/>
              </a:ext>
            </a:extLst>
          </p:cNvPr>
          <p:cNvSpPr txBox="1"/>
          <p:nvPr/>
        </p:nvSpPr>
        <p:spPr>
          <a:xfrm>
            <a:off x="8577941" y="1498953"/>
            <a:ext cx="3304004" cy="1200329"/>
          </a:xfrm>
          <a:prstGeom prst="rect">
            <a:avLst/>
          </a:prstGeom>
          <a:noFill/>
        </p:spPr>
        <p:txBody>
          <a:bodyPr wrap="square" rtlCol="0">
            <a:spAutoFit/>
          </a:bodyPr>
          <a:lstStyle/>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do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let v &lt;- spec</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 </a:t>
            </a:r>
          </a:p>
        </p:txBody>
      </p:sp>
      <p:grpSp>
        <p:nvGrpSpPr>
          <p:cNvPr id="49" name="Group 48">
            <a:extLst>
              <a:ext uri="{FF2B5EF4-FFF2-40B4-BE49-F238E27FC236}">
                <a16:creationId xmlns:a16="http://schemas.microsoft.com/office/drawing/2014/main" id="{89C0D889-D783-1AEF-8A6C-B547783D077F}"/>
              </a:ext>
            </a:extLst>
          </p:cNvPr>
          <p:cNvGrpSpPr/>
          <p:nvPr/>
        </p:nvGrpSpPr>
        <p:grpSpPr>
          <a:xfrm>
            <a:off x="4893318" y="3254815"/>
            <a:ext cx="2566946" cy="1437977"/>
            <a:chOff x="4645673" y="3250549"/>
            <a:chExt cx="2566946" cy="1437977"/>
          </a:xfrm>
        </p:grpSpPr>
        <p:sp>
          <p:nvSpPr>
            <p:cNvPr id="45" name="Rectangle 44">
              <a:extLst>
                <a:ext uri="{FF2B5EF4-FFF2-40B4-BE49-F238E27FC236}">
                  <a16:creationId xmlns:a16="http://schemas.microsoft.com/office/drawing/2014/main" id="{A39FD77B-3D31-54B7-079B-81353F106EFC}"/>
                </a:ext>
              </a:extLst>
            </p:cNvPr>
            <p:cNvSpPr/>
            <p:nvPr/>
          </p:nvSpPr>
          <p:spPr>
            <a:xfrm>
              <a:off x="4645673" y="3250549"/>
              <a:ext cx="2566946" cy="1437977"/>
            </a:xfrm>
            <a:prstGeom prst="rect">
              <a:avLst/>
            </a:prstGeom>
            <a:solidFill>
              <a:schemeClr val="bg1"/>
            </a:solid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Program</a:t>
              </a:r>
            </a:p>
          </p:txBody>
        </p:sp>
        <p:sp>
          <p:nvSpPr>
            <p:cNvPr id="46" name="TextBox 45">
              <a:extLst>
                <a:ext uri="{FF2B5EF4-FFF2-40B4-BE49-F238E27FC236}">
                  <a16:creationId xmlns:a16="http://schemas.microsoft.com/office/drawing/2014/main" id="{67843E01-C6E6-A51B-B379-E4A190AA0A87}"/>
                </a:ext>
              </a:extLst>
            </p:cNvPr>
            <p:cNvSpPr txBox="1"/>
            <p:nvPr/>
          </p:nvSpPr>
          <p:spPr>
            <a:xfrm>
              <a:off x="4931660" y="4047387"/>
              <a:ext cx="1994972" cy="553998"/>
            </a:xfrm>
            <a:prstGeom prst="rect">
              <a:avLst/>
            </a:prstGeom>
            <a:noFill/>
          </p:spPr>
          <p:txBody>
            <a:bodyPr wrap="square" rtlCol="0">
              <a:spAutoFit/>
            </a:bodyPr>
            <a:lstStyle/>
            <a:p>
              <a:pPr algn="ctr"/>
              <a:r>
                <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rPr>
                <a:t>PMF Z</a:t>
              </a:r>
            </a:p>
          </p:txBody>
        </p:sp>
      </p:grpSp>
      <p:grpSp>
        <p:nvGrpSpPr>
          <p:cNvPr id="50" name="Group 49">
            <a:extLst>
              <a:ext uri="{FF2B5EF4-FFF2-40B4-BE49-F238E27FC236}">
                <a16:creationId xmlns:a16="http://schemas.microsoft.com/office/drawing/2014/main" id="{C50ABDE7-5785-FB43-57B3-3241D58972C0}"/>
              </a:ext>
            </a:extLst>
          </p:cNvPr>
          <p:cNvGrpSpPr/>
          <p:nvPr/>
        </p:nvGrpSpPr>
        <p:grpSpPr>
          <a:xfrm>
            <a:off x="8786854" y="3254815"/>
            <a:ext cx="2566946" cy="1437977"/>
            <a:chOff x="8268365" y="3259080"/>
            <a:chExt cx="2566946" cy="1437977"/>
          </a:xfrm>
        </p:grpSpPr>
        <p:sp>
          <p:nvSpPr>
            <p:cNvPr id="47" name="Rectangle 46">
              <a:extLst>
                <a:ext uri="{FF2B5EF4-FFF2-40B4-BE49-F238E27FC236}">
                  <a16:creationId xmlns:a16="http://schemas.microsoft.com/office/drawing/2014/main" id="{86C9DF85-2F22-4F49-6BBA-76BF5330D446}"/>
                </a:ext>
              </a:extLst>
            </p:cNvPr>
            <p:cNvSpPr/>
            <p:nvPr/>
          </p:nvSpPr>
          <p:spPr>
            <a:xfrm>
              <a:off x="8268365" y="3259080"/>
              <a:ext cx="2566946" cy="1437977"/>
            </a:xfrm>
            <a:prstGeom prst="rect">
              <a:avLst/>
            </a:prstGeom>
            <a:solidFill>
              <a:schemeClr val="bg1"/>
            </a:solid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Specification</a:t>
              </a:r>
            </a:p>
          </p:txBody>
        </p:sp>
        <p:sp>
          <p:nvSpPr>
            <p:cNvPr id="48" name="TextBox 47">
              <a:extLst>
                <a:ext uri="{FF2B5EF4-FFF2-40B4-BE49-F238E27FC236}">
                  <a16:creationId xmlns:a16="http://schemas.microsoft.com/office/drawing/2014/main" id="{7A1A21E2-99B2-8E82-4AEA-1C547F6229FE}"/>
                </a:ext>
              </a:extLst>
            </p:cNvPr>
            <p:cNvSpPr txBox="1"/>
            <p:nvPr/>
          </p:nvSpPr>
          <p:spPr>
            <a:xfrm>
              <a:off x="8554352" y="4055918"/>
              <a:ext cx="1994972" cy="553998"/>
            </a:xfrm>
            <a:prstGeom prst="rect">
              <a:avLst/>
            </a:prstGeom>
            <a:noFill/>
          </p:spPr>
          <p:txBody>
            <a:bodyPr wrap="square" rtlCol="0">
              <a:spAutoFit/>
            </a:bodyPr>
            <a:lstStyle/>
            <a:p>
              <a:pPr algn="ctr"/>
              <a:r>
                <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rPr>
                <a:t>PMF Z</a:t>
              </a:r>
            </a:p>
          </p:txBody>
        </p:sp>
      </p:grpSp>
      <p:sp>
        <p:nvSpPr>
          <p:cNvPr id="53" name="Rectangle 52">
            <a:extLst>
              <a:ext uri="{FF2B5EF4-FFF2-40B4-BE49-F238E27FC236}">
                <a16:creationId xmlns:a16="http://schemas.microsoft.com/office/drawing/2014/main" id="{4EE57619-CFCF-152B-295A-7573ED7B0A6A}"/>
              </a:ext>
            </a:extLst>
          </p:cNvPr>
          <p:cNvSpPr/>
          <p:nvPr/>
        </p:nvSpPr>
        <p:spPr>
          <a:xfrm>
            <a:off x="7782183" y="1757742"/>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spTree>
    <p:extLst>
      <p:ext uri="{BB962C8B-B14F-4D97-AF65-F5344CB8AC3E}">
        <p14:creationId xmlns:p14="http://schemas.microsoft.com/office/powerpoint/2010/main" val="175696004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29F03-C8B7-D8AF-CBF3-37431EBF17C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476F71-5644-B046-3CDD-368482A3702F}"/>
              </a:ext>
            </a:extLst>
          </p:cNvPr>
          <p:cNvSpPr>
            <a:spLocks noGrp="1"/>
          </p:cNvSpPr>
          <p:nvPr>
            <p:ph type="sldNum" sz="quarter" idx="13"/>
          </p:nvPr>
        </p:nvSpPr>
        <p:spPr/>
        <p:txBody>
          <a:bodyPr/>
          <a:lstStyle/>
          <a:p>
            <a:fld id="{EB4B8DE2-A4E8-46E4-8BBF-D75455EFF32C}" type="slidenum">
              <a:rPr lang="en-US" smtClean="0"/>
              <a:pPr/>
              <a:t>31</a:t>
            </a:fld>
            <a:endParaRPr lang="en-US" dirty="0"/>
          </a:p>
        </p:txBody>
      </p:sp>
      <p:sp>
        <p:nvSpPr>
          <p:cNvPr id="4" name="Title 3">
            <a:extLst>
              <a:ext uri="{FF2B5EF4-FFF2-40B4-BE49-F238E27FC236}">
                <a16:creationId xmlns:a16="http://schemas.microsoft.com/office/drawing/2014/main" id="{A1F2E6F4-61FE-8FCE-2DD4-811E79E7743D}"/>
              </a:ext>
            </a:extLst>
          </p:cNvPr>
          <p:cNvSpPr>
            <a:spLocks noGrp="1"/>
          </p:cNvSpPr>
          <p:nvPr>
            <p:ph type="title" idx="4294967295"/>
          </p:nvPr>
        </p:nvSpPr>
        <p:spPr>
          <a:xfrm>
            <a:off x="525376" y="606288"/>
            <a:ext cx="10972800" cy="590931"/>
          </a:xfrm>
        </p:spPr>
        <p:txBody>
          <a:bodyPr>
            <a:normAutofit fontScale="90000"/>
          </a:bodyPr>
          <a:lstStyle/>
          <a:p>
            <a:r>
              <a:rPr lang="en-US" dirty="0"/>
              <a:t>Verified Samplers</a:t>
            </a:r>
          </a:p>
        </p:txBody>
      </p:sp>
      <p:sp>
        <p:nvSpPr>
          <p:cNvPr id="9" name="Rectangle 8">
            <a:extLst>
              <a:ext uri="{FF2B5EF4-FFF2-40B4-BE49-F238E27FC236}">
                <a16:creationId xmlns:a16="http://schemas.microsoft.com/office/drawing/2014/main" id="{353702CF-6351-2369-3516-E6CA1DF8F083}"/>
              </a:ext>
            </a:extLst>
          </p:cNvPr>
          <p:cNvSpPr/>
          <p:nvPr/>
        </p:nvSpPr>
        <p:spPr>
          <a:xfrm>
            <a:off x="7782183" y="3632427"/>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sp>
        <p:nvSpPr>
          <p:cNvPr id="14" name="TextBox 13">
            <a:extLst>
              <a:ext uri="{FF2B5EF4-FFF2-40B4-BE49-F238E27FC236}">
                <a16:creationId xmlns:a16="http://schemas.microsoft.com/office/drawing/2014/main" id="{D3A46E0E-2CC1-21CD-8EF1-753C3B3FD450}"/>
              </a:ext>
            </a:extLst>
          </p:cNvPr>
          <p:cNvSpPr txBox="1"/>
          <p:nvPr/>
        </p:nvSpPr>
        <p:spPr>
          <a:xfrm>
            <a:off x="4411340" y="1498952"/>
            <a:ext cx="3304004" cy="1200329"/>
          </a:xfrm>
          <a:prstGeom prst="rect">
            <a:avLst/>
          </a:prstGeom>
          <a:noFill/>
        </p:spPr>
        <p:txBody>
          <a:bodyPr wrap="square" rtlCol="0">
            <a:spAutoFit/>
          </a:bodyPr>
          <a:lstStyle/>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do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let v &lt;- program</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 </a:t>
            </a:r>
          </a:p>
        </p:txBody>
      </p:sp>
      <p:sp>
        <p:nvSpPr>
          <p:cNvPr id="35" name="TextBox 34">
            <a:extLst>
              <a:ext uri="{FF2B5EF4-FFF2-40B4-BE49-F238E27FC236}">
                <a16:creationId xmlns:a16="http://schemas.microsoft.com/office/drawing/2014/main" id="{3F002507-B5FC-5108-1E63-A5C810E046E9}"/>
              </a:ext>
            </a:extLst>
          </p:cNvPr>
          <p:cNvSpPr txBox="1"/>
          <p:nvPr/>
        </p:nvSpPr>
        <p:spPr>
          <a:xfrm>
            <a:off x="8577941" y="1498953"/>
            <a:ext cx="3304004" cy="1200329"/>
          </a:xfrm>
          <a:prstGeom prst="rect">
            <a:avLst/>
          </a:prstGeom>
          <a:noFill/>
        </p:spPr>
        <p:txBody>
          <a:bodyPr wrap="square" rtlCol="0">
            <a:spAutoFit/>
          </a:bodyPr>
          <a:lstStyle/>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do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let v &lt;- spec</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 </a:t>
            </a:r>
          </a:p>
        </p:txBody>
      </p:sp>
      <p:sp>
        <p:nvSpPr>
          <p:cNvPr id="39" name="TextBox 38">
            <a:extLst>
              <a:ext uri="{FF2B5EF4-FFF2-40B4-BE49-F238E27FC236}">
                <a16:creationId xmlns:a16="http://schemas.microsoft.com/office/drawing/2014/main" id="{CC3C51BA-FE18-05B0-5C3A-EBA2D2685741}"/>
              </a:ext>
            </a:extLst>
          </p:cNvPr>
          <p:cNvSpPr txBox="1"/>
          <p:nvPr/>
        </p:nvSpPr>
        <p:spPr>
          <a:xfrm>
            <a:off x="8786854" y="4943548"/>
            <a:ext cx="4065815" cy="830997"/>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Termination (AST) </a:t>
            </a:r>
          </a:p>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Support</a:t>
            </a:r>
          </a:p>
        </p:txBody>
      </p:sp>
      <p:grpSp>
        <p:nvGrpSpPr>
          <p:cNvPr id="49" name="Group 48">
            <a:extLst>
              <a:ext uri="{FF2B5EF4-FFF2-40B4-BE49-F238E27FC236}">
                <a16:creationId xmlns:a16="http://schemas.microsoft.com/office/drawing/2014/main" id="{6322F701-99F0-2C56-A424-4362668A28B5}"/>
              </a:ext>
            </a:extLst>
          </p:cNvPr>
          <p:cNvGrpSpPr/>
          <p:nvPr/>
        </p:nvGrpSpPr>
        <p:grpSpPr>
          <a:xfrm>
            <a:off x="4893318" y="3254815"/>
            <a:ext cx="2566946" cy="1437977"/>
            <a:chOff x="4645673" y="3250549"/>
            <a:chExt cx="2566946" cy="1437977"/>
          </a:xfrm>
        </p:grpSpPr>
        <p:sp>
          <p:nvSpPr>
            <p:cNvPr id="45" name="Rectangle 44">
              <a:extLst>
                <a:ext uri="{FF2B5EF4-FFF2-40B4-BE49-F238E27FC236}">
                  <a16:creationId xmlns:a16="http://schemas.microsoft.com/office/drawing/2014/main" id="{8E9D63A0-3DE3-059F-EC6E-D69B996ECEFA}"/>
                </a:ext>
              </a:extLst>
            </p:cNvPr>
            <p:cNvSpPr/>
            <p:nvPr/>
          </p:nvSpPr>
          <p:spPr>
            <a:xfrm>
              <a:off x="4645673" y="3250549"/>
              <a:ext cx="2566946" cy="1437977"/>
            </a:xfrm>
            <a:prstGeom prst="rect">
              <a:avLst/>
            </a:prstGeom>
            <a:solidFill>
              <a:schemeClr val="bg1"/>
            </a:solid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Program</a:t>
              </a:r>
            </a:p>
          </p:txBody>
        </p:sp>
        <p:sp>
          <p:nvSpPr>
            <p:cNvPr id="46" name="TextBox 45">
              <a:extLst>
                <a:ext uri="{FF2B5EF4-FFF2-40B4-BE49-F238E27FC236}">
                  <a16:creationId xmlns:a16="http://schemas.microsoft.com/office/drawing/2014/main" id="{CB7FE768-B63F-6D57-D3EB-CF5FC7155CED}"/>
                </a:ext>
              </a:extLst>
            </p:cNvPr>
            <p:cNvSpPr txBox="1"/>
            <p:nvPr/>
          </p:nvSpPr>
          <p:spPr>
            <a:xfrm>
              <a:off x="4931660" y="4047387"/>
              <a:ext cx="1994972" cy="553998"/>
            </a:xfrm>
            <a:prstGeom prst="rect">
              <a:avLst/>
            </a:prstGeom>
            <a:noFill/>
          </p:spPr>
          <p:txBody>
            <a:bodyPr wrap="square" rtlCol="0">
              <a:spAutoFit/>
            </a:bodyPr>
            <a:lstStyle/>
            <a:p>
              <a:pPr algn="ctr"/>
              <a:r>
                <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rPr>
                <a:t>PMF Z</a:t>
              </a:r>
            </a:p>
          </p:txBody>
        </p:sp>
      </p:grpSp>
      <p:grpSp>
        <p:nvGrpSpPr>
          <p:cNvPr id="50" name="Group 49">
            <a:extLst>
              <a:ext uri="{FF2B5EF4-FFF2-40B4-BE49-F238E27FC236}">
                <a16:creationId xmlns:a16="http://schemas.microsoft.com/office/drawing/2014/main" id="{68494E9A-4FE7-384D-8427-E4E5A8A8723F}"/>
              </a:ext>
            </a:extLst>
          </p:cNvPr>
          <p:cNvGrpSpPr/>
          <p:nvPr/>
        </p:nvGrpSpPr>
        <p:grpSpPr>
          <a:xfrm>
            <a:off x="8786854" y="3254815"/>
            <a:ext cx="2566946" cy="1437977"/>
            <a:chOff x="8268365" y="3259080"/>
            <a:chExt cx="2566946" cy="1437977"/>
          </a:xfrm>
        </p:grpSpPr>
        <p:sp>
          <p:nvSpPr>
            <p:cNvPr id="47" name="Rectangle 46">
              <a:extLst>
                <a:ext uri="{FF2B5EF4-FFF2-40B4-BE49-F238E27FC236}">
                  <a16:creationId xmlns:a16="http://schemas.microsoft.com/office/drawing/2014/main" id="{24CB2560-4CA7-87A4-FF38-312D9E9264F1}"/>
                </a:ext>
              </a:extLst>
            </p:cNvPr>
            <p:cNvSpPr/>
            <p:nvPr/>
          </p:nvSpPr>
          <p:spPr>
            <a:xfrm>
              <a:off x="8268365" y="3259080"/>
              <a:ext cx="2566946" cy="1437977"/>
            </a:xfrm>
            <a:prstGeom prst="rect">
              <a:avLst/>
            </a:prstGeom>
            <a:solidFill>
              <a:schemeClr val="bg1"/>
            </a:solid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Specification</a:t>
              </a:r>
            </a:p>
          </p:txBody>
        </p:sp>
        <p:sp>
          <p:nvSpPr>
            <p:cNvPr id="48" name="TextBox 47">
              <a:extLst>
                <a:ext uri="{FF2B5EF4-FFF2-40B4-BE49-F238E27FC236}">
                  <a16:creationId xmlns:a16="http://schemas.microsoft.com/office/drawing/2014/main" id="{2671C80B-73B3-CC70-7C08-D05B8A4B9C1E}"/>
                </a:ext>
              </a:extLst>
            </p:cNvPr>
            <p:cNvSpPr txBox="1"/>
            <p:nvPr/>
          </p:nvSpPr>
          <p:spPr>
            <a:xfrm>
              <a:off x="8554352" y="4055918"/>
              <a:ext cx="1994972" cy="553998"/>
            </a:xfrm>
            <a:prstGeom prst="rect">
              <a:avLst/>
            </a:prstGeom>
            <a:noFill/>
          </p:spPr>
          <p:txBody>
            <a:bodyPr wrap="square" rtlCol="0">
              <a:spAutoFit/>
            </a:bodyPr>
            <a:lstStyle/>
            <a:p>
              <a:pPr algn="ctr"/>
              <a:r>
                <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rPr>
                <a:t>PMF Z</a:t>
              </a:r>
            </a:p>
          </p:txBody>
        </p:sp>
      </p:grpSp>
      <p:sp>
        <p:nvSpPr>
          <p:cNvPr id="53" name="Rectangle 52">
            <a:extLst>
              <a:ext uri="{FF2B5EF4-FFF2-40B4-BE49-F238E27FC236}">
                <a16:creationId xmlns:a16="http://schemas.microsoft.com/office/drawing/2014/main" id="{090825CB-2DFE-E5BA-6A85-A2F90C44263E}"/>
              </a:ext>
            </a:extLst>
          </p:cNvPr>
          <p:cNvSpPr/>
          <p:nvPr/>
        </p:nvSpPr>
        <p:spPr>
          <a:xfrm>
            <a:off x="7782183" y="1757742"/>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sp>
        <p:nvSpPr>
          <p:cNvPr id="56" name="TextBox 55">
            <a:extLst>
              <a:ext uri="{FF2B5EF4-FFF2-40B4-BE49-F238E27FC236}">
                <a16:creationId xmlns:a16="http://schemas.microsoft.com/office/drawing/2014/main" id="{1A38C80F-686E-4622-9F9D-C5FB97DC58E4}"/>
              </a:ext>
            </a:extLst>
          </p:cNvPr>
          <p:cNvSpPr txBox="1"/>
          <p:nvPr/>
        </p:nvSpPr>
        <p:spPr>
          <a:xfrm>
            <a:off x="4893318" y="4943548"/>
            <a:ext cx="4065815" cy="830997"/>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Termination (AST) </a:t>
            </a:r>
          </a:p>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Support</a:t>
            </a:r>
          </a:p>
        </p:txBody>
      </p:sp>
    </p:spTree>
    <p:extLst>
      <p:ext uri="{BB962C8B-B14F-4D97-AF65-F5344CB8AC3E}">
        <p14:creationId xmlns:p14="http://schemas.microsoft.com/office/powerpoint/2010/main" val="11197024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79015-51DF-EFE2-BA67-0BC3D2530A9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B4BA67C-14C3-5F98-0DC5-851F18E3AE2C}"/>
              </a:ext>
            </a:extLst>
          </p:cNvPr>
          <p:cNvSpPr>
            <a:spLocks noGrp="1"/>
          </p:cNvSpPr>
          <p:nvPr>
            <p:ph type="sldNum" sz="quarter" idx="13"/>
          </p:nvPr>
        </p:nvSpPr>
        <p:spPr/>
        <p:txBody>
          <a:bodyPr/>
          <a:lstStyle/>
          <a:p>
            <a:fld id="{EB4B8DE2-A4E8-46E4-8BBF-D75455EFF32C}" type="slidenum">
              <a:rPr lang="en-US" smtClean="0"/>
              <a:pPr/>
              <a:t>32</a:t>
            </a:fld>
            <a:endParaRPr lang="en-US" dirty="0"/>
          </a:p>
        </p:txBody>
      </p:sp>
      <p:sp>
        <p:nvSpPr>
          <p:cNvPr id="4" name="Title 3">
            <a:extLst>
              <a:ext uri="{FF2B5EF4-FFF2-40B4-BE49-F238E27FC236}">
                <a16:creationId xmlns:a16="http://schemas.microsoft.com/office/drawing/2014/main" id="{705CDD78-9A74-27C0-4749-C607CB4FB2F5}"/>
              </a:ext>
            </a:extLst>
          </p:cNvPr>
          <p:cNvSpPr>
            <a:spLocks noGrp="1"/>
          </p:cNvSpPr>
          <p:nvPr>
            <p:ph type="title" idx="4294967295"/>
          </p:nvPr>
        </p:nvSpPr>
        <p:spPr>
          <a:xfrm>
            <a:off x="525376" y="606288"/>
            <a:ext cx="10972800" cy="590931"/>
          </a:xfrm>
        </p:spPr>
        <p:txBody>
          <a:bodyPr>
            <a:normAutofit fontScale="90000"/>
          </a:bodyPr>
          <a:lstStyle/>
          <a:p>
            <a:r>
              <a:rPr lang="en-US" dirty="0"/>
              <a:t>Verified Samplers</a:t>
            </a:r>
          </a:p>
        </p:txBody>
      </p:sp>
      <p:sp>
        <p:nvSpPr>
          <p:cNvPr id="9" name="Rectangle 8">
            <a:extLst>
              <a:ext uri="{FF2B5EF4-FFF2-40B4-BE49-F238E27FC236}">
                <a16:creationId xmlns:a16="http://schemas.microsoft.com/office/drawing/2014/main" id="{9946919F-DC7E-612E-08D9-7674FDC81949}"/>
              </a:ext>
            </a:extLst>
          </p:cNvPr>
          <p:cNvSpPr/>
          <p:nvPr/>
        </p:nvSpPr>
        <p:spPr>
          <a:xfrm>
            <a:off x="7782183" y="3632427"/>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sp>
        <p:nvSpPr>
          <p:cNvPr id="14" name="TextBox 13">
            <a:extLst>
              <a:ext uri="{FF2B5EF4-FFF2-40B4-BE49-F238E27FC236}">
                <a16:creationId xmlns:a16="http://schemas.microsoft.com/office/drawing/2014/main" id="{E6FD5648-D5A9-B731-9394-B60300C6C6EA}"/>
              </a:ext>
            </a:extLst>
          </p:cNvPr>
          <p:cNvSpPr txBox="1"/>
          <p:nvPr/>
        </p:nvSpPr>
        <p:spPr>
          <a:xfrm>
            <a:off x="4411340" y="1498952"/>
            <a:ext cx="3304004" cy="1200329"/>
          </a:xfrm>
          <a:prstGeom prst="rect">
            <a:avLst/>
          </a:prstGeom>
          <a:noFill/>
        </p:spPr>
        <p:txBody>
          <a:bodyPr wrap="square" rtlCol="0">
            <a:spAutoFit/>
          </a:bodyPr>
          <a:lstStyle/>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do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let v &lt;- program</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 </a:t>
            </a:r>
          </a:p>
        </p:txBody>
      </p:sp>
      <p:sp>
        <p:nvSpPr>
          <p:cNvPr id="22" name="Rectangle 21">
            <a:extLst>
              <a:ext uri="{FF2B5EF4-FFF2-40B4-BE49-F238E27FC236}">
                <a16:creationId xmlns:a16="http://schemas.microsoft.com/office/drawing/2014/main" id="{73791BE7-ED08-C9BC-9CCA-28808FC27130}"/>
              </a:ext>
            </a:extLst>
          </p:cNvPr>
          <p:cNvSpPr/>
          <p:nvPr/>
        </p:nvSpPr>
        <p:spPr>
          <a:xfrm>
            <a:off x="3888647" y="3632427"/>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sp>
        <p:nvSpPr>
          <p:cNvPr id="35" name="TextBox 34">
            <a:extLst>
              <a:ext uri="{FF2B5EF4-FFF2-40B4-BE49-F238E27FC236}">
                <a16:creationId xmlns:a16="http://schemas.microsoft.com/office/drawing/2014/main" id="{EBB87D42-616D-8434-D19E-A0738A712C1F}"/>
              </a:ext>
            </a:extLst>
          </p:cNvPr>
          <p:cNvSpPr txBox="1"/>
          <p:nvPr/>
        </p:nvSpPr>
        <p:spPr>
          <a:xfrm>
            <a:off x="8577941" y="1498953"/>
            <a:ext cx="3304004" cy="1200329"/>
          </a:xfrm>
          <a:prstGeom prst="rect">
            <a:avLst/>
          </a:prstGeom>
          <a:noFill/>
        </p:spPr>
        <p:txBody>
          <a:bodyPr wrap="square" rtlCol="0">
            <a:spAutoFit/>
          </a:bodyPr>
          <a:lstStyle/>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do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let v &lt;- spec</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 </a:t>
            </a:r>
          </a:p>
        </p:txBody>
      </p:sp>
      <p:sp>
        <p:nvSpPr>
          <p:cNvPr id="39" name="TextBox 38">
            <a:extLst>
              <a:ext uri="{FF2B5EF4-FFF2-40B4-BE49-F238E27FC236}">
                <a16:creationId xmlns:a16="http://schemas.microsoft.com/office/drawing/2014/main" id="{E2D465DC-6290-8DB2-B0B0-867876DACDAC}"/>
              </a:ext>
            </a:extLst>
          </p:cNvPr>
          <p:cNvSpPr txBox="1"/>
          <p:nvPr/>
        </p:nvSpPr>
        <p:spPr>
          <a:xfrm>
            <a:off x="8786854" y="4943548"/>
            <a:ext cx="4065815" cy="830997"/>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Termination (AST) </a:t>
            </a:r>
          </a:p>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Support</a:t>
            </a:r>
          </a:p>
        </p:txBody>
      </p:sp>
      <p:grpSp>
        <p:nvGrpSpPr>
          <p:cNvPr id="51" name="Group 50">
            <a:extLst>
              <a:ext uri="{FF2B5EF4-FFF2-40B4-BE49-F238E27FC236}">
                <a16:creationId xmlns:a16="http://schemas.microsoft.com/office/drawing/2014/main" id="{C2D26677-B595-51D9-7F14-B4583F597D31}"/>
              </a:ext>
            </a:extLst>
          </p:cNvPr>
          <p:cNvGrpSpPr/>
          <p:nvPr/>
        </p:nvGrpSpPr>
        <p:grpSpPr>
          <a:xfrm>
            <a:off x="999782" y="3254815"/>
            <a:ext cx="2566946" cy="1437977"/>
            <a:chOff x="999782" y="3250549"/>
            <a:chExt cx="2566946" cy="1437977"/>
          </a:xfrm>
        </p:grpSpPr>
        <p:sp>
          <p:nvSpPr>
            <p:cNvPr id="41" name="Rectangle 40">
              <a:extLst>
                <a:ext uri="{FF2B5EF4-FFF2-40B4-BE49-F238E27FC236}">
                  <a16:creationId xmlns:a16="http://schemas.microsoft.com/office/drawing/2014/main" id="{A807E4EA-946C-49B7-0B31-A921E0202C19}"/>
                </a:ext>
              </a:extLst>
            </p:cNvPr>
            <p:cNvSpPr/>
            <p:nvPr/>
          </p:nvSpPr>
          <p:spPr>
            <a:xfrm>
              <a:off x="999782" y="3250549"/>
              <a:ext cx="2566946" cy="1437977"/>
            </a:xfrm>
            <a:prstGeom prst="rect">
              <a:avLst/>
            </a:prstGeom>
            <a:solidFill>
              <a:schemeClr val="bg1"/>
            </a:solid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Optimized</a:t>
              </a:r>
            </a:p>
          </p:txBody>
        </p:sp>
        <p:sp>
          <p:nvSpPr>
            <p:cNvPr id="43" name="TextBox 42">
              <a:extLst>
                <a:ext uri="{FF2B5EF4-FFF2-40B4-BE49-F238E27FC236}">
                  <a16:creationId xmlns:a16="http://schemas.microsoft.com/office/drawing/2014/main" id="{0F160718-7A47-AC0A-3637-08DB835FC160}"/>
                </a:ext>
              </a:extLst>
            </p:cNvPr>
            <p:cNvSpPr txBox="1"/>
            <p:nvPr/>
          </p:nvSpPr>
          <p:spPr>
            <a:xfrm>
              <a:off x="1285769" y="4047387"/>
              <a:ext cx="1994972" cy="553998"/>
            </a:xfrm>
            <a:prstGeom prst="rect">
              <a:avLst/>
            </a:prstGeom>
            <a:noFill/>
          </p:spPr>
          <p:txBody>
            <a:bodyPr wrap="square" rtlCol="0">
              <a:spAutoFit/>
            </a:bodyPr>
            <a:lstStyle/>
            <a:p>
              <a:pPr algn="ctr"/>
              <a:r>
                <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rPr>
                <a:t>PMF Z</a:t>
              </a:r>
            </a:p>
          </p:txBody>
        </p:sp>
      </p:grpSp>
      <p:grpSp>
        <p:nvGrpSpPr>
          <p:cNvPr id="49" name="Group 48">
            <a:extLst>
              <a:ext uri="{FF2B5EF4-FFF2-40B4-BE49-F238E27FC236}">
                <a16:creationId xmlns:a16="http://schemas.microsoft.com/office/drawing/2014/main" id="{D49041E7-47B5-12D0-426A-6368E9E8007C}"/>
              </a:ext>
            </a:extLst>
          </p:cNvPr>
          <p:cNvGrpSpPr/>
          <p:nvPr/>
        </p:nvGrpSpPr>
        <p:grpSpPr>
          <a:xfrm>
            <a:off x="4893318" y="3254815"/>
            <a:ext cx="2566946" cy="1437977"/>
            <a:chOff x="4645673" y="3250549"/>
            <a:chExt cx="2566946" cy="1437977"/>
          </a:xfrm>
        </p:grpSpPr>
        <p:sp>
          <p:nvSpPr>
            <p:cNvPr id="45" name="Rectangle 44">
              <a:extLst>
                <a:ext uri="{FF2B5EF4-FFF2-40B4-BE49-F238E27FC236}">
                  <a16:creationId xmlns:a16="http://schemas.microsoft.com/office/drawing/2014/main" id="{5314C670-B86B-604C-CD82-5307C16A6D8D}"/>
                </a:ext>
              </a:extLst>
            </p:cNvPr>
            <p:cNvSpPr/>
            <p:nvPr/>
          </p:nvSpPr>
          <p:spPr>
            <a:xfrm>
              <a:off x="4645673" y="3250549"/>
              <a:ext cx="2566946" cy="1437977"/>
            </a:xfrm>
            <a:prstGeom prst="rect">
              <a:avLst/>
            </a:prstGeom>
            <a:solidFill>
              <a:schemeClr val="bg1"/>
            </a:solid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Program</a:t>
              </a:r>
            </a:p>
          </p:txBody>
        </p:sp>
        <p:sp>
          <p:nvSpPr>
            <p:cNvPr id="46" name="TextBox 45">
              <a:extLst>
                <a:ext uri="{FF2B5EF4-FFF2-40B4-BE49-F238E27FC236}">
                  <a16:creationId xmlns:a16="http://schemas.microsoft.com/office/drawing/2014/main" id="{7BCB35B2-21BF-5DAA-E851-D1175282AD12}"/>
                </a:ext>
              </a:extLst>
            </p:cNvPr>
            <p:cNvSpPr txBox="1"/>
            <p:nvPr/>
          </p:nvSpPr>
          <p:spPr>
            <a:xfrm>
              <a:off x="4931660" y="4047387"/>
              <a:ext cx="1994972" cy="553998"/>
            </a:xfrm>
            <a:prstGeom prst="rect">
              <a:avLst/>
            </a:prstGeom>
            <a:noFill/>
          </p:spPr>
          <p:txBody>
            <a:bodyPr wrap="square" rtlCol="0">
              <a:spAutoFit/>
            </a:bodyPr>
            <a:lstStyle/>
            <a:p>
              <a:pPr algn="ctr"/>
              <a:r>
                <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rPr>
                <a:t>PMF Z</a:t>
              </a:r>
            </a:p>
          </p:txBody>
        </p:sp>
      </p:grpSp>
      <p:grpSp>
        <p:nvGrpSpPr>
          <p:cNvPr id="50" name="Group 49">
            <a:extLst>
              <a:ext uri="{FF2B5EF4-FFF2-40B4-BE49-F238E27FC236}">
                <a16:creationId xmlns:a16="http://schemas.microsoft.com/office/drawing/2014/main" id="{A49134C7-D287-242F-F933-DE484D8E0C98}"/>
              </a:ext>
            </a:extLst>
          </p:cNvPr>
          <p:cNvGrpSpPr/>
          <p:nvPr/>
        </p:nvGrpSpPr>
        <p:grpSpPr>
          <a:xfrm>
            <a:off x="8786854" y="3254815"/>
            <a:ext cx="2566946" cy="1437977"/>
            <a:chOff x="8268365" y="3259080"/>
            <a:chExt cx="2566946" cy="1437977"/>
          </a:xfrm>
        </p:grpSpPr>
        <p:sp>
          <p:nvSpPr>
            <p:cNvPr id="47" name="Rectangle 46">
              <a:extLst>
                <a:ext uri="{FF2B5EF4-FFF2-40B4-BE49-F238E27FC236}">
                  <a16:creationId xmlns:a16="http://schemas.microsoft.com/office/drawing/2014/main" id="{E63ED3E3-3166-E3AA-A070-9226D9AF29C1}"/>
                </a:ext>
              </a:extLst>
            </p:cNvPr>
            <p:cNvSpPr/>
            <p:nvPr/>
          </p:nvSpPr>
          <p:spPr>
            <a:xfrm>
              <a:off x="8268365" y="3259080"/>
              <a:ext cx="2566946" cy="1437977"/>
            </a:xfrm>
            <a:prstGeom prst="rect">
              <a:avLst/>
            </a:prstGeom>
            <a:solidFill>
              <a:schemeClr val="bg1"/>
            </a:solid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32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Specification</a:t>
              </a:r>
            </a:p>
          </p:txBody>
        </p:sp>
        <p:sp>
          <p:nvSpPr>
            <p:cNvPr id="48" name="TextBox 47">
              <a:extLst>
                <a:ext uri="{FF2B5EF4-FFF2-40B4-BE49-F238E27FC236}">
                  <a16:creationId xmlns:a16="http://schemas.microsoft.com/office/drawing/2014/main" id="{60F03EC7-DD3B-770D-4AF1-8FB7C4FA385F}"/>
                </a:ext>
              </a:extLst>
            </p:cNvPr>
            <p:cNvSpPr txBox="1"/>
            <p:nvPr/>
          </p:nvSpPr>
          <p:spPr>
            <a:xfrm>
              <a:off x="8554352" y="4055918"/>
              <a:ext cx="1994972" cy="553998"/>
            </a:xfrm>
            <a:prstGeom prst="rect">
              <a:avLst/>
            </a:prstGeom>
            <a:noFill/>
          </p:spPr>
          <p:txBody>
            <a:bodyPr wrap="square" rtlCol="0">
              <a:spAutoFit/>
            </a:bodyPr>
            <a:lstStyle/>
            <a:p>
              <a:pPr algn="ctr"/>
              <a:r>
                <a:rPr lang="en-US" sz="3000" dirty="0">
                  <a:solidFill>
                    <a:schemeClr val="tx2"/>
                  </a:solidFill>
                  <a:latin typeface="Iosevka Term" panose="02000509030000000004" pitchFamily="49" charset="0"/>
                  <a:ea typeface="Iosevka Term" panose="02000509030000000004" pitchFamily="49" charset="0"/>
                  <a:cs typeface="Iosevka Term" panose="02000509030000000004" pitchFamily="49" charset="0"/>
                </a:rPr>
                <a:t>PMF Z</a:t>
              </a:r>
            </a:p>
          </p:txBody>
        </p:sp>
      </p:grpSp>
      <p:sp>
        <p:nvSpPr>
          <p:cNvPr id="53" name="Rectangle 52">
            <a:extLst>
              <a:ext uri="{FF2B5EF4-FFF2-40B4-BE49-F238E27FC236}">
                <a16:creationId xmlns:a16="http://schemas.microsoft.com/office/drawing/2014/main" id="{67707029-3023-CDD8-FB70-B8705AB7E6D1}"/>
              </a:ext>
            </a:extLst>
          </p:cNvPr>
          <p:cNvSpPr/>
          <p:nvPr/>
        </p:nvSpPr>
        <p:spPr>
          <a:xfrm>
            <a:off x="7782183" y="1757742"/>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sp>
        <p:nvSpPr>
          <p:cNvPr id="56" name="TextBox 55">
            <a:extLst>
              <a:ext uri="{FF2B5EF4-FFF2-40B4-BE49-F238E27FC236}">
                <a16:creationId xmlns:a16="http://schemas.microsoft.com/office/drawing/2014/main" id="{103A3248-1D63-6C48-EFDD-934FC5E04873}"/>
              </a:ext>
            </a:extLst>
          </p:cNvPr>
          <p:cNvSpPr txBox="1"/>
          <p:nvPr/>
        </p:nvSpPr>
        <p:spPr>
          <a:xfrm>
            <a:off x="4893318" y="4943548"/>
            <a:ext cx="4065815" cy="830997"/>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Termination (AST) </a:t>
            </a:r>
          </a:p>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Support</a:t>
            </a:r>
          </a:p>
        </p:txBody>
      </p:sp>
      <p:sp>
        <p:nvSpPr>
          <p:cNvPr id="12" name="Rectangle 11">
            <a:extLst>
              <a:ext uri="{FF2B5EF4-FFF2-40B4-BE49-F238E27FC236}">
                <a16:creationId xmlns:a16="http://schemas.microsoft.com/office/drawing/2014/main" id="{E1DED3FC-FA37-92DE-CD3F-049893DFF68C}"/>
              </a:ext>
            </a:extLst>
          </p:cNvPr>
          <p:cNvSpPr/>
          <p:nvPr/>
        </p:nvSpPr>
        <p:spPr>
          <a:xfrm>
            <a:off x="1952805" y="5017670"/>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sp>
        <p:nvSpPr>
          <p:cNvPr id="13" name="Rectangle 12">
            <a:extLst>
              <a:ext uri="{FF2B5EF4-FFF2-40B4-BE49-F238E27FC236}">
                <a16:creationId xmlns:a16="http://schemas.microsoft.com/office/drawing/2014/main" id="{C77C9093-F724-765A-8B7E-447EA865182D}"/>
              </a:ext>
            </a:extLst>
          </p:cNvPr>
          <p:cNvSpPr/>
          <p:nvPr/>
        </p:nvSpPr>
        <p:spPr>
          <a:xfrm>
            <a:off x="1952805" y="1732071"/>
            <a:ext cx="682752" cy="6827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dirty="0">
                <a:solidFill>
                  <a:schemeClr val="tx2"/>
                </a:solidFill>
              </a:rPr>
              <a:t>…</a:t>
            </a:r>
          </a:p>
        </p:txBody>
      </p:sp>
    </p:spTree>
    <p:extLst>
      <p:ext uri="{BB962C8B-B14F-4D97-AF65-F5344CB8AC3E}">
        <p14:creationId xmlns:p14="http://schemas.microsoft.com/office/powerpoint/2010/main" val="39736248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A8C72-C68C-CAF4-BED6-1A08D8A2E923}"/>
            </a:ext>
          </a:extLst>
        </p:cNvPr>
        <p:cNvGrpSpPr/>
        <p:nvPr/>
      </p:nvGrpSpPr>
      <p:grpSpPr>
        <a:xfrm>
          <a:off x="0" y="0"/>
          <a:ext cx="0" cy="0"/>
          <a:chOff x="0" y="0"/>
          <a:chExt cx="0" cy="0"/>
        </a:xfrm>
      </p:grpSpPr>
      <p:sp>
        <p:nvSpPr>
          <p:cNvPr id="131" name="Rectangle 130">
            <a:extLst>
              <a:ext uri="{FF2B5EF4-FFF2-40B4-BE49-F238E27FC236}">
                <a16:creationId xmlns:a16="http://schemas.microsoft.com/office/drawing/2014/main" id="{74F4C90E-FB95-9D31-7D1E-336C44BEA2C5}"/>
              </a:ext>
            </a:extLst>
          </p:cNvPr>
          <p:cNvSpPr/>
          <p:nvPr/>
        </p:nvSpPr>
        <p:spPr>
          <a:xfrm>
            <a:off x="1754242" y="6490602"/>
            <a:ext cx="5829313" cy="367398"/>
          </a:xfrm>
          <a:prstGeom prst="rect">
            <a:avLst/>
          </a:prstGeom>
          <a:solidFill>
            <a:schemeClr val="bg1">
              <a:lumMod val="75000"/>
            </a:schemeClr>
          </a:solidFill>
          <a:ln w="28575">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5D0C8E0-8E03-B3ED-A13D-350CA16FDAA4}"/>
              </a:ext>
            </a:extLst>
          </p:cNvPr>
          <p:cNvSpPr/>
          <p:nvPr/>
        </p:nvSpPr>
        <p:spPr>
          <a:xfrm>
            <a:off x="2081609"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580CE77-4310-7AE3-42D5-F0A7E1CE507D}"/>
              </a:ext>
            </a:extLst>
          </p:cNvPr>
          <p:cNvSpPr/>
          <p:nvPr/>
        </p:nvSpPr>
        <p:spPr>
          <a:xfrm>
            <a:off x="3017557"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3211E0D-2E30-000F-AD77-568F191E9666}"/>
              </a:ext>
            </a:extLst>
          </p:cNvPr>
          <p:cNvSpPr/>
          <p:nvPr/>
        </p:nvSpPr>
        <p:spPr>
          <a:xfrm>
            <a:off x="3953506"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6348A8A-CF68-8427-5528-D3B554B2916B}"/>
              </a:ext>
            </a:extLst>
          </p:cNvPr>
          <p:cNvSpPr/>
          <p:nvPr/>
        </p:nvSpPr>
        <p:spPr>
          <a:xfrm>
            <a:off x="4889454"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7A0EE53-51C1-5C95-010F-0D1BA051C40B}"/>
              </a:ext>
            </a:extLst>
          </p:cNvPr>
          <p:cNvSpPr/>
          <p:nvPr/>
        </p:nvSpPr>
        <p:spPr>
          <a:xfrm>
            <a:off x="5825403"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148C6E-E8FF-B449-B990-E2E92C4C70BB}"/>
              </a:ext>
            </a:extLst>
          </p:cNvPr>
          <p:cNvSpPr/>
          <p:nvPr/>
        </p:nvSpPr>
        <p:spPr>
          <a:xfrm>
            <a:off x="6761351" y="6175836"/>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A667F9-E986-91F0-E405-A5088E6A831D}"/>
              </a:ext>
            </a:extLst>
          </p:cNvPr>
          <p:cNvSpPr/>
          <p:nvPr/>
        </p:nvSpPr>
        <p:spPr>
          <a:xfrm>
            <a:off x="2077331" y="5880948"/>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CDCE66F-A6EA-4C94-A796-786E69E010A8}"/>
              </a:ext>
            </a:extLst>
          </p:cNvPr>
          <p:cNvSpPr/>
          <p:nvPr/>
        </p:nvSpPr>
        <p:spPr>
          <a:xfrm>
            <a:off x="2551722"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53AC3F15-A506-4E72-A630-2775035B2EB3}"/>
              </a:ext>
            </a:extLst>
          </p:cNvPr>
          <p:cNvSpPr/>
          <p:nvPr/>
        </p:nvSpPr>
        <p:spPr>
          <a:xfrm>
            <a:off x="3487670"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22EF9705-87CF-4E6C-600D-81A211C8347C}"/>
              </a:ext>
            </a:extLst>
          </p:cNvPr>
          <p:cNvSpPr/>
          <p:nvPr/>
        </p:nvSpPr>
        <p:spPr>
          <a:xfrm>
            <a:off x="4423619"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308F58A1-5F47-2391-B6E6-03694E386F75}"/>
              </a:ext>
            </a:extLst>
          </p:cNvPr>
          <p:cNvSpPr/>
          <p:nvPr/>
        </p:nvSpPr>
        <p:spPr>
          <a:xfrm>
            <a:off x="5359567"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ED5D6FC-6FB6-788E-9B37-E58C13AC71BF}"/>
              </a:ext>
            </a:extLst>
          </p:cNvPr>
          <p:cNvSpPr/>
          <p:nvPr/>
        </p:nvSpPr>
        <p:spPr>
          <a:xfrm>
            <a:off x="6295516"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2451024-603C-C042-15A7-7E7C95C32CAD}"/>
              </a:ext>
            </a:extLst>
          </p:cNvPr>
          <p:cNvSpPr/>
          <p:nvPr/>
        </p:nvSpPr>
        <p:spPr>
          <a:xfrm>
            <a:off x="2083747"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DB9897D-E58C-996E-8505-1D1E6EF8DAA2}"/>
              </a:ext>
            </a:extLst>
          </p:cNvPr>
          <p:cNvSpPr/>
          <p:nvPr/>
        </p:nvSpPr>
        <p:spPr>
          <a:xfrm>
            <a:off x="3019696"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25E994F-A2E1-E5E0-A37E-7099341E05EA}"/>
              </a:ext>
            </a:extLst>
          </p:cNvPr>
          <p:cNvSpPr/>
          <p:nvPr/>
        </p:nvSpPr>
        <p:spPr>
          <a:xfrm>
            <a:off x="3955644"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81F1385-796E-B508-81F8-058327A6EBA3}"/>
              </a:ext>
            </a:extLst>
          </p:cNvPr>
          <p:cNvSpPr/>
          <p:nvPr/>
        </p:nvSpPr>
        <p:spPr>
          <a:xfrm>
            <a:off x="4891593"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46D5A3A-7895-F23E-646F-CD2DC8606092}"/>
              </a:ext>
            </a:extLst>
          </p:cNvPr>
          <p:cNvSpPr/>
          <p:nvPr/>
        </p:nvSpPr>
        <p:spPr>
          <a:xfrm>
            <a:off x="5827542"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26B5727-E911-2A89-D583-707418310B90}"/>
              </a:ext>
            </a:extLst>
          </p:cNvPr>
          <p:cNvSpPr/>
          <p:nvPr/>
        </p:nvSpPr>
        <p:spPr>
          <a:xfrm>
            <a:off x="6763490" y="5586060"/>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3D13E42-1A2D-048F-5912-F52E43BD3B78}"/>
              </a:ext>
            </a:extLst>
          </p:cNvPr>
          <p:cNvSpPr/>
          <p:nvPr/>
        </p:nvSpPr>
        <p:spPr>
          <a:xfrm>
            <a:off x="2079470" y="5291172"/>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26824963-D9E2-1817-5B10-2ABEAD20F63F}"/>
              </a:ext>
            </a:extLst>
          </p:cNvPr>
          <p:cNvSpPr/>
          <p:nvPr/>
        </p:nvSpPr>
        <p:spPr>
          <a:xfrm>
            <a:off x="2553860"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7D3F0D2-C7F9-008A-52F5-04BCC7A2F65F}"/>
              </a:ext>
            </a:extLst>
          </p:cNvPr>
          <p:cNvSpPr/>
          <p:nvPr/>
        </p:nvSpPr>
        <p:spPr>
          <a:xfrm>
            <a:off x="3489809"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7F9D448-EC87-92D4-6EAB-E0532F2E43AE}"/>
              </a:ext>
            </a:extLst>
          </p:cNvPr>
          <p:cNvSpPr/>
          <p:nvPr/>
        </p:nvSpPr>
        <p:spPr>
          <a:xfrm>
            <a:off x="4425758"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16A8E53-AEFA-9C9E-F5C0-820B8FDA1FFC}"/>
              </a:ext>
            </a:extLst>
          </p:cNvPr>
          <p:cNvSpPr/>
          <p:nvPr/>
        </p:nvSpPr>
        <p:spPr>
          <a:xfrm>
            <a:off x="5361706"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63F949C-29B5-0D07-10A1-382B551D9A7B}"/>
              </a:ext>
            </a:extLst>
          </p:cNvPr>
          <p:cNvSpPr/>
          <p:nvPr/>
        </p:nvSpPr>
        <p:spPr>
          <a:xfrm>
            <a:off x="6297655"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69933E9-88F4-5C16-DA18-EC3BAF7BE5B1}"/>
              </a:ext>
            </a:extLst>
          </p:cNvPr>
          <p:cNvSpPr/>
          <p:nvPr/>
        </p:nvSpPr>
        <p:spPr>
          <a:xfrm>
            <a:off x="2083747"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3B3867A6-47D4-9194-25D3-BCA2AC79F873}"/>
              </a:ext>
            </a:extLst>
          </p:cNvPr>
          <p:cNvSpPr/>
          <p:nvPr/>
        </p:nvSpPr>
        <p:spPr>
          <a:xfrm>
            <a:off x="3019696"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EA923A0-35BD-1476-87F3-093C19497BAD}"/>
              </a:ext>
            </a:extLst>
          </p:cNvPr>
          <p:cNvSpPr/>
          <p:nvPr/>
        </p:nvSpPr>
        <p:spPr>
          <a:xfrm>
            <a:off x="3955644"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2683A7A-4BD2-3DFB-E638-912054E02214}"/>
              </a:ext>
            </a:extLst>
          </p:cNvPr>
          <p:cNvSpPr/>
          <p:nvPr/>
        </p:nvSpPr>
        <p:spPr>
          <a:xfrm>
            <a:off x="4891593"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17DDAA8-DE0B-9321-B54B-373A810A2B72}"/>
              </a:ext>
            </a:extLst>
          </p:cNvPr>
          <p:cNvSpPr/>
          <p:nvPr/>
        </p:nvSpPr>
        <p:spPr>
          <a:xfrm>
            <a:off x="5827542"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72E30F9-6629-F6B3-D222-CBDABE3C1F57}"/>
              </a:ext>
            </a:extLst>
          </p:cNvPr>
          <p:cNvSpPr/>
          <p:nvPr/>
        </p:nvSpPr>
        <p:spPr>
          <a:xfrm>
            <a:off x="6763490" y="4996283"/>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D0510BC3-4500-356C-326B-41E57FEDD951}"/>
              </a:ext>
            </a:extLst>
          </p:cNvPr>
          <p:cNvSpPr/>
          <p:nvPr/>
        </p:nvSpPr>
        <p:spPr>
          <a:xfrm>
            <a:off x="2079470" y="4701395"/>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8C9F5525-E8AB-FEDF-5557-8A5A0F646956}"/>
              </a:ext>
            </a:extLst>
          </p:cNvPr>
          <p:cNvSpPr/>
          <p:nvPr/>
        </p:nvSpPr>
        <p:spPr>
          <a:xfrm>
            <a:off x="2553860"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49F486E-62F8-3317-65F4-FBD1EBE427F6}"/>
              </a:ext>
            </a:extLst>
          </p:cNvPr>
          <p:cNvSpPr/>
          <p:nvPr/>
        </p:nvSpPr>
        <p:spPr>
          <a:xfrm>
            <a:off x="3489809"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AF8D831-CE10-A55F-3B88-8549C8C64E95}"/>
              </a:ext>
            </a:extLst>
          </p:cNvPr>
          <p:cNvSpPr/>
          <p:nvPr/>
        </p:nvSpPr>
        <p:spPr>
          <a:xfrm>
            <a:off x="4425758"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47D7AF6A-262D-024E-18F6-D5819A06E92D}"/>
              </a:ext>
            </a:extLst>
          </p:cNvPr>
          <p:cNvSpPr/>
          <p:nvPr/>
        </p:nvSpPr>
        <p:spPr>
          <a:xfrm>
            <a:off x="5361706"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BFC462A6-8F97-C38C-B7F3-F801C9F6E70F}"/>
              </a:ext>
            </a:extLst>
          </p:cNvPr>
          <p:cNvSpPr/>
          <p:nvPr/>
        </p:nvSpPr>
        <p:spPr>
          <a:xfrm>
            <a:off x="6297655"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649EB47E-1893-425C-F535-89A5101A8010}"/>
              </a:ext>
            </a:extLst>
          </p:cNvPr>
          <p:cNvSpPr/>
          <p:nvPr/>
        </p:nvSpPr>
        <p:spPr>
          <a:xfrm>
            <a:off x="2085886"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6233EE76-3553-279A-9F7A-2E1BBFAAA944}"/>
              </a:ext>
            </a:extLst>
          </p:cNvPr>
          <p:cNvSpPr/>
          <p:nvPr/>
        </p:nvSpPr>
        <p:spPr>
          <a:xfrm>
            <a:off x="3021835"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F085AE8-D5A1-DBD6-7C78-B72CD0A4A4E2}"/>
              </a:ext>
            </a:extLst>
          </p:cNvPr>
          <p:cNvSpPr/>
          <p:nvPr/>
        </p:nvSpPr>
        <p:spPr>
          <a:xfrm>
            <a:off x="3957783"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EFDBC3B-860A-F56B-409C-46F03DD1319B}"/>
              </a:ext>
            </a:extLst>
          </p:cNvPr>
          <p:cNvSpPr/>
          <p:nvPr/>
        </p:nvSpPr>
        <p:spPr>
          <a:xfrm>
            <a:off x="4893732"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613A662D-0CFA-ADBE-D896-F4E39804982F}"/>
              </a:ext>
            </a:extLst>
          </p:cNvPr>
          <p:cNvSpPr/>
          <p:nvPr/>
        </p:nvSpPr>
        <p:spPr>
          <a:xfrm>
            <a:off x="5829680"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0D61D91-6E24-091E-113D-D5C8ABCBDA9E}"/>
              </a:ext>
            </a:extLst>
          </p:cNvPr>
          <p:cNvSpPr/>
          <p:nvPr/>
        </p:nvSpPr>
        <p:spPr>
          <a:xfrm>
            <a:off x="6765629" y="4406507"/>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BFDB4972-01EC-85DB-F5CE-C9D66C1E0A2F}"/>
              </a:ext>
            </a:extLst>
          </p:cNvPr>
          <p:cNvSpPr/>
          <p:nvPr/>
        </p:nvSpPr>
        <p:spPr>
          <a:xfrm>
            <a:off x="2081609" y="4111619"/>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6E9E24A-69C1-8512-B846-F8BF89FA36CE}"/>
              </a:ext>
            </a:extLst>
          </p:cNvPr>
          <p:cNvSpPr/>
          <p:nvPr/>
        </p:nvSpPr>
        <p:spPr>
          <a:xfrm>
            <a:off x="2555999"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D5A88DCD-9A8D-3399-C7B8-CC54284DD84C}"/>
              </a:ext>
            </a:extLst>
          </p:cNvPr>
          <p:cNvSpPr/>
          <p:nvPr/>
        </p:nvSpPr>
        <p:spPr>
          <a:xfrm>
            <a:off x="3491948"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52A4D246-30E5-7253-787A-696601E0E7DA}"/>
              </a:ext>
            </a:extLst>
          </p:cNvPr>
          <p:cNvSpPr/>
          <p:nvPr/>
        </p:nvSpPr>
        <p:spPr>
          <a:xfrm>
            <a:off x="4427896"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55AF3E13-30BF-90B8-52FC-F6DD6081ED89}"/>
              </a:ext>
            </a:extLst>
          </p:cNvPr>
          <p:cNvSpPr/>
          <p:nvPr/>
        </p:nvSpPr>
        <p:spPr>
          <a:xfrm>
            <a:off x="5363845"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E3721D3-4E99-2F52-D253-78847BF7D34E}"/>
              </a:ext>
            </a:extLst>
          </p:cNvPr>
          <p:cNvSpPr/>
          <p:nvPr/>
        </p:nvSpPr>
        <p:spPr>
          <a:xfrm>
            <a:off x="6299793"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5914C0A-DBB1-3216-6D97-93556B7E2F48}"/>
              </a:ext>
            </a:extLst>
          </p:cNvPr>
          <p:cNvSpPr/>
          <p:nvPr/>
        </p:nvSpPr>
        <p:spPr>
          <a:xfrm>
            <a:off x="2081609"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90670BCD-3F51-756B-2CFB-BB10B866ED54}"/>
              </a:ext>
            </a:extLst>
          </p:cNvPr>
          <p:cNvSpPr/>
          <p:nvPr/>
        </p:nvSpPr>
        <p:spPr>
          <a:xfrm>
            <a:off x="3017557"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F705985-A481-5E19-5AD3-0CF1882E8E83}"/>
              </a:ext>
            </a:extLst>
          </p:cNvPr>
          <p:cNvSpPr/>
          <p:nvPr/>
        </p:nvSpPr>
        <p:spPr>
          <a:xfrm>
            <a:off x="3953506"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AF2F1EC-DEC7-A508-49D2-68FC50AADF47}"/>
              </a:ext>
            </a:extLst>
          </p:cNvPr>
          <p:cNvSpPr/>
          <p:nvPr/>
        </p:nvSpPr>
        <p:spPr>
          <a:xfrm>
            <a:off x="4889454"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C38EDCEA-6155-8FCA-CC48-98208EC1672E}"/>
              </a:ext>
            </a:extLst>
          </p:cNvPr>
          <p:cNvSpPr/>
          <p:nvPr/>
        </p:nvSpPr>
        <p:spPr>
          <a:xfrm>
            <a:off x="5825403"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16A65797-B0A1-29A1-B98E-2904FB5F8566}"/>
              </a:ext>
            </a:extLst>
          </p:cNvPr>
          <p:cNvSpPr/>
          <p:nvPr/>
        </p:nvSpPr>
        <p:spPr>
          <a:xfrm>
            <a:off x="6761351" y="3816731"/>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FAA1556A-8535-3093-60A0-DA1B630F1FA1}"/>
              </a:ext>
            </a:extLst>
          </p:cNvPr>
          <p:cNvSpPr/>
          <p:nvPr/>
        </p:nvSpPr>
        <p:spPr>
          <a:xfrm>
            <a:off x="2077331" y="3521843"/>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51C7463-7465-1F48-FC94-1453ED6E0930}"/>
              </a:ext>
            </a:extLst>
          </p:cNvPr>
          <p:cNvSpPr/>
          <p:nvPr/>
        </p:nvSpPr>
        <p:spPr>
          <a:xfrm>
            <a:off x="3487670"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FC0F24F4-C3AA-FCCF-BBB4-4405E2CE4922}"/>
              </a:ext>
            </a:extLst>
          </p:cNvPr>
          <p:cNvSpPr/>
          <p:nvPr/>
        </p:nvSpPr>
        <p:spPr>
          <a:xfrm>
            <a:off x="4423619"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DCBE5B4-0060-B3FB-7F8F-01EC15CD88FD}"/>
              </a:ext>
            </a:extLst>
          </p:cNvPr>
          <p:cNvSpPr/>
          <p:nvPr/>
        </p:nvSpPr>
        <p:spPr>
          <a:xfrm>
            <a:off x="5359567"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AFBD54F-AF7E-1960-F251-C441A8908EC9}"/>
              </a:ext>
            </a:extLst>
          </p:cNvPr>
          <p:cNvSpPr/>
          <p:nvPr/>
        </p:nvSpPr>
        <p:spPr>
          <a:xfrm>
            <a:off x="6295516"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9C337EE2-C36F-E250-EFB4-EAB05F53BFD1}"/>
              </a:ext>
            </a:extLst>
          </p:cNvPr>
          <p:cNvSpPr/>
          <p:nvPr/>
        </p:nvSpPr>
        <p:spPr>
          <a:xfrm>
            <a:off x="3019696"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C104C1B6-BAAB-85CD-824C-BA7CFF9144D6}"/>
              </a:ext>
            </a:extLst>
          </p:cNvPr>
          <p:cNvSpPr/>
          <p:nvPr/>
        </p:nvSpPr>
        <p:spPr>
          <a:xfrm>
            <a:off x="3955644"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D6A57214-A646-04B8-2CC0-74490461B624}"/>
              </a:ext>
            </a:extLst>
          </p:cNvPr>
          <p:cNvSpPr/>
          <p:nvPr/>
        </p:nvSpPr>
        <p:spPr>
          <a:xfrm>
            <a:off x="4891593"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C88509F6-99C6-D1A0-0130-CE50348E3679}"/>
              </a:ext>
            </a:extLst>
          </p:cNvPr>
          <p:cNvSpPr/>
          <p:nvPr/>
        </p:nvSpPr>
        <p:spPr>
          <a:xfrm>
            <a:off x="5827542"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8F0B3489-F489-253B-E9F8-34D9995C6ACF}"/>
              </a:ext>
            </a:extLst>
          </p:cNvPr>
          <p:cNvSpPr/>
          <p:nvPr/>
        </p:nvSpPr>
        <p:spPr>
          <a:xfrm>
            <a:off x="6763490" y="3226955"/>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2F961FA3-1C12-BE2F-82FA-E42DAF7C4292}"/>
              </a:ext>
            </a:extLst>
          </p:cNvPr>
          <p:cNvSpPr/>
          <p:nvPr/>
        </p:nvSpPr>
        <p:spPr>
          <a:xfrm>
            <a:off x="3489809"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26391BC2-6FAD-924D-5D53-89571EF83130}"/>
              </a:ext>
            </a:extLst>
          </p:cNvPr>
          <p:cNvSpPr/>
          <p:nvPr/>
        </p:nvSpPr>
        <p:spPr>
          <a:xfrm>
            <a:off x="4425758"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CA7A7CC8-21A4-F2E1-C2A2-94E8734B9831}"/>
              </a:ext>
            </a:extLst>
          </p:cNvPr>
          <p:cNvSpPr/>
          <p:nvPr/>
        </p:nvSpPr>
        <p:spPr>
          <a:xfrm>
            <a:off x="5361706"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8F76F3DA-C20D-6576-E972-E995E0B1177E}"/>
              </a:ext>
            </a:extLst>
          </p:cNvPr>
          <p:cNvSpPr/>
          <p:nvPr/>
        </p:nvSpPr>
        <p:spPr>
          <a:xfrm>
            <a:off x="6297655"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C50796A1-F18A-19C8-47E5-B5D5C727ACF7}"/>
              </a:ext>
            </a:extLst>
          </p:cNvPr>
          <p:cNvSpPr/>
          <p:nvPr/>
        </p:nvSpPr>
        <p:spPr>
          <a:xfrm>
            <a:off x="5827542"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A31635E6-5242-0852-5633-AAA5B9B967F5}"/>
              </a:ext>
            </a:extLst>
          </p:cNvPr>
          <p:cNvSpPr/>
          <p:nvPr/>
        </p:nvSpPr>
        <p:spPr>
          <a:xfrm>
            <a:off x="6763490" y="2637178"/>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D8BAD5F8-5C70-3494-1291-FD3C26110BA9}"/>
              </a:ext>
            </a:extLst>
          </p:cNvPr>
          <p:cNvSpPr/>
          <p:nvPr/>
        </p:nvSpPr>
        <p:spPr>
          <a:xfrm>
            <a:off x="6297655"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A1BCD7C1-06F8-4E85-EE0D-30D6CB11675E}"/>
              </a:ext>
            </a:extLst>
          </p:cNvPr>
          <p:cNvSpPr>
            <a:spLocks noGrp="1"/>
          </p:cNvSpPr>
          <p:nvPr>
            <p:ph type="sldNum" sz="quarter" idx="13"/>
          </p:nvPr>
        </p:nvSpPr>
        <p:spPr/>
        <p:txBody>
          <a:bodyPr/>
          <a:lstStyle/>
          <a:p>
            <a:fld id="{EB4B8DE2-A4E8-46E4-8BBF-D75455EFF32C}" type="slidenum">
              <a:rPr lang="en-US" smtClean="0"/>
              <a:pPr/>
              <a:t>33</a:t>
            </a:fld>
            <a:endParaRPr lang="en-US" dirty="0"/>
          </a:p>
        </p:txBody>
      </p:sp>
      <p:sp>
        <p:nvSpPr>
          <p:cNvPr id="5" name="Title 3">
            <a:extLst>
              <a:ext uri="{FF2B5EF4-FFF2-40B4-BE49-F238E27FC236}">
                <a16:creationId xmlns:a16="http://schemas.microsoft.com/office/drawing/2014/main" id="{11ED10A3-5A3B-4A07-CBBB-C0FD9CB085D5}"/>
              </a:ext>
            </a:extLst>
          </p:cNvPr>
          <p:cNvSpPr txBox="1">
            <a:spLocks/>
          </p:cNvSpPr>
          <p:nvPr/>
        </p:nvSpPr>
        <p:spPr>
          <a:xfrm>
            <a:off x="513653" y="386121"/>
            <a:ext cx="8085224" cy="5909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pPr algn="ctr"/>
            <a:r>
              <a:rPr lang="en-US" b="1" dirty="0" err="1"/>
              <a:t>SampCert</a:t>
            </a:r>
            <a:r>
              <a:rPr lang="en-US" b="1" dirty="0"/>
              <a:t> </a:t>
            </a:r>
          </a:p>
        </p:txBody>
      </p:sp>
      <p:sp>
        <p:nvSpPr>
          <p:cNvPr id="125" name="Rectangle 124">
            <a:extLst>
              <a:ext uri="{FF2B5EF4-FFF2-40B4-BE49-F238E27FC236}">
                <a16:creationId xmlns:a16="http://schemas.microsoft.com/office/drawing/2014/main" id="{327A72CE-CE1C-F0B3-6EE3-6E104E9614B8}"/>
              </a:ext>
            </a:extLst>
          </p:cNvPr>
          <p:cNvSpPr/>
          <p:nvPr/>
        </p:nvSpPr>
        <p:spPr>
          <a:xfrm>
            <a:off x="2560277" y="5016161"/>
            <a:ext cx="2801427"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Amazon Ember" panose="020B0603020204020204" pitchFamily="34" charset="0"/>
                <a:ea typeface="Amazon Ember" panose="020B0603020204020204" pitchFamily="34" charset="0"/>
                <a:cs typeface="Amazon Ember" panose="020B0603020204020204" pitchFamily="34" charset="0"/>
              </a:rPr>
              <a:t>Verified Random Sampling</a:t>
            </a:r>
          </a:p>
        </p:txBody>
      </p:sp>
      <p:sp>
        <p:nvSpPr>
          <p:cNvPr id="126" name="Rectangle 125">
            <a:extLst>
              <a:ext uri="{FF2B5EF4-FFF2-40B4-BE49-F238E27FC236}">
                <a16:creationId xmlns:a16="http://schemas.microsoft.com/office/drawing/2014/main" id="{95CC1715-ACC1-4068-149B-43ED7744AF73}"/>
              </a:ext>
            </a:extLst>
          </p:cNvPr>
          <p:cNvSpPr/>
          <p:nvPr/>
        </p:nvSpPr>
        <p:spPr>
          <a:xfrm>
            <a:off x="3961306" y="3525391"/>
            <a:ext cx="2801427"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mazon Ember" panose="020B0603020204020204" pitchFamily="34" charset="0"/>
                <a:ea typeface="Amazon Ember" panose="020B0603020204020204" pitchFamily="34" charset="0"/>
                <a:cs typeface="Amazon Ember" panose="020B0603020204020204" pitchFamily="34" charset="0"/>
              </a:rPr>
              <a:t>Abstract DP</a:t>
            </a:r>
          </a:p>
        </p:txBody>
      </p:sp>
      <p:sp>
        <p:nvSpPr>
          <p:cNvPr id="6" name="Rectangle 5">
            <a:extLst>
              <a:ext uri="{FF2B5EF4-FFF2-40B4-BE49-F238E27FC236}">
                <a16:creationId xmlns:a16="http://schemas.microsoft.com/office/drawing/2014/main" id="{9804D4E1-4FBC-617A-86F8-39AC59F1E7AF}"/>
              </a:ext>
            </a:extLst>
          </p:cNvPr>
          <p:cNvSpPr/>
          <p:nvPr/>
        </p:nvSpPr>
        <p:spPr>
          <a:xfrm>
            <a:off x="2555223" y="2041012"/>
            <a:ext cx="2808622"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solidFill>
                  <a:schemeClr val="bg1">
                    <a:lumMod val="50000"/>
                  </a:schemeClr>
                </a:solidFill>
                <a:latin typeface="Amazon Ember" panose="020B0603020204020204" pitchFamily="34" charset="0"/>
                <a:ea typeface="Amazon Ember" panose="020B0603020204020204" pitchFamily="34" charset="0"/>
                <a:cs typeface="Amazon Ember" panose="020B0603020204020204" pitchFamily="34" charset="0"/>
              </a:rPr>
              <a:t>Execution</a:t>
            </a:r>
          </a:p>
        </p:txBody>
      </p:sp>
    </p:spTree>
    <p:extLst>
      <p:ext uri="{BB962C8B-B14F-4D97-AF65-F5344CB8AC3E}">
        <p14:creationId xmlns:p14="http://schemas.microsoft.com/office/powerpoint/2010/main" val="422061325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32E2C-C883-835E-98F7-79D55E46BC9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93296E-EE08-22EF-4965-03AC6419D5B3}"/>
              </a:ext>
            </a:extLst>
          </p:cNvPr>
          <p:cNvSpPr>
            <a:spLocks noGrp="1"/>
          </p:cNvSpPr>
          <p:nvPr>
            <p:ph type="sldNum" sz="quarter" idx="13"/>
          </p:nvPr>
        </p:nvSpPr>
        <p:spPr/>
        <p:txBody>
          <a:bodyPr/>
          <a:lstStyle/>
          <a:p>
            <a:fld id="{EB4B8DE2-A4E8-46E4-8BBF-D75455EFF32C}" type="slidenum">
              <a:rPr lang="en-US" smtClean="0"/>
              <a:pPr/>
              <a:t>34</a:t>
            </a:fld>
            <a:endParaRPr lang="en-US" dirty="0"/>
          </a:p>
        </p:txBody>
      </p:sp>
      <p:sp>
        <p:nvSpPr>
          <p:cNvPr id="4" name="Title 3">
            <a:extLst>
              <a:ext uri="{FF2B5EF4-FFF2-40B4-BE49-F238E27FC236}">
                <a16:creationId xmlns:a16="http://schemas.microsoft.com/office/drawing/2014/main" id="{0C99F271-3173-E2F7-D57A-29C80D983249}"/>
              </a:ext>
            </a:extLst>
          </p:cNvPr>
          <p:cNvSpPr>
            <a:spLocks noGrp="1"/>
          </p:cNvSpPr>
          <p:nvPr>
            <p:ph type="title" idx="4294967295"/>
          </p:nvPr>
        </p:nvSpPr>
        <p:spPr>
          <a:xfrm>
            <a:off x="525376" y="606288"/>
            <a:ext cx="10972800" cy="590931"/>
          </a:xfrm>
        </p:spPr>
        <p:txBody>
          <a:bodyPr>
            <a:normAutofit fontScale="90000"/>
          </a:bodyPr>
          <a:lstStyle/>
          <a:p>
            <a:r>
              <a:rPr lang="en-US" dirty="0"/>
              <a:t>Differential Privacy</a:t>
            </a:r>
          </a:p>
        </p:txBody>
      </p:sp>
      <p:sp>
        <p:nvSpPr>
          <p:cNvPr id="23" name="Freeform 22">
            <a:extLst>
              <a:ext uri="{FF2B5EF4-FFF2-40B4-BE49-F238E27FC236}">
                <a16:creationId xmlns:a16="http://schemas.microsoft.com/office/drawing/2014/main" id="{0B0F9059-154E-5BCA-041F-57D8B60C1533}"/>
              </a:ext>
            </a:extLst>
          </p:cNvPr>
          <p:cNvSpPr/>
          <p:nvPr/>
        </p:nvSpPr>
        <p:spPr>
          <a:xfrm>
            <a:off x="7594627" y="2588426"/>
            <a:ext cx="1580474" cy="1050955"/>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E2F4178-CB78-8758-5806-ECE374AE132E}"/>
              </a:ext>
            </a:extLst>
          </p:cNvPr>
          <p:cNvSpPr/>
          <p:nvPr/>
        </p:nvSpPr>
        <p:spPr>
          <a:xfrm>
            <a:off x="7601645" y="2476234"/>
            <a:ext cx="1572431" cy="990563"/>
          </a:xfrm>
          <a:custGeom>
            <a:avLst/>
            <a:gdLst>
              <a:gd name="connsiteX0" fmla="*/ 0 w 2216426"/>
              <a:gd name="connsiteY0" fmla="*/ 874903 h 1396252"/>
              <a:gd name="connsiteX1" fmla="*/ 367748 w 2216426"/>
              <a:gd name="connsiteY1" fmla="*/ 1014051 h 1396252"/>
              <a:gd name="connsiteX2" fmla="*/ 735496 w 2216426"/>
              <a:gd name="connsiteY2" fmla="*/ 765573 h 1396252"/>
              <a:gd name="connsiteX3" fmla="*/ 974035 w 2216426"/>
              <a:gd name="connsiteY3" fmla="*/ 1381799 h 1396252"/>
              <a:gd name="connsiteX4" fmla="*/ 1162878 w 2216426"/>
              <a:gd name="connsiteY4" fmla="*/ 40016 h 1396252"/>
              <a:gd name="connsiteX5" fmla="*/ 1371600 w 2216426"/>
              <a:gd name="connsiteY5" fmla="*/ 328251 h 1396252"/>
              <a:gd name="connsiteX6" fmla="*/ 1749287 w 2216426"/>
              <a:gd name="connsiteY6" fmla="*/ 69834 h 1396252"/>
              <a:gd name="connsiteX7" fmla="*/ 2216426 w 2216426"/>
              <a:gd name="connsiteY7" fmla="*/ 467399 h 139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6426" h="1396252">
                <a:moveTo>
                  <a:pt x="0" y="874903"/>
                </a:moveTo>
                <a:cubicBezTo>
                  <a:pt x="122582" y="953588"/>
                  <a:pt x="245165" y="1032273"/>
                  <a:pt x="367748" y="1014051"/>
                </a:cubicBezTo>
                <a:cubicBezTo>
                  <a:pt x="490331" y="995829"/>
                  <a:pt x="634448" y="704282"/>
                  <a:pt x="735496" y="765573"/>
                </a:cubicBezTo>
                <a:cubicBezTo>
                  <a:pt x="836544" y="826864"/>
                  <a:pt x="902805" y="1502725"/>
                  <a:pt x="974035" y="1381799"/>
                </a:cubicBezTo>
                <a:cubicBezTo>
                  <a:pt x="1045265" y="1260873"/>
                  <a:pt x="1096617" y="215607"/>
                  <a:pt x="1162878" y="40016"/>
                </a:cubicBezTo>
                <a:cubicBezTo>
                  <a:pt x="1229139" y="-135575"/>
                  <a:pt x="1273865" y="323281"/>
                  <a:pt x="1371600" y="328251"/>
                </a:cubicBezTo>
                <a:cubicBezTo>
                  <a:pt x="1469335" y="333221"/>
                  <a:pt x="1608483" y="46643"/>
                  <a:pt x="1749287" y="69834"/>
                </a:cubicBezTo>
                <a:cubicBezTo>
                  <a:pt x="1890091" y="93025"/>
                  <a:pt x="2120348" y="280212"/>
                  <a:pt x="2216426" y="467399"/>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9CE099A6-EFD1-6964-749C-DF72749D8C7A}"/>
              </a:ext>
            </a:extLst>
          </p:cNvPr>
          <p:cNvCxnSpPr/>
          <p:nvPr/>
        </p:nvCxnSpPr>
        <p:spPr>
          <a:xfrm>
            <a:off x="5227498" y="3172947"/>
            <a:ext cx="1291525"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41" name="Graphic 40" descr="Database with solid fill">
            <a:extLst>
              <a:ext uri="{FF2B5EF4-FFF2-40B4-BE49-F238E27FC236}">
                <a16:creationId xmlns:a16="http://schemas.microsoft.com/office/drawing/2014/main" id="{4FFF0998-8FD0-7AF6-DC9C-8974AA279F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73497" y="2470186"/>
            <a:ext cx="1405521" cy="1405521"/>
          </a:xfrm>
          <a:prstGeom prst="rect">
            <a:avLst/>
          </a:prstGeom>
        </p:spPr>
      </p:pic>
      <p:sp>
        <p:nvSpPr>
          <p:cNvPr id="2" name="TextBox 1">
            <a:extLst>
              <a:ext uri="{FF2B5EF4-FFF2-40B4-BE49-F238E27FC236}">
                <a16:creationId xmlns:a16="http://schemas.microsoft.com/office/drawing/2014/main" id="{5FFFE6BD-2D91-C9A2-0156-BC532F0E821B}"/>
              </a:ext>
            </a:extLst>
          </p:cNvPr>
          <p:cNvSpPr txBox="1"/>
          <p:nvPr/>
        </p:nvSpPr>
        <p:spPr>
          <a:xfrm>
            <a:off x="-1555453" y="1509784"/>
            <a:ext cx="9850464" cy="461665"/>
          </a:xfrm>
          <a:prstGeom prst="rect">
            <a:avLst/>
          </a:prstGeom>
          <a:noFill/>
        </p:spPr>
        <p:txBody>
          <a:bodyPr wrap="square" rtlCol="0">
            <a:spAutoFit/>
          </a:bodyPr>
          <a:lstStyle/>
          <a:p>
            <a:pPr algn="ct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 function is </a:t>
            </a:r>
            <a:r>
              <a:rPr lang="el-GR"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ε</a:t>
            </a: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t>
            </a:r>
            <a:r>
              <a:rPr lang="en-US" sz="2400" i="1" dirty="0" err="1">
                <a:solidFill>
                  <a:schemeClr val="tx2"/>
                </a:solidFill>
                <a:latin typeface="Amazon Ember" panose="020B0603020204020204" pitchFamily="34" charset="0"/>
                <a:ea typeface="Amazon Ember" panose="020B0603020204020204" pitchFamily="34" charset="0"/>
                <a:cs typeface="Amazon Ember" panose="020B0603020204020204" pitchFamily="34" charset="0"/>
              </a:rPr>
              <a:t>dp</a:t>
            </a: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when… </a:t>
            </a:r>
          </a:p>
        </p:txBody>
      </p:sp>
    </p:spTree>
    <p:extLst>
      <p:ext uri="{BB962C8B-B14F-4D97-AF65-F5344CB8AC3E}">
        <p14:creationId xmlns:p14="http://schemas.microsoft.com/office/powerpoint/2010/main" val="116115958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0EDC5-2780-5272-8520-D20A887F0A2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BD6B7B0-76D7-BB45-8EC9-A57F4A7557F7}"/>
              </a:ext>
            </a:extLst>
          </p:cNvPr>
          <p:cNvSpPr>
            <a:spLocks noGrp="1"/>
          </p:cNvSpPr>
          <p:nvPr>
            <p:ph type="sldNum" sz="quarter" idx="13"/>
          </p:nvPr>
        </p:nvSpPr>
        <p:spPr/>
        <p:txBody>
          <a:bodyPr/>
          <a:lstStyle/>
          <a:p>
            <a:fld id="{EB4B8DE2-A4E8-46E4-8BBF-D75455EFF32C}" type="slidenum">
              <a:rPr lang="en-US" smtClean="0"/>
              <a:pPr/>
              <a:t>35</a:t>
            </a:fld>
            <a:endParaRPr lang="en-US" dirty="0"/>
          </a:p>
        </p:txBody>
      </p:sp>
      <p:sp>
        <p:nvSpPr>
          <p:cNvPr id="4" name="Title 3">
            <a:extLst>
              <a:ext uri="{FF2B5EF4-FFF2-40B4-BE49-F238E27FC236}">
                <a16:creationId xmlns:a16="http://schemas.microsoft.com/office/drawing/2014/main" id="{1D37D097-FBFB-9585-D9F9-1D88648298EB}"/>
              </a:ext>
            </a:extLst>
          </p:cNvPr>
          <p:cNvSpPr>
            <a:spLocks noGrp="1"/>
          </p:cNvSpPr>
          <p:nvPr>
            <p:ph type="title" idx="4294967295"/>
          </p:nvPr>
        </p:nvSpPr>
        <p:spPr>
          <a:xfrm>
            <a:off x="525376" y="606288"/>
            <a:ext cx="10972800" cy="590931"/>
          </a:xfrm>
        </p:spPr>
        <p:txBody>
          <a:bodyPr>
            <a:normAutofit fontScale="90000"/>
          </a:bodyPr>
          <a:lstStyle/>
          <a:p>
            <a:r>
              <a:rPr lang="en-US" dirty="0"/>
              <a:t>Differential Privacy</a:t>
            </a:r>
          </a:p>
        </p:txBody>
      </p:sp>
      <p:sp>
        <p:nvSpPr>
          <p:cNvPr id="18" name="TextBox 17">
            <a:extLst>
              <a:ext uri="{FF2B5EF4-FFF2-40B4-BE49-F238E27FC236}">
                <a16:creationId xmlns:a16="http://schemas.microsoft.com/office/drawing/2014/main" id="{8DCA2CB4-F472-AFC7-B795-7E04CA0687D9}"/>
              </a:ext>
            </a:extLst>
          </p:cNvPr>
          <p:cNvSpPr txBox="1"/>
          <p:nvPr/>
        </p:nvSpPr>
        <p:spPr>
          <a:xfrm>
            <a:off x="-1555453" y="1509784"/>
            <a:ext cx="9850464" cy="461665"/>
          </a:xfrm>
          <a:prstGeom prst="rect">
            <a:avLst/>
          </a:prstGeom>
          <a:noFill/>
        </p:spPr>
        <p:txBody>
          <a:bodyPr wrap="square" rtlCol="0">
            <a:spAutoFit/>
          </a:bodyPr>
          <a:lstStyle/>
          <a:p>
            <a:pPr algn="ct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 function is </a:t>
            </a:r>
            <a:r>
              <a:rPr lang="el-GR"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ε</a:t>
            </a: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t>
            </a:r>
            <a:r>
              <a:rPr lang="en-US" sz="2400" i="1" dirty="0" err="1">
                <a:solidFill>
                  <a:schemeClr val="tx2"/>
                </a:solidFill>
                <a:latin typeface="Amazon Ember" panose="020B0603020204020204" pitchFamily="34" charset="0"/>
                <a:ea typeface="Amazon Ember" panose="020B0603020204020204" pitchFamily="34" charset="0"/>
                <a:cs typeface="Amazon Ember" panose="020B0603020204020204" pitchFamily="34" charset="0"/>
              </a:rPr>
              <a:t>dp</a:t>
            </a: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when… </a:t>
            </a:r>
          </a:p>
        </p:txBody>
      </p:sp>
      <p:sp>
        <p:nvSpPr>
          <p:cNvPr id="23" name="Freeform 22">
            <a:extLst>
              <a:ext uri="{FF2B5EF4-FFF2-40B4-BE49-F238E27FC236}">
                <a16:creationId xmlns:a16="http://schemas.microsoft.com/office/drawing/2014/main" id="{79A429E4-80B2-4F06-18B9-7108A116CB79}"/>
              </a:ext>
            </a:extLst>
          </p:cNvPr>
          <p:cNvSpPr/>
          <p:nvPr/>
        </p:nvSpPr>
        <p:spPr>
          <a:xfrm>
            <a:off x="7594627" y="2588426"/>
            <a:ext cx="1580474" cy="1050955"/>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31322B93-982B-E310-A191-6B8D3B1F031A}"/>
              </a:ext>
            </a:extLst>
          </p:cNvPr>
          <p:cNvSpPr/>
          <p:nvPr/>
        </p:nvSpPr>
        <p:spPr>
          <a:xfrm>
            <a:off x="7601645" y="2476234"/>
            <a:ext cx="1572431" cy="990563"/>
          </a:xfrm>
          <a:custGeom>
            <a:avLst/>
            <a:gdLst>
              <a:gd name="connsiteX0" fmla="*/ 0 w 2216426"/>
              <a:gd name="connsiteY0" fmla="*/ 874903 h 1396252"/>
              <a:gd name="connsiteX1" fmla="*/ 367748 w 2216426"/>
              <a:gd name="connsiteY1" fmla="*/ 1014051 h 1396252"/>
              <a:gd name="connsiteX2" fmla="*/ 735496 w 2216426"/>
              <a:gd name="connsiteY2" fmla="*/ 765573 h 1396252"/>
              <a:gd name="connsiteX3" fmla="*/ 974035 w 2216426"/>
              <a:gd name="connsiteY3" fmla="*/ 1381799 h 1396252"/>
              <a:gd name="connsiteX4" fmla="*/ 1162878 w 2216426"/>
              <a:gd name="connsiteY4" fmla="*/ 40016 h 1396252"/>
              <a:gd name="connsiteX5" fmla="*/ 1371600 w 2216426"/>
              <a:gd name="connsiteY5" fmla="*/ 328251 h 1396252"/>
              <a:gd name="connsiteX6" fmla="*/ 1749287 w 2216426"/>
              <a:gd name="connsiteY6" fmla="*/ 69834 h 1396252"/>
              <a:gd name="connsiteX7" fmla="*/ 2216426 w 2216426"/>
              <a:gd name="connsiteY7" fmla="*/ 467399 h 139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6426" h="1396252">
                <a:moveTo>
                  <a:pt x="0" y="874903"/>
                </a:moveTo>
                <a:cubicBezTo>
                  <a:pt x="122582" y="953588"/>
                  <a:pt x="245165" y="1032273"/>
                  <a:pt x="367748" y="1014051"/>
                </a:cubicBezTo>
                <a:cubicBezTo>
                  <a:pt x="490331" y="995829"/>
                  <a:pt x="634448" y="704282"/>
                  <a:pt x="735496" y="765573"/>
                </a:cubicBezTo>
                <a:cubicBezTo>
                  <a:pt x="836544" y="826864"/>
                  <a:pt x="902805" y="1502725"/>
                  <a:pt x="974035" y="1381799"/>
                </a:cubicBezTo>
                <a:cubicBezTo>
                  <a:pt x="1045265" y="1260873"/>
                  <a:pt x="1096617" y="215607"/>
                  <a:pt x="1162878" y="40016"/>
                </a:cubicBezTo>
                <a:cubicBezTo>
                  <a:pt x="1229139" y="-135575"/>
                  <a:pt x="1273865" y="323281"/>
                  <a:pt x="1371600" y="328251"/>
                </a:cubicBezTo>
                <a:cubicBezTo>
                  <a:pt x="1469335" y="333221"/>
                  <a:pt x="1608483" y="46643"/>
                  <a:pt x="1749287" y="69834"/>
                </a:cubicBezTo>
                <a:cubicBezTo>
                  <a:pt x="1890091" y="93025"/>
                  <a:pt x="2120348" y="280212"/>
                  <a:pt x="2216426" y="467399"/>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9E189C3F-65DA-1797-7C64-AC6E0B79424F}"/>
              </a:ext>
            </a:extLst>
          </p:cNvPr>
          <p:cNvCxnSpPr/>
          <p:nvPr/>
        </p:nvCxnSpPr>
        <p:spPr>
          <a:xfrm>
            <a:off x="5227498" y="3172947"/>
            <a:ext cx="1291525"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8AC089B-3978-77AD-D2CB-4D2D0E6D128B}"/>
              </a:ext>
            </a:extLst>
          </p:cNvPr>
          <p:cNvSpPr txBox="1"/>
          <p:nvPr/>
        </p:nvSpPr>
        <p:spPr>
          <a:xfrm>
            <a:off x="3500606" y="3744919"/>
            <a:ext cx="1235069" cy="1015663"/>
          </a:xfrm>
          <a:prstGeom prst="rect">
            <a:avLst/>
          </a:prstGeom>
          <a:noFill/>
        </p:spPr>
        <p:txBody>
          <a:bodyPr wrap="square" rtlCol="0">
            <a:spAutoFit/>
          </a:bodyPr>
          <a:lstStyle/>
          <a:p>
            <a:pPr algn="ctr"/>
            <a:r>
              <a:rPr lang="en-US" sz="6000" dirty="0">
                <a:latin typeface="Iosevka" panose="02000509030000000004" pitchFamily="49" charset="0"/>
                <a:ea typeface="Iosevka" panose="02000509030000000004" pitchFamily="49" charset="0"/>
                <a:cs typeface="Iosevka" panose="02000509030000000004" pitchFamily="49" charset="0"/>
              </a:rPr>
              <a:t>≈</a:t>
            </a:r>
          </a:p>
        </p:txBody>
      </p:sp>
      <p:sp>
        <p:nvSpPr>
          <p:cNvPr id="38" name="TextBox 37">
            <a:extLst>
              <a:ext uri="{FF2B5EF4-FFF2-40B4-BE49-F238E27FC236}">
                <a16:creationId xmlns:a16="http://schemas.microsoft.com/office/drawing/2014/main" id="{E0C5E5D9-CCDC-6915-9F91-794AF7BBA7A3}"/>
              </a:ext>
            </a:extLst>
          </p:cNvPr>
          <p:cNvSpPr txBox="1"/>
          <p:nvPr/>
        </p:nvSpPr>
        <p:spPr>
          <a:xfrm>
            <a:off x="405028" y="3545344"/>
            <a:ext cx="2658900" cy="923330"/>
          </a:xfrm>
          <a:prstGeom prst="rect">
            <a:avLst/>
          </a:prstGeom>
          <a:noFill/>
        </p:spPr>
        <p:txBody>
          <a:bodyPr wrap="square" rtlCol="0">
            <a:spAutoFit/>
          </a:bodyPr>
          <a:lstStyle/>
          <a:p>
            <a:pPr algn="ctr"/>
            <a:r>
              <a:rPr lang="en-US" sz="2700" i="1" dirty="0">
                <a:latin typeface="Amazon Ember" panose="020B0603020204020204" pitchFamily="34" charset="0"/>
                <a:ea typeface="Amazon Ember" panose="020B0603020204020204" pitchFamily="34" charset="0"/>
                <a:cs typeface="Amazon Ember" panose="020B0603020204020204" pitchFamily="34" charset="0"/>
              </a:rPr>
              <a:t>Differs by one</a:t>
            </a:r>
          </a:p>
          <a:p>
            <a:pPr algn="ctr"/>
            <a:r>
              <a:rPr lang="en-US" sz="2700" i="1" dirty="0">
                <a:latin typeface="Amazon Ember" panose="020B0603020204020204" pitchFamily="34" charset="0"/>
                <a:ea typeface="Amazon Ember" panose="020B0603020204020204" pitchFamily="34" charset="0"/>
                <a:cs typeface="Amazon Ember" panose="020B0603020204020204" pitchFamily="34" charset="0"/>
              </a:rPr>
              <a:t>row</a:t>
            </a:r>
          </a:p>
        </p:txBody>
      </p:sp>
      <p:pic>
        <p:nvPicPr>
          <p:cNvPr id="41" name="Graphic 40" descr="Database with solid fill">
            <a:extLst>
              <a:ext uri="{FF2B5EF4-FFF2-40B4-BE49-F238E27FC236}">
                <a16:creationId xmlns:a16="http://schemas.microsoft.com/office/drawing/2014/main" id="{F6F5A681-868B-0EFD-1ADE-C1925B3EB53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73497" y="2470186"/>
            <a:ext cx="1405521" cy="1405521"/>
          </a:xfrm>
          <a:prstGeom prst="rect">
            <a:avLst/>
          </a:prstGeom>
        </p:spPr>
      </p:pic>
      <p:pic>
        <p:nvPicPr>
          <p:cNvPr id="42" name="Graphic 41" descr="Database with solid fill">
            <a:extLst>
              <a:ext uri="{FF2B5EF4-FFF2-40B4-BE49-F238E27FC236}">
                <a16:creationId xmlns:a16="http://schemas.microsoft.com/office/drawing/2014/main" id="{7CB00955-AFB2-CBA7-2DE8-8EF7B0FDB2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69779" y="4649232"/>
            <a:ext cx="1405521" cy="1405521"/>
          </a:xfrm>
          <a:prstGeom prst="rect">
            <a:avLst/>
          </a:prstGeom>
        </p:spPr>
      </p:pic>
    </p:spTree>
    <p:extLst>
      <p:ext uri="{BB962C8B-B14F-4D97-AF65-F5344CB8AC3E}">
        <p14:creationId xmlns:p14="http://schemas.microsoft.com/office/powerpoint/2010/main" val="319796605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BC20B-B37F-0118-20F1-EF475A8A0F1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53EB66C-AB70-C73F-067F-B60FD56991E5}"/>
              </a:ext>
            </a:extLst>
          </p:cNvPr>
          <p:cNvSpPr>
            <a:spLocks noGrp="1"/>
          </p:cNvSpPr>
          <p:nvPr>
            <p:ph type="sldNum" sz="quarter" idx="13"/>
          </p:nvPr>
        </p:nvSpPr>
        <p:spPr/>
        <p:txBody>
          <a:bodyPr/>
          <a:lstStyle/>
          <a:p>
            <a:fld id="{EB4B8DE2-A4E8-46E4-8BBF-D75455EFF32C}" type="slidenum">
              <a:rPr lang="en-US" smtClean="0"/>
              <a:pPr/>
              <a:t>36</a:t>
            </a:fld>
            <a:endParaRPr lang="en-US" dirty="0"/>
          </a:p>
        </p:txBody>
      </p:sp>
      <p:sp>
        <p:nvSpPr>
          <p:cNvPr id="4" name="Title 3">
            <a:extLst>
              <a:ext uri="{FF2B5EF4-FFF2-40B4-BE49-F238E27FC236}">
                <a16:creationId xmlns:a16="http://schemas.microsoft.com/office/drawing/2014/main" id="{15221DFB-76DB-1F41-3EE7-1624B8D601F3}"/>
              </a:ext>
            </a:extLst>
          </p:cNvPr>
          <p:cNvSpPr>
            <a:spLocks noGrp="1"/>
          </p:cNvSpPr>
          <p:nvPr>
            <p:ph type="title" idx="4294967295"/>
          </p:nvPr>
        </p:nvSpPr>
        <p:spPr>
          <a:xfrm>
            <a:off x="525376" y="606288"/>
            <a:ext cx="10972800" cy="590931"/>
          </a:xfrm>
        </p:spPr>
        <p:txBody>
          <a:bodyPr>
            <a:normAutofit fontScale="90000"/>
          </a:bodyPr>
          <a:lstStyle/>
          <a:p>
            <a:r>
              <a:rPr lang="en-US" dirty="0"/>
              <a:t>Differential Privacy</a:t>
            </a:r>
          </a:p>
        </p:txBody>
      </p:sp>
      <p:sp>
        <p:nvSpPr>
          <p:cNvPr id="18" name="TextBox 17">
            <a:extLst>
              <a:ext uri="{FF2B5EF4-FFF2-40B4-BE49-F238E27FC236}">
                <a16:creationId xmlns:a16="http://schemas.microsoft.com/office/drawing/2014/main" id="{5ABA7FED-7F45-3427-4651-92A11CB5218B}"/>
              </a:ext>
            </a:extLst>
          </p:cNvPr>
          <p:cNvSpPr txBox="1"/>
          <p:nvPr/>
        </p:nvSpPr>
        <p:spPr>
          <a:xfrm>
            <a:off x="-1555453" y="1509784"/>
            <a:ext cx="9850464" cy="461665"/>
          </a:xfrm>
          <a:prstGeom prst="rect">
            <a:avLst/>
          </a:prstGeom>
          <a:noFill/>
        </p:spPr>
        <p:txBody>
          <a:bodyPr wrap="square" rtlCol="0">
            <a:spAutoFit/>
          </a:bodyPr>
          <a:lstStyle/>
          <a:p>
            <a:pPr algn="ct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 function is </a:t>
            </a:r>
            <a:r>
              <a:rPr lang="el-GR"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ε</a:t>
            </a: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t>
            </a:r>
            <a:r>
              <a:rPr lang="en-US" sz="2400" i="1" dirty="0" err="1">
                <a:solidFill>
                  <a:schemeClr val="tx2"/>
                </a:solidFill>
                <a:latin typeface="Amazon Ember" panose="020B0603020204020204" pitchFamily="34" charset="0"/>
                <a:ea typeface="Amazon Ember" panose="020B0603020204020204" pitchFamily="34" charset="0"/>
                <a:cs typeface="Amazon Ember" panose="020B0603020204020204" pitchFamily="34" charset="0"/>
              </a:rPr>
              <a:t>dp</a:t>
            </a:r>
            <a:r>
              <a:rPr lang="en-US" sz="2400" i="1"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when… </a:t>
            </a:r>
          </a:p>
        </p:txBody>
      </p:sp>
      <p:sp>
        <p:nvSpPr>
          <p:cNvPr id="23" name="Freeform 22">
            <a:extLst>
              <a:ext uri="{FF2B5EF4-FFF2-40B4-BE49-F238E27FC236}">
                <a16:creationId xmlns:a16="http://schemas.microsoft.com/office/drawing/2014/main" id="{C89DA0B8-8092-EB32-9815-CEACCBFB20D1}"/>
              </a:ext>
            </a:extLst>
          </p:cNvPr>
          <p:cNvSpPr/>
          <p:nvPr/>
        </p:nvSpPr>
        <p:spPr>
          <a:xfrm>
            <a:off x="7594627" y="2588426"/>
            <a:ext cx="1580474" cy="1050955"/>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3FA6B98F-79C3-135D-0C2A-1ECA0CDC90A6}"/>
              </a:ext>
            </a:extLst>
          </p:cNvPr>
          <p:cNvSpPr/>
          <p:nvPr/>
        </p:nvSpPr>
        <p:spPr>
          <a:xfrm>
            <a:off x="7601645" y="2476234"/>
            <a:ext cx="1572431" cy="990563"/>
          </a:xfrm>
          <a:custGeom>
            <a:avLst/>
            <a:gdLst>
              <a:gd name="connsiteX0" fmla="*/ 0 w 2216426"/>
              <a:gd name="connsiteY0" fmla="*/ 874903 h 1396252"/>
              <a:gd name="connsiteX1" fmla="*/ 367748 w 2216426"/>
              <a:gd name="connsiteY1" fmla="*/ 1014051 h 1396252"/>
              <a:gd name="connsiteX2" fmla="*/ 735496 w 2216426"/>
              <a:gd name="connsiteY2" fmla="*/ 765573 h 1396252"/>
              <a:gd name="connsiteX3" fmla="*/ 974035 w 2216426"/>
              <a:gd name="connsiteY3" fmla="*/ 1381799 h 1396252"/>
              <a:gd name="connsiteX4" fmla="*/ 1162878 w 2216426"/>
              <a:gd name="connsiteY4" fmla="*/ 40016 h 1396252"/>
              <a:gd name="connsiteX5" fmla="*/ 1371600 w 2216426"/>
              <a:gd name="connsiteY5" fmla="*/ 328251 h 1396252"/>
              <a:gd name="connsiteX6" fmla="*/ 1749287 w 2216426"/>
              <a:gd name="connsiteY6" fmla="*/ 69834 h 1396252"/>
              <a:gd name="connsiteX7" fmla="*/ 2216426 w 2216426"/>
              <a:gd name="connsiteY7" fmla="*/ 467399 h 139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6426" h="1396252">
                <a:moveTo>
                  <a:pt x="0" y="874903"/>
                </a:moveTo>
                <a:cubicBezTo>
                  <a:pt x="122582" y="953588"/>
                  <a:pt x="245165" y="1032273"/>
                  <a:pt x="367748" y="1014051"/>
                </a:cubicBezTo>
                <a:cubicBezTo>
                  <a:pt x="490331" y="995829"/>
                  <a:pt x="634448" y="704282"/>
                  <a:pt x="735496" y="765573"/>
                </a:cubicBezTo>
                <a:cubicBezTo>
                  <a:pt x="836544" y="826864"/>
                  <a:pt x="902805" y="1502725"/>
                  <a:pt x="974035" y="1381799"/>
                </a:cubicBezTo>
                <a:cubicBezTo>
                  <a:pt x="1045265" y="1260873"/>
                  <a:pt x="1096617" y="215607"/>
                  <a:pt x="1162878" y="40016"/>
                </a:cubicBezTo>
                <a:cubicBezTo>
                  <a:pt x="1229139" y="-135575"/>
                  <a:pt x="1273865" y="323281"/>
                  <a:pt x="1371600" y="328251"/>
                </a:cubicBezTo>
                <a:cubicBezTo>
                  <a:pt x="1469335" y="333221"/>
                  <a:pt x="1608483" y="46643"/>
                  <a:pt x="1749287" y="69834"/>
                </a:cubicBezTo>
                <a:cubicBezTo>
                  <a:pt x="1890091" y="93025"/>
                  <a:pt x="2120348" y="280212"/>
                  <a:pt x="2216426" y="467399"/>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96E3FE59-9EDE-BCB0-90A4-B8CD08FFFF53}"/>
              </a:ext>
            </a:extLst>
          </p:cNvPr>
          <p:cNvCxnSpPr/>
          <p:nvPr/>
        </p:nvCxnSpPr>
        <p:spPr>
          <a:xfrm>
            <a:off x="5227498" y="3172947"/>
            <a:ext cx="1291525"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Freeform 32">
            <a:extLst>
              <a:ext uri="{FF2B5EF4-FFF2-40B4-BE49-F238E27FC236}">
                <a16:creationId xmlns:a16="http://schemas.microsoft.com/office/drawing/2014/main" id="{976A8064-A12C-F75F-E2F6-B0B9357F86B8}"/>
              </a:ext>
            </a:extLst>
          </p:cNvPr>
          <p:cNvSpPr/>
          <p:nvPr/>
        </p:nvSpPr>
        <p:spPr>
          <a:xfrm>
            <a:off x="7593602" y="4930339"/>
            <a:ext cx="1580474" cy="1050955"/>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a:extLst>
              <a:ext uri="{FF2B5EF4-FFF2-40B4-BE49-F238E27FC236}">
                <a16:creationId xmlns:a16="http://schemas.microsoft.com/office/drawing/2014/main" id="{23AC020F-08BD-0027-9791-01A6F0F92BBB}"/>
              </a:ext>
            </a:extLst>
          </p:cNvPr>
          <p:cNvSpPr/>
          <p:nvPr/>
        </p:nvSpPr>
        <p:spPr>
          <a:xfrm>
            <a:off x="7600620" y="4818147"/>
            <a:ext cx="1572431" cy="990563"/>
          </a:xfrm>
          <a:custGeom>
            <a:avLst/>
            <a:gdLst>
              <a:gd name="connsiteX0" fmla="*/ 0 w 2216426"/>
              <a:gd name="connsiteY0" fmla="*/ 874903 h 1396252"/>
              <a:gd name="connsiteX1" fmla="*/ 367748 w 2216426"/>
              <a:gd name="connsiteY1" fmla="*/ 1014051 h 1396252"/>
              <a:gd name="connsiteX2" fmla="*/ 735496 w 2216426"/>
              <a:gd name="connsiteY2" fmla="*/ 765573 h 1396252"/>
              <a:gd name="connsiteX3" fmla="*/ 974035 w 2216426"/>
              <a:gd name="connsiteY3" fmla="*/ 1381799 h 1396252"/>
              <a:gd name="connsiteX4" fmla="*/ 1162878 w 2216426"/>
              <a:gd name="connsiteY4" fmla="*/ 40016 h 1396252"/>
              <a:gd name="connsiteX5" fmla="*/ 1371600 w 2216426"/>
              <a:gd name="connsiteY5" fmla="*/ 328251 h 1396252"/>
              <a:gd name="connsiteX6" fmla="*/ 1749287 w 2216426"/>
              <a:gd name="connsiteY6" fmla="*/ 69834 h 1396252"/>
              <a:gd name="connsiteX7" fmla="*/ 2216426 w 2216426"/>
              <a:gd name="connsiteY7" fmla="*/ 467399 h 139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6426" h="1396252">
                <a:moveTo>
                  <a:pt x="0" y="874903"/>
                </a:moveTo>
                <a:cubicBezTo>
                  <a:pt x="122582" y="953588"/>
                  <a:pt x="245165" y="1032273"/>
                  <a:pt x="367748" y="1014051"/>
                </a:cubicBezTo>
                <a:cubicBezTo>
                  <a:pt x="490331" y="995829"/>
                  <a:pt x="634448" y="704282"/>
                  <a:pt x="735496" y="765573"/>
                </a:cubicBezTo>
                <a:cubicBezTo>
                  <a:pt x="836544" y="826864"/>
                  <a:pt x="902805" y="1502725"/>
                  <a:pt x="974035" y="1381799"/>
                </a:cubicBezTo>
                <a:cubicBezTo>
                  <a:pt x="1045265" y="1260873"/>
                  <a:pt x="1096617" y="215607"/>
                  <a:pt x="1162878" y="40016"/>
                </a:cubicBezTo>
                <a:cubicBezTo>
                  <a:pt x="1229139" y="-135575"/>
                  <a:pt x="1273865" y="323281"/>
                  <a:pt x="1371600" y="328251"/>
                </a:cubicBezTo>
                <a:cubicBezTo>
                  <a:pt x="1469335" y="333221"/>
                  <a:pt x="1608483" y="46643"/>
                  <a:pt x="1749287" y="69834"/>
                </a:cubicBezTo>
                <a:cubicBezTo>
                  <a:pt x="1890091" y="93025"/>
                  <a:pt x="2120348" y="280212"/>
                  <a:pt x="2216426" y="467399"/>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956F77E9-9090-2A9E-81F1-D932BB74FA6B}"/>
              </a:ext>
            </a:extLst>
          </p:cNvPr>
          <p:cNvCxnSpPr/>
          <p:nvPr/>
        </p:nvCxnSpPr>
        <p:spPr>
          <a:xfrm>
            <a:off x="5226473" y="5312675"/>
            <a:ext cx="1291525"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3CD2046D-E9D7-2560-2F73-334CD1563503}"/>
              </a:ext>
            </a:extLst>
          </p:cNvPr>
          <p:cNvSpPr txBox="1"/>
          <p:nvPr/>
        </p:nvSpPr>
        <p:spPr>
          <a:xfrm>
            <a:off x="3500606" y="3744919"/>
            <a:ext cx="1235069" cy="1015663"/>
          </a:xfrm>
          <a:prstGeom prst="rect">
            <a:avLst/>
          </a:prstGeom>
          <a:noFill/>
        </p:spPr>
        <p:txBody>
          <a:bodyPr wrap="square" rtlCol="0">
            <a:spAutoFit/>
          </a:bodyPr>
          <a:lstStyle/>
          <a:p>
            <a:pPr algn="ctr"/>
            <a:r>
              <a:rPr lang="en-US" sz="6000" dirty="0">
                <a:latin typeface="Iosevka" panose="02000509030000000004" pitchFamily="49" charset="0"/>
                <a:ea typeface="Iosevka" panose="02000509030000000004" pitchFamily="49" charset="0"/>
                <a:cs typeface="Iosevka" panose="02000509030000000004" pitchFamily="49" charset="0"/>
              </a:rPr>
              <a:t>≈</a:t>
            </a:r>
          </a:p>
        </p:txBody>
      </p:sp>
      <p:sp>
        <p:nvSpPr>
          <p:cNvPr id="37" name="TextBox 36">
            <a:extLst>
              <a:ext uri="{FF2B5EF4-FFF2-40B4-BE49-F238E27FC236}">
                <a16:creationId xmlns:a16="http://schemas.microsoft.com/office/drawing/2014/main" id="{51216137-0862-3261-0EA8-9EA11B328BDB}"/>
              </a:ext>
            </a:extLst>
          </p:cNvPr>
          <p:cNvSpPr txBox="1"/>
          <p:nvPr/>
        </p:nvSpPr>
        <p:spPr>
          <a:xfrm>
            <a:off x="7766304" y="3744919"/>
            <a:ext cx="1235069" cy="1015663"/>
          </a:xfrm>
          <a:prstGeom prst="rect">
            <a:avLst/>
          </a:prstGeom>
          <a:noFill/>
        </p:spPr>
        <p:txBody>
          <a:bodyPr wrap="square" rtlCol="0">
            <a:spAutoFit/>
          </a:bodyPr>
          <a:lstStyle/>
          <a:p>
            <a:pPr algn="ctr"/>
            <a:r>
              <a:rPr lang="en-US" sz="6000" dirty="0">
                <a:latin typeface="Iosevka" panose="02000509030000000004" pitchFamily="49" charset="0"/>
                <a:ea typeface="Iosevka" panose="02000509030000000004" pitchFamily="49" charset="0"/>
                <a:cs typeface="Iosevka" panose="02000509030000000004" pitchFamily="49" charset="0"/>
              </a:rPr>
              <a:t>≈</a:t>
            </a:r>
          </a:p>
        </p:txBody>
      </p:sp>
      <p:sp>
        <p:nvSpPr>
          <p:cNvPr id="39" name="TextBox 38">
            <a:extLst>
              <a:ext uri="{FF2B5EF4-FFF2-40B4-BE49-F238E27FC236}">
                <a16:creationId xmlns:a16="http://schemas.microsoft.com/office/drawing/2014/main" id="{10F5696F-6584-D3DC-BF4C-76B12F95D9BD}"/>
              </a:ext>
            </a:extLst>
          </p:cNvPr>
          <p:cNvSpPr txBox="1"/>
          <p:nvPr/>
        </p:nvSpPr>
        <p:spPr>
          <a:xfrm>
            <a:off x="9382872" y="3983926"/>
            <a:ext cx="2404100" cy="523220"/>
          </a:xfrm>
          <a:prstGeom prst="rect">
            <a:avLst/>
          </a:prstGeom>
          <a:noFill/>
        </p:spPr>
        <p:txBody>
          <a:bodyPr wrap="square" rtlCol="0">
            <a:spAutoFit/>
          </a:bodyPr>
          <a:lstStyle/>
          <a:p>
            <a:pPr algn="ctr"/>
            <a:r>
              <a:rPr lang="en-US" sz="2700" i="1" dirty="0">
                <a:latin typeface="Amazon Ember" panose="020B0603020204020204" pitchFamily="34" charset="0"/>
                <a:ea typeface="Amazon Ember" panose="020B0603020204020204" pitchFamily="34" charset="0"/>
                <a:cs typeface="Amazon Ember" panose="020B0603020204020204" pitchFamily="34" charset="0"/>
              </a:rPr>
              <a:t>“Within </a:t>
            </a:r>
            <a:r>
              <a:rPr lang="el-GR" sz="2700" i="1" dirty="0">
                <a:latin typeface="Amazon Ember" panose="020B0603020204020204" pitchFamily="34" charset="0"/>
                <a:ea typeface="Amazon Ember" panose="020B0603020204020204" pitchFamily="34" charset="0"/>
                <a:cs typeface="Amazon Ember" panose="020B0603020204020204" pitchFamily="34" charset="0"/>
              </a:rPr>
              <a:t>ε</a:t>
            </a:r>
            <a:r>
              <a:rPr lang="en-US" sz="2700" i="1" dirty="0">
                <a:latin typeface="Amazon Ember" panose="020B0603020204020204" pitchFamily="34" charset="0"/>
                <a:ea typeface="Amazon Ember" panose="020B0603020204020204" pitchFamily="34" charset="0"/>
                <a:cs typeface="Amazon Ember" panose="020B0603020204020204" pitchFamily="34" charset="0"/>
              </a:rPr>
              <a:t>..."</a:t>
            </a:r>
          </a:p>
        </p:txBody>
      </p:sp>
      <p:pic>
        <p:nvPicPr>
          <p:cNvPr id="41" name="Graphic 40" descr="Database with solid fill">
            <a:extLst>
              <a:ext uri="{FF2B5EF4-FFF2-40B4-BE49-F238E27FC236}">
                <a16:creationId xmlns:a16="http://schemas.microsoft.com/office/drawing/2014/main" id="{59D78AE0-3381-2139-1B2B-40345F0375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73497" y="2470186"/>
            <a:ext cx="1405521" cy="1405521"/>
          </a:xfrm>
          <a:prstGeom prst="rect">
            <a:avLst/>
          </a:prstGeom>
        </p:spPr>
      </p:pic>
      <p:pic>
        <p:nvPicPr>
          <p:cNvPr id="42" name="Graphic 41" descr="Database with solid fill">
            <a:extLst>
              <a:ext uri="{FF2B5EF4-FFF2-40B4-BE49-F238E27FC236}">
                <a16:creationId xmlns:a16="http://schemas.microsoft.com/office/drawing/2014/main" id="{DF705D80-92AA-BD08-50EB-635DD522C2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69779" y="4649232"/>
            <a:ext cx="1405521" cy="1405521"/>
          </a:xfrm>
          <a:prstGeom prst="rect">
            <a:avLst/>
          </a:prstGeom>
        </p:spPr>
      </p:pic>
      <p:sp>
        <p:nvSpPr>
          <p:cNvPr id="2" name="TextBox 1">
            <a:extLst>
              <a:ext uri="{FF2B5EF4-FFF2-40B4-BE49-F238E27FC236}">
                <a16:creationId xmlns:a16="http://schemas.microsoft.com/office/drawing/2014/main" id="{08B105FD-96BF-B695-78B0-7505B45ED8D4}"/>
              </a:ext>
            </a:extLst>
          </p:cNvPr>
          <p:cNvSpPr txBox="1"/>
          <p:nvPr/>
        </p:nvSpPr>
        <p:spPr>
          <a:xfrm>
            <a:off x="405028" y="3545344"/>
            <a:ext cx="2658900" cy="923330"/>
          </a:xfrm>
          <a:prstGeom prst="rect">
            <a:avLst/>
          </a:prstGeom>
          <a:noFill/>
        </p:spPr>
        <p:txBody>
          <a:bodyPr wrap="square" rtlCol="0">
            <a:spAutoFit/>
          </a:bodyPr>
          <a:lstStyle/>
          <a:p>
            <a:pPr algn="ctr"/>
            <a:r>
              <a:rPr lang="en-US" sz="2700" i="1" dirty="0">
                <a:latin typeface="Amazon Ember" panose="020B0603020204020204" pitchFamily="34" charset="0"/>
                <a:ea typeface="Amazon Ember" panose="020B0603020204020204" pitchFamily="34" charset="0"/>
                <a:cs typeface="Amazon Ember" panose="020B0603020204020204" pitchFamily="34" charset="0"/>
              </a:rPr>
              <a:t>Differs by one</a:t>
            </a:r>
          </a:p>
          <a:p>
            <a:pPr algn="ctr"/>
            <a:r>
              <a:rPr lang="en-US" sz="2700" i="1" dirty="0">
                <a:latin typeface="Amazon Ember" panose="020B0603020204020204" pitchFamily="34" charset="0"/>
                <a:ea typeface="Amazon Ember" panose="020B0603020204020204" pitchFamily="34" charset="0"/>
                <a:cs typeface="Amazon Ember" panose="020B0603020204020204" pitchFamily="34" charset="0"/>
              </a:rPr>
              <a:t>row</a:t>
            </a:r>
          </a:p>
        </p:txBody>
      </p:sp>
    </p:spTree>
    <p:extLst>
      <p:ext uri="{BB962C8B-B14F-4D97-AF65-F5344CB8AC3E}">
        <p14:creationId xmlns:p14="http://schemas.microsoft.com/office/powerpoint/2010/main" val="362332128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9644F-9EBB-D02A-7C21-1DB0D143100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10926AD-15A5-B94E-E077-569921BE88F6}"/>
              </a:ext>
            </a:extLst>
          </p:cNvPr>
          <p:cNvSpPr>
            <a:spLocks noGrp="1"/>
          </p:cNvSpPr>
          <p:nvPr>
            <p:ph type="sldNum" sz="quarter" idx="13"/>
          </p:nvPr>
        </p:nvSpPr>
        <p:spPr/>
        <p:txBody>
          <a:bodyPr/>
          <a:lstStyle/>
          <a:p>
            <a:fld id="{EB4B8DE2-A4E8-46E4-8BBF-D75455EFF32C}" type="slidenum">
              <a:rPr lang="en-US" smtClean="0"/>
              <a:pPr/>
              <a:t>37</a:t>
            </a:fld>
            <a:endParaRPr lang="en-US" dirty="0"/>
          </a:p>
        </p:txBody>
      </p:sp>
      <p:sp>
        <p:nvSpPr>
          <p:cNvPr id="4" name="Title 3">
            <a:extLst>
              <a:ext uri="{FF2B5EF4-FFF2-40B4-BE49-F238E27FC236}">
                <a16:creationId xmlns:a16="http://schemas.microsoft.com/office/drawing/2014/main" id="{8509A5A0-06F7-1AE6-B7D4-2317F4F44DDE}"/>
              </a:ext>
            </a:extLst>
          </p:cNvPr>
          <p:cNvSpPr>
            <a:spLocks noGrp="1"/>
          </p:cNvSpPr>
          <p:nvPr>
            <p:ph type="title" idx="4294967295"/>
          </p:nvPr>
        </p:nvSpPr>
        <p:spPr>
          <a:xfrm>
            <a:off x="525376" y="606288"/>
            <a:ext cx="10972800" cy="590931"/>
          </a:xfrm>
        </p:spPr>
        <p:txBody>
          <a:bodyPr>
            <a:normAutofit fontScale="90000"/>
          </a:bodyPr>
          <a:lstStyle/>
          <a:p>
            <a:r>
              <a:rPr lang="en-US" dirty="0"/>
              <a:t>Differential Privacy</a:t>
            </a:r>
          </a:p>
        </p:txBody>
      </p:sp>
      <p:sp>
        <p:nvSpPr>
          <p:cNvPr id="7" name="TextBox 6">
            <a:extLst>
              <a:ext uri="{FF2B5EF4-FFF2-40B4-BE49-F238E27FC236}">
                <a16:creationId xmlns:a16="http://schemas.microsoft.com/office/drawing/2014/main" id="{298ED53B-123D-CC23-243D-E806047D9440}"/>
              </a:ext>
            </a:extLst>
          </p:cNvPr>
          <p:cNvSpPr txBox="1"/>
          <p:nvPr/>
        </p:nvSpPr>
        <p:spPr>
          <a:xfrm rot="20799182">
            <a:off x="1698283" y="2074119"/>
            <a:ext cx="1954353"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Pure DP </a:t>
            </a:r>
          </a:p>
        </p:txBody>
      </p:sp>
      <p:sp>
        <p:nvSpPr>
          <p:cNvPr id="9" name="TextBox 8">
            <a:extLst>
              <a:ext uri="{FF2B5EF4-FFF2-40B4-BE49-F238E27FC236}">
                <a16:creationId xmlns:a16="http://schemas.microsoft.com/office/drawing/2014/main" id="{F814EC7D-14F0-71B1-3D01-86D98A1173C9}"/>
              </a:ext>
            </a:extLst>
          </p:cNvPr>
          <p:cNvSpPr txBox="1"/>
          <p:nvPr/>
        </p:nvSpPr>
        <p:spPr>
          <a:xfrm rot="1381980">
            <a:off x="5514278" y="868963"/>
            <a:ext cx="2624380"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Approximate DP</a:t>
            </a:r>
          </a:p>
        </p:txBody>
      </p:sp>
      <p:sp>
        <p:nvSpPr>
          <p:cNvPr id="10" name="TextBox 9">
            <a:extLst>
              <a:ext uri="{FF2B5EF4-FFF2-40B4-BE49-F238E27FC236}">
                <a16:creationId xmlns:a16="http://schemas.microsoft.com/office/drawing/2014/main" id="{195BDBEB-CFF0-7503-F556-C9222FE1F265}"/>
              </a:ext>
            </a:extLst>
          </p:cNvPr>
          <p:cNvSpPr txBox="1"/>
          <p:nvPr/>
        </p:nvSpPr>
        <p:spPr>
          <a:xfrm>
            <a:off x="2840232" y="6172171"/>
            <a:ext cx="2624380"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Concentrated DP</a:t>
            </a:r>
          </a:p>
        </p:txBody>
      </p:sp>
      <p:sp>
        <p:nvSpPr>
          <p:cNvPr id="11" name="TextBox 10">
            <a:extLst>
              <a:ext uri="{FF2B5EF4-FFF2-40B4-BE49-F238E27FC236}">
                <a16:creationId xmlns:a16="http://schemas.microsoft.com/office/drawing/2014/main" id="{6A9F6D15-6012-0D65-1623-BC2F633D4161}"/>
              </a:ext>
            </a:extLst>
          </p:cNvPr>
          <p:cNvSpPr txBox="1"/>
          <p:nvPr/>
        </p:nvSpPr>
        <p:spPr>
          <a:xfrm rot="21168120">
            <a:off x="7993575" y="1395645"/>
            <a:ext cx="3489428"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Zero-concentrated DP</a:t>
            </a:r>
          </a:p>
        </p:txBody>
      </p:sp>
      <p:sp>
        <p:nvSpPr>
          <p:cNvPr id="12" name="TextBox 11">
            <a:extLst>
              <a:ext uri="{FF2B5EF4-FFF2-40B4-BE49-F238E27FC236}">
                <a16:creationId xmlns:a16="http://schemas.microsoft.com/office/drawing/2014/main" id="{4DE7D763-E2A0-53DE-A274-79D47F159172}"/>
              </a:ext>
            </a:extLst>
          </p:cNvPr>
          <p:cNvSpPr txBox="1"/>
          <p:nvPr/>
        </p:nvSpPr>
        <p:spPr>
          <a:xfrm rot="517572">
            <a:off x="7142658" y="5706783"/>
            <a:ext cx="3489428"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Mean-concentrated DP</a:t>
            </a:r>
          </a:p>
        </p:txBody>
      </p:sp>
      <p:sp>
        <p:nvSpPr>
          <p:cNvPr id="13" name="TextBox 12">
            <a:extLst>
              <a:ext uri="{FF2B5EF4-FFF2-40B4-BE49-F238E27FC236}">
                <a16:creationId xmlns:a16="http://schemas.microsoft.com/office/drawing/2014/main" id="{F0784675-E657-3209-1EB3-D627287ADED3}"/>
              </a:ext>
            </a:extLst>
          </p:cNvPr>
          <p:cNvSpPr txBox="1"/>
          <p:nvPr/>
        </p:nvSpPr>
        <p:spPr>
          <a:xfrm rot="20223134">
            <a:off x="5922467" y="2664514"/>
            <a:ext cx="3489428" cy="461665"/>
          </a:xfrm>
          <a:prstGeom prst="rect">
            <a:avLst/>
          </a:prstGeom>
          <a:noFill/>
        </p:spPr>
        <p:txBody>
          <a:bodyPr wrap="square" rtlCol="0">
            <a:spAutoFit/>
          </a:bodyPr>
          <a:lstStyle/>
          <a:p>
            <a:r>
              <a:rPr lang="en-US" sz="2400" dirty="0" err="1">
                <a:solidFill>
                  <a:schemeClr val="tx2"/>
                </a:solidFill>
                <a:latin typeface="Amazon Ember" panose="020B0603020204020204" pitchFamily="34" charset="0"/>
                <a:ea typeface="Amazon Ember" panose="020B0603020204020204" pitchFamily="34" charset="0"/>
                <a:cs typeface="Amazon Ember" panose="020B0603020204020204" pitchFamily="34" charset="0"/>
              </a:rPr>
              <a:t>Renyi</a:t>
            </a: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DP</a:t>
            </a:r>
          </a:p>
        </p:txBody>
      </p:sp>
      <p:sp>
        <p:nvSpPr>
          <p:cNvPr id="15" name="TextBox 14">
            <a:extLst>
              <a:ext uri="{FF2B5EF4-FFF2-40B4-BE49-F238E27FC236}">
                <a16:creationId xmlns:a16="http://schemas.microsoft.com/office/drawing/2014/main" id="{B352D4E2-08DF-F48E-307C-D89ADC307575}"/>
              </a:ext>
            </a:extLst>
          </p:cNvPr>
          <p:cNvSpPr txBox="1"/>
          <p:nvPr/>
        </p:nvSpPr>
        <p:spPr>
          <a:xfrm rot="21205811">
            <a:off x="9334782" y="5269286"/>
            <a:ext cx="2624380"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Approximate CDP</a:t>
            </a:r>
          </a:p>
        </p:txBody>
      </p:sp>
      <p:sp>
        <p:nvSpPr>
          <p:cNvPr id="16" name="TextBox 15">
            <a:extLst>
              <a:ext uri="{FF2B5EF4-FFF2-40B4-BE49-F238E27FC236}">
                <a16:creationId xmlns:a16="http://schemas.microsoft.com/office/drawing/2014/main" id="{68F63915-1AE7-EDCF-6D38-5188A4DACAA5}"/>
              </a:ext>
            </a:extLst>
          </p:cNvPr>
          <p:cNvSpPr txBox="1"/>
          <p:nvPr/>
        </p:nvSpPr>
        <p:spPr>
          <a:xfrm rot="1806885">
            <a:off x="8669414" y="3105223"/>
            <a:ext cx="3121892" cy="461665"/>
          </a:xfrm>
          <a:prstGeom prst="rect">
            <a:avLst/>
          </a:prstGeom>
          <a:noFill/>
        </p:spPr>
        <p:txBody>
          <a:bodyPr wrap="square" rtlCol="0">
            <a:spAutoFit/>
          </a:bodyPr>
          <a:lstStyle/>
          <a:p>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Approximate </a:t>
            </a:r>
            <a:r>
              <a:rPr lang="en-US" sz="2400" dirty="0" err="1">
                <a:solidFill>
                  <a:schemeClr val="tx2"/>
                </a:solidFill>
                <a:latin typeface="Amazon Ember" panose="020B0603020204020204" pitchFamily="34" charset="0"/>
                <a:ea typeface="Amazon Ember" panose="020B0603020204020204" pitchFamily="34" charset="0"/>
                <a:cs typeface="Amazon Ember" panose="020B0603020204020204" pitchFamily="34" charset="0"/>
              </a:rPr>
              <a:t>zCDP</a:t>
            </a:r>
            <a:endPar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endParaRPr>
          </a:p>
        </p:txBody>
      </p:sp>
      <p:sp>
        <p:nvSpPr>
          <p:cNvPr id="5" name="Freeform 4">
            <a:extLst>
              <a:ext uri="{FF2B5EF4-FFF2-40B4-BE49-F238E27FC236}">
                <a16:creationId xmlns:a16="http://schemas.microsoft.com/office/drawing/2014/main" id="{D00B5E83-65F4-2785-BD01-CE2D65E0E688}"/>
              </a:ext>
            </a:extLst>
          </p:cNvPr>
          <p:cNvSpPr/>
          <p:nvPr/>
        </p:nvSpPr>
        <p:spPr>
          <a:xfrm>
            <a:off x="2597280" y="2661124"/>
            <a:ext cx="485905" cy="1441343"/>
          </a:xfrm>
          <a:custGeom>
            <a:avLst/>
            <a:gdLst>
              <a:gd name="connsiteX0" fmla="*/ 216976 w 485905"/>
              <a:gd name="connsiteY0" fmla="*/ 1441343 h 1441343"/>
              <a:gd name="connsiteX1" fmla="*/ 480447 w 485905"/>
              <a:gd name="connsiteY1" fmla="*/ 681926 h 1441343"/>
              <a:gd name="connsiteX2" fmla="*/ 0 w 485905"/>
              <a:gd name="connsiteY2" fmla="*/ 0 h 1441343"/>
            </a:gdLst>
            <a:ahLst/>
            <a:cxnLst>
              <a:cxn ang="0">
                <a:pos x="connsiteX0" y="connsiteY0"/>
              </a:cxn>
              <a:cxn ang="0">
                <a:pos x="connsiteX1" y="connsiteY1"/>
              </a:cxn>
              <a:cxn ang="0">
                <a:pos x="connsiteX2" y="connsiteY2"/>
              </a:cxn>
            </a:cxnLst>
            <a:rect l="l" t="t" r="r" b="b"/>
            <a:pathLst>
              <a:path w="485905" h="1441343">
                <a:moveTo>
                  <a:pt x="216976" y="1441343"/>
                </a:moveTo>
                <a:cubicBezTo>
                  <a:pt x="366793" y="1181746"/>
                  <a:pt x="516610" y="922150"/>
                  <a:pt x="480447" y="681926"/>
                </a:cubicBezTo>
                <a:cubicBezTo>
                  <a:pt x="444284" y="441702"/>
                  <a:pt x="222142" y="220851"/>
                  <a:pt x="0" y="0"/>
                </a:cubicBezTo>
              </a:path>
            </a:pathLst>
          </a:custGeom>
          <a:noFill/>
          <a:ln w="304800">
            <a:solidFill>
              <a:schemeClr val="tx2"/>
            </a:solidFill>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68D8244F-30B9-1CF0-3DF0-824D616F88CA}"/>
              </a:ext>
            </a:extLst>
          </p:cNvPr>
          <p:cNvSpPr/>
          <p:nvPr/>
        </p:nvSpPr>
        <p:spPr>
          <a:xfrm rot="553235">
            <a:off x="5809947" y="1150999"/>
            <a:ext cx="784062" cy="950957"/>
          </a:xfrm>
          <a:custGeom>
            <a:avLst/>
            <a:gdLst>
              <a:gd name="connsiteX0" fmla="*/ 0 w 371959"/>
              <a:gd name="connsiteY0" fmla="*/ 557939 h 557939"/>
              <a:gd name="connsiteX1" fmla="*/ 371959 w 371959"/>
              <a:gd name="connsiteY1" fmla="*/ 0 h 557939"/>
            </a:gdLst>
            <a:ahLst/>
            <a:cxnLst>
              <a:cxn ang="0">
                <a:pos x="connsiteX0" y="connsiteY0"/>
              </a:cxn>
              <a:cxn ang="0">
                <a:pos x="connsiteX1" y="connsiteY1"/>
              </a:cxn>
            </a:cxnLst>
            <a:rect l="l" t="t" r="r" b="b"/>
            <a:pathLst>
              <a:path w="371959" h="557939">
                <a:moveTo>
                  <a:pt x="0" y="557939"/>
                </a:moveTo>
                <a:cubicBezTo>
                  <a:pt x="143359" y="331922"/>
                  <a:pt x="286718" y="105905"/>
                  <a:pt x="371959" y="0"/>
                </a:cubicBezTo>
              </a:path>
            </a:pathLst>
          </a:custGeom>
          <a:noFill/>
          <a:ln w="304800">
            <a:solidFill>
              <a:schemeClr val="tx2"/>
            </a:solidFill>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18">
            <a:extLst>
              <a:ext uri="{FF2B5EF4-FFF2-40B4-BE49-F238E27FC236}">
                <a16:creationId xmlns:a16="http://schemas.microsoft.com/office/drawing/2014/main" id="{1D7226D3-BFAE-A98C-A076-81B41453C2DC}"/>
              </a:ext>
            </a:extLst>
          </p:cNvPr>
          <p:cNvSpPr/>
          <p:nvPr/>
        </p:nvSpPr>
        <p:spPr>
          <a:xfrm>
            <a:off x="7687159" y="3239146"/>
            <a:ext cx="2154265" cy="1009954"/>
          </a:xfrm>
          <a:custGeom>
            <a:avLst/>
            <a:gdLst>
              <a:gd name="connsiteX0" fmla="*/ 0 w 2154265"/>
              <a:gd name="connsiteY0" fmla="*/ 0 h 1009954"/>
              <a:gd name="connsiteX1" fmla="*/ 1084882 w 2154265"/>
              <a:gd name="connsiteY1" fmla="*/ 1007390 h 1009954"/>
              <a:gd name="connsiteX2" fmla="*/ 2154265 w 2154265"/>
              <a:gd name="connsiteY2" fmla="*/ 232474 h 1009954"/>
            </a:gdLst>
            <a:ahLst/>
            <a:cxnLst>
              <a:cxn ang="0">
                <a:pos x="connsiteX0" y="connsiteY0"/>
              </a:cxn>
              <a:cxn ang="0">
                <a:pos x="connsiteX1" y="connsiteY1"/>
              </a:cxn>
              <a:cxn ang="0">
                <a:pos x="connsiteX2" y="connsiteY2"/>
              </a:cxn>
            </a:cxnLst>
            <a:rect l="l" t="t" r="r" b="b"/>
            <a:pathLst>
              <a:path w="2154265" h="1009954">
                <a:moveTo>
                  <a:pt x="0" y="0"/>
                </a:moveTo>
                <a:cubicBezTo>
                  <a:pt x="362919" y="484322"/>
                  <a:pt x="725838" y="968644"/>
                  <a:pt x="1084882" y="1007390"/>
                </a:cubicBezTo>
                <a:cubicBezTo>
                  <a:pt x="1443926" y="1046136"/>
                  <a:pt x="1799095" y="639305"/>
                  <a:pt x="2154265" y="232474"/>
                </a:cubicBezTo>
              </a:path>
            </a:pathLst>
          </a:custGeom>
          <a:noFill/>
          <a:ln w="304800">
            <a:solidFill>
              <a:schemeClr val="tx2"/>
            </a:solidFill>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50558085-22B5-5C52-F41A-3B2995A4AD21}"/>
              </a:ext>
            </a:extLst>
          </p:cNvPr>
          <p:cNvSpPr/>
          <p:nvPr/>
        </p:nvSpPr>
        <p:spPr>
          <a:xfrm rot="161424">
            <a:off x="8291593" y="4014061"/>
            <a:ext cx="484273" cy="1487837"/>
          </a:xfrm>
          <a:custGeom>
            <a:avLst/>
            <a:gdLst>
              <a:gd name="connsiteX0" fmla="*/ 0 w 484273"/>
              <a:gd name="connsiteY0" fmla="*/ 0 h 1487837"/>
              <a:gd name="connsiteX1" fmla="*/ 480448 w 484273"/>
              <a:gd name="connsiteY1" fmla="*/ 836908 h 1487837"/>
              <a:gd name="connsiteX2" fmla="*/ 185980 w 484273"/>
              <a:gd name="connsiteY2" fmla="*/ 1487837 h 1487837"/>
            </a:gdLst>
            <a:ahLst/>
            <a:cxnLst>
              <a:cxn ang="0">
                <a:pos x="connsiteX0" y="connsiteY0"/>
              </a:cxn>
              <a:cxn ang="0">
                <a:pos x="connsiteX1" y="connsiteY1"/>
              </a:cxn>
              <a:cxn ang="0">
                <a:pos x="connsiteX2" y="connsiteY2"/>
              </a:cxn>
            </a:cxnLst>
            <a:rect l="l" t="t" r="r" b="b"/>
            <a:pathLst>
              <a:path w="484273" h="1487837">
                <a:moveTo>
                  <a:pt x="0" y="0"/>
                </a:moveTo>
                <a:cubicBezTo>
                  <a:pt x="224725" y="294467"/>
                  <a:pt x="449451" y="588935"/>
                  <a:pt x="480448" y="836908"/>
                </a:cubicBezTo>
                <a:cubicBezTo>
                  <a:pt x="511445" y="1084881"/>
                  <a:pt x="348712" y="1286359"/>
                  <a:pt x="185980" y="1487837"/>
                </a:cubicBezTo>
              </a:path>
            </a:pathLst>
          </a:custGeom>
          <a:noFill/>
          <a:ln w="304800">
            <a:solidFill>
              <a:schemeClr val="tx2"/>
            </a:solidFill>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72AA6A2C-07B3-8BF4-47A7-52219F0676EB}"/>
              </a:ext>
            </a:extLst>
          </p:cNvPr>
          <p:cNvSpPr/>
          <p:nvPr/>
        </p:nvSpPr>
        <p:spPr>
          <a:xfrm>
            <a:off x="8663553" y="4277532"/>
            <a:ext cx="1906291" cy="991892"/>
          </a:xfrm>
          <a:custGeom>
            <a:avLst/>
            <a:gdLst>
              <a:gd name="connsiteX0" fmla="*/ 0 w 1906291"/>
              <a:gd name="connsiteY0" fmla="*/ 0 h 991892"/>
              <a:gd name="connsiteX1" fmla="*/ 697423 w 1906291"/>
              <a:gd name="connsiteY1" fmla="*/ 402956 h 991892"/>
              <a:gd name="connsiteX2" fmla="*/ 1518833 w 1906291"/>
              <a:gd name="connsiteY2" fmla="*/ 309966 h 991892"/>
              <a:gd name="connsiteX3" fmla="*/ 1906291 w 1906291"/>
              <a:gd name="connsiteY3" fmla="*/ 991892 h 991892"/>
            </a:gdLst>
            <a:ahLst/>
            <a:cxnLst>
              <a:cxn ang="0">
                <a:pos x="connsiteX0" y="connsiteY0"/>
              </a:cxn>
              <a:cxn ang="0">
                <a:pos x="connsiteX1" y="connsiteY1"/>
              </a:cxn>
              <a:cxn ang="0">
                <a:pos x="connsiteX2" y="connsiteY2"/>
              </a:cxn>
              <a:cxn ang="0">
                <a:pos x="connsiteX3" y="connsiteY3"/>
              </a:cxn>
            </a:cxnLst>
            <a:rect l="l" t="t" r="r" b="b"/>
            <a:pathLst>
              <a:path w="1906291" h="991892">
                <a:moveTo>
                  <a:pt x="0" y="0"/>
                </a:moveTo>
                <a:cubicBezTo>
                  <a:pt x="222142" y="175647"/>
                  <a:pt x="444284" y="351295"/>
                  <a:pt x="697423" y="402956"/>
                </a:cubicBezTo>
                <a:cubicBezTo>
                  <a:pt x="950562" y="454617"/>
                  <a:pt x="1317355" y="211810"/>
                  <a:pt x="1518833" y="309966"/>
                </a:cubicBezTo>
                <a:cubicBezTo>
                  <a:pt x="1720311" y="408122"/>
                  <a:pt x="1813301" y="700007"/>
                  <a:pt x="1906291" y="991892"/>
                </a:cubicBezTo>
              </a:path>
            </a:pathLst>
          </a:custGeom>
          <a:noFill/>
          <a:ln w="304800">
            <a:solidFill>
              <a:schemeClr val="tx2"/>
            </a:solidFill>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C3589D7F-8EBA-1E5C-A4E6-A01D819D1DE3}"/>
              </a:ext>
            </a:extLst>
          </p:cNvPr>
          <p:cNvSpPr/>
          <p:nvPr/>
        </p:nvSpPr>
        <p:spPr>
          <a:xfrm>
            <a:off x="3926105" y="4029559"/>
            <a:ext cx="1637787" cy="2076773"/>
          </a:xfrm>
          <a:custGeom>
            <a:avLst/>
            <a:gdLst>
              <a:gd name="connsiteX0" fmla="*/ 1637787 w 1637787"/>
              <a:gd name="connsiteY0" fmla="*/ 0 h 2076773"/>
              <a:gd name="connsiteX1" fmla="*/ 180946 w 1637787"/>
              <a:gd name="connsiteY1" fmla="*/ 774916 h 2076773"/>
              <a:gd name="connsiteX2" fmla="*/ 72458 w 1637787"/>
              <a:gd name="connsiteY2" fmla="*/ 2076773 h 2076773"/>
            </a:gdLst>
            <a:ahLst/>
            <a:cxnLst>
              <a:cxn ang="0">
                <a:pos x="connsiteX0" y="connsiteY0"/>
              </a:cxn>
              <a:cxn ang="0">
                <a:pos x="connsiteX1" y="connsiteY1"/>
              </a:cxn>
              <a:cxn ang="0">
                <a:pos x="connsiteX2" y="connsiteY2"/>
              </a:cxn>
            </a:cxnLst>
            <a:rect l="l" t="t" r="r" b="b"/>
            <a:pathLst>
              <a:path w="1637787" h="2076773">
                <a:moveTo>
                  <a:pt x="1637787" y="0"/>
                </a:moveTo>
                <a:cubicBezTo>
                  <a:pt x="1039810" y="214393"/>
                  <a:pt x="441834" y="428787"/>
                  <a:pt x="180946" y="774916"/>
                </a:cubicBezTo>
                <a:cubicBezTo>
                  <a:pt x="-79942" y="1121045"/>
                  <a:pt x="-3742" y="1598909"/>
                  <a:pt x="72458" y="2076773"/>
                </a:cubicBezTo>
              </a:path>
            </a:pathLst>
          </a:custGeom>
          <a:noFill/>
          <a:ln w="304800">
            <a:solidFill>
              <a:schemeClr val="tx2"/>
            </a:solidFill>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Dizzy face with solid fill with solid fill">
            <a:extLst>
              <a:ext uri="{FF2B5EF4-FFF2-40B4-BE49-F238E27FC236}">
                <a16:creationId xmlns:a16="http://schemas.microsoft.com/office/drawing/2014/main" id="{8130BB1A-8149-8B5B-1552-9DC555BCF1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2191" y="5269424"/>
            <a:ext cx="1356155" cy="1356155"/>
          </a:xfrm>
          <a:prstGeom prst="rect">
            <a:avLst/>
          </a:prstGeom>
        </p:spPr>
      </p:pic>
      <p:sp>
        <p:nvSpPr>
          <p:cNvPr id="27" name="Freeform 26">
            <a:extLst>
              <a:ext uri="{FF2B5EF4-FFF2-40B4-BE49-F238E27FC236}">
                <a16:creationId xmlns:a16="http://schemas.microsoft.com/office/drawing/2014/main" id="{59E7011F-FF3F-E2B1-878E-149137B28E98}"/>
              </a:ext>
            </a:extLst>
          </p:cNvPr>
          <p:cNvSpPr/>
          <p:nvPr/>
        </p:nvSpPr>
        <p:spPr>
          <a:xfrm>
            <a:off x="1565329" y="2355742"/>
            <a:ext cx="7253207" cy="2997978"/>
          </a:xfrm>
          <a:custGeom>
            <a:avLst/>
            <a:gdLst>
              <a:gd name="connsiteX0" fmla="*/ 0 w 7253207"/>
              <a:gd name="connsiteY0" fmla="*/ 2774197 h 2997978"/>
              <a:gd name="connsiteX1" fmla="*/ 743918 w 7253207"/>
              <a:gd name="connsiteY1" fmla="*/ 1518834 h 2997978"/>
              <a:gd name="connsiteX2" fmla="*/ 1751308 w 7253207"/>
              <a:gd name="connsiteY2" fmla="*/ 2200760 h 2997978"/>
              <a:gd name="connsiteX3" fmla="*/ 3006671 w 7253207"/>
              <a:gd name="connsiteY3" fmla="*/ 1162373 h 2997978"/>
              <a:gd name="connsiteX4" fmla="*/ 4277532 w 7253207"/>
              <a:gd name="connsiteY4" fmla="*/ 1844299 h 2997978"/>
              <a:gd name="connsiteX5" fmla="*/ 5129939 w 7253207"/>
              <a:gd name="connsiteY5" fmla="*/ 2991173 h 2997978"/>
              <a:gd name="connsiteX6" fmla="*/ 5966847 w 7253207"/>
              <a:gd name="connsiteY6" fmla="*/ 1270861 h 2997978"/>
              <a:gd name="connsiteX7" fmla="*/ 7253207 w 7253207"/>
              <a:gd name="connsiteY7" fmla="*/ 0 h 29979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53207" h="2997978">
                <a:moveTo>
                  <a:pt x="0" y="2774197"/>
                </a:moveTo>
                <a:cubicBezTo>
                  <a:pt x="226016" y="2194302"/>
                  <a:pt x="452033" y="1614407"/>
                  <a:pt x="743918" y="1518834"/>
                </a:cubicBezTo>
                <a:cubicBezTo>
                  <a:pt x="1035803" y="1423261"/>
                  <a:pt x="1374183" y="2260170"/>
                  <a:pt x="1751308" y="2200760"/>
                </a:cubicBezTo>
                <a:cubicBezTo>
                  <a:pt x="2128433" y="2141350"/>
                  <a:pt x="2585634" y="1221783"/>
                  <a:pt x="3006671" y="1162373"/>
                </a:cubicBezTo>
                <a:cubicBezTo>
                  <a:pt x="3427708" y="1102963"/>
                  <a:pt x="3923654" y="1539499"/>
                  <a:pt x="4277532" y="1844299"/>
                </a:cubicBezTo>
                <a:cubicBezTo>
                  <a:pt x="4631410" y="2149099"/>
                  <a:pt x="4848387" y="3086746"/>
                  <a:pt x="5129939" y="2991173"/>
                </a:cubicBezTo>
                <a:cubicBezTo>
                  <a:pt x="5411491" y="2895600"/>
                  <a:pt x="5612969" y="1769390"/>
                  <a:pt x="5966847" y="1270861"/>
                </a:cubicBezTo>
                <a:cubicBezTo>
                  <a:pt x="6320725" y="772332"/>
                  <a:pt x="6786966" y="386166"/>
                  <a:pt x="7253207" y="0"/>
                </a:cubicBezTo>
              </a:path>
            </a:pathLst>
          </a:custGeom>
          <a:noFill/>
          <a:ln w="304800">
            <a:solidFill>
              <a:schemeClr val="tx2"/>
            </a:solidFill>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a:extLst>
              <a:ext uri="{FF2B5EF4-FFF2-40B4-BE49-F238E27FC236}">
                <a16:creationId xmlns:a16="http://schemas.microsoft.com/office/drawing/2014/main" id="{B23262FE-A140-B47D-F7F6-E32C9AF4F3E6}"/>
              </a:ext>
            </a:extLst>
          </p:cNvPr>
          <p:cNvSpPr/>
          <p:nvPr/>
        </p:nvSpPr>
        <p:spPr>
          <a:xfrm>
            <a:off x="4744998" y="1825636"/>
            <a:ext cx="1825076" cy="1823036"/>
          </a:xfrm>
          <a:custGeom>
            <a:avLst/>
            <a:gdLst>
              <a:gd name="connsiteX0" fmla="*/ 337239 w 1825076"/>
              <a:gd name="connsiteY0" fmla="*/ 1823036 h 1823036"/>
              <a:gd name="connsiteX1" fmla="*/ 11774 w 1825076"/>
              <a:gd name="connsiteY1" fmla="*/ 691659 h 1823036"/>
              <a:gd name="connsiteX2" fmla="*/ 709198 w 1825076"/>
              <a:gd name="connsiteY2" fmla="*/ 9734 h 1823036"/>
              <a:gd name="connsiteX3" fmla="*/ 1825076 w 1825076"/>
              <a:gd name="connsiteY3" fmla="*/ 1187605 h 1823036"/>
            </a:gdLst>
            <a:ahLst/>
            <a:cxnLst>
              <a:cxn ang="0">
                <a:pos x="connsiteX0" y="connsiteY0"/>
              </a:cxn>
              <a:cxn ang="0">
                <a:pos x="connsiteX1" y="connsiteY1"/>
              </a:cxn>
              <a:cxn ang="0">
                <a:pos x="connsiteX2" y="connsiteY2"/>
              </a:cxn>
              <a:cxn ang="0">
                <a:pos x="connsiteX3" y="connsiteY3"/>
              </a:cxn>
            </a:cxnLst>
            <a:rect l="l" t="t" r="r" b="b"/>
            <a:pathLst>
              <a:path w="1825076" h="1823036">
                <a:moveTo>
                  <a:pt x="337239" y="1823036"/>
                </a:moveTo>
                <a:cubicBezTo>
                  <a:pt x="143510" y="1408456"/>
                  <a:pt x="-50219" y="993876"/>
                  <a:pt x="11774" y="691659"/>
                </a:cubicBezTo>
                <a:cubicBezTo>
                  <a:pt x="73767" y="389442"/>
                  <a:pt x="406981" y="-72924"/>
                  <a:pt x="709198" y="9734"/>
                </a:cubicBezTo>
                <a:cubicBezTo>
                  <a:pt x="1011415" y="92392"/>
                  <a:pt x="1418245" y="639998"/>
                  <a:pt x="1825076" y="1187605"/>
                </a:cubicBezTo>
              </a:path>
            </a:pathLst>
          </a:custGeom>
          <a:noFill/>
          <a:ln w="304800">
            <a:solidFill>
              <a:schemeClr val="tx2"/>
            </a:solidFill>
            <a:tailEnd type="triangle" w="sm" len="s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261949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FD7F54-DA09-A76A-3551-7F0D23E20F8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F042C3-3DF8-1F6C-91D3-24AEB40556A0}"/>
              </a:ext>
            </a:extLst>
          </p:cNvPr>
          <p:cNvSpPr>
            <a:spLocks noGrp="1"/>
          </p:cNvSpPr>
          <p:nvPr>
            <p:ph type="sldNum" sz="quarter" idx="13"/>
          </p:nvPr>
        </p:nvSpPr>
        <p:spPr/>
        <p:txBody>
          <a:bodyPr/>
          <a:lstStyle/>
          <a:p>
            <a:fld id="{EB4B8DE2-A4E8-46E4-8BBF-D75455EFF32C}" type="slidenum">
              <a:rPr lang="en-US" smtClean="0"/>
              <a:pPr/>
              <a:t>38</a:t>
            </a:fld>
            <a:endParaRPr lang="en-US" dirty="0"/>
          </a:p>
        </p:txBody>
      </p:sp>
      <p:sp>
        <p:nvSpPr>
          <p:cNvPr id="4" name="Title 3">
            <a:extLst>
              <a:ext uri="{FF2B5EF4-FFF2-40B4-BE49-F238E27FC236}">
                <a16:creationId xmlns:a16="http://schemas.microsoft.com/office/drawing/2014/main" id="{92C28044-79EB-92CC-DC7D-AFF7C865105D}"/>
              </a:ext>
            </a:extLst>
          </p:cNvPr>
          <p:cNvSpPr>
            <a:spLocks noGrp="1"/>
          </p:cNvSpPr>
          <p:nvPr>
            <p:ph type="title" idx="4294967295"/>
          </p:nvPr>
        </p:nvSpPr>
        <p:spPr>
          <a:xfrm>
            <a:off x="525376" y="606288"/>
            <a:ext cx="10972800" cy="590931"/>
          </a:xfrm>
        </p:spPr>
        <p:txBody>
          <a:bodyPr>
            <a:normAutofit fontScale="90000"/>
          </a:bodyPr>
          <a:lstStyle/>
          <a:p>
            <a:r>
              <a:rPr lang="en-US" i="1" dirty="0"/>
              <a:t>Abstract Differential Privacy</a:t>
            </a:r>
          </a:p>
        </p:txBody>
      </p:sp>
      <p:sp>
        <p:nvSpPr>
          <p:cNvPr id="7" name="TextBox 6">
            <a:extLst>
              <a:ext uri="{FF2B5EF4-FFF2-40B4-BE49-F238E27FC236}">
                <a16:creationId xmlns:a16="http://schemas.microsoft.com/office/drawing/2014/main" id="{DBF274D9-0429-C3E7-D8B1-750A28AC1B42}"/>
              </a:ext>
            </a:extLst>
          </p:cNvPr>
          <p:cNvSpPr txBox="1"/>
          <p:nvPr/>
        </p:nvSpPr>
        <p:spPr>
          <a:xfrm>
            <a:off x="1315053" y="1492745"/>
            <a:ext cx="4780947" cy="461665"/>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1. Privacy definition</a:t>
            </a:r>
          </a:p>
        </p:txBody>
      </p:sp>
      <p:sp>
        <p:nvSpPr>
          <p:cNvPr id="10" name="TextBox 9">
            <a:extLst>
              <a:ext uri="{FF2B5EF4-FFF2-40B4-BE49-F238E27FC236}">
                <a16:creationId xmlns:a16="http://schemas.microsoft.com/office/drawing/2014/main" id="{86E80EA8-D66B-9E1E-5668-0107CDB7CAA7}"/>
              </a:ext>
            </a:extLst>
          </p:cNvPr>
          <p:cNvSpPr txBox="1"/>
          <p:nvPr/>
        </p:nvSpPr>
        <p:spPr>
          <a:xfrm>
            <a:off x="1315053" y="2967335"/>
            <a:ext cx="4780947" cy="461665"/>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2. Composition rules</a:t>
            </a:r>
          </a:p>
        </p:txBody>
      </p:sp>
      <p:sp>
        <p:nvSpPr>
          <p:cNvPr id="11" name="TextBox 10">
            <a:extLst>
              <a:ext uri="{FF2B5EF4-FFF2-40B4-BE49-F238E27FC236}">
                <a16:creationId xmlns:a16="http://schemas.microsoft.com/office/drawing/2014/main" id="{FDF36EC2-7DD2-462E-DD9D-3A446D8D014B}"/>
              </a:ext>
            </a:extLst>
          </p:cNvPr>
          <p:cNvSpPr txBox="1"/>
          <p:nvPr/>
        </p:nvSpPr>
        <p:spPr>
          <a:xfrm>
            <a:off x="1315053" y="5824832"/>
            <a:ext cx="4780947" cy="461665"/>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3. Noise rule</a:t>
            </a:r>
          </a:p>
        </p:txBody>
      </p:sp>
      <p:sp>
        <p:nvSpPr>
          <p:cNvPr id="14" name="TextBox 13">
            <a:extLst>
              <a:ext uri="{FF2B5EF4-FFF2-40B4-BE49-F238E27FC236}">
                <a16:creationId xmlns:a16="http://schemas.microsoft.com/office/drawing/2014/main" id="{E4650B44-BAB6-CC4C-7F59-E6C83AA8D5A6}"/>
              </a:ext>
            </a:extLst>
          </p:cNvPr>
          <p:cNvSpPr txBox="1"/>
          <p:nvPr/>
        </p:nvSpPr>
        <p:spPr>
          <a:xfrm>
            <a:off x="3314408" y="1960879"/>
            <a:ext cx="8219287" cy="707886"/>
          </a:xfrm>
          <a:prstGeom prst="rect">
            <a:avLst/>
          </a:prstGeom>
          <a:noFill/>
        </p:spPr>
        <p:txBody>
          <a:bodyPr wrap="square">
            <a:spAutoFit/>
          </a:bodyPr>
          <a:lstStyle/>
          <a:p>
            <a:r>
              <a:rPr lang="el-GR" sz="4000" dirty="0">
                <a:latin typeface="Iosevka Term" panose="02000509030000000004" pitchFamily="49" charset="0"/>
                <a:ea typeface="Iosevka Term" panose="02000509030000000004" pitchFamily="49" charset="0"/>
                <a:cs typeface="Iosevka Term" panose="02000509030000000004" pitchFamily="49" charset="0"/>
              </a:rPr>
              <a:t>ε</a:t>
            </a:r>
            <a:r>
              <a:rPr lang="en-US" sz="4000" dirty="0">
                <a:latin typeface="Iosevka Term" panose="02000509030000000004" pitchFamily="49" charset="0"/>
                <a:ea typeface="Iosevka Term" panose="02000509030000000004" pitchFamily="49" charset="0"/>
                <a:cs typeface="Iosevka Term" panose="02000509030000000004" pitchFamily="49" charset="0"/>
              </a:rPr>
              <a:t>-</a:t>
            </a:r>
            <a:r>
              <a:rPr lang="en-US" sz="4000" dirty="0" err="1">
                <a:latin typeface="Iosevka Term" panose="02000509030000000004" pitchFamily="49" charset="0"/>
                <a:ea typeface="Iosevka Term" panose="02000509030000000004" pitchFamily="49" charset="0"/>
                <a:cs typeface="Iosevka Term" panose="02000509030000000004" pitchFamily="49" charset="0"/>
              </a:rPr>
              <a:t>dp</a:t>
            </a:r>
            <a:r>
              <a:rPr lang="en-US" sz="4000" dirty="0">
                <a:latin typeface="Iosevka Term" panose="02000509030000000004" pitchFamily="49" charset="0"/>
                <a:ea typeface="Iosevka Term" panose="02000509030000000004" pitchFamily="49" charset="0"/>
                <a:cs typeface="Iosevka Term" panose="02000509030000000004" pitchFamily="49" charset="0"/>
              </a:rPr>
              <a:t> (           ) : Prop  </a:t>
            </a:r>
          </a:p>
        </p:txBody>
      </p:sp>
      <p:grpSp>
        <p:nvGrpSpPr>
          <p:cNvPr id="8" name="Group 7">
            <a:extLst>
              <a:ext uri="{FF2B5EF4-FFF2-40B4-BE49-F238E27FC236}">
                <a16:creationId xmlns:a16="http://schemas.microsoft.com/office/drawing/2014/main" id="{A4878756-9A03-302D-BF39-41C03F1EC50B}"/>
              </a:ext>
            </a:extLst>
          </p:cNvPr>
          <p:cNvGrpSpPr/>
          <p:nvPr/>
        </p:nvGrpSpPr>
        <p:grpSpPr>
          <a:xfrm>
            <a:off x="4953752" y="1938979"/>
            <a:ext cx="2569793" cy="761109"/>
            <a:chOff x="4173503" y="1954410"/>
            <a:chExt cx="2862297" cy="847741"/>
          </a:xfrm>
        </p:grpSpPr>
        <p:grpSp>
          <p:nvGrpSpPr>
            <p:cNvPr id="23" name="Group 22">
              <a:extLst>
                <a:ext uri="{FF2B5EF4-FFF2-40B4-BE49-F238E27FC236}">
                  <a16:creationId xmlns:a16="http://schemas.microsoft.com/office/drawing/2014/main" id="{9EE0ECA8-5B1A-4321-7B75-7FABFD88908E}"/>
                </a:ext>
              </a:extLst>
            </p:cNvPr>
            <p:cNvGrpSpPr/>
            <p:nvPr/>
          </p:nvGrpSpPr>
          <p:grpSpPr>
            <a:xfrm>
              <a:off x="6096000" y="1980496"/>
              <a:ext cx="939800" cy="738745"/>
              <a:chOff x="8799658" y="606288"/>
              <a:chExt cx="913315" cy="717926"/>
            </a:xfrm>
          </p:grpSpPr>
          <p:sp>
            <p:nvSpPr>
              <p:cNvPr id="2" name="Freeform 1">
                <a:extLst>
                  <a:ext uri="{FF2B5EF4-FFF2-40B4-BE49-F238E27FC236}">
                    <a16:creationId xmlns:a16="http://schemas.microsoft.com/office/drawing/2014/main" id="{4C2698F0-92FA-BA89-4BED-C41A41AB7AD2}"/>
                  </a:ext>
                </a:extLst>
              </p:cNvPr>
              <p:cNvSpPr/>
              <p:nvPr/>
            </p:nvSpPr>
            <p:spPr>
              <a:xfrm>
                <a:off x="8799658" y="718480"/>
                <a:ext cx="910931" cy="605734"/>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CCF0EF01-45DB-0937-2632-CF5F0D3DBC0A}"/>
                  </a:ext>
                </a:extLst>
              </p:cNvPr>
              <p:cNvSpPr/>
              <p:nvPr/>
            </p:nvSpPr>
            <p:spPr>
              <a:xfrm>
                <a:off x="8806677" y="606288"/>
                <a:ext cx="906296" cy="570927"/>
              </a:xfrm>
              <a:custGeom>
                <a:avLst/>
                <a:gdLst>
                  <a:gd name="connsiteX0" fmla="*/ 0 w 2216426"/>
                  <a:gd name="connsiteY0" fmla="*/ 874903 h 1396252"/>
                  <a:gd name="connsiteX1" fmla="*/ 367748 w 2216426"/>
                  <a:gd name="connsiteY1" fmla="*/ 1014051 h 1396252"/>
                  <a:gd name="connsiteX2" fmla="*/ 735496 w 2216426"/>
                  <a:gd name="connsiteY2" fmla="*/ 765573 h 1396252"/>
                  <a:gd name="connsiteX3" fmla="*/ 974035 w 2216426"/>
                  <a:gd name="connsiteY3" fmla="*/ 1381799 h 1396252"/>
                  <a:gd name="connsiteX4" fmla="*/ 1162878 w 2216426"/>
                  <a:gd name="connsiteY4" fmla="*/ 40016 h 1396252"/>
                  <a:gd name="connsiteX5" fmla="*/ 1371600 w 2216426"/>
                  <a:gd name="connsiteY5" fmla="*/ 328251 h 1396252"/>
                  <a:gd name="connsiteX6" fmla="*/ 1749287 w 2216426"/>
                  <a:gd name="connsiteY6" fmla="*/ 69834 h 1396252"/>
                  <a:gd name="connsiteX7" fmla="*/ 2216426 w 2216426"/>
                  <a:gd name="connsiteY7" fmla="*/ 467399 h 139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6426" h="1396252">
                    <a:moveTo>
                      <a:pt x="0" y="874903"/>
                    </a:moveTo>
                    <a:cubicBezTo>
                      <a:pt x="122582" y="953588"/>
                      <a:pt x="245165" y="1032273"/>
                      <a:pt x="367748" y="1014051"/>
                    </a:cubicBezTo>
                    <a:cubicBezTo>
                      <a:pt x="490331" y="995829"/>
                      <a:pt x="634448" y="704282"/>
                      <a:pt x="735496" y="765573"/>
                    </a:cubicBezTo>
                    <a:cubicBezTo>
                      <a:pt x="836544" y="826864"/>
                      <a:pt x="902805" y="1502725"/>
                      <a:pt x="974035" y="1381799"/>
                    </a:cubicBezTo>
                    <a:cubicBezTo>
                      <a:pt x="1045265" y="1260873"/>
                      <a:pt x="1096617" y="215607"/>
                      <a:pt x="1162878" y="40016"/>
                    </a:cubicBezTo>
                    <a:cubicBezTo>
                      <a:pt x="1229139" y="-135575"/>
                      <a:pt x="1273865" y="323281"/>
                      <a:pt x="1371600" y="328251"/>
                    </a:cubicBezTo>
                    <a:cubicBezTo>
                      <a:pt x="1469335" y="333221"/>
                      <a:pt x="1608483" y="46643"/>
                      <a:pt x="1749287" y="69834"/>
                    </a:cubicBezTo>
                    <a:cubicBezTo>
                      <a:pt x="1890091" y="93025"/>
                      <a:pt x="2120348" y="280212"/>
                      <a:pt x="2216426" y="467399"/>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id="{2C9ED91C-72B9-9CEF-417A-4FCBA87E7432}"/>
                </a:ext>
              </a:extLst>
            </p:cNvPr>
            <p:cNvCxnSpPr>
              <a:cxnSpLocks/>
            </p:cNvCxnSpPr>
            <p:nvPr/>
          </p:nvCxnSpPr>
          <p:spPr>
            <a:xfrm>
              <a:off x="5110437" y="2407011"/>
              <a:ext cx="784278"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 name="Graphic 19" descr="Database with solid fill">
              <a:extLst>
                <a:ext uri="{FF2B5EF4-FFF2-40B4-BE49-F238E27FC236}">
                  <a16:creationId xmlns:a16="http://schemas.microsoft.com/office/drawing/2014/main" id="{905510DB-316D-681C-8134-DB46A32BD18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3503" y="1954410"/>
              <a:ext cx="847741" cy="847741"/>
            </a:xfrm>
            <a:prstGeom prst="rect">
              <a:avLst/>
            </a:prstGeom>
          </p:spPr>
        </p:pic>
      </p:grpSp>
      <p:sp>
        <p:nvSpPr>
          <p:cNvPr id="27" name="TextBox 26">
            <a:extLst>
              <a:ext uri="{FF2B5EF4-FFF2-40B4-BE49-F238E27FC236}">
                <a16:creationId xmlns:a16="http://schemas.microsoft.com/office/drawing/2014/main" id="{F2584968-CD82-2C68-39CF-6800B61D3844}"/>
              </a:ext>
            </a:extLst>
          </p:cNvPr>
          <p:cNvSpPr txBox="1"/>
          <p:nvPr/>
        </p:nvSpPr>
        <p:spPr>
          <a:xfrm>
            <a:off x="2245780" y="3726540"/>
            <a:ext cx="12433239" cy="553998"/>
          </a:xfrm>
          <a:prstGeom prst="rect">
            <a:avLst/>
          </a:prstGeom>
          <a:noFill/>
        </p:spPr>
        <p:txBody>
          <a:bodyPr wrap="square">
            <a:spAutoFit/>
          </a:bodyPr>
          <a:lstStyle/>
          <a:p>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1</a:t>
            </a:r>
            <a:r>
              <a:rPr lang="en-US" sz="3000" dirty="0">
                <a:latin typeface="Iosevka Term" panose="02000509030000000004" pitchFamily="49" charset="0"/>
                <a:ea typeface="Iosevka Term" panose="02000509030000000004" pitchFamily="49" charset="0"/>
                <a:cs typeface="Iosevka Term" panose="02000509030000000004" pitchFamily="49" charset="0"/>
              </a:rPr>
              <a:t>-dp A), (∀a, </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2</a:t>
            </a:r>
            <a:r>
              <a:rPr lang="en-US" sz="3000" dirty="0">
                <a:latin typeface="Iosevka Term" panose="02000509030000000004" pitchFamily="49" charset="0"/>
                <a:ea typeface="Iosevka Term" panose="02000509030000000004" pitchFamily="49" charset="0"/>
                <a:cs typeface="Iosevka Term" panose="02000509030000000004" pitchFamily="49" charset="0"/>
              </a:rPr>
              <a:t>-dp B a) =&gt; (</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1</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2</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n-US" sz="3000" dirty="0" err="1">
                <a:latin typeface="Iosevka Term" panose="02000509030000000004" pitchFamily="49" charset="0"/>
                <a:ea typeface="Iosevka Term" panose="02000509030000000004" pitchFamily="49" charset="0"/>
                <a:cs typeface="Iosevka Term" panose="02000509030000000004" pitchFamily="49" charset="0"/>
              </a:rPr>
              <a:t>dp</a:t>
            </a:r>
            <a:r>
              <a:rPr lang="en-US" sz="3000" dirty="0">
                <a:latin typeface="Iosevka Term" panose="02000509030000000004" pitchFamily="49" charset="0"/>
                <a:ea typeface="Iosevka Term" panose="02000509030000000004" pitchFamily="49" charset="0"/>
                <a:cs typeface="Iosevka Term" panose="02000509030000000004" pitchFamily="49" charset="0"/>
              </a:rPr>
              <a:t> (bind A B)</a:t>
            </a:r>
          </a:p>
        </p:txBody>
      </p:sp>
      <p:sp>
        <p:nvSpPr>
          <p:cNvPr id="28" name="TextBox 27">
            <a:extLst>
              <a:ext uri="{FF2B5EF4-FFF2-40B4-BE49-F238E27FC236}">
                <a16:creationId xmlns:a16="http://schemas.microsoft.com/office/drawing/2014/main" id="{0FC3704F-0354-3453-C8E3-FF49A385E3EE}"/>
              </a:ext>
            </a:extLst>
          </p:cNvPr>
          <p:cNvSpPr txBox="1"/>
          <p:nvPr/>
        </p:nvSpPr>
        <p:spPr>
          <a:xfrm>
            <a:off x="2245780" y="4351334"/>
            <a:ext cx="7963305" cy="553998"/>
          </a:xfrm>
          <a:prstGeom prst="rect">
            <a:avLst/>
          </a:prstGeom>
          <a:noFill/>
        </p:spPr>
        <p:txBody>
          <a:bodyPr wrap="square">
            <a:spAutoFit/>
          </a:bodyPr>
          <a:lstStyle/>
          <a:p>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n-US" sz="3000" dirty="0" err="1">
                <a:latin typeface="Iosevka Term" panose="02000509030000000004" pitchFamily="49" charset="0"/>
                <a:ea typeface="Iosevka Term" panose="02000509030000000004" pitchFamily="49" charset="0"/>
                <a:cs typeface="Iosevka Term" panose="02000509030000000004" pitchFamily="49" charset="0"/>
              </a:rPr>
              <a:t>dp</a:t>
            </a:r>
            <a:r>
              <a:rPr lang="en-US" sz="3000" dirty="0">
                <a:latin typeface="Iosevka Term" panose="02000509030000000004" pitchFamily="49" charset="0"/>
                <a:ea typeface="Iosevka Term" panose="02000509030000000004" pitchFamily="49" charset="0"/>
                <a:cs typeface="Iosevka Term" panose="02000509030000000004" pitchFamily="49" charset="0"/>
              </a:rPr>
              <a:t> A) =&gt; </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n-US" sz="3000" dirty="0" err="1">
                <a:latin typeface="Iosevka Term" panose="02000509030000000004" pitchFamily="49" charset="0"/>
                <a:ea typeface="Iosevka Term" panose="02000509030000000004" pitchFamily="49" charset="0"/>
                <a:cs typeface="Iosevka Term" panose="02000509030000000004" pitchFamily="49" charset="0"/>
              </a:rPr>
              <a:t>dp</a:t>
            </a:r>
            <a:r>
              <a:rPr lang="en-US" sz="3000" dirty="0">
                <a:latin typeface="Iosevka Term" panose="02000509030000000004" pitchFamily="49" charset="0"/>
                <a:ea typeface="Iosevka Term" panose="02000509030000000004" pitchFamily="49" charset="0"/>
                <a:cs typeface="Iosevka Term" panose="02000509030000000004" pitchFamily="49" charset="0"/>
              </a:rPr>
              <a:t> (apply f A)</a:t>
            </a:r>
          </a:p>
        </p:txBody>
      </p:sp>
      <p:sp>
        <p:nvSpPr>
          <p:cNvPr id="29" name="TextBox 28">
            <a:extLst>
              <a:ext uri="{FF2B5EF4-FFF2-40B4-BE49-F238E27FC236}">
                <a16:creationId xmlns:a16="http://schemas.microsoft.com/office/drawing/2014/main" id="{45498FC5-B8D5-1ECD-1D61-00D65F6C5954}"/>
              </a:ext>
            </a:extLst>
          </p:cNvPr>
          <p:cNvSpPr txBox="1"/>
          <p:nvPr/>
        </p:nvSpPr>
        <p:spPr>
          <a:xfrm>
            <a:off x="2245780" y="4927747"/>
            <a:ext cx="6096000" cy="553998"/>
          </a:xfrm>
          <a:prstGeom prst="rect">
            <a:avLst/>
          </a:prstGeom>
          <a:noFill/>
        </p:spPr>
        <p:txBody>
          <a:bodyPr wrap="square">
            <a:spAutoFit/>
          </a:bodyPr>
          <a:lstStyle/>
          <a:p>
            <a:r>
              <a:rPr lang="en-US" sz="3000" dirty="0">
                <a:latin typeface="Iosevka Term" panose="02000509030000000004" pitchFamily="49" charset="0"/>
                <a:ea typeface="Iosevka Term" panose="02000509030000000004" pitchFamily="49" charset="0"/>
                <a:cs typeface="Iosevka Term" panose="02000509030000000004" pitchFamily="49" charset="0"/>
              </a:rPr>
              <a:t>0-dp (const x)</a:t>
            </a:r>
          </a:p>
        </p:txBody>
      </p:sp>
      <p:sp>
        <p:nvSpPr>
          <p:cNvPr id="9" name="Rectangle 8">
            <a:extLst>
              <a:ext uri="{FF2B5EF4-FFF2-40B4-BE49-F238E27FC236}">
                <a16:creationId xmlns:a16="http://schemas.microsoft.com/office/drawing/2014/main" id="{F69D243A-30BD-8974-7836-BF851A04945F}"/>
              </a:ext>
            </a:extLst>
          </p:cNvPr>
          <p:cNvSpPr/>
          <p:nvPr/>
        </p:nvSpPr>
        <p:spPr>
          <a:xfrm>
            <a:off x="939496" y="3696247"/>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12" name="Rectangle 11">
            <a:extLst>
              <a:ext uri="{FF2B5EF4-FFF2-40B4-BE49-F238E27FC236}">
                <a16:creationId xmlns:a16="http://schemas.microsoft.com/office/drawing/2014/main" id="{B5BEFC7E-3963-5689-768C-A2292A314103}"/>
              </a:ext>
            </a:extLst>
          </p:cNvPr>
          <p:cNvSpPr/>
          <p:nvPr/>
        </p:nvSpPr>
        <p:spPr>
          <a:xfrm>
            <a:off x="939495" y="4316948"/>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apply</a:t>
            </a:r>
          </a:p>
        </p:txBody>
      </p:sp>
      <p:sp>
        <p:nvSpPr>
          <p:cNvPr id="13" name="Rectangle 12">
            <a:extLst>
              <a:ext uri="{FF2B5EF4-FFF2-40B4-BE49-F238E27FC236}">
                <a16:creationId xmlns:a16="http://schemas.microsoft.com/office/drawing/2014/main" id="{82EB2169-7A08-A80A-52E1-0F5F8628BA97}"/>
              </a:ext>
            </a:extLst>
          </p:cNvPr>
          <p:cNvSpPr/>
          <p:nvPr/>
        </p:nvSpPr>
        <p:spPr>
          <a:xfrm>
            <a:off x="939494" y="4927747"/>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const</a:t>
            </a:r>
          </a:p>
        </p:txBody>
      </p:sp>
    </p:spTree>
    <p:extLst>
      <p:ext uri="{BB962C8B-B14F-4D97-AF65-F5344CB8AC3E}">
        <p14:creationId xmlns:p14="http://schemas.microsoft.com/office/powerpoint/2010/main" val="185287047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62802-D82D-CA5C-09DC-F5BFA6251D8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8E990B8-9261-6D87-2E5A-500C57C53C16}"/>
              </a:ext>
            </a:extLst>
          </p:cNvPr>
          <p:cNvSpPr>
            <a:spLocks noGrp="1"/>
          </p:cNvSpPr>
          <p:nvPr>
            <p:ph type="sldNum" sz="quarter" idx="13"/>
          </p:nvPr>
        </p:nvSpPr>
        <p:spPr/>
        <p:txBody>
          <a:bodyPr/>
          <a:lstStyle/>
          <a:p>
            <a:fld id="{EB4B8DE2-A4E8-46E4-8BBF-D75455EFF32C}" type="slidenum">
              <a:rPr lang="en-US" smtClean="0"/>
              <a:pPr/>
              <a:t>39</a:t>
            </a:fld>
            <a:endParaRPr lang="en-US" dirty="0"/>
          </a:p>
        </p:txBody>
      </p:sp>
      <p:sp>
        <p:nvSpPr>
          <p:cNvPr id="4" name="Title 3">
            <a:extLst>
              <a:ext uri="{FF2B5EF4-FFF2-40B4-BE49-F238E27FC236}">
                <a16:creationId xmlns:a16="http://schemas.microsoft.com/office/drawing/2014/main" id="{9C9B850B-4CBC-3F73-E68B-BBCC429C535F}"/>
              </a:ext>
            </a:extLst>
          </p:cNvPr>
          <p:cNvSpPr>
            <a:spLocks noGrp="1"/>
          </p:cNvSpPr>
          <p:nvPr>
            <p:ph type="title" idx="4294967295"/>
          </p:nvPr>
        </p:nvSpPr>
        <p:spPr>
          <a:xfrm>
            <a:off x="525376" y="606288"/>
            <a:ext cx="10972800" cy="590931"/>
          </a:xfrm>
        </p:spPr>
        <p:txBody>
          <a:bodyPr>
            <a:normAutofit fontScale="90000"/>
          </a:bodyPr>
          <a:lstStyle/>
          <a:p>
            <a:r>
              <a:rPr lang="en-US" i="1" dirty="0"/>
              <a:t>Abstract Differential Privacy</a:t>
            </a:r>
          </a:p>
        </p:txBody>
      </p:sp>
      <p:sp>
        <p:nvSpPr>
          <p:cNvPr id="7" name="TextBox 6">
            <a:extLst>
              <a:ext uri="{FF2B5EF4-FFF2-40B4-BE49-F238E27FC236}">
                <a16:creationId xmlns:a16="http://schemas.microsoft.com/office/drawing/2014/main" id="{B5993582-C22C-8128-4551-F7C613D87693}"/>
              </a:ext>
            </a:extLst>
          </p:cNvPr>
          <p:cNvSpPr txBox="1"/>
          <p:nvPr/>
        </p:nvSpPr>
        <p:spPr>
          <a:xfrm>
            <a:off x="1315053" y="1492745"/>
            <a:ext cx="4780947" cy="461665"/>
          </a:xfrm>
          <a:prstGeom prst="rect">
            <a:avLst/>
          </a:prstGeom>
          <a:noFill/>
        </p:spPr>
        <p:txBody>
          <a:bodyPr wrap="square" rtlCol="0">
            <a:spAutoFit/>
          </a:bodyPr>
          <a:lstStyle/>
          <a:p>
            <a:r>
              <a:rPr lang="en-US" sz="2400" b="1" dirty="0">
                <a:solidFill>
                  <a:srgbClr val="7A4DE7"/>
                </a:solidFill>
                <a:latin typeface="Amazon Ember" panose="020B0603020204020204" pitchFamily="34" charset="0"/>
                <a:ea typeface="Amazon Ember" panose="020B0603020204020204" pitchFamily="34" charset="0"/>
                <a:cs typeface="Amazon Ember" panose="020B0603020204020204" pitchFamily="34" charset="0"/>
              </a:rPr>
              <a:t>1. Privacy definition</a:t>
            </a:r>
          </a:p>
        </p:txBody>
      </p:sp>
      <p:sp>
        <p:nvSpPr>
          <p:cNvPr id="10" name="TextBox 9">
            <a:extLst>
              <a:ext uri="{FF2B5EF4-FFF2-40B4-BE49-F238E27FC236}">
                <a16:creationId xmlns:a16="http://schemas.microsoft.com/office/drawing/2014/main" id="{D2429E6B-A42F-1475-B900-670AA96CAFEA}"/>
              </a:ext>
            </a:extLst>
          </p:cNvPr>
          <p:cNvSpPr txBox="1"/>
          <p:nvPr/>
        </p:nvSpPr>
        <p:spPr>
          <a:xfrm>
            <a:off x="1315053" y="2967335"/>
            <a:ext cx="4780947" cy="461665"/>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2. Composition rules</a:t>
            </a:r>
          </a:p>
        </p:txBody>
      </p:sp>
      <p:sp>
        <p:nvSpPr>
          <p:cNvPr id="11" name="TextBox 10">
            <a:extLst>
              <a:ext uri="{FF2B5EF4-FFF2-40B4-BE49-F238E27FC236}">
                <a16:creationId xmlns:a16="http://schemas.microsoft.com/office/drawing/2014/main" id="{A662CA48-9220-09DF-13E5-67D8EF794F3C}"/>
              </a:ext>
            </a:extLst>
          </p:cNvPr>
          <p:cNvSpPr txBox="1"/>
          <p:nvPr/>
        </p:nvSpPr>
        <p:spPr>
          <a:xfrm>
            <a:off x="1315053" y="5824832"/>
            <a:ext cx="4780947" cy="461665"/>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3. Noise rule</a:t>
            </a:r>
          </a:p>
        </p:txBody>
      </p:sp>
      <p:sp>
        <p:nvSpPr>
          <p:cNvPr id="14" name="TextBox 13">
            <a:extLst>
              <a:ext uri="{FF2B5EF4-FFF2-40B4-BE49-F238E27FC236}">
                <a16:creationId xmlns:a16="http://schemas.microsoft.com/office/drawing/2014/main" id="{A23E563D-0915-DE41-FDF1-8A8AB071FC5D}"/>
              </a:ext>
            </a:extLst>
          </p:cNvPr>
          <p:cNvSpPr txBox="1"/>
          <p:nvPr/>
        </p:nvSpPr>
        <p:spPr>
          <a:xfrm>
            <a:off x="3314408" y="1960879"/>
            <a:ext cx="8219287" cy="707886"/>
          </a:xfrm>
          <a:prstGeom prst="rect">
            <a:avLst/>
          </a:prstGeom>
          <a:noFill/>
        </p:spPr>
        <p:txBody>
          <a:bodyPr wrap="square">
            <a:spAutoFit/>
          </a:bodyPr>
          <a:lstStyle/>
          <a:p>
            <a:r>
              <a:rPr lang="el-GR" sz="4000" dirty="0">
                <a:latin typeface="Iosevka Term" panose="02000509030000000004" pitchFamily="49" charset="0"/>
                <a:ea typeface="Iosevka Term" panose="02000509030000000004" pitchFamily="49" charset="0"/>
                <a:cs typeface="Iosevka Term" panose="02000509030000000004" pitchFamily="49" charset="0"/>
              </a:rPr>
              <a:t>ε</a:t>
            </a:r>
            <a:r>
              <a:rPr lang="en-US" sz="4000" dirty="0">
                <a:latin typeface="Iosevka Term" panose="02000509030000000004" pitchFamily="49" charset="0"/>
                <a:ea typeface="Iosevka Term" panose="02000509030000000004" pitchFamily="49" charset="0"/>
                <a:cs typeface="Iosevka Term" panose="02000509030000000004" pitchFamily="49" charset="0"/>
              </a:rPr>
              <a:t>-</a:t>
            </a:r>
            <a:r>
              <a:rPr lang="en-US" sz="4000" dirty="0" err="1">
                <a:latin typeface="Iosevka Term" panose="02000509030000000004" pitchFamily="49" charset="0"/>
                <a:ea typeface="Iosevka Term" panose="02000509030000000004" pitchFamily="49" charset="0"/>
                <a:cs typeface="Iosevka Term" panose="02000509030000000004" pitchFamily="49" charset="0"/>
              </a:rPr>
              <a:t>dp</a:t>
            </a:r>
            <a:r>
              <a:rPr lang="en-US" sz="4000" dirty="0">
                <a:latin typeface="Iosevka Term" panose="02000509030000000004" pitchFamily="49" charset="0"/>
                <a:ea typeface="Iosevka Term" panose="02000509030000000004" pitchFamily="49" charset="0"/>
                <a:cs typeface="Iosevka Term" panose="02000509030000000004" pitchFamily="49" charset="0"/>
              </a:rPr>
              <a:t> (           ) : Prop  </a:t>
            </a:r>
          </a:p>
        </p:txBody>
      </p:sp>
      <p:grpSp>
        <p:nvGrpSpPr>
          <p:cNvPr id="8" name="Group 7">
            <a:extLst>
              <a:ext uri="{FF2B5EF4-FFF2-40B4-BE49-F238E27FC236}">
                <a16:creationId xmlns:a16="http://schemas.microsoft.com/office/drawing/2014/main" id="{AC7B19AF-ED9E-CA5A-1678-62783C7A8E9E}"/>
              </a:ext>
            </a:extLst>
          </p:cNvPr>
          <p:cNvGrpSpPr/>
          <p:nvPr/>
        </p:nvGrpSpPr>
        <p:grpSpPr>
          <a:xfrm>
            <a:off x="4953752" y="1938979"/>
            <a:ext cx="2569793" cy="761109"/>
            <a:chOff x="4173503" y="1954410"/>
            <a:chExt cx="2862297" cy="847741"/>
          </a:xfrm>
        </p:grpSpPr>
        <p:grpSp>
          <p:nvGrpSpPr>
            <p:cNvPr id="23" name="Group 22">
              <a:extLst>
                <a:ext uri="{FF2B5EF4-FFF2-40B4-BE49-F238E27FC236}">
                  <a16:creationId xmlns:a16="http://schemas.microsoft.com/office/drawing/2014/main" id="{A9482173-D7F1-C3A1-D414-554EC92A1CBF}"/>
                </a:ext>
              </a:extLst>
            </p:cNvPr>
            <p:cNvGrpSpPr/>
            <p:nvPr/>
          </p:nvGrpSpPr>
          <p:grpSpPr>
            <a:xfrm>
              <a:off x="6096000" y="1980496"/>
              <a:ext cx="939800" cy="738745"/>
              <a:chOff x="8799658" y="606288"/>
              <a:chExt cx="913315" cy="717926"/>
            </a:xfrm>
          </p:grpSpPr>
          <p:sp>
            <p:nvSpPr>
              <p:cNvPr id="2" name="Freeform 1">
                <a:extLst>
                  <a:ext uri="{FF2B5EF4-FFF2-40B4-BE49-F238E27FC236}">
                    <a16:creationId xmlns:a16="http://schemas.microsoft.com/office/drawing/2014/main" id="{4831300B-F93D-AA0F-48FE-047114C2936C}"/>
                  </a:ext>
                </a:extLst>
              </p:cNvPr>
              <p:cNvSpPr/>
              <p:nvPr/>
            </p:nvSpPr>
            <p:spPr>
              <a:xfrm>
                <a:off x="8799658" y="718480"/>
                <a:ext cx="910931" cy="605734"/>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9884928F-1D19-8B5B-6E5D-A37680C5639C}"/>
                  </a:ext>
                </a:extLst>
              </p:cNvPr>
              <p:cNvSpPr/>
              <p:nvPr/>
            </p:nvSpPr>
            <p:spPr>
              <a:xfrm>
                <a:off x="8806677" y="606288"/>
                <a:ext cx="906296" cy="570927"/>
              </a:xfrm>
              <a:custGeom>
                <a:avLst/>
                <a:gdLst>
                  <a:gd name="connsiteX0" fmla="*/ 0 w 2216426"/>
                  <a:gd name="connsiteY0" fmla="*/ 874903 h 1396252"/>
                  <a:gd name="connsiteX1" fmla="*/ 367748 w 2216426"/>
                  <a:gd name="connsiteY1" fmla="*/ 1014051 h 1396252"/>
                  <a:gd name="connsiteX2" fmla="*/ 735496 w 2216426"/>
                  <a:gd name="connsiteY2" fmla="*/ 765573 h 1396252"/>
                  <a:gd name="connsiteX3" fmla="*/ 974035 w 2216426"/>
                  <a:gd name="connsiteY3" fmla="*/ 1381799 h 1396252"/>
                  <a:gd name="connsiteX4" fmla="*/ 1162878 w 2216426"/>
                  <a:gd name="connsiteY4" fmla="*/ 40016 h 1396252"/>
                  <a:gd name="connsiteX5" fmla="*/ 1371600 w 2216426"/>
                  <a:gd name="connsiteY5" fmla="*/ 328251 h 1396252"/>
                  <a:gd name="connsiteX6" fmla="*/ 1749287 w 2216426"/>
                  <a:gd name="connsiteY6" fmla="*/ 69834 h 1396252"/>
                  <a:gd name="connsiteX7" fmla="*/ 2216426 w 2216426"/>
                  <a:gd name="connsiteY7" fmla="*/ 467399 h 139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6426" h="1396252">
                    <a:moveTo>
                      <a:pt x="0" y="874903"/>
                    </a:moveTo>
                    <a:cubicBezTo>
                      <a:pt x="122582" y="953588"/>
                      <a:pt x="245165" y="1032273"/>
                      <a:pt x="367748" y="1014051"/>
                    </a:cubicBezTo>
                    <a:cubicBezTo>
                      <a:pt x="490331" y="995829"/>
                      <a:pt x="634448" y="704282"/>
                      <a:pt x="735496" y="765573"/>
                    </a:cubicBezTo>
                    <a:cubicBezTo>
                      <a:pt x="836544" y="826864"/>
                      <a:pt x="902805" y="1502725"/>
                      <a:pt x="974035" y="1381799"/>
                    </a:cubicBezTo>
                    <a:cubicBezTo>
                      <a:pt x="1045265" y="1260873"/>
                      <a:pt x="1096617" y="215607"/>
                      <a:pt x="1162878" y="40016"/>
                    </a:cubicBezTo>
                    <a:cubicBezTo>
                      <a:pt x="1229139" y="-135575"/>
                      <a:pt x="1273865" y="323281"/>
                      <a:pt x="1371600" y="328251"/>
                    </a:cubicBezTo>
                    <a:cubicBezTo>
                      <a:pt x="1469335" y="333221"/>
                      <a:pt x="1608483" y="46643"/>
                      <a:pt x="1749287" y="69834"/>
                    </a:cubicBezTo>
                    <a:cubicBezTo>
                      <a:pt x="1890091" y="93025"/>
                      <a:pt x="2120348" y="280212"/>
                      <a:pt x="2216426" y="467399"/>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id="{61A8B8FE-DED0-6083-6F44-978F8950C279}"/>
                </a:ext>
              </a:extLst>
            </p:cNvPr>
            <p:cNvCxnSpPr>
              <a:cxnSpLocks/>
            </p:cNvCxnSpPr>
            <p:nvPr/>
          </p:nvCxnSpPr>
          <p:spPr>
            <a:xfrm>
              <a:off x="5110437" y="2407011"/>
              <a:ext cx="784278"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 name="Graphic 19" descr="Database with solid fill">
              <a:extLst>
                <a:ext uri="{FF2B5EF4-FFF2-40B4-BE49-F238E27FC236}">
                  <a16:creationId xmlns:a16="http://schemas.microsoft.com/office/drawing/2014/main" id="{2ECC9930-DE61-8C2E-1C3D-80D14FF651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3503" y="1954410"/>
              <a:ext cx="847741" cy="847741"/>
            </a:xfrm>
            <a:prstGeom prst="rect">
              <a:avLst/>
            </a:prstGeom>
          </p:spPr>
        </p:pic>
      </p:grpSp>
      <p:sp>
        <p:nvSpPr>
          <p:cNvPr id="27" name="TextBox 26">
            <a:extLst>
              <a:ext uri="{FF2B5EF4-FFF2-40B4-BE49-F238E27FC236}">
                <a16:creationId xmlns:a16="http://schemas.microsoft.com/office/drawing/2014/main" id="{9961999C-2D20-99B9-949F-CB07171B32FE}"/>
              </a:ext>
            </a:extLst>
          </p:cNvPr>
          <p:cNvSpPr txBox="1"/>
          <p:nvPr/>
        </p:nvSpPr>
        <p:spPr>
          <a:xfrm>
            <a:off x="2245780" y="3726540"/>
            <a:ext cx="12433239" cy="553998"/>
          </a:xfrm>
          <a:prstGeom prst="rect">
            <a:avLst/>
          </a:prstGeom>
          <a:noFill/>
        </p:spPr>
        <p:txBody>
          <a:bodyPr wrap="square">
            <a:spAutoFit/>
          </a:bodyPr>
          <a:lstStyle/>
          <a:p>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1</a:t>
            </a:r>
            <a:r>
              <a:rPr lang="en-US" sz="3000" dirty="0">
                <a:latin typeface="Iosevka Term" panose="02000509030000000004" pitchFamily="49" charset="0"/>
                <a:ea typeface="Iosevka Term" panose="02000509030000000004" pitchFamily="49" charset="0"/>
                <a:cs typeface="Iosevka Term" panose="02000509030000000004" pitchFamily="49" charset="0"/>
              </a:rPr>
              <a:t>-dp A), (∀a, </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2</a:t>
            </a:r>
            <a:r>
              <a:rPr lang="en-US" sz="3000" dirty="0">
                <a:latin typeface="Iosevka Term" panose="02000509030000000004" pitchFamily="49" charset="0"/>
                <a:ea typeface="Iosevka Term" panose="02000509030000000004" pitchFamily="49" charset="0"/>
                <a:cs typeface="Iosevka Term" panose="02000509030000000004" pitchFamily="49" charset="0"/>
              </a:rPr>
              <a:t>-dp B a) =&gt; (</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1</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2</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n-US" sz="3000" dirty="0" err="1">
                <a:latin typeface="Iosevka Term" panose="02000509030000000004" pitchFamily="49" charset="0"/>
                <a:ea typeface="Iosevka Term" panose="02000509030000000004" pitchFamily="49" charset="0"/>
                <a:cs typeface="Iosevka Term" panose="02000509030000000004" pitchFamily="49" charset="0"/>
              </a:rPr>
              <a:t>dp</a:t>
            </a:r>
            <a:r>
              <a:rPr lang="en-US" sz="3000" dirty="0">
                <a:latin typeface="Iosevka Term" panose="02000509030000000004" pitchFamily="49" charset="0"/>
                <a:ea typeface="Iosevka Term" panose="02000509030000000004" pitchFamily="49" charset="0"/>
                <a:cs typeface="Iosevka Term" panose="02000509030000000004" pitchFamily="49" charset="0"/>
              </a:rPr>
              <a:t> (bind A B)</a:t>
            </a:r>
          </a:p>
        </p:txBody>
      </p:sp>
      <p:sp>
        <p:nvSpPr>
          <p:cNvPr id="28" name="TextBox 27">
            <a:extLst>
              <a:ext uri="{FF2B5EF4-FFF2-40B4-BE49-F238E27FC236}">
                <a16:creationId xmlns:a16="http://schemas.microsoft.com/office/drawing/2014/main" id="{992D07A6-37C1-46B6-93F8-A2A00079EC36}"/>
              </a:ext>
            </a:extLst>
          </p:cNvPr>
          <p:cNvSpPr txBox="1"/>
          <p:nvPr/>
        </p:nvSpPr>
        <p:spPr>
          <a:xfrm>
            <a:off x="2245780" y="4351334"/>
            <a:ext cx="7963305" cy="553998"/>
          </a:xfrm>
          <a:prstGeom prst="rect">
            <a:avLst/>
          </a:prstGeom>
          <a:noFill/>
        </p:spPr>
        <p:txBody>
          <a:bodyPr wrap="square">
            <a:spAutoFit/>
          </a:bodyPr>
          <a:lstStyle/>
          <a:p>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n-US" sz="3000" dirty="0" err="1">
                <a:latin typeface="Iosevka Term" panose="02000509030000000004" pitchFamily="49" charset="0"/>
                <a:ea typeface="Iosevka Term" panose="02000509030000000004" pitchFamily="49" charset="0"/>
                <a:cs typeface="Iosevka Term" panose="02000509030000000004" pitchFamily="49" charset="0"/>
              </a:rPr>
              <a:t>dp</a:t>
            </a:r>
            <a:r>
              <a:rPr lang="en-US" sz="3000" dirty="0">
                <a:latin typeface="Iosevka Term" panose="02000509030000000004" pitchFamily="49" charset="0"/>
                <a:ea typeface="Iosevka Term" panose="02000509030000000004" pitchFamily="49" charset="0"/>
                <a:cs typeface="Iosevka Term" panose="02000509030000000004" pitchFamily="49" charset="0"/>
              </a:rPr>
              <a:t> A) =&gt; </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n-US" sz="3000" dirty="0" err="1">
                <a:latin typeface="Iosevka Term" panose="02000509030000000004" pitchFamily="49" charset="0"/>
                <a:ea typeface="Iosevka Term" panose="02000509030000000004" pitchFamily="49" charset="0"/>
                <a:cs typeface="Iosevka Term" panose="02000509030000000004" pitchFamily="49" charset="0"/>
              </a:rPr>
              <a:t>dp</a:t>
            </a:r>
            <a:r>
              <a:rPr lang="en-US" sz="3000" dirty="0">
                <a:latin typeface="Iosevka Term" panose="02000509030000000004" pitchFamily="49" charset="0"/>
                <a:ea typeface="Iosevka Term" panose="02000509030000000004" pitchFamily="49" charset="0"/>
                <a:cs typeface="Iosevka Term" panose="02000509030000000004" pitchFamily="49" charset="0"/>
              </a:rPr>
              <a:t> (apply f A)</a:t>
            </a:r>
          </a:p>
        </p:txBody>
      </p:sp>
      <p:sp>
        <p:nvSpPr>
          <p:cNvPr id="29" name="TextBox 28">
            <a:extLst>
              <a:ext uri="{FF2B5EF4-FFF2-40B4-BE49-F238E27FC236}">
                <a16:creationId xmlns:a16="http://schemas.microsoft.com/office/drawing/2014/main" id="{5985C67A-7EE1-A141-2813-3B2D4D1A828A}"/>
              </a:ext>
            </a:extLst>
          </p:cNvPr>
          <p:cNvSpPr txBox="1"/>
          <p:nvPr/>
        </p:nvSpPr>
        <p:spPr>
          <a:xfrm>
            <a:off x="2245780" y="4927747"/>
            <a:ext cx="6096000" cy="553998"/>
          </a:xfrm>
          <a:prstGeom prst="rect">
            <a:avLst/>
          </a:prstGeom>
          <a:noFill/>
        </p:spPr>
        <p:txBody>
          <a:bodyPr wrap="square">
            <a:spAutoFit/>
          </a:bodyPr>
          <a:lstStyle/>
          <a:p>
            <a:r>
              <a:rPr lang="en-US" sz="3000" dirty="0">
                <a:latin typeface="Iosevka Term" panose="02000509030000000004" pitchFamily="49" charset="0"/>
                <a:ea typeface="Iosevka Term" panose="02000509030000000004" pitchFamily="49" charset="0"/>
                <a:cs typeface="Iosevka Term" panose="02000509030000000004" pitchFamily="49" charset="0"/>
              </a:rPr>
              <a:t>0-dp (const x)</a:t>
            </a:r>
          </a:p>
        </p:txBody>
      </p:sp>
      <p:sp>
        <p:nvSpPr>
          <p:cNvPr id="9" name="Rectangle 8">
            <a:extLst>
              <a:ext uri="{FF2B5EF4-FFF2-40B4-BE49-F238E27FC236}">
                <a16:creationId xmlns:a16="http://schemas.microsoft.com/office/drawing/2014/main" id="{1512EC4B-236D-66E6-5AF2-63AE6A8705B3}"/>
              </a:ext>
            </a:extLst>
          </p:cNvPr>
          <p:cNvSpPr/>
          <p:nvPr/>
        </p:nvSpPr>
        <p:spPr>
          <a:xfrm>
            <a:off x="939496" y="3696247"/>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12" name="Rectangle 11">
            <a:extLst>
              <a:ext uri="{FF2B5EF4-FFF2-40B4-BE49-F238E27FC236}">
                <a16:creationId xmlns:a16="http://schemas.microsoft.com/office/drawing/2014/main" id="{82947288-D6F2-C0A6-2482-6DBEE98D63F6}"/>
              </a:ext>
            </a:extLst>
          </p:cNvPr>
          <p:cNvSpPr/>
          <p:nvPr/>
        </p:nvSpPr>
        <p:spPr>
          <a:xfrm>
            <a:off x="939495" y="4316948"/>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apply</a:t>
            </a:r>
          </a:p>
        </p:txBody>
      </p:sp>
      <p:sp>
        <p:nvSpPr>
          <p:cNvPr id="13" name="Rectangle 12">
            <a:extLst>
              <a:ext uri="{FF2B5EF4-FFF2-40B4-BE49-F238E27FC236}">
                <a16:creationId xmlns:a16="http://schemas.microsoft.com/office/drawing/2014/main" id="{ED5A58FA-F1C6-CA42-EF92-E6E03D6C2EF1}"/>
              </a:ext>
            </a:extLst>
          </p:cNvPr>
          <p:cNvSpPr/>
          <p:nvPr/>
        </p:nvSpPr>
        <p:spPr>
          <a:xfrm>
            <a:off x="939494" y="4927747"/>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const</a:t>
            </a:r>
          </a:p>
        </p:txBody>
      </p:sp>
    </p:spTree>
    <p:extLst>
      <p:ext uri="{BB962C8B-B14F-4D97-AF65-F5344CB8AC3E}">
        <p14:creationId xmlns:p14="http://schemas.microsoft.com/office/powerpoint/2010/main" val="316454487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A03BF-3117-0C03-7EF1-C1C1A7B7ACE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04E483D-B9F2-856D-BB6E-478E02B317E0}"/>
              </a:ext>
            </a:extLst>
          </p:cNvPr>
          <p:cNvSpPr>
            <a:spLocks noGrp="1"/>
          </p:cNvSpPr>
          <p:nvPr>
            <p:ph type="sldNum" sz="quarter" idx="13"/>
          </p:nvPr>
        </p:nvSpPr>
        <p:spPr/>
        <p:txBody>
          <a:bodyPr/>
          <a:lstStyle/>
          <a:p>
            <a:fld id="{EB4B8DE2-A4E8-46E4-8BBF-D75455EFF32C}" type="slidenum">
              <a:rPr lang="en-US" smtClean="0"/>
              <a:pPr/>
              <a:t>4</a:t>
            </a:fld>
            <a:endParaRPr lang="en-US" dirty="0"/>
          </a:p>
        </p:txBody>
      </p:sp>
      <p:pic>
        <p:nvPicPr>
          <p:cNvPr id="20" name="Graphic 19" descr="Database with solid fill">
            <a:extLst>
              <a:ext uri="{FF2B5EF4-FFF2-40B4-BE49-F238E27FC236}">
                <a16:creationId xmlns:a16="http://schemas.microsoft.com/office/drawing/2014/main" id="{C7C70DC2-540D-4F89-2EBB-44E66B61999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93239" y="3101417"/>
            <a:ext cx="1405521" cy="1405521"/>
          </a:xfrm>
          <a:prstGeom prst="rect">
            <a:avLst/>
          </a:prstGeom>
        </p:spPr>
      </p:pic>
      <p:pic>
        <p:nvPicPr>
          <p:cNvPr id="22" name="Graphic 21" descr="Pie chart with solid fill">
            <a:extLst>
              <a:ext uri="{FF2B5EF4-FFF2-40B4-BE49-F238E27FC236}">
                <a16:creationId xmlns:a16="http://schemas.microsoft.com/office/drawing/2014/main" id="{BA0A0C9A-71AD-3A3A-9A0F-07F272F96B6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3973" y="1629543"/>
            <a:ext cx="1405521" cy="1405521"/>
          </a:xfrm>
          <a:prstGeom prst="rect">
            <a:avLst/>
          </a:prstGeom>
        </p:spPr>
      </p:pic>
      <p:pic>
        <p:nvPicPr>
          <p:cNvPr id="24" name="Graphic 23" descr="Bar chart with solid fill">
            <a:extLst>
              <a:ext uri="{FF2B5EF4-FFF2-40B4-BE49-F238E27FC236}">
                <a16:creationId xmlns:a16="http://schemas.microsoft.com/office/drawing/2014/main" id="{9F18B4E4-DBAD-A32F-2229-825A21E49C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53695" y="4547627"/>
            <a:ext cx="1306075" cy="1306075"/>
          </a:xfrm>
          <a:prstGeom prst="rect">
            <a:avLst/>
          </a:prstGeom>
        </p:spPr>
      </p:pic>
      <p:pic>
        <p:nvPicPr>
          <p:cNvPr id="26" name="Graphic 25" descr="User with solid fill">
            <a:extLst>
              <a:ext uri="{FF2B5EF4-FFF2-40B4-BE49-F238E27FC236}">
                <a16:creationId xmlns:a16="http://schemas.microsoft.com/office/drawing/2014/main" id="{CBBF9D25-85F1-B3A6-C20C-241C1D492F5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0895" y="1633513"/>
            <a:ext cx="914400" cy="914400"/>
          </a:xfrm>
          <a:prstGeom prst="rect">
            <a:avLst/>
          </a:prstGeom>
        </p:spPr>
      </p:pic>
      <p:pic>
        <p:nvPicPr>
          <p:cNvPr id="27" name="Graphic 26" descr="User with solid fill">
            <a:extLst>
              <a:ext uri="{FF2B5EF4-FFF2-40B4-BE49-F238E27FC236}">
                <a16:creationId xmlns:a16="http://schemas.microsoft.com/office/drawing/2014/main" id="{D41E81D8-6D14-A2BE-AB60-C448072C2F9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60895" y="2740520"/>
            <a:ext cx="914400" cy="914400"/>
          </a:xfrm>
          <a:prstGeom prst="rect">
            <a:avLst/>
          </a:prstGeom>
        </p:spPr>
      </p:pic>
      <p:pic>
        <p:nvPicPr>
          <p:cNvPr id="28" name="Graphic 27" descr="User with solid fill">
            <a:extLst>
              <a:ext uri="{FF2B5EF4-FFF2-40B4-BE49-F238E27FC236}">
                <a16:creationId xmlns:a16="http://schemas.microsoft.com/office/drawing/2014/main" id="{C78A3CB9-B89E-6A6D-8CEA-D310C453794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0895" y="3847527"/>
            <a:ext cx="914400" cy="914400"/>
          </a:xfrm>
          <a:prstGeom prst="rect">
            <a:avLst/>
          </a:prstGeom>
        </p:spPr>
      </p:pic>
      <p:pic>
        <p:nvPicPr>
          <p:cNvPr id="29" name="Graphic 28" descr="User with solid fill">
            <a:extLst>
              <a:ext uri="{FF2B5EF4-FFF2-40B4-BE49-F238E27FC236}">
                <a16:creationId xmlns:a16="http://schemas.microsoft.com/office/drawing/2014/main" id="{0C5B74ED-4962-7316-8A10-AF5354F05D3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60895" y="4954534"/>
            <a:ext cx="914400" cy="914400"/>
          </a:xfrm>
          <a:prstGeom prst="rect">
            <a:avLst/>
          </a:prstGeom>
        </p:spPr>
      </p:pic>
      <p:cxnSp>
        <p:nvCxnSpPr>
          <p:cNvPr id="33" name="Straight Arrow Connector 32">
            <a:extLst>
              <a:ext uri="{FF2B5EF4-FFF2-40B4-BE49-F238E27FC236}">
                <a16:creationId xmlns:a16="http://schemas.microsoft.com/office/drawing/2014/main" id="{AF0E23A0-C77D-7A86-6EE8-09184369B30B}"/>
              </a:ext>
            </a:extLst>
          </p:cNvPr>
          <p:cNvCxnSpPr>
            <a:cxnSpLocks/>
          </p:cNvCxnSpPr>
          <p:nvPr/>
        </p:nvCxnSpPr>
        <p:spPr>
          <a:xfrm>
            <a:off x="3687106" y="2419088"/>
            <a:ext cx="1706133" cy="83158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108861C-AD62-DD8C-DB9B-F2567F49A203}"/>
              </a:ext>
            </a:extLst>
          </p:cNvPr>
          <p:cNvCxnSpPr>
            <a:cxnSpLocks/>
          </p:cNvCxnSpPr>
          <p:nvPr/>
        </p:nvCxnSpPr>
        <p:spPr>
          <a:xfrm flipV="1">
            <a:off x="3687106" y="4357680"/>
            <a:ext cx="1706133" cy="831586"/>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3257D72-2E61-43E2-4E25-11885E66E910}"/>
              </a:ext>
            </a:extLst>
          </p:cNvPr>
          <p:cNvCxnSpPr>
            <a:cxnSpLocks/>
          </p:cNvCxnSpPr>
          <p:nvPr/>
        </p:nvCxnSpPr>
        <p:spPr>
          <a:xfrm flipV="1">
            <a:off x="3737847" y="3993145"/>
            <a:ext cx="1655392" cy="31158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59391E7-39E9-7178-DCB6-3588E33E26B0}"/>
              </a:ext>
            </a:extLst>
          </p:cNvPr>
          <p:cNvCxnSpPr>
            <a:cxnSpLocks/>
          </p:cNvCxnSpPr>
          <p:nvPr/>
        </p:nvCxnSpPr>
        <p:spPr>
          <a:xfrm>
            <a:off x="3737847" y="3363770"/>
            <a:ext cx="1655392" cy="31158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982EACD0-9C7C-6CD0-A5DC-AD2908E12969}"/>
              </a:ext>
            </a:extLst>
          </p:cNvPr>
          <p:cNvCxnSpPr>
            <a:cxnSpLocks/>
          </p:cNvCxnSpPr>
          <p:nvPr/>
        </p:nvCxnSpPr>
        <p:spPr>
          <a:xfrm flipV="1">
            <a:off x="6853926" y="2674167"/>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AB5C8B0-6DA2-9BDD-3570-C99DDD4BBA4D}"/>
              </a:ext>
            </a:extLst>
          </p:cNvPr>
          <p:cNvCxnSpPr>
            <a:cxnSpLocks/>
          </p:cNvCxnSpPr>
          <p:nvPr/>
        </p:nvCxnSpPr>
        <p:spPr>
          <a:xfrm>
            <a:off x="6853925" y="4235143"/>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08471411-96B6-EA98-6859-944BB630E3DF}"/>
              </a:ext>
            </a:extLst>
          </p:cNvPr>
          <p:cNvSpPr/>
          <p:nvPr/>
        </p:nvSpPr>
        <p:spPr>
          <a:xfrm>
            <a:off x="3958727" y="1468797"/>
            <a:ext cx="4757980" cy="4101528"/>
          </a:xfrm>
          <a:custGeom>
            <a:avLst/>
            <a:gdLst>
              <a:gd name="connsiteX0" fmla="*/ 4757980 w 4757980"/>
              <a:gd name="connsiteY0" fmla="*/ 412926 h 4101528"/>
              <a:gd name="connsiteX1" fmla="*/ 2416514 w 4757980"/>
              <a:gd name="connsiteY1" fmla="*/ 319936 h 4101528"/>
              <a:gd name="connsiteX2" fmla="*/ 1951222 w 4757980"/>
              <a:gd name="connsiteY2" fmla="*/ 3946540 h 4101528"/>
              <a:gd name="connsiteX3" fmla="*/ 0 w 4757980"/>
              <a:gd name="connsiteY3" fmla="*/ 3094133 h 4101528"/>
            </a:gdLst>
            <a:ahLst/>
            <a:cxnLst>
              <a:cxn ang="0">
                <a:pos x="connsiteX0" y="connsiteY0"/>
              </a:cxn>
              <a:cxn ang="0">
                <a:pos x="connsiteX1" y="connsiteY1"/>
              </a:cxn>
              <a:cxn ang="0">
                <a:pos x="connsiteX2" y="connsiteY2"/>
              </a:cxn>
              <a:cxn ang="0">
                <a:pos x="connsiteX3" y="connsiteY3"/>
              </a:cxn>
            </a:cxnLst>
            <a:rect l="l" t="t" r="r" b="b"/>
            <a:pathLst>
              <a:path w="4757980" h="4101528" extrusionOk="0">
                <a:moveTo>
                  <a:pt x="4757980" y="412926"/>
                </a:moveTo>
                <a:cubicBezTo>
                  <a:pt x="3723087" y="11481"/>
                  <a:pt x="2626518" y="-172248"/>
                  <a:pt x="2416514" y="319936"/>
                </a:cubicBezTo>
                <a:cubicBezTo>
                  <a:pt x="2095257" y="939722"/>
                  <a:pt x="2167272" y="3490111"/>
                  <a:pt x="1951222" y="3946540"/>
                </a:cubicBezTo>
                <a:cubicBezTo>
                  <a:pt x="1390684" y="4562992"/>
                  <a:pt x="730783" y="3991687"/>
                  <a:pt x="0" y="3094133"/>
                </a:cubicBezTo>
              </a:path>
            </a:pathLst>
          </a:custGeom>
          <a:noFill/>
          <a:ln w="76200">
            <a:solidFill>
              <a:srgbClr val="ED3134"/>
            </a:solidFill>
            <a:prstDash val="sysDot"/>
            <a:headEnd type="none" w="med" len="med"/>
            <a:tailEnd type="arrow" w="med" len="med"/>
            <a:extLst>
              <a:ext uri="{C807C97D-BFC1-408E-A445-0C87EB9F89A2}">
                <ask:lineSketchStyleProps xmlns:ask="http://schemas.microsoft.com/office/drawing/2018/sketchyshapes" sd="1219033472">
                  <a:custGeom>
                    <a:avLst/>
                    <a:gdLst>
                      <a:gd name="connsiteX0" fmla="*/ 4757980 w 4757980"/>
                      <a:gd name="connsiteY0" fmla="*/ 412926 h 4101528"/>
                      <a:gd name="connsiteX1" fmla="*/ 2416514 w 4757980"/>
                      <a:gd name="connsiteY1" fmla="*/ 319936 h 4101528"/>
                      <a:gd name="connsiteX2" fmla="*/ 1951222 w 4757980"/>
                      <a:gd name="connsiteY2" fmla="*/ 3946540 h 4101528"/>
                      <a:gd name="connsiteX3" fmla="*/ 0 w 4757980"/>
                      <a:gd name="connsiteY3" fmla="*/ 3094133 h 4101528"/>
                    </a:gdLst>
                    <a:ahLst/>
                    <a:cxnLst>
                      <a:cxn ang="0">
                        <a:pos x="connsiteX0" y="connsiteY0"/>
                      </a:cxn>
                      <a:cxn ang="0">
                        <a:pos x="connsiteX1" y="connsiteY1"/>
                      </a:cxn>
                      <a:cxn ang="0">
                        <a:pos x="connsiteX2" y="connsiteY2"/>
                      </a:cxn>
                      <a:cxn ang="0">
                        <a:pos x="connsiteX3" y="connsiteY3"/>
                      </a:cxn>
                    </a:cxnLst>
                    <a:rect l="l" t="t" r="r" b="b"/>
                    <a:pathLst>
                      <a:path w="4757980" h="4101528" extrusionOk="0">
                        <a:moveTo>
                          <a:pt x="4757980" y="412926"/>
                        </a:moveTo>
                        <a:cubicBezTo>
                          <a:pt x="3776978" y="44722"/>
                          <a:pt x="2714463" y="-205255"/>
                          <a:pt x="2416514" y="319936"/>
                        </a:cubicBezTo>
                        <a:cubicBezTo>
                          <a:pt x="2018911" y="923649"/>
                          <a:pt x="2297051" y="3485984"/>
                          <a:pt x="1951222" y="3946540"/>
                        </a:cubicBezTo>
                        <a:cubicBezTo>
                          <a:pt x="1488926" y="4467054"/>
                          <a:pt x="747696" y="3898205"/>
                          <a:pt x="0" y="3094133"/>
                        </a:cubicBezTo>
                      </a:path>
                    </a:pathLst>
                  </a:cu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Devil face with solid fill with solid fill">
            <a:extLst>
              <a:ext uri="{FF2B5EF4-FFF2-40B4-BE49-F238E27FC236}">
                <a16:creationId xmlns:a16="http://schemas.microsoft.com/office/drawing/2014/main" id="{72FAD08D-0F8B-8A4C-FEF4-ED9E738CA06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939525" y="422593"/>
            <a:ext cx="914400" cy="914400"/>
          </a:xfrm>
          <a:prstGeom prst="rect">
            <a:avLst/>
          </a:prstGeom>
        </p:spPr>
      </p:pic>
    </p:spTree>
    <p:extLst>
      <p:ext uri="{BB962C8B-B14F-4D97-AF65-F5344CB8AC3E}">
        <p14:creationId xmlns:p14="http://schemas.microsoft.com/office/powerpoint/2010/main" val="30387567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9DE2A-D3B7-BC5F-7BEC-545DE2FDE07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9A6D89F-3118-A717-7042-6E27FA6F689C}"/>
              </a:ext>
            </a:extLst>
          </p:cNvPr>
          <p:cNvSpPr>
            <a:spLocks noGrp="1"/>
          </p:cNvSpPr>
          <p:nvPr>
            <p:ph type="sldNum" sz="quarter" idx="13"/>
          </p:nvPr>
        </p:nvSpPr>
        <p:spPr/>
        <p:txBody>
          <a:bodyPr/>
          <a:lstStyle/>
          <a:p>
            <a:fld id="{EB4B8DE2-A4E8-46E4-8BBF-D75455EFF32C}" type="slidenum">
              <a:rPr lang="en-US" smtClean="0"/>
              <a:pPr/>
              <a:t>40</a:t>
            </a:fld>
            <a:endParaRPr lang="en-US" dirty="0"/>
          </a:p>
        </p:txBody>
      </p:sp>
      <p:sp>
        <p:nvSpPr>
          <p:cNvPr id="4" name="Title 3">
            <a:extLst>
              <a:ext uri="{FF2B5EF4-FFF2-40B4-BE49-F238E27FC236}">
                <a16:creationId xmlns:a16="http://schemas.microsoft.com/office/drawing/2014/main" id="{08976CCB-C144-8539-C7A6-CFFF2C37F908}"/>
              </a:ext>
            </a:extLst>
          </p:cNvPr>
          <p:cNvSpPr>
            <a:spLocks noGrp="1"/>
          </p:cNvSpPr>
          <p:nvPr>
            <p:ph type="title" idx="4294967295"/>
          </p:nvPr>
        </p:nvSpPr>
        <p:spPr>
          <a:xfrm>
            <a:off x="525376" y="606288"/>
            <a:ext cx="10972800" cy="590931"/>
          </a:xfrm>
        </p:spPr>
        <p:txBody>
          <a:bodyPr>
            <a:normAutofit fontScale="90000"/>
          </a:bodyPr>
          <a:lstStyle/>
          <a:p>
            <a:r>
              <a:rPr lang="en-US" i="1" dirty="0"/>
              <a:t>Abstract Differential Privacy</a:t>
            </a:r>
          </a:p>
        </p:txBody>
      </p:sp>
      <p:sp>
        <p:nvSpPr>
          <p:cNvPr id="7" name="TextBox 6">
            <a:extLst>
              <a:ext uri="{FF2B5EF4-FFF2-40B4-BE49-F238E27FC236}">
                <a16:creationId xmlns:a16="http://schemas.microsoft.com/office/drawing/2014/main" id="{35FAB4D6-6C8D-0547-73BA-BA8623EC97BD}"/>
              </a:ext>
            </a:extLst>
          </p:cNvPr>
          <p:cNvSpPr txBox="1"/>
          <p:nvPr/>
        </p:nvSpPr>
        <p:spPr>
          <a:xfrm>
            <a:off x="1315053" y="1492745"/>
            <a:ext cx="4780947" cy="461665"/>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1. Privacy definition</a:t>
            </a:r>
          </a:p>
        </p:txBody>
      </p:sp>
      <p:sp>
        <p:nvSpPr>
          <p:cNvPr id="10" name="TextBox 9">
            <a:extLst>
              <a:ext uri="{FF2B5EF4-FFF2-40B4-BE49-F238E27FC236}">
                <a16:creationId xmlns:a16="http://schemas.microsoft.com/office/drawing/2014/main" id="{67D4372A-C6A4-9EBB-90DC-C97C774C9404}"/>
              </a:ext>
            </a:extLst>
          </p:cNvPr>
          <p:cNvSpPr txBox="1"/>
          <p:nvPr/>
        </p:nvSpPr>
        <p:spPr>
          <a:xfrm>
            <a:off x="1315053" y="2967335"/>
            <a:ext cx="4780947" cy="461665"/>
          </a:xfrm>
          <a:prstGeom prst="rect">
            <a:avLst/>
          </a:prstGeom>
          <a:noFill/>
        </p:spPr>
        <p:txBody>
          <a:bodyPr wrap="square" rtlCol="0">
            <a:spAutoFit/>
          </a:bodyPr>
          <a:lstStyle/>
          <a:p>
            <a:r>
              <a:rPr lang="en-US" sz="2400" b="1" dirty="0">
                <a:solidFill>
                  <a:srgbClr val="7A4DE7"/>
                </a:solidFill>
                <a:latin typeface="Amazon Ember" panose="020B0603020204020204" pitchFamily="34" charset="0"/>
                <a:ea typeface="Amazon Ember" panose="020B0603020204020204" pitchFamily="34" charset="0"/>
                <a:cs typeface="Amazon Ember" panose="020B0603020204020204" pitchFamily="34" charset="0"/>
              </a:rPr>
              <a:t>2. Composition rules</a:t>
            </a:r>
          </a:p>
        </p:txBody>
      </p:sp>
      <p:sp>
        <p:nvSpPr>
          <p:cNvPr id="11" name="TextBox 10">
            <a:extLst>
              <a:ext uri="{FF2B5EF4-FFF2-40B4-BE49-F238E27FC236}">
                <a16:creationId xmlns:a16="http://schemas.microsoft.com/office/drawing/2014/main" id="{6A69538E-CBA2-C1BB-BBC0-9AF30750CC28}"/>
              </a:ext>
            </a:extLst>
          </p:cNvPr>
          <p:cNvSpPr txBox="1"/>
          <p:nvPr/>
        </p:nvSpPr>
        <p:spPr>
          <a:xfrm>
            <a:off x="1315053" y="5824832"/>
            <a:ext cx="4780947" cy="461665"/>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3. Noise rule</a:t>
            </a:r>
          </a:p>
        </p:txBody>
      </p:sp>
      <p:sp>
        <p:nvSpPr>
          <p:cNvPr id="14" name="TextBox 13">
            <a:extLst>
              <a:ext uri="{FF2B5EF4-FFF2-40B4-BE49-F238E27FC236}">
                <a16:creationId xmlns:a16="http://schemas.microsoft.com/office/drawing/2014/main" id="{5D18E564-99EE-FC17-BBE8-E5097A951A34}"/>
              </a:ext>
            </a:extLst>
          </p:cNvPr>
          <p:cNvSpPr txBox="1"/>
          <p:nvPr/>
        </p:nvSpPr>
        <p:spPr>
          <a:xfrm>
            <a:off x="3314408" y="1960879"/>
            <a:ext cx="8219287" cy="707886"/>
          </a:xfrm>
          <a:prstGeom prst="rect">
            <a:avLst/>
          </a:prstGeom>
          <a:noFill/>
        </p:spPr>
        <p:txBody>
          <a:bodyPr wrap="square">
            <a:spAutoFit/>
          </a:bodyPr>
          <a:lstStyle/>
          <a:p>
            <a:r>
              <a:rPr lang="el-GR" sz="4000" dirty="0">
                <a:latin typeface="Iosevka Term" panose="02000509030000000004" pitchFamily="49" charset="0"/>
                <a:ea typeface="Iosevka Term" panose="02000509030000000004" pitchFamily="49" charset="0"/>
                <a:cs typeface="Iosevka Term" panose="02000509030000000004" pitchFamily="49" charset="0"/>
              </a:rPr>
              <a:t>ε</a:t>
            </a:r>
            <a:r>
              <a:rPr lang="en-US" sz="4000" dirty="0">
                <a:latin typeface="Iosevka Term" panose="02000509030000000004" pitchFamily="49" charset="0"/>
                <a:ea typeface="Iosevka Term" panose="02000509030000000004" pitchFamily="49" charset="0"/>
                <a:cs typeface="Iosevka Term" panose="02000509030000000004" pitchFamily="49" charset="0"/>
              </a:rPr>
              <a:t>-</a:t>
            </a:r>
            <a:r>
              <a:rPr lang="en-US" sz="4000" dirty="0" err="1">
                <a:latin typeface="Iosevka Term" panose="02000509030000000004" pitchFamily="49" charset="0"/>
                <a:ea typeface="Iosevka Term" panose="02000509030000000004" pitchFamily="49" charset="0"/>
                <a:cs typeface="Iosevka Term" panose="02000509030000000004" pitchFamily="49" charset="0"/>
              </a:rPr>
              <a:t>dp</a:t>
            </a:r>
            <a:r>
              <a:rPr lang="en-US" sz="4000" dirty="0">
                <a:latin typeface="Iosevka Term" panose="02000509030000000004" pitchFamily="49" charset="0"/>
                <a:ea typeface="Iosevka Term" panose="02000509030000000004" pitchFamily="49" charset="0"/>
                <a:cs typeface="Iosevka Term" panose="02000509030000000004" pitchFamily="49" charset="0"/>
              </a:rPr>
              <a:t> (           ) : Prop  </a:t>
            </a:r>
          </a:p>
        </p:txBody>
      </p:sp>
      <p:grpSp>
        <p:nvGrpSpPr>
          <p:cNvPr id="8" name="Group 7">
            <a:extLst>
              <a:ext uri="{FF2B5EF4-FFF2-40B4-BE49-F238E27FC236}">
                <a16:creationId xmlns:a16="http://schemas.microsoft.com/office/drawing/2014/main" id="{45B2B542-E269-AC11-ABC6-D913C9A6D299}"/>
              </a:ext>
            </a:extLst>
          </p:cNvPr>
          <p:cNvGrpSpPr/>
          <p:nvPr/>
        </p:nvGrpSpPr>
        <p:grpSpPr>
          <a:xfrm>
            <a:off x="4953752" y="1938979"/>
            <a:ext cx="2569793" cy="761109"/>
            <a:chOff x="4173503" y="1954410"/>
            <a:chExt cx="2862297" cy="847741"/>
          </a:xfrm>
        </p:grpSpPr>
        <p:grpSp>
          <p:nvGrpSpPr>
            <p:cNvPr id="23" name="Group 22">
              <a:extLst>
                <a:ext uri="{FF2B5EF4-FFF2-40B4-BE49-F238E27FC236}">
                  <a16:creationId xmlns:a16="http://schemas.microsoft.com/office/drawing/2014/main" id="{CF027E42-BAB5-6F55-5A75-F32811011833}"/>
                </a:ext>
              </a:extLst>
            </p:cNvPr>
            <p:cNvGrpSpPr/>
            <p:nvPr/>
          </p:nvGrpSpPr>
          <p:grpSpPr>
            <a:xfrm>
              <a:off x="6096000" y="1980496"/>
              <a:ext cx="939800" cy="738745"/>
              <a:chOff x="8799658" y="606288"/>
              <a:chExt cx="913315" cy="717926"/>
            </a:xfrm>
          </p:grpSpPr>
          <p:sp>
            <p:nvSpPr>
              <p:cNvPr id="2" name="Freeform 1">
                <a:extLst>
                  <a:ext uri="{FF2B5EF4-FFF2-40B4-BE49-F238E27FC236}">
                    <a16:creationId xmlns:a16="http://schemas.microsoft.com/office/drawing/2014/main" id="{268ABA7A-DAC3-5DBD-3350-54AEEC054253}"/>
                  </a:ext>
                </a:extLst>
              </p:cNvPr>
              <p:cNvSpPr/>
              <p:nvPr/>
            </p:nvSpPr>
            <p:spPr>
              <a:xfrm>
                <a:off x="8799658" y="718480"/>
                <a:ext cx="910931" cy="605734"/>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0E805C7B-22A3-D793-6670-8B4970759231}"/>
                  </a:ext>
                </a:extLst>
              </p:cNvPr>
              <p:cNvSpPr/>
              <p:nvPr/>
            </p:nvSpPr>
            <p:spPr>
              <a:xfrm>
                <a:off x="8806677" y="606288"/>
                <a:ext cx="906296" cy="570927"/>
              </a:xfrm>
              <a:custGeom>
                <a:avLst/>
                <a:gdLst>
                  <a:gd name="connsiteX0" fmla="*/ 0 w 2216426"/>
                  <a:gd name="connsiteY0" fmla="*/ 874903 h 1396252"/>
                  <a:gd name="connsiteX1" fmla="*/ 367748 w 2216426"/>
                  <a:gd name="connsiteY1" fmla="*/ 1014051 h 1396252"/>
                  <a:gd name="connsiteX2" fmla="*/ 735496 w 2216426"/>
                  <a:gd name="connsiteY2" fmla="*/ 765573 h 1396252"/>
                  <a:gd name="connsiteX3" fmla="*/ 974035 w 2216426"/>
                  <a:gd name="connsiteY3" fmla="*/ 1381799 h 1396252"/>
                  <a:gd name="connsiteX4" fmla="*/ 1162878 w 2216426"/>
                  <a:gd name="connsiteY4" fmla="*/ 40016 h 1396252"/>
                  <a:gd name="connsiteX5" fmla="*/ 1371600 w 2216426"/>
                  <a:gd name="connsiteY5" fmla="*/ 328251 h 1396252"/>
                  <a:gd name="connsiteX6" fmla="*/ 1749287 w 2216426"/>
                  <a:gd name="connsiteY6" fmla="*/ 69834 h 1396252"/>
                  <a:gd name="connsiteX7" fmla="*/ 2216426 w 2216426"/>
                  <a:gd name="connsiteY7" fmla="*/ 467399 h 1396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16426" h="1396252">
                    <a:moveTo>
                      <a:pt x="0" y="874903"/>
                    </a:moveTo>
                    <a:cubicBezTo>
                      <a:pt x="122582" y="953588"/>
                      <a:pt x="245165" y="1032273"/>
                      <a:pt x="367748" y="1014051"/>
                    </a:cubicBezTo>
                    <a:cubicBezTo>
                      <a:pt x="490331" y="995829"/>
                      <a:pt x="634448" y="704282"/>
                      <a:pt x="735496" y="765573"/>
                    </a:cubicBezTo>
                    <a:cubicBezTo>
                      <a:pt x="836544" y="826864"/>
                      <a:pt x="902805" y="1502725"/>
                      <a:pt x="974035" y="1381799"/>
                    </a:cubicBezTo>
                    <a:cubicBezTo>
                      <a:pt x="1045265" y="1260873"/>
                      <a:pt x="1096617" y="215607"/>
                      <a:pt x="1162878" y="40016"/>
                    </a:cubicBezTo>
                    <a:cubicBezTo>
                      <a:pt x="1229139" y="-135575"/>
                      <a:pt x="1273865" y="323281"/>
                      <a:pt x="1371600" y="328251"/>
                    </a:cubicBezTo>
                    <a:cubicBezTo>
                      <a:pt x="1469335" y="333221"/>
                      <a:pt x="1608483" y="46643"/>
                      <a:pt x="1749287" y="69834"/>
                    </a:cubicBezTo>
                    <a:cubicBezTo>
                      <a:pt x="1890091" y="93025"/>
                      <a:pt x="2120348" y="280212"/>
                      <a:pt x="2216426" y="467399"/>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9" name="Straight Arrow Connector 18">
              <a:extLst>
                <a:ext uri="{FF2B5EF4-FFF2-40B4-BE49-F238E27FC236}">
                  <a16:creationId xmlns:a16="http://schemas.microsoft.com/office/drawing/2014/main" id="{C296FD08-551E-A89F-4C0E-5AFED046708F}"/>
                </a:ext>
              </a:extLst>
            </p:cNvPr>
            <p:cNvCxnSpPr>
              <a:cxnSpLocks/>
            </p:cNvCxnSpPr>
            <p:nvPr/>
          </p:nvCxnSpPr>
          <p:spPr>
            <a:xfrm>
              <a:off x="5110437" y="2407011"/>
              <a:ext cx="784278"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 name="Graphic 19" descr="Database with solid fill">
              <a:extLst>
                <a:ext uri="{FF2B5EF4-FFF2-40B4-BE49-F238E27FC236}">
                  <a16:creationId xmlns:a16="http://schemas.microsoft.com/office/drawing/2014/main" id="{02590E88-79B7-1A8A-E1E0-97D154B8678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73503" y="1954410"/>
              <a:ext cx="847741" cy="847741"/>
            </a:xfrm>
            <a:prstGeom prst="rect">
              <a:avLst/>
            </a:prstGeom>
          </p:spPr>
        </p:pic>
      </p:grpSp>
      <p:sp>
        <p:nvSpPr>
          <p:cNvPr id="27" name="TextBox 26">
            <a:extLst>
              <a:ext uri="{FF2B5EF4-FFF2-40B4-BE49-F238E27FC236}">
                <a16:creationId xmlns:a16="http://schemas.microsoft.com/office/drawing/2014/main" id="{8E7F0DC4-AD36-E127-4990-5DBC0620C423}"/>
              </a:ext>
            </a:extLst>
          </p:cNvPr>
          <p:cNvSpPr txBox="1"/>
          <p:nvPr/>
        </p:nvSpPr>
        <p:spPr>
          <a:xfrm>
            <a:off x="2245780" y="3726540"/>
            <a:ext cx="12433239" cy="553998"/>
          </a:xfrm>
          <a:prstGeom prst="rect">
            <a:avLst/>
          </a:prstGeom>
          <a:noFill/>
        </p:spPr>
        <p:txBody>
          <a:bodyPr wrap="square">
            <a:spAutoFit/>
          </a:bodyPr>
          <a:lstStyle/>
          <a:p>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1</a:t>
            </a:r>
            <a:r>
              <a:rPr lang="en-US" sz="3000" dirty="0">
                <a:latin typeface="Iosevka Term" panose="02000509030000000004" pitchFamily="49" charset="0"/>
                <a:ea typeface="Iosevka Term" panose="02000509030000000004" pitchFamily="49" charset="0"/>
                <a:cs typeface="Iosevka Term" panose="02000509030000000004" pitchFamily="49" charset="0"/>
              </a:rPr>
              <a:t>-dp A), (∀a, </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2</a:t>
            </a:r>
            <a:r>
              <a:rPr lang="en-US" sz="3000" dirty="0">
                <a:latin typeface="Iosevka Term" panose="02000509030000000004" pitchFamily="49" charset="0"/>
                <a:ea typeface="Iosevka Term" panose="02000509030000000004" pitchFamily="49" charset="0"/>
                <a:cs typeface="Iosevka Term" panose="02000509030000000004" pitchFamily="49" charset="0"/>
              </a:rPr>
              <a:t>-dp B a) =&gt; (</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1</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baseline="-25000" dirty="0">
                <a:latin typeface="Iosevka Term" panose="02000509030000000004" pitchFamily="49" charset="0"/>
                <a:ea typeface="Iosevka Term" panose="02000509030000000004" pitchFamily="49" charset="0"/>
                <a:cs typeface="Iosevka Term" panose="02000509030000000004" pitchFamily="49" charset="0"/>
              </a:rPr>
              <a:t>2</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n-US" sz="3000" dirty="0" err="1">
                <a:latin typeface="Iosevka Term" panose="02000509030000000004" pitchFamily="49" charset="0"/>
                <a:ea typeface="Iosevka Term" panose="02000509030000000004" pitchFamily="49" charset="0"/>
                <a:cs typeface="Iosevka Term" panose="02000509030000000004" pitchFamily="49" charset="0"/>
              </a:rPr>
              <a:t>dp</a:t>
            </a:r>
            <a:r>
              <a:rPr lang="en-US" sz="3000" dirty="0">
                <a:latin typeface="Iosevka Term" panose="02000509030000000004" pitchFamily="49" charset="0"/>
                <a:ea typeface="Iosevka Term" panose="02000509030000000004" pitchFamily="49" charset="0"/>
                <a:cs typeface="Iosevka Term" panose="02000509030000000004" pitchFamily="49" charset="0"/>
              </a:rPr>
              <a:t> (bind A B)</a:t>
            </a:r>
          </a:p>
        </p:txBody>
      </p:sp>
      <p:sp>
        <p:nvSpPr>
          <p:cNvPr id="28" name="TextBox 27">
            <a:extLst>
              <a:ext uri="{FF2B5EF4-FFF2-40B4-BE49-F238E27FC236}">
                <a16:creationId xmlns:a16="http://schemas.microsoft.com/office/drawing/2014/main" id="{77DFDE50-2823-593B-8257-72771F83BBF1}"/>
              </a:ext>
            </a:extLst>
          </p:cNvPr>
          <p:cNvSpPr txBox="1"/>
          <p:nvPr/>
        </p:nvSpPr>
        <p:spPr>
          <a:xfrm>
            <a:off x="2245780" y="4351334"/>
            <a:ext cx="7963305" cy="553998"/>
          </a:xfrm>
          <a:prstGeom prst="rect">
            <a:avLst/>
          </a:prstGeom>
          <a:noFill/>
        </p:spPr>
        <p:txBody>
          <a:bodyPr wrap="square">
            <a:spAutoFit/>
          </a:bodyPr>
          <a:lstStyle/>
          <a:p>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n-US" sz="3000" dirty="0" err="1">
                <a:latin typeface="Iosevka Term" panose="02000509030000000004" pitchFamily="49" charset="0"/>
                <a:ea typeface="Iosevka Term" panose="02000509030000000004" pitchFamily="49" charset="0"/>
                <a:cs typeface="Iosevka Term" panose="02000509030000000004" pitchFamily="49" charset="0"/>
              </a:rPr>
              <a:t>dp</a:t>
            </a:r>
            <a:r>
              <a:rPr lang="en-US" sz="3000" dirty="0">
                <a:latin typeface="Iosevka Term" panose="02000509030000000004" pitchFamily="49" charset="0"/>
                <a:ea typeface="Iosevka Term" panose="02000509030000000004" pitchFamily="49" charset="0"/>
                <a:cs typeface="Iosevka Term" panose="02000509030000000004" pitchFamily="49" charset="0"/>
              </a:rPr>
              <a:t> A) =&gt; </a:t>
            </a:r>
            <a:r>
              <a:rPr lang="el-GR" sz="3000" dirty="0">
                <a:latin typeface="Iosevka Term" panose="02000509030000000004" pitchFamily="49" charset="0"/>
                <a:ea typeface="Iosevka Term" panose="02000509030000000004" pitchFamily="49" charset="0"/>
                <a:cs typeface="Iosevka Term" panose="02000509030000000004" pitchFamily="49" charset="0"/>
              </a:rPr>
              <a:t>ε</a:t>
            </a:r>
            <a:r>
              <a:rPr lang="en-US" sz="3000" dirty="0">
                <a:latin typeface="Iosevka Term" panose="02000509030000000004" pitchFamily="49" charset="0"/>
                <a:ea typeface="Iosevka Term" panose="02000509030000000004" pitchFamily="49" charset="0"/>
                <a:cs typeface="Iosevka Term" panose="02000509030000000004" pitchFamily="49" charset="0"/>
              </a:rPr>
              <a:t>-</a:t>
            </a:r>
            <a:r>
              <a:rPr lang="en-US" sz="3000" dirty="0" err="1">
                <a:latin typeface="Iosevka Term" panose="02000509030000000004" pitchFamily="49" charset="0"/>
                <a:ea typeface="Iosevka Term" panose="02000509030000000004" pitchFamily="49" charset="0"/>
                <a:cs typeface="Iosevka Term" panose="02000509030000000004" pitchFamily="49" charset="0"/>
              </a:rPr>
              <a:t>dp</a:t>
            </a:r>
            <a:r>
              <a:rPr lang="en-US" sz="3000" dirty="0">
                <a:latin typeface="Iosevka Term" panose="02000509030000000004" pitchFamily="49" charset="0"/>
                <a:ea typeface="Iosevka Term" panose="02000509030000000004" pitchFamily="49" charset="0"/>
                <a:cs typeface="Iosevka Term" panose="02000509030000000004" pitchFamily="49" charset="0"/>
              </a:rPr>
              <a:t> (apply f A)</a:t>
            </a:r>
          </a:p>
        </p:txBody>
      </p:sp>
      <p:sp>
        <p:nvSpPr>
          <p:cNvPr id="29" name="TextBox 28">
            <a:extLst>
              <a:ext uri="{FF2B5EF4-FFF2-40B4-BE49-F238E27FC236}">
                <a16:creationId xmlns:a16="http://schemas.microsoft.com/office/drawing/2014/main" id="{C0AAAD98-D903-7D67-5D7B-258D2FE7E587}"/>
              </a:ext>
            </a:extLst>
          </p:cNvPr>
          <p:cNvSpPr txBox="1"/>
          <p:nvPr/>
        </p:nvSpPr>
        <p:spPr>
          <a:xfrm>
            <a:off x="2245780" y="4927747"/>
            <a:ext cx="6096000" cy="553998"/>
          </a:xfrm>
          <a:prstGeom prst="rect">
            <a:avLst/>
          </a:prstGeom>
          <a:noFill/>
        </p:spPr>
        <p:txBody>
          <a:bodyPr wrap="square">
            <a:spAutoFit/>
          </a:bodyPr>
          <a:lstStyle/>
          <a:p>
            <a:r>
              <a:rPr lang="en-US" sz="3000" dirty="0">
                <a:latin typeface="Iosevka Term" panose="02000509030000000004" pitchFamily="49" charset="0"/>
                <a:ea typeface="Iosevka Term" panose="02000509030000000004" pitchFamily="49" charset="0"/>
                <a:cs typeface="Iosevka Term" panose="02000509030000000004" pitchFamily="49" charset="0"/>
              </a:rPr>
              <a:t>0-dp (const x)</a:t>
            </a:r>
          </a:p>
        </p:txBody>
      </p:sp>
      <p:sp>
        <p:nvSpPr>
          <p:cNvPr id="9" name="Rectangle 8">
            <a:extLst>
              <a:ext uri="{FF2B5EF4-FFF2-40B4-BE49-F238E27FC236}">
                <a16:creationId xmlns:a16="http://schemas.microsoft.com/office/drawing/2014/main" id="{057BC3A1-1FCA-5E45-1F42-89A538090A01}"/>
              </a:ext>
            </a:extLst>
          </p:cNvPr>
          <p:cNvSpPr/>
          <p:nvPr/>
        </p:nvSpPr>
        <p:spPr>
          <a:xfrm>
            <a:off x="939496" y="3696247"/>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12" name="Rectangle 11">
            <a:extLst>
              <a:ext uri="{FF2B5EF4-FFF2-40B4-BE49-F238E27FC236}">
                <a16:creationId xmlns:a16="http://schemas.microsoft.com/office/drawing/2014/main" id="{F056298D-B6AA-1546-E30B-AC48CF135C35}"/>
              </a:ext>
            </a:extLst>
          </p:cNvPr>
          <p:cNvSpPr/>
          <p:nvPr/>
        </p:nvSpPr>
        <p:spPr>
          <a:xfrm>
            <a:off x="939495" y="4316948"/>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apply</a:t>
            </a:r>
          </a:p>
        </p:txBody>
      </p:sp>
      <p:sp>
        <p:nvSpPr>
          <p:cNvPr id="13" name="Rectangle 12">
            <a:extLst>
              <a:ext uri="{FF2B5EF4-FFF2-40B4-BE49-F238E27FC236}">
                <a16:creationId xmlns:a16="http://schemas.microsoft.com/office/drawing/2014/main" id="{C927B85A-ADE2-ED46-F53B-8157E4FA3237}"/>
              </a:ext>
            </a:extLst>
          </p:cNvPr>
          <p:cNvSpPr/>
          <p:nvPr/>
        </p:nvSpPr>
        <p:spPr>
          <a:xfrm>
            <a:off x="939494" y="4927747"/>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const</a:t>
            </a:r>
          </a:p>
        </p:txBody>
      </p:sp>
    </p:spTree>
    <p:extLst>
      <p:ext uri="{BB962C8B-B14F-4D97-AF65-F5344CB8AC3E}">
        <p14:creationId xmlns:p14="http://schemas.microsoft.com/office/powerpoint/2010/main" val="89775924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FD65F-5AC2-EB2A-F47E-35D03DD2554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2E9B486-B599-CA2E-64B7-6E1E299E95AB}"/>
              </a:ext>
            </a:extLst>
          </p:cNvPr>
          <p:cNvSpPr>
            <a:spLocks noGrp="1"/>
          </p:cNvSpPr>
          <p:nvPr>
            <p:ph type="sldNum" sz="quarter" idx="13"/>
          </p:nvPr>
        </p:nvSpPr>
        <p:spPr/>
        <p:txBody>
          <a:bodyPr/>
          <a:lstStyle/>
          <a:p>
            <a:fld id="{EB4B8DE2-A4E8-46E4-8BBF-D75455EFF32C}" type="slidenum">
              <a:rPr lang="en-US" smtClean="0"/>
              <a:pPr/>
              <a:t>41</a:t>
            </a:fld>
            <a:endParaRPr lang="en-US" dirty="0"/>
          </a:p>
        </p:txBody>
      </p:sp>
      <p:sp>
        <p:nvSpPr>
          <p:cNvPr id="4" name="Title 3">
            <a:extLst>
              <a:ext uri="{FF2B5EF4-FFF2-40B4-BE49-F238E27FC236}">
                <a16:creationId xmlns:a16="http://schemas.microsoft.com/office/drawing/2014/main" id="{36FAEC77-D677-1598-85B6-D6F28D24C92A}"/>
              </a:ext>
            </a:extLst>
          </p:cNvPr>
          <p:cNvSpPr>
            <a:spLocks noGrp="1"/>
          </p:cNvSpPr>
          <p:nvPr>
            <p:ph type="title" idx="4294967295"/>
          </p:nvPr>
        </p:nvSpPr>
        <p:spPr>
          <a:xfrm>
            <a:off x="525376" y="606288"/>
            <a:ext cx="10972800" cy="590931"/>
          </a:xfrm>
        </p:spPr>
        <p:txBody>
          <a:bodyPr>
            <a:normAutofit fontScale="90000"/>
          </a:bodyPr>
          <a:lstStyle/>
          <a:p>
            <a:r>
              <a:rPr lang="en-US" i="1" dirty="0"/>
              <a:t>Abstract Differential Privacy</a:t>
            </a:r>
          </a:p>
        </p:txBody>
      </p:sp>
      <p:sp>
        <p:nvSpPr>
          <p:cNvPr id="11" name="TextBox 10">
            <a:extLst>
              <a:ext uri="{FF2B5EF4-FFF2-40B4-BE49-F238E27FC236}">
                <a16:creationId xmlns:a16="http://schemas.microsoft.com/office/drawing/2014/main" id="{33106F5C-B648-6006-C69B-AA51EB808E88}"/>
              </a:ext>
            </a:extLst>
          </p:cNvPr>
          <p:cNvSpPr txBox="1"/>
          <p:nvPr/>
        </p:nvSpPr>
        <p:spPr>
          <a:xfrm>
            <a:off x="1315053" y="1507447"/>
            <a:ext cx="4780947" cy="461665"/>
          </a:xfrm>
          <a:prstGeom prst="rect">
            <a:avLst/>
          </a:prstGeom>
          <a:noFill/>
        </p:spPr>
        <p:txBody>
          <a:bodyPr wrap="square" rtlCol="0">
            <a:spAutoFit/>
          </a:bodyPr>
          <a:lstStyle/>
          <a:p>
            <a:r>
              <a:rPr lang="en-US" sz="2400" b="1" dirty="0">
                <a:solidFill>
                  <a:srgbClr val="7A4DE7"/>
                </a:solidFill>
                <a:latin typeface="Amazon Ember" panose="020B0603020204020204" pitchFamily="34" charset="0"/>
                <a:ea typeface="Amazon Ember" panose="020B0603020204020204" pitchFamily="34" charset="0"/>
                <a:cs typeface="Amazon Ember" panose="020B0603020204020204" pitchFamily="34" charset="0"/>
              </a:rPr>
              <a:t>3. Noise rule</a:t>
            </a:r>
          </a:p>
        </p:txBody>
      </p:sp>
      <p:sp>
        <p:nvSpPr>
          <p:cNvPr id="14" name="TextBox 13">
            <a:extLst>
              <a:ext uri="{FF2B5EF4-FFF2-40B4-BE49-F238E27FC236}">
                <a16:creationId xmlns:a16="http://schemas.microsoft.com/office/drawing/2014/main" id="{6664DA13-42FE-3C75-93DD-509B0BB391DD}"/>
              </a:ext>
            </a:extLst>
          </p:cNvPr>
          <p:cNvSpPr txBox="1"/>
          <p:nvPr/>
        </p:nvSpPr>
        <p:spPr>
          <a:xfrm>
            <a:off x="3721239" y="5202906"/>
            <a:ext cx="4889361" cy="707886"/>
          </a:xfrm>
          <a:prstGeom prst="rect">
            <a:avLst/>
          </a:prstGeom>
          <a:noFill/>
        </p:spPr>
        <p:txBody>
          <a:bodyPr wrap="square">
            <a:spAutoFit/>
          </a:bodyPr>
          <a:lstStyle/>
          <a:p>
            <a:r>
              <a:rPr lang="el-GR" sz="4000" dirty="0">
                <a:latin typeface="Iosevka Term" panose="02000509030000000004" pitchFamily="49" charset="0"/>
                <a:ea typeface="Iosevka Term" panose="02000509030000000004" pitchFamily="49" charset="0"/>
                <a:cs typeface="Iosevka Term" panose="02000509030000000004" pitchFamily="49" charset="0"/>
              </a:rPr>
              <a:t>ε</a:t>
            </a:r>
            <a:r>
              <a:rPr lang="en-US" sz="4000" dirty="0">
                <a:latin typeface="Iosevka Term" panose="02000509030000000004" pitchFamily="49" charset="0"/>
                <a:ea typeface="Iosevka Term" panose="02000509030000000004" pitchFamily="49" charset="0"/>
                <a:cs typeface="Iosevka Term" panose="02000509030000000004" pitchFamily="49" charset="0"/>
              </a:rPr>
              <a:t>-</a:t>
            </a:r>
            <a:r>
              <a:rPr lang="en-US" sz="4000" dirty="0" err="1">
                <a:latin typeface="Iosevka Term" panose="02000509030000000004" pitchFamily="49" charset="0"/>
                <a:ea typeface="Iosevka Term" panose="02000509030000000004" pitchFamily="49" charset="0"/>
                <a:cs typeface="Iosevka Term" panose="02000509030000000004" pitchFamily="49" charset="0"/>
              </a:rPr>
              <a:t>dp</a:t>
            </a:r>
            <a:r>
              <a:rPr lang="en-US" sz="4000" dirty="0">
                <a:latin typeface="Iosevka Term" panose="02000509030000000004" pitchFamily="49" charset="0"/>
                <a:ea typeface="Iosevka Term" panose="02000509030000000004" pitchFamily="49" charset="0"/>
                <a:cs typeface="Iosevka Term" panose="02000509030000000004" pitchFamily="49" charset="0"/>
              </a:rPr>
              <a:t> ( f +      )</a:t>
            </a:r>
          </a:p>
        </p:txBody>
      </p:sp>
      <p:cxnSp>
        <p:nvCxnSpPr>
          <p:cNvPr id="19" name="Straight Arrow Connector 18">
            <a:extLst>
              <a:ext uri="{FF2B5EF4-FFF2-40B4-BE49-F238E27FC236}">
                <a16:creationId xmlns:a16="http://schemas.microsoft.com/office/drawing/2014/main" id="{F651BB15-37C6-483F-6629-2361BB43E52E}"/>
              </a:ext>
            </a:extLst>
          </p:cNvPr>
          <p:cNvCxnSpPr>
            <a:cxnSpLocks/>
          </p:cNvCxnSpPr>
          <p:nvPr/>
        </p:nvCxnSpPr>
        <p:spPr>
          <a:xfrm>
            <a:off x="3288510" y="2693435"/>
            <a:ext cx="784278" cy="0"/>
          </a:xfrm>
          <a:prstGeom prst="straightConnector1">
            <a:avLst/>
          </a:prstGeom>
          <a:ln w="571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20" name="Graphic 19" descr="Database with solid fill">
            <a:extLst>
              <a:ext uri="{FF2B5EF4-FFF2-40B4-BE49-F238E27FC236}">
                <a16:creationId xmlns:a16="http://schemas.microsoft.com/office/drawing/2014/main" id="{9E960062-9418-49E1-8A00-859226EE71C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51576" y="2258446"/>
            <a:ext cx="847741" cy="847741"/>
          </a:xfrm>
          <a:prstGeom prst="rect">
            <a:avLst/>
          </a:prstGeom>
        </p:spPr>
      </p:pic>
      <p:sp>
        <p:nvSpPr>
          <p:cNvPr id="12" name="TextBox 11">
            <a:extLst>
              <a:ext uri="{FF2B5EF4-FFF2-40B4-BE49-F238E27FC236}">
                <a16:creationId xmlns:a16="http://schemas.microsoft.com/office/drawing/2014/main" id="{C1B83450-E8FB-51C4-67C2-23E198739B90}"/>
              </a:ext>
            </a:extLst>
          </p:cNvPr>
          <p:cNvSpPr txBox="1"/>
          <p:nvPr/>
        </p:nvSpPr>
        <p:spPr>
          <a:xfrm>
            <a:off x="4187576" y="2370394"/>
            <a:ext cx="1143000" cy="707886"/>
          </a:xfrm>
          <a:prstGeom prst="rect">
            <a:avLst/>
          </a:prstGeom>
          <a:noFill/>
        </p:spPr>
        <p:txBody>
          <a:bodyPr wrap="square">
            <a:spAutoFit/>
          </a:bodyPr>
          <a:lstStyle/>
          <a:p>
            <a:r>
              <a:rPr lang="en-US" sz="4000" dirty="0">
                <a:latin typeface="Iosevka Term" panose="02000509030000000004" pitchFamily="49" charset="0"/>
                <a:ea typeface="Iosevka Term" panose="02000509030000000004" pitchFamily="49" charset="0"/>
                <a:cs typeface="Iosevka Term" panose="02000509030000000004" pitchFamily="49" charset="0"/>
              </a:rPr>
              <a:t>Int</a:t>
            </a:r>
            <a:endParaRPr lang="en-US" sz="4000" dirty="0"/>
          </a:p>
        </p:txBody>
      </p:sp>
      <p:sp>
        <p:nvSpPr>
          <p:cNvPr id="18" name="TextBox 17">
            <a:extLst>
              <a:ext uri="{FF2B5EF4-FFF2-40B4-BE49-F238E27FC236}">
                <a16:creationId xmlns:a16="http://schemas.microsoft.com/office/drawing/2014/main" id="{C2EF57B6-638B-DC11-B915-E7AC3B8B9DBE}"/>
              </a:ext>
            </a:extLst>
          </p:cNvPr>
          <p:cNvSpPr txBox="1"/>
          <p:nvPr/>
        </p:nvSpPr>
        <p:spPr>
          <a:xfrm>
            <a:off x="1363317" y="2328373"/>
            <a:ext cx="1143000" cy="707886"/>
          </a:xfrm>
          <a:prstGeom prst="rect">
            <a:avLst/>
          </a:prstGeom>
          <a:noFill/>
        </p:spPr>
        <p:txBody>
          <a:bodyPr wrap="square">
            <a:spAutoFit/>
          </a:bodyPr>
          <a:lstStyle/>
          <a:p>
            <a:r>
              <a:rPr lang="en-US" sz="4000" dirty="0">
                <a:latin typeface="Iosevka Term" panose="02000509030000000004" pitchFamily="49" charset="0"/>
                <a:ea typeface="Iosevka Term" panose="02000509030000000004" pitchFamily="49" charset="0"/>
                <a:cs typeface="Iosevka Term" panose="02000509030000000004" pitchFamily="49" charset="0"/>
              </a:rPr>
              <a:t>f :</a:t>
            </a:r>
            <a:endParaRPr lang="en-US" sz="4000" dirty="0"/>
          </a:p>
        </p:txBody>
      </p:sp>
      <p:grpSp>
        <p:nvGrpSpPr>
          <p:cNvPr id="24" name="Group 23">
            <a:extLst>
              <a:ext uri="{FF2B5EF4-FFF2-40B4-BE49-F238E27FC236}">
                <a16:creationId xmlns:a16="http://schemas.microsoft.com/office/drawing/2014/main" id="{9772FEA7-80AF-6E46-F79D-228A19777213}"/>
              </a:ext>
            </a:extLst>
          </p:cNvPr>
          <p:cNvGrpSpPr/>
          <p:nvPr/>
        </p:nvGrpSpPr>
        <p:grpSpPr>
          <a:xfrm>
            <a:off x="6673566" y="5131663"/>
            <a:ext cx="919839" cy="716141"/>
            <a:chOff x="6748899" y="2460878"/>
            <a:chExt cx="1205305" cy="938391"/>
          </a:xfrm>
        </p:grpSpPr>
        <p:sp>
          <p:nvSpPr>
            <p:cNvPr id="21" name="Freeform 20">
              <a:extLst>
                <a:ext uri="{FF2B5EF4-FFF2-40B4-BE49-F238E27FC236}">
                  <a16:creationId xmlns:a16="http://schemas.microsoft.com/office/drawing/2014/main" id="{098DE11C-C2F7-B4E9-24E6-A90E2358C7A6}"/>
                </a:ext>
              </a:extLst>
            </p:cNvPr>
            <p:cNvSpPr/>
            <p:nvPr/>
          </p:nvSpPr>
          <p:spPr>
            <a:xfrm>
              <a:off x="7004675" y="2683565"/>
              <a:ext cx="693751" cy="715618"/>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92C8961E-7D97-25A0-7135-92322C3891AF}"/>
                </a:ext>
              </a:extLst>
            </p:cNvPr>
            <p:cNvSpPr/>
            <p:nvPr/>
          </p:nvSpPr>
          <p:spPr>
            <a:xfrm>
              <a:off x="6748899" y="2460878"/>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Box 29">
            <a:extLst>
              <a:ext uri="{FF2B5EF4-FFF2-40B4-BE49-F238E27FC236}">
                <a16:creationId xmlns:a16="http://schemas.microsoft.com/office/drawing/2014/main" id="{3BE5492B-466D-DB31-D0BF-F75E734F8813}"/>
              </a:ext>
            </a:extLst>
          </p:cNvPr>
          <p:cNvSpPr txBox="1"/>
          <p:nvPr/>
        </p:nvSpPr>
        <p:spPr>
          <a:xfrm>
            <a:off x="6281941" y="2563404"/>
            <a:ext cx="8067276" cy="584775"/>
          </a:xfrm>
          <a:prstGeom prst="rect">
            <a:avLst/>
          </a:prstGeom>
          <a:noFill/>
        </p:spPr>
        <p:txBody>
          <a:bodyPr wrap="square">
            <a:spAutoFit/>
          </a:bodyPr>
          <a:lstStyle/>
          <a:p>
            <a:r>
              <a:rPr lang="en-US" sz="3200" dirty="0">
                <a:latin typeface="Iosevka Term" panose="02000509030000000004" pitchFamily="49" charset="0"/>
                <a:ea typeface="Iosevka Term" panose="02000509030000000004" pitchFamily="49" charset="0"/>
                <a:cs typeface="Iosevka Term" panose="02000509030000000004" pitchFamily="49" charset="0"/>
              </a:rPr>
              <a:t>D</a:t>
            </a:r>
            <a:r>
              <a:rPr lang="en-US" sz="3200" baseline="-25000" dirty="0">
                <a:latin typeface="Iosevka Term" panose="02000509030000000004" pitchFamily="49" charset="0"/>
                <a:ea typeface="Iosevka Term" panose="02000509030000000004" pitchFamily="49" charset="0"/>
                <a:cs typeface="Iosevka Term" panose="02000509030000000004" pitchFamily="49" charset="0"/>
              </a:rPr>
              <a:t>1</a:t>
            </a:r>
            <a:r>
              <a:rPr lang="en-US" sz="3200" dirty="0">
                <a:latin typeface="Iosevka Term" panose="02000509030000000004" pitchFamily="49" charset="0"/>
                <a:ea typeface="Iosevka Term" panose="02000509030000000004" pitchFamily="49" charset="0"/>
                <a:cs typeface="Iosevka Term" panose="02000509030000000004" pitchFamily="49" charset="0"/>
              </a:rPr>
              <a:t> ≈ </a:t>
            </a:r>
            <a:r>
              <a:rPr lang="en-US" sz="3200" dirty="0">
                <a:latin typeface="Iosevka" panose="02000509030000000004" pitchFamily="49" charset="0"/>
                <a:ea typeface="Iosevka" panose="02000509030000000004" pitchFamily="49" charset="0"/>
                <a:cs typeface="Iosevka" panose="02000509030000000004" pitchFamily="49" charset="0"/>
              </a:rPr>
              <a:t>D</a:t>
            </a:r>
            <a:r>
              <a:rPr lang="en-US" sz="3200" baseline="-25000" dirty="0">
                <a:latin typeface="Iosevka" panose="02000509030000000004" pitchFamily="49" charset="0"/>
                <a:ea typeface="Iosevka" panose="02000509030000000004" pitchFamily="49" charset="0"/>
                <a:cs typeface="Iosevka" panose="02000509030000000004" pitchFamily="49" charset="0"/>
              </a:rPr>
              <a:t>2</a:t>
            </a:r>
            <a:r>
              <a:rPr lang="en-US" sz="3200" dirty="0">
                <a:latin typeface="Iosevka" panose="02000509030000000004" pitchFamily="49" charset="0"/>
                <a:ea typeface="Iosevka" panose="02000509030000000004" pitchFamily="49" charset="0"/>
                <a:cs typeface="Iosevka" panose="02000509030000000004" pitchFamily="49" charset="0"/>
              </a:rPr>
              <a:t> 🡒 |</a:t>
            </a:r>
            <a:r>
              <a:rPr lang="en-US" sz="3200" dirty="0"/>
              <a:t> f  </a:t>
            </a:r>
            <a:r>
              <a:rPr lang="en-US" sz="3200" dirty="0">
                <a:latin typeface="Iosevka" panose="02000509030000000004" pitchFamily="49" charset="0"/>
                <a:ea typeface="Iosevka" panose="02000509030000000004" pitchFamily="49" charset="0"/>
                <a:cs typeface="Iosevka" panose="02000509030000000004" pitchFamily="49" charset="0"/>
              </a:rPr>
              <a:t>D</a:t>
            </a:r>
            <a:r>
              <a:rPr lang="en-US" sz="3200" baseline="-25000" dirty="0">
                <a:latin typeface="Iosevka" panose="02000509030000000004" pitchFamily="49" charset="0"/>
                <a:ea typeface="Iosevka" panose="02000509030000000004" pitchFamily="49" charset="0"/>
                <a:cs typeface="Iosevka" panose="02000509030000000004" pitchFamily="49" charset="0"/>
              </a:rPr>
              <a:t>1</a:t>
            </a:r>
            <a:r>
              <a:rPr lang="en-US" sz="3200" dirty="0">
                <a:latin typeface="Iosevka" panose="02000509030000000004" pitchFamily="49" charset="0"/>
                <a:ea typeface="Iosevka" panose="02000509030000000004" pitchFamily="49" charset="0"/>
                <a:cs typeface="Iosevka" panose="02000509030000000004" pitchFamily="49" charset="0"/>
              </a:rPr>
              <a:t> – f D</a:t>
            </a:r>
            <a:r>
              <a:rPr lang="en-US" sz="3200" baseline="-25000" dirty="0">
                <a:latin typeface="Iosevka" panose="02000509030000000004" pitchFamily="49" charset="0"/>
                <a:ea typeface="Iosevka" panose="02000509030000000004" pitchFamily="49" charset="0"/>
                <a:cs typeface="Iosevka" panose="02000509030000000004" pitchFamily="49" charset="0"/>
              </a:rPr>
              <a:t>2</a:t>
            </a:r>
            <a:r>
              <a:rPr lang="en-US" sz="3200" dirty="0">
                <a:latin typeface="Iosevka" panose="02000509030000000004" pitchFamily="49" charset="0"/>
                <a:ea typeface="Iosevka" panose="02000509030000000004" pitchFamily="49" charset="0"/>
                <a:cs typeface="Iosevka" panose="02000509030000000004" pitchFamily="49" charset="0"/>
              </a:rPr>
              <a:t>| &lt; d </a:t>
            </a:r>
            <a:r>
              <a:rPr lang="en-US" sz="3200" dirty="0">
                <a:latin typeface="Iosevka Term" panose="02000509030000000004" pitchFamily="49" charset="0"/>
                <a:ea typeface="Iosevka Term" panose="02000509030000000004" pitchFamily="49" charset="0"/>
                <a:cs typeface="Iosevka Term" panose="02000509030000000004" pitchFamily="49" charset="0"/>
              </a:rPr>
              <a:t> </a:t>
            </a:r>
            <a:endParaRPr lang="en-US" sz="3200" dirty="0"/>
          </a:p>
        </p:txBody>
      </p:sp>
      <p:sp>
        <p:nvSpPr>
          <p:cNvPr id="40" name="TextBox 39">
            <a:extLst>
              <a:ext uri="{FF2B5EF4-FFF2-40B4-BE49-F238E27FC236}">
                <a16:creationId xmlns:a16="http://schemas.microsoft.com/office/drawing/2014/main" id="{11357A5E-0AA5-88B7-1F14-34140C992F02}"/>
              </a:ext>
            </a:extLst>
          </p:cNvPr>
          <p:cNvSpPr txBox="1"/>
          <p:nvPr/>
        </p:nvSpPr>
        <p:spPr>
          <a:xfrm>
            <a:off x="2611420" y="4057068"/>
            <a:ext cx="8259232" cy="553998"/>
          </a:xfrm>
          <a:prstGeom prst="rect">
            <a:avLst/>
          </a:prstGeom>
          <a:noFill/>
        </p:spPr>
        <p:txBody>
          <a:bodyPr wrap="square" rtlCol="0">
            <a:spAutoFit/>
          </a:bodyPr>
          <a:lstStyle/>
          <a:p>
            <a:r>
              <a:rPr lang="en-US" sz="3000" dirty="0">
                <a:latin typeface="Amazon Ember" panose="020B0603020204020204" pitchFamily="34" charset="0"/>
                <a:ea typeface="Amazon Ember" panose="020B0603020204020204" pitchFamily="34" charset="0"/>
                <a:cs typeface="Amazon Ember" panose="020B0603020204020204" pitchFamily="34" charset="0"/>
              </a:rPr>
              <a:t>Then we can add noise               such that </a:t>
            </a:r>
          </a:p>
        </p:txBody>
      </p:sp>
      <p:grpSp>
        <p:nvGrpSpPr>
          <p:cNvPr id="41" name="Group 40">
            <a:extLst>
              <a:ext uri="{FF2B5EF4-FFF2-40B4-BE49-F238E27FC236}">
                <a16:creationId xmlns:a16="http://schemas.microsoft.com/office/drawing/2014/main" id="{70519AEF-EBF5-B66F-8F2B-483F8C07C4B2}"/>
              </a:ext>
            </a:extLst>
          </p:cNvPr>
          <p:cNvGrpSpPr/>
          <p:nvPr/>
        </p:nvGrpSpPr>
        <p:grpSpPr>
          <a:xfrm>
            <a:off x="6955399" y="3945464"/>
            <a:ext cx="919839" cy="716141"/>
            <a:chOff x="6748899" y="2460878"/>
            <a:chExt cx="1205305" cy="938391"/>
          </a:xfrm>
        </p:grpSpPr>
        <p:sp>
          <p:nvSpPr>
            <p:cNvPr id="42" name="Freeform 41">
              <a:extLst>
                <a:ext uri="{FF2B5EF4-FFF2-40B4-BE49-F238E27FC236}">
                  <a16:creationId xmlns:a16="http://schemas.microsoft.com/office/drawing/2014/main" id="{93C22348-C07C-EEBE-26D9-33870431FD5B}"/>
                </a:ext>
              </a:extLst>
            </p:cNvPr>
            <p:cNvSpPr/>
            <p:nvPr/>
          </p:nvSpPr>
          <p:spPr>
            <a:xfrm>
              <a:off x="7004675" y="2683565"/>
              <a:ext cx="693751" cy="715618"/>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4B0EA484-18CD-F289-E1D7-507814390A8D}"/>
                </a:ext>
              </a:extLst>
            </p:cNvPr>
            <p:cNvSpPr/>
            <p:nvPr/>
          </p:nvSpPr>
          <p:spPr>
            <a:xfrm>
              <a:off x="6748899" y="2460878"/>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Rectangle 5">
            <a:extLst>
              <a:ext uri="{FF2B5EF4-FFF2-40B4-BE49-F238E27FC236}">
                <a16:creationId xmlns:a16="http://schemas.microsoft.com/office/drawing/2014/main" id="{7817E35A-22DE-BC4F-737A-8F9F1BA609FA}"/>
              </a:ext>
            </a:extLst>
          </p:cNvPr>
          <p:cNvSpPr/>
          <p:nvPr/>
        </p:nvSpPr>
        <p:spPr>
          <a:xfrm>
            <a:off x="1730417" y="5350553"/>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noise</a:t>
            </a:r>
          </a:p>
        </p:txBody>
      </p:sp>
      <p:sp>
        <p:nvSpPr>
          <p:cNvPr id="8" name="TextBox 7">
            <a:extLst>
              <a:ext uri="{FF2B5EF4-FFF2-40B4-BE49-F238E27FC236}">
                <a16:creationId xmlns:a16="http://schemas.microsoft.com/office/drawing/2014/main" id="{169EC5A3-8E63-E938-B2DC-DDC89A84AA72}"/>
              </a:ext>
            </a:extLst>
          </p:cNvPr>
          <p:cNvSpPr txBox="1"/>
          <p:nvPr/>
        </p:nvSpPr>
        <p:spPr>
          <a:xfrm>
            <a:off x="5628443" y="2002341"/>
            <a:ext cx="8259232" cy="553998"/>
          </a:xfrm>
          <a:prstGeom prst="rect">
            <a:avLst/>
          </a:prstGeom>
          <a:noFill/>
        </p:spPr>
        <p:txBody>
          <a:bodyPr wrap="square" rtlCol="0">
            <a:spAutoFit/>
          </a:bodyPr>
          <a:lstStyle/>
          <a:p>
            <a:r>
              <a:rPr lang="en-US" sz="3000" i="1" dirty="0">
                <a:latin typeface="Amazon Ember" panose="020B0603020204020204" pitchFamily="34" charset="0"/>
                <a:ea typeface="Amazon Ember" panose="020B0603020204020204" pitchFamily="34" charset="0"/>
                <a:cs typeface="Amazon Ember" panose="020B0603020204020204" pitchFamily="34" charset="0"/>
              </a:rPr>
              <a:t>Bounded sensitivity: </a:t>
            </a:r>
          </a:p>
        </p:txBody>
      </p:sp>
    </p:spTree>
    <p:extLst>
      <p:ext uri="{BB962C8B-B14F-4D97-AF65-F5344CB8AC3E}">
        <p14:creationId xmlns:p14="http://schemas.microsoft.com/office/powerpoint/2010/main" val="248128543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49FD9-EF59-A574-7DA8-F5BDA856B782}"/>
            </a:ext>
          </a:extLst>
        </p:cNvPr>
        <p:cNvGrpSpPr/>
        <p:nvPr/>
      </p:nvGrpSpPr>
      <p:grpSpPr>
        <a:xfrm>
          <a:off x="0" y="0"/>
          <a:ext cx="0" cy="0"/>
          <a:chOff x="0" y="0"/>
          <a:chExt cx="0" cy="0"/>
        </a:xfrm>
      </p:grpSpPr>
      <p:sp>
        <p:nvSpPr>
          <p:cNvPr id="37" name="Freeform 36">
            <a:extLst>
              <a:ext uri="{FF2B5EF4-FFF2-40B4-BE49-F238E27FC236}">
                <a16:creationId xmlns:a16="http://schemas.microsoft.com/office/drawing/2014/main" id="{7454CB0E-F803-8575-D032-184794964208}"/>
              </a:ext>
            </a:extLst>
          </p:cNvPr>
          <p:cNvSpPr/>
          <p:nvPr/>
        </p:nvSpPr>
        <p:spPr>
          <a:xfrm rot="13500000">
            <a:off x="3181969" y="4245085"/>
            <a:ext cx="2868640" cy="1872991"/>
          </a:xfrm>
          <a:custGeom>
            <a:avLst/>
            <a:gdLst>
              <a:gd name="connsiteX0" fmla="*/ 0 w 2133600"/>
              <a:gd name="connsiteY0" fmla="*/ 1086379 h 1086379"/>
              <a:gd name="connsiteX1" fmla="*/ 1016000 w 2133600"/>
              <a:gd name="connsiteY1" fmla="*/ 159279 h 1086379"/>
              <a:gd name="connsiteX2" fmla="*/ 2133600 w 2133600"/>
              <a:gd name="connsiteY2" fmla="*/ 6879 h 1086379"/>
            </a:gdLst>
            <a:ahLst/>
            <a:cxnLst>
              <a:cxn ang="0">
                <a:pos x="connsiteX0" y="connsiteY0"/>
              </a:cxn>
              <a:cxn ang="0">
                <a:pos x="connsiteX1" y="connsiteY1"/>
              </a:cxn>
              <a:cxn ang="0">
                <a:pos x="connsiteX2" y="connsiteY2"/>
              </a:cxn>
            </a:cxnLst>
            <a:rect l="l" t="t" r="r" b="b"/>
            <a:pathLst>
              <a:path w="2133600" h="1086379">
                <a:moveTo>
                  <a:pt x="0" y="1086379"/>
                </a:moveTo>
                <a:cubicBezTo>
                  <a:pt x="330200" y="712787"/>
                  <a:pt x="660400" y="339196"/>
                  <a:pt x="1016000" y="159279"/>
                </a:cubicBezTo>
                <a:cubicBezTo>
                  <a:pt x="1371600" y="-20638"/>
                  <a:pt x="1966383" y="-5821"/>
                  <a:pt x="2133600" y="6879"/>
                </a:cubicBezTo>
              </a:path>
            </a:pathLst>
          </a:custGeom>
          <a:noFill/>
          <a:ln w="50800">
            <a:solidFill>
              <a:schemeClr val="tx1"/>
            </a:solidFill>
            <a:head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a:extLst>
              <a:ext uri="{FF2B5EF4-FFF2-40B4-BE49-F238E27FC236}">
                <a16:creationId xmlns:a16="http://schemas.microsoft.com/office/drawing/2014/main" id="{83E44198-19B0-3226-58B3-A6EFD57B744E}"/>
              </a:ext>
            </a:extLst>
          </p:cNvPr>
          <p:cNvSpPr/>
          <p:nvPr/>
        </p:nvSpPr>
        <p:spPr>
          <a:xfrm>
            <a:off x="4516404" y="2079698"/>
            <a:ext cx="2411265" cy="1109333"/>
          </a:xfrm>
          <a:custGeom>
            <a:avLst/>
            <a:gdLst>
              <a:gd name="connsiteX0" fmla="*/ 0 w 1993900"/>
              <a:gd name="connsiteY0" fmla="*/ 1320800 h 1320800"/>
              <a:gd name="connsiteX1" fmla="*/ 850900 w 1993900"/>
              <a:gd name="connsiteY1" fmla="*/ 279400 h 1320800"/>
              <a:gd name="connsiteX2" fmla="*/ 1993900 w 1993900"/>
              <a:gd name="connsiteY2" fmla="*/ 0 h 1320800"/>
            </a:gdLst>
            <a:ahLst/>
            <a:cxnLst>
              <a:cxn ang="0">
                <a:pos x="connsiteX0" y="connsiteY0"/>
              </a:cxn>
              <a:cxn ang="0">
                <a:pos x="connsiteX1" y="connsiteY1"/>
              </a:cxn>
              <a:cxn ang="0">
                <a:pos x="connsiteX2" y="connsiteY2"/>
              </a:cxn>
            </a:cxnLst>
            <a:rect l="l" t="t" r="r" b="b"/>
            <a:pathLst>
              <a:path w="1993900" h="1320800">
                <a:moveTo>
                  <a:pt x="0" y="1320800"/>
                </a:moveTo>
                <a:cubicBezTo>
                  <a:pt x="259291" y="910166"/>
                  <a:pt x="518583" y="499533"/>
                  <a:pt x="850900" y="279400"/>
                </a:cubicBezTo>
                <a:cubicBezTo>
                  <a:pt x="1183217" y="59267"/>
                  <a:pt x="1588558" y="29633"/>
                  <a:pt x="1993900" y="0"/>
                </a:cubicBezTo>
              </a:path>
            </a:pathLst>
          </a:custGeom>
          <a:noFill/>
          <a:ln w="50800">
            <a:solidFill>
              <a:schemeClr val="tx1"/>
            </a:solidFill>
            <a:headEnd type="none"/>
            <a:tailEnd type="arrow"/>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E3112B9-AD70-D07D-0057-ADC23B7676F8}"/>
              </a:ext>
            </a:extLst>
          </p:cNvPr>
          <p:cNvSpPr/>
          <p:nvPr/>
        </p:nvSpPr>
        <p:spPr>
          <a:xfrm>
            <a:off x="947282" y="1909138"/>
            <a:ext cx="3937000" cy="2955100"/>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extBox 1">
            <a:extLst>
              <a:ext uri="{FF2B5EF4-FFF2-40B4-BE49-F238E27FC236}">
                <a16:creationId xmlns:a16="http://schemas.microsoft.com/office/drawing/2014/main" id="{B306F609-E23B-8C2C-69BB-02A9CC61CC02}"/>
              </a:ext>
            </a:extLst>
          </p:cNvPr>
          <p:cNvSpPr txBox="1"/>
          <p:nvPr/>
        </p:nvSpPr>
        <p:spPr>
          <a:xfrm>
            <a:off x="1195535" y="2693480"/>
            <a:ext cx="3536347" cy="461665"/>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1. Privacy definition</a:t>
            </a:r>
          </a:p>
        </p:txBody>
      </p:sp>
      <p:sp>
        <p:nvSpPr>
          <p:cNvPr id="5" name="TextBox 4">
            <a:extLst>
              <a:ext uri="{FF2B5EF4-FFF2-40B4-BE49-F238E27FC236}">
                <a16:creationId xmlns:a16="http://schemas.microsoft.com/office/drawing/2014/main" id="{493C067D-5D3A-8892-7FF7-B895A522182F}"/>
              </a:ext>
            </a:extLst>
          </p:cNvPr>
          <p:cNvSpPr txBox="1"/>
          <p:nvPr/>
        </p:nvSpPr>
        <p:spPr>
          <a:xfrm>
            <a:off x="1195535" y="3445804"/>
            <a:ext cx="3536347" cy="461665"/>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2. Composition rules</a:t>
            </a:r>
          </a:p>
        </p:txBody>
      </p:sp>
      <p:sp>
        <p:nvSpPr>
          <p:cNvPr id="7" name="TextBox 6">
            <a:extLst>
              <a:ext uri="{FF2B5EF4-FFF2-40B4-BE49-F238E27FC236}">
                <a16:creationId xmlns:a16="http://schemas.microsoft.com/office/drawing/2014/main" id="{AAD92353-C296-5F3E-C423-576E6E0A3FB8}"/>
              </a:ext>
            </a:extLst>
          </p:cNvPr>
          <p:cNvSpPr txBox="1"/>
          <p:nvPr/>
        </p:nvSpPr>
        <p:spPr>
          <a:xfrm>
            <a:off x="1195535" y="4198128"/>
            <a:ext cx="3536347" cy="461665"/>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3. Noise rule</a:t>
            </a:r>
          </a:p>
        </p:txBody>
      </p:sp>
      <p:sp>
        <p:nvSpPr>
          <p:cNvPr id="8" name="TextBox 7">
            <a:extLst>
              <a:ext uri="{FF2B5EF4-FFF2-40B4-BE49-F238E27FC236}">
                <a16:creationId xmlns:a16="http://schemas.microsoft.com/office/drawing/2014/main" id="{ED3BC6CA-BE5D-B050-A9DB-9EF899356304}"/>
              </a:ext>
            </a:extLst>
          </p:cNvPr>
          <p:cNvSpPr txBox="1"/>
          <p:nvPr/>
        </p:nvSpPr>
        <p:spPr>
          <a:xfrm>
            <a:off x="1068535" y="2027370"/>
            <a:ext cx="3663347" cy="461665"/>
          </a:xfrm>
          <a:prstGeom prst="rect">
            <a:avLst/>
          </a:prstGeom>
          <a:noFill/>
        </p:spPr>
        <p:txBody>
          <a:bodyPr wrap="square" rtlCol="0">
            <a:spAutoFit/>
          </a:bodyPr>
          <a:lstStyle/>
          <a:p>
            <a:pPr algn="ctr"/>
            <a:r>
              <a:rPr lang="en-US" sz="2400" b="1" dirty="0">
                <a:latin typeface="Amazon Ember" panose="020B0603020204020204" pitchFamily="34" charset="0"/>
                <a:ea typeface="Amazon Ember" panose="020B0603020204020204" pitchFamily="34" charset="0"/>
                <a:cs typeface="Amazon Ember" panose="020B0603020204020204" pitchFamily="34" charset="0"/>
              </a:rPr>
              <a:t>Abstract DP</a:t>
            </a:r>
          </a:p>
        </p:txBody>
      </p:sp>
      <p:pic>
        <p:nvPicPr>
          <p:cNvPr id="44" name="Picture 43">
            <a:extLst>
              <a:ext uri="{FF2B5EF4-FFF2-40B4-BE49-F238E27FC236}">
                <a16:creationId xmlns:a16="http://schemas.microsoft.com/office/drawing/2014/main" id="{491116B5-132A-B4C1-E00C-44E7A1AF266E}"/>
              </a:ext>
            </a:extLst>
          </p:cNvPr>
          <p:cNvPicPr>
            <a:picLocks noChangeAspect="1"/>
          </p:cNvPicPr>
          <p:nvPr/>
        </p:nvPicPr>
        <p:blipFill>
          <a:blip r:embed="rId3"/>
          <a:stretch>
            <a:fillRect/>
          </a:stretch>
        </p:blipFill>
        <p:spPr>
          <a:xfrm>
            <a:off x="7084750" y="4575200"/>
            <a:ext cx="2732994" cy="2051228"/>
          </a:xfrm>
          <a:prstGeom prst="rect">
            <a:avLst/>
          </a:prstGeom>
        </p:spPr>
      </p:pic>
      <p:sp>
        <p:nvSpPr>
          <p:cNvPr id="3" name="Slide Number Placeholder 2">
            <a:extLst>
              <a:ext uri="{FF2B5EF4-FFF2-40B4-BE49-F238E27FC236}">
                <a16:creationId xmlns:a16="http://schemas.microsoft.com/office/drawing/2014/main" id="{A15B183C-0911-ED4B-CC33-572D8C85E3CF}"/>
              </a:ext>
            </a:extLst>
          </p:cNvPr>
          <p:cNvSpPr>
            <a:spLocks noGrp="1"/>
          </p:cNvSpPr>
          <p:nvPr>
            <p:ph type="sldNum" sz="quarter" idx="13"/>
          </p:nvPr>
        </p:nvSpPr>
        <p:spPr/>
        <p:txBody>
          <a:bodyPr/>
          <a:lstStyle/>
          <a:p>
            <a:fld id="{EB4B8DE2-A4E8-46E4-8BBF-D75455EFF32C}" type="slidenum">
              <a:rPr lang="en-US" smtClean="0"/>
              <a:pPr/>
              <a:t>42</a:t>
            </a:fld>
            <a:endParaRPr lang="en-US" dirty="0"/>
          </a:p>
        </p:txBody>
      </p:sp>
      <p:sp>
        <p:nvSpPr>
          <p:cNvPr id="4" name="Title 3">
            <a:extLst>
              <a:ext uri="{FF2B5EF4-FFF2-40B4-BE49-F238E27FC236}">
                <a16:creationId xmlns:a16="http://schemas.microsoft.com/office/drawing/2014/main" id="{034ACDBD-7EE8-6B2E-2A63-B08BA99F4FC5}"/>
              </a:ext>
            </a:extLst>
          </p:cNvPr>
          <p:cNvSpPr>
            <a:spLocks noGrp="1"/>
          </p:cNvSpPr>
          <p:nvPr>
            <p:ph type="title" idx="4294967295"/>
          </p:nvPr>
        </p:nvSpPr>
        <p:spPr>
          <a:xfrm>
            <a:off x="525376" y="606288"/>
            <a:ext cx="10972800" cy="590931"/>
          </a:xfrm>
        </p:spPr>
        <p:txBody>
          <a:bodyPr>
            <a:normAutofit fontScale="90000"/>
          </a:bodyPr>
          <a:lstStyle/>
          <a:p>
            <a:r>
              <a:rPr lang="en-US" i="1" dirty="0"/>
              <a:t>Abstract Differential Privacy</a:t>
            </a:r>
          </a:p>
        </p:txBody>
      </p:sp>
      <p:sp>
        <p:nvSpPr>
          <p:cNvPr id="23" name="TextBox 22">
            <a:extLst>
              <a:ext uri="{FF2B5EF4-FFF2-40B4-BE49-F238E27FC236}">
                <a16:creationId xmlns:a16="http://schemas.microsoft.com/office/drawing/2014/main" id="{F8E25BF1-5325-3E6D-A335-EF82B21DA633}"/>
              </a:ext>
            </a:extLst>
          </p:cNvPr>
          <p:cNvSpPr txBox="1"/>
          <p:nvPr/>
        </p:nvSpPr>
        <p:spPr>
          <a:xfrm>
            <a:off x="7538053" y="592132"/>
            <a:ext cx="3663347" cy="461665"/>
          </a:xfrm>
          <a:prstGeom prst="rect">
            <a:avLst/>
          </a:prstGeom>
          <a:noFill/>
        </p:spPr>
        <p:txBody>
          <a:bodyPr wrap="square" rtlCol="0">
            <a:spAutoFit/>
          </a:bodyPr>
          <a:lstStyle/>
          <a:p>
            <a:pPr algn="ctr"/>
            <a:r>
              <a:rPr lang="en-US" sz="2400" b="1" dirty="0">
                <a:latin typeface="Amazon Ember" panose="020B0603020204020204" pitchFamily="34" charset="0"/>
                <a:ea typeface="Amazon Ember" panose="020B0603020204020204" pitchFamily="34" charset="0"/>
                <a:cs typeface="Amazon Ember" panose="020B0603020204020204" pitchFamily="34" charset="0"/>
              </a:rPr>
              <a:t>Pure DP</a:t>
            </a:r>
          </a:p>
        </p:txBody>
      </p:sp>
      <p:sp>
        <p:nvSpPr>
          <p:cNvPr id="25" name="Rectangle 24">
            <a:extLst>
              <a:ext uri="{FF2B5EF4-FFF2-40B4-BE49-F238E27FC236}">
                <a16:creationId xmlns:a16="http://schemas.microsoft.com/office/drawing/2014/main" id="{19372F1A-CF20-07C9-D309-852A6D41E32E}"/>
              </a:ext>
            </a:extLst>
          </p:cNvPr>
          <p:cNvSpPr/>
          <p:nvPr/>
        </p:nvSpPr>
        <p:spPr>
          <a:xfrm>
            <a:off x="7416800" y="473900"/>
            <a:ext cx="3937000" cy="2955100"/>
          </a:xfrm>
          <a:prstGeom prst="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id="{B5114D1E-11F2-E598-0631-205C78C8E2BD}"/>
              </a:ext>
            </a:extLst>
          </p:cNvPr>
          <p:cNvSpPr txBox="1"/>
          <p:nvPr/>
        </p:nvSpPr>
        <p:spPr>
          <a:xfrm>
            <a:off x="6683073" y="4327261"/>
            <a:ext cx="3536347" cy="461665"/>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 Information bound</a:t>
            </a:r>
          </a:p>
        </p:txBody>
      </p:sp>
      <p:sp>
        <p:nvSpPr>
          <p:cNvPr id="33" name="TextBox 32">
            <a:extLst>
              <a:ext uri="{FF2B5EF4-FFF2-40B4-BE49-F238E27FC236}">
                <a16:creationId xmlns:a16="http://schemas.microsoft.com/office/drawing/2014/main" id="{4C3FEE58-5FD7-AD14-655E-ECF3405E30B4}"/>
              </a:ext>
            </a:extLst>
          </p:cNvPr>
          <p:cNvSpPr txBox="1"/>
          <p:nvPr/>
        </p:nvSpPr>
        <p:spPr>
          <a:xfrm>
            <a:off x="6604000" y="3825627"/>
            <a:ext cx="3663347" cy="461665"/>
          </a:xfrm>
          <a:prstGeom prst="rect">
            <a:avLst/>
          </a:prstGeom>
          <a:noFill/>
        </p:spPr>
        <p:txBody>
          <a:bodyPr wrap="square" rtlCol="0">
            <a:spAutoFit/>
          </a:bodyPr>
          <a:lstStyle/>
          <a:p>
            <a:pPr algn="ctr"/>
            <a:r>
              <a:rPr lang="en-US" sz="2400" b="1" dirty="0">
                <a:latin typeface="Amazon Ember" panose="020B0603020204020204" pitchFamily="34" charset="0"/>
                <a:ea typeface="Amazon Ember" panose="020B0603020204020204" pitchFamily="34" charset="0"/>
                <a:cs typeface="Amazon Ember" panose="020B0603020204020204" pitchFamily="34" charset="0"/>
              </a:rPr>
              <a:t>Zero-Concentrated DP</a:t>
            </a:r>
          </a:p>
        </p:txBody>
      </p:sp>
      <p:sp>
        <p:nvSpPr>
          <p:cNvPr id="34" name="Rectangle 33">
            <a:extLst>
              <a:ext uri="{FF2B5EF4-FFF2-40B4-BE49-F238E27FC236}">
                <a16:creationId xmlns:a16="http://schemas.microsoft.com/office/drawing/2014/main" id="{D545534D-6767-CCA1-1494-F4534C42F8B2}"/>
              </a:ext>
            </a:extLst>
          </p:cNvPr>
          <p:cNvSpPr/>
          <p:nvPr/>
        </p:nvSpPr>
        <p:spPr>
          <a:xfrm>
            <a:off x="6482747" y="3707395"/>
            <a:ext cx="3937000" cy="2955100"/>
          </a:xfrm>
          <a:prstGeom prst="rect">
            <a:avLst/>
          </a:prstGeom>
          <a:noFill/>
          <a:ln w="38100">
            <a:solidFill>
              <a:schemeClr val="tx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6" name="Picture 45">
            <a:extLst>
              <a:ext uri="{FF2B5EF4-FFF2-40B4-BE49-F238E27FC236}">
                <a16:creationId xmlns:a16="http://schemas.microsoft.com/office/drawing/2014/main" id="{1F8FB6CC-1D0F-D754-FB93-8B1B3F27031F}"/>
              </a:ext>
            </a:extLst>
          </p:cNvPr>
          <p:cNvPicPr>
            <a:picLocks noChangeAspect="1"/>
          </p:cNvPicPr>
          <p:nvPr/>
        </p:nvPicPr>
        <p:blipFill>
          <a:blip r:embed="rId4"/>
          <a:stretch>
            <a:fillRect/>
          </a:stretch>
        </p:blipFill>
        <p:spPr>
          <a:xfrm>
            <a:off x="8074145" y="1363056"/>
            <a:ext cx="2622309" cy="1968154"/>
          </a:xfrm>
          <a:prstGeom prst="rect">
            <a:avLst/>
          </a:prstGeom>
        </p:spPr>
      </p:pic>
      <p:sp>
        <p:nvSpPr>
          <p:cNvPr id="13" name="TextBox 12">
            <a:extLst>
              <a:ext uri="{FF2B5EF4-FFF2-40B4-BE49-F238E27FC236}">
                <a16:creationId xmlns:a16="http://schemas.microsoft.com/office/drawing/2014/main" id="{5790A0C9-279D-BF39-E545-9FAB649CB914}"/>
              </a:ext>
            </a:extLst>
          </p:cNvPr>
          <p:cNvSpPr txBox="1"/>
          <p:nvPr/>
        </p:nvSpPr>
        <p:spPr>
          <a:xfrm>
            <a:off x="7665053" y="1053797"/>
            <a:ext cx="3536347" cy="461665"/>
          </a:xfrm>
          <a:prstGeom prst="rect">
            <a:avLst/>
          </a:prstGeom>
          <a:noFill/>
        </p:spPr>
        <p:txBody>
          <a:bodyPr wrap="square" rtlCol="0">
            <a:spAutoFit/>
          </a:bodyPr>
          <a:lstStyle/>
          <a:p>
            <a:r>
              <a:rPr lang="en-US" sz="2400" dirty="0">
                <a:latin typeface="Amazon Ember" panose="020B0603020204020204" pitchFamily="34" charset="0"/>
                <a:ea typeface="Amazon Ember" panose="020B0603020204020204" pitchFamily="34" charset="0"/>
                <a:cs typeface="Amazon Ember" panose="020B0603020204020204" pitchFamily="34" charset="0"/>
              </a:rPr>
              <a:t>- Pointwise PMF bound</a:t>
            </a:r>
          </a:p>
        </p:txBody>
      </p:sp>
    </p:spTree>
    <p:extLst>
      <p:ext uri="{BB962C8B-B14F-4D97-AF65-F5344CB8AC3E}">
        <p14:creationId xmlns:p14="http://schemas.microsoft.com/office/powerpoint/2010/main" val="36979170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397BAC-8934-BDD0-9EEC-EE836580D12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1241DC7-6643-F1D5-41A1-F6DBBB24133C}"/>
              </a:ext>
            </a:extLst>
          </p:cNvPr>
          <p:cNvSpPr>
            <a:spLocks noGrp="1"/>
          </p:cNvSpPr>
          <p:nvPr>
            <p:ph type="sldNum" sz="quarter" idx="13"/>
          </p:nvPr>
        </p:nvSpPr>
        <p:spPr/>
        <p:txBody>
          <a:bodyPr/>
          <a:lstStyle/>
          <a:p>
            <a:fld id="{EB4B8DE2-A4E8-46E4-8BBF-D75455EFF32C}" type="slidenum">
              <a:rPr lang="en-US" smtClean="0"/>
              <a:pPr/>
              <a:t>43</a:t>
            </a:fld>
            <a:endParaRPr lang="en-US" dirty="0"/>
          </a:p>
        </p:txBody>
      </p:sp>
      <p:sp>
        <p:nvSpPr>
          <p:cNvPr id="4" name="Title 3">
            <a:extLst>
              <a:ext uri="{FF2B5EF4-FFF2-40B4-BE49-F238E27FC236}">
                <a16:creationId xmlns:a16="http://schemas.microsoft.com/office/drawing/2014/main" id="{01AE1C1B-8C20-5B9C-16C4-CAC703EC6EC4}"/>
              </a:ext>
            </a:extLst>
          </p:cNvPr>
          <p:cNvSpPr>
            <a:spLocks noGrp="1"/>
          </p:cNvSpPr>
          <p:nvPr>
            <p:ph type="title" idx="4294967295"/>
          </p:nvPr>
        </p:nvSpPr>
        <p:spPr>
          <a:xfrm>
            <a:off x="525376" y="606288"/>
            <a:ext cx="10972800" cy="590931"/>
          </a:xfrm>
        </p:spPr>
        <p:txBody>
          <a:bodyPr>
            <a:normAutofit fontScale="90000"/>
          </a:bodyPr>
          <a:lstStyle/>
          <a:p>
            <a:r>
              <a:rPr lang="en-US" i="1" dirty="0"/>
              <a:t>Abstract Differential Privacy</a:t>
            </a:r>
          </a:p>
        </p:txBody>
      </p:sp>
      <p:sp>
        <p:nvSpPr>
          <p:cNvPr id="2" name="TextBox 1">
            <a:extLst>
              <a:ext uri="{FF2B5EF4-FFF2-40B4-BE49-F238E27FC236}">
                <a16:creationId xmlns:a16="http://schemas.microsoft.com/office/drawing/2014/main" id="{0B0F9E4B-EAB2-1404-C109-EB15A05DBA10}"/>
              </a:ext>
            </a:extLst>
          </p:cNvPr>
          <p:cNvSpPr txBox="1"/>
          <p:nvPr/>
        </p:nvSpPr>
        <p:spPr>
          <a:xfrm>
            <a:off x="973760" y="2150475"/>
            <a:ext cx="7094078" cy="2954655"/>
          </a:xfrm>
          <a:prstGeom prst="rect">
            <a:avLst/>
          </a:prstGeom>
          <a:noFill/>
        </p:spPr>
        <p:txBody>
          <a:bodyPr wrap="square" rtlCol="0">
            <a:spAutoFit/>
          </a:bodyPr>
          <a:lstStyle/>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def </a:t>
            </a:r>
            <a:r>
              <a:rPr lang="en-US" sz="2400" dirty="0" err="1">
                <a:solidFill>
                  <a:schemeClr val="tx2"/>
                </a:solidFill>
                <a:latin typeface="Iosevka" panose="02000509030000000004" pitchFamily="49" charset="0"/>
                <a:ea typeface="Iosevka" panose="02000509030000000004" pitchFamily="49" charset="0"/>
                <a:cs typeface="Iosevka" panose="02000509030000000004" pitchFamily="49" charset="0"/>
              </a:rPr>
              <a:t>privHistogram</a:t>
            </a:r>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(D : Database) (n : Nat)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match n with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 0      =&gt; const (</a:t>
            </a:r>
            <a:r>
              <a:rPr lang="en-US" sz="2400" dirty="0" err="1">
                <a:solidFill>
                  <a:schemeClr val="tx2"/>
                </a:solidFill>
                <a:latin typeface="Iosevka" panose="02000509030000000004" pitchFamily="49" charset="0"/>
                <a:ea typeface="Iosevka" panose="02000509030000000004" pitchFamily="49" charset="0"/>
                <a:cs typeface="Iosevka" panose="02000509030000000004" pitchFamily="49" charset="0"/>
              </a:rPr>
              <a:t>emptyHistogram</a:t>
            </a:r>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 </a:t>
            </a:r>
            <a:r>
              <a:rPr lang="en-US" sz="2400" dirty="0" err="1">
                <a:solidFill>
                  <a:schemeClr val="tx2"/>
                </a:solidFill>
                <a:latin typeface="Iosevka" panose="02000509030000000004" pitchFamily="49" charset="0"/>
                <a:ea typeface="Iosevka" panose="02000509030000000004" pitchFamily="49" charset="0"/>
                <a:cs typeface="Iosevka" panose="02000509030000000004" pitchFamily="49" charset="0"/>
              </a:rPr>
              <a:t>n.succ</a:t>
            </a:r>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=&gt;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bind (</a:t>
            </a:r>
            <a:r>
              <a:rPr lang="en-US" sz="2400" dirty="0" err="1">
                <a:solidFill>
                  <a:schemeClr val="tx2"/>
                </a:solidFill>
                <a:latin typeface="Iosevka" panose="02000509030000000004" pitchFamily="49" charset="0"/>
                <a:ea typeface="Iosevka" panose="02000509030000000004" pitchFamily="49" charset="0"/>
                <a:cs typeface="Iosevka" panose="02000509030000000004" pitchFamily="49" charset="0"/>
              </a:rPr>
              <a:t>privHistogram</a:t>
            </a:r>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D (n-1))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bind (count D n + noise eps)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apply (</a:t>
            </a:r>
            <a:r>
              <a:rPr lang="en-US" sz="2400" dirty="0" err="1">
                <a:solidFill>
                  <a:schemeClr val="tx2"/>
                </a:solidFill>
                <a:latin typeface="Iosevka" panose="02000509030000000004" pitchFamily="49" charset="0"/>
                <a:ea typeface="Iosevka" panose="02000509030000000004" pitchFamily="49" charset="0"/>
                <a:cs typeface="Iosevka" panose="02000509030000000004" pitchFamily="49" charset="0"/>
              </a:rPr>
              <a:t>updateHistogram</a:t>
            </a:r>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D n v)</a:t>
            </a:r>
          </a:p>
          <a:p>
            <a:r>
              <a:rPr lang="en-US" dirty="0"/>
              <a:t>  </a:t>
            </a:r>
          </a:p>
        </p:txBody>
      </p:sp>
      <p:pic>
        <p:nvPicPr>
          <p:cNvPr id="16" name="Graphic 15" descr="Database with solid fill">
            <a:extLst>
              <a:ext uri="{FF2B5EF4-FFF2-40B4-BE49-F238E27FC236}">
                <a16:creationId xmlns:a16="http://schemas.microsoft.com/office/drawing/2014/main" id="{F4B15521-9492-C161-1697-197FB141310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33259" y="421453"/>
            <a:ext cx="1405521" cy="1405521"/>
          </a:xfrm>
          <a:prstGeom prst="rect">
            <a:avLst/>
          </a:prstGeom>
        </p:spPr>
      </p:pic>
      <p:grpSp>
        <p:nvGrpSpPr>
          <p:cNvPr id="28" name="Group 27">
            <a:extLst>
              <a:ext uri="{FF2B5EF4-FFF2-40B4-BE49-F238E27FC236}">
                <a16:creationId xmlns:a16="http://schemas.microsoft.com/office/drawing/2014/main" id="{A45C8DAA-167B-BD78-4ABE-85005F49942F}"/>
              </a:ext>
            </a:extLst>
          </p:cNvPr>
          <p:cNvGrpSpPr/>
          <p:nvPr/>
        </p:nvGrpSpPr>
        <p:grpSpPr>
          <a:xfrm>
            <a:off x="8361298" y="2676671"/>
            <a:ext cx="3419275" cy="3059519"/>
            <a:chOff x="7739307" y="3160835"/>
            <a:chExt cx="3419275" cy="3059519"/>
          </a:xfrm>
        </p:grpSpPr>
        <p:sp>
          <p:nvSpPr>
            <p:cNvPr id="13" name="Rectangle 12">
              <a:extLst>
                <a:ext uri="{FF2B5EF4-FFF2-40B4-BE49-F238E27FC236}">
                  <a16:creationId xmlns:a16="http://schemas.microsoft.com/office/drawing/2014/main" id="{85F0E9C7-9060-3D3D-C6E3-F3D66C426637}"/>
                </a:ext>
              </a:extLst>
            </p:cNvPr>
            <p:cNvSpPr/>
            <p:nvPr/>
          </p:nvSpPr>
          <p:spPr>
            <a:xfrm>
              <a:off x="10674502" y="5496338"/>
              <a:ext cx="345057" cy="2255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8524956-690E-28BD-F0D6-D4C7A30DDDC9}"/>
                </a:ext>
              </a:extLst>
            </p:cNvPr>
            <p:cNvSpPr/>
            <p:nvPr/>
          </p:nvSpPr>
          <p:spPr>
            <a:xfrm>
              <a:off x="7953556" y="4033950"/>
              <a:ext cx="345057" cy="168789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6245AD8-EB2B-6BDE-9858-8E9EC4942EC0}"/>
                </a:ext>
              </a:extLst>
            </p:cNvPr>
            <p:cNvSpPr/>
            <p:nvPr/>
          </p:nvSpPr>
          <p:spPr>
            <a:xfrm>
              <a:off x="8407047" y="4482547"/>
              <a:ext cx="345057" cy="123929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E99635-4A67-666E-5302-08C583BE8FFB}"/>
                </a:ext>
              </a:extLst>
            </p:cNvPr>
            <p:cNvSpPr/>
            <p:nvPr/>
          </p:nvSpPr>
          <p:spPr>
            <a:xfrm>
              <a:off x="8860538" y="3923102"/>
              <a:ext cx="345057" cy="17987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E14207F-8F5A-9E16-6282-F78DC11D1F35}"/>
                </a:ext>
              </a:extLst>
            </p:cNvPr>
            <p:cNvSpPr/>
            <p:nvPr/>
          </p:nvSpPr>
          <p:spPr>
            <a:xfrm>
              <a:off x="9314029" y="3429000"/>
              <a:ext cx="345057" cy="229284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97B1C84-D30A-EC43-C6CF-96C93E5FA3AB}"/>
                </a:ext>
              </a:extLst>
            </p:cNvPr>
            <p:cNvSpPr/>
            <p:nvPr/>
          </p:nvSpPr>
          <p:spPr>
            <a:xfrm>
              <a:off x="9767520" y="4384828"/>
              <a:ext cx="345057" cy="133701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363BA3-0D81-7A53-FBD5-F745C5F9A7EB}"/>
                </a:ext>
              </a:extLst>
            </p:cNvPr>
            <p:cNvSpPr/>
            <p:nvPr/>
          </p:nvSpPr>
          <p:spPr>
            <a:xfrm>
              <a:off x="10221011" y="5178286"/>
              <a:ext cx="345057" cy="54355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8DF8E537-7ED6-EA07-2A3F-9FEF6DE21DEA}"/>
                </a:ext>
              </a:extLst>
            </p:cNvPr>
            <p:cNvSpPr/>
            <p:nvPr/>
          </p:nvSpPr>
          <p:spPr>
            <a:xfrm>
              <a:off x="7739307" y="3160835"/>
              <a:ext cx="3419275" cy="2570673"/>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D0FEFE4-7836-6871-FCEC-C2FA50BB333D}"/>
                </a:ext>
              </a:extLst>
            </p:cNvPr>
            <p:cNvSpPr/>
            <p:nvPr/>
          </p:nvSpPr>
          <p:spPr>
            <a:xfrm>
              <a:off x="7953556"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1</a:t>
              </a:r>
            </a:p>
          </p:txBody>
        </p:sp>
        <p:sp>
          <p:nvSpPr>
            <p:cNvPr id="18" name="Rectangle 17">
              <a:extLst>
                <a:ext uri="{FF2B5EF4-FFF2-40B4-BE49-F238E27FC236}">
                  <a16:creationId xmlns:a16="http://schemas.microsoft.com/office/drawing/2014/main" id="{F4E70285-F69F-64DF-5D65-215BB26C8939}"/>
                </a:ext>
              </a:extLst>
            </p:cNvPr>
            <p:cNvSpPr/>
            <p:nvPr/>
          </p:nvSpPr>
          <p:spPr>
            <a:xfrm>
              <a:off x="8407046"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2</a:t>
              </a:r>
            </a:p>
          </p:txBody>
        </p:sp>
        <p:sp>
          <p:nvSpPr>
            <p:cNvPr id="19" name="Rectangle 18">
              <a:extLst>
                <a:ext uri="{FF2B5EF4-FFF2-40B4-BE49-F238E27FC236}">
                  <a16:creationId xmlns:a16="http://schemas.microsoft.com/office/drawing/2014/main" id="{5E89AD4C-DEFC-B65E-A83C-3A04EE363833}"/>
                </a:ext>
              </a:extLst>
            </p:cNvPr>
            <p:cNvSpPr/>
            <p:nvPr/>
          </p:nvSpPr>
          <p:spPr>
            <a:xfrm>
              <a:off x="8860536"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3</a:t>
              </a:r>
            </a:p>
          </p:txBody>
        </p:sp>
        <p:sp>
          <p:nvSpPr>
            <p:cNvPr id="20" name="Rectangle 19">
              <a:extLst>
                <a:ext uri="{FF2B5EF4-FFF2-40B4-BE49-F238E27FC236}">
                  <a16:creationId xmlns:a16="http://schemas.microsoft.com/office/drawing/2014/main" id="{985E8600-6AE2-B35E-DA4B-3E2CE119C4CC}"/>
                </a:ext>
              </a:extLst>
            </p:cNvPr>
            <p:cNvSpPr/>
            <p:nvPr/>
          </p:nvSpPr>
          <p:spPr>
            <a:xfrm>
              <a:off x="9314031"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4</a:t>
              </a:r>
            </a:p>
          </p:txBody>
        </p:sp>
        <p:sp>
          <p:nvSpPr>
            <p:cNvPr id="21" name="Rectangle 20">
              <a:extLst>
                <a:ext uri="{FF2B5EF4-FFF2-40B4-BE49-F238E27FC236}">
                  <a16:creationId xmlns:a16="http://schemas.microsoft.com/office/drawing/2014/main" id="{DF0F2EAD-2A3B-C979-2F73-22073AEF98B2}"/>
                </a:ext>
              </a:extLst>
            </p:cNvPr>
            <p:cNvSpPr/>
            <p:nvPr/>
          </p:nvSpPr>
          <p:spPr>
            <a:xfrm>
              <a:off x="9767521"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5</a:t>
              </a:r>
            </a:p>
          </p:txBody>
        </p:sp>
        <p:sp>
          <p:nvSpPr>
            <p:cNvPr id="22" name="Rectangle 21">
              <a:extLst>
                <a:ext uri="{FF2B5EF4-FFF2-40B4-BE49-F238E27FC236}">
                  <a16:creationId xmlns:a16="http://schemas.microsoft.com/office/drawing/2014/main" id="{A433B286-5EC8-27D8-29A9-1D17EEC577E9}"/>
                </a:ext>
              </a:extLst>
            </p:cNvPr>
            <p:cNvSpPr/>
            <p:nvPr/>
          </p:nvSpPr>
          <p:spPr>
            <a:xfrm>
              <a:off x="10221011"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6</a:t>
              </a:r>
            </a:p>
          </p:txBody>
        </p:sp>
        <p:sp>
          <p:nvSpPr>
            <p:cNvPr id="23" name="Rectangle 22">
              <a:extLst>
                <a:ext uri="{FF2B5EF4-FFF2-40B4-BE49-F238E27FC236}">
                  <a16:creationId xmlns:a16="http://schemas.microsoft.com/office/drawing/2014/main" id="{B952FF4E-A9FB-D9E3-1653-D8D715A33984}"/>
                </a:ext>
              </a:extLst>
            </p:cNvPr>
            <p:cNvSpPr/>
            <p:nvPr/>
          </p:nvSpPr>
          <p:spPr>
            <a:xfrm>
              <a:off x="10674502" y="5832979"/>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7</a:t>
              </a:r>
              <a:endParaRPr lang="en-US" dirty="0">
                <a:solidFill>
                  <a:schemeClr val="tx2"/>
                </a:solidFill>
              </a:endParaRPr>
            </a:p>
          </p:txBody>
        </p:sp>
      </p:grpSp>
      <p:sp>
        <p:nvSpPr>
          <p:cNvPr id="24" name="Rectangle 23">
            <a:extLst>
              <a:ext uri="{FF2B5EF4-FFF2-40B4-BE49-F238E27FC236}">
                <a16:creationId xmlns:a16="http://schemas.microsoft.com/office/drawing/2014/main" id="{66F1B86F-7B4B-55DA-63E0-3F6F2BBA09F4}"/>
              </a:ext>
            </a:extLst>
          </p:cNvPr>
          <p:cNvSpPr/>
          <p:nvPr/>
        </p:nvSpPr>
        <p:spPr>
          <a:xfrm>
            <a:off x="9805212" y="1921622"/>
            <a:ext cx="1491281"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count</a:t>
            </a:r>
          </a:p>
        </p:txBody>
      </p:sp>
      <p:cxnSp>
        <p:nvCxnSpPr>
          <p:cNvPr id="14" name="Straight Arrow Connector 13">
            <a:extLst>
              <a:ext uri="{FF2B5EF4-FFF2-40B4-BE49-F238E27FC236}">
                <a16:creationId xmlns:a16="http://schemas.microsoft.com/office/drawing/2014/main" id="{89248BA3-3654-0C27-C515-CE42B624C62D}"/>
              </a:ext>
            </a:extLst>
          </p:cNvPr>
          <p:cNvCxnSpPr/>
          <p:nvPr/>
        </p:nvCxnSpPr>
        <p:spPr>
          <a:xfrm>
            <a:off x="9936019" y="1877709"/>
            <a:ext cx="0" cy="676305"/>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07013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BD851-1321-2890-7B3D-F5F4085438D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3D6493-B3DD-3C09-1F3A-49B85105CB2E}"/>
              </a:ext>
            </a:extLst>
          </p:cNvPr>
          <p:cNvSpPr>
            <a:spLocks noGrp="1"/>
          </p:cNvSpPr>
          <p:nvPr>
            <p:ph type="sldNum" sz="quarter" idx="13"/>
          </p:nvPr>
        </p:nvSpPr>
        <p:spPr/>
        <p:txBody>
          <a:bodyPr/>
          <a:lstStyle/>
          <a:p>
            <a:fld id="{EB4B8DE2-A4E8-46E4-8BBF-D75455EFF32C}" type="slidenum">
              <a:rPr lang="en-US" smtClean="0"/>
              <a:pPr/>
              <a:t>44</a:t>
            </a:fld>
            <a:endParaRPr lang="en-US" dirty="0"/>
          </a:p>
        </p:txBody>
      </p:sp>
      <p:sp>
        <p:nvSpPr>
          <p:cNvPr id="4" name="Title 3">
            <a:extLst>
              <a:ext uri="{FF2B5EF4-FFF2-40B4-BE49-F238E27FC236}">
                <a16:creationId xmlns:a16="http://schemas.microsoft.com/office/drawing/2014/main" id="{B829E7AE-1745-096C-7201-F8FB060827FC}"/>
              </a:ext>
            </a:extLst>
          </p:cNvPr>
          <p:cNvSpPr>
            <a:spLocks noGrp="1"/>
          </p:cNvSpPr>
          <p:nvPr>
            <p:ph type="title" idx="4294967295"/>
          </p:nvPr>
        </p:nvSpPr>
        <p:spPr>
          <a:xfrm>
            <a:off x="525376" y="606288"/>
            <a:ext cx="10972800" cy="590931"/>
          </a:xfrm>
        </p:spPr>
        <p:txBody>
          <a:bodyPr>
            <a:normAutofit fontScale="90000"/>
          </a:bodyPr>
          <a:lstStyle/>
          <a:p>
            <a:r>
              <a:rPr lang="en-US" i="1" dirty="0"/>
              <a:t>Abstract Differential Privacy</a:t>
            </a:r>
          </a:p>
        </p:txBody>
      </p:sp>
      <p:sp>
        <p:nvSpPr>
          <p:cNvPr id="2" name="TextBox 1">
            <a:extLst>
              <a:ext uri="{FF2B5EF4-FFF2-40B4-BE49-F238E27FC236}">
                <a16:creationId xmlns:a16="http://schemas.microsoft.com/office/drawing/2014/main" id="{5128ADC6-A4D6-D033-50D7-88577B4FA91C}"/>
              </a:ext>
            </a:extLst>
          </p:cNvPr>
          <p:cNvSpPr txBox="1"/>
          <p:nvPr/>
        </p:nvSpPr>
        <p:spPr>
          <a:xfrm>
            <a:off x="973760" y="2150475"/>
            <a:ext cx="7094078" cy="2954655"/>
          </a:xfrm>
          <a:prstGeom prst="rect">
            <a:avLst/>
          </a:prstGeom>
          <a:noFill/>
        </p:spPr>
        <p:txBody>
          <a:bodyPr wrap="square" rtlCol="0">
            <a:spAutoFit/>
          </a:bodyPr>
          <a:lstStyle/>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def </a:t>
            </a:r>
            <a:r>
              <a:rPr lang="en-US" sz="2400" dirty="0" err="1">
                <a:solidFill>
                  <a:schemeClr val="tx2"/>
                </a:solidFill>
                <a:latin typeface="Iosevka" panose="02000509030000000004" pitchFamily="49" charset="0"/>
                <a:ea typeface="Iosevka" panose="02000509030000000004" pitchFamily="49" charset="0"/>
                <a:cs typeface="Iosevka" panose="02000509030000000004" pitchFamily="49" charset="0"/>
              </a:rPr>
              <a:t>privHistogram</a:t>
            </a:r>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(D : Database) (n : Nat)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match n with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 0      =&gt; const (</a:t>
            </a:r>
            <a:r>
              <a:rPr lang="en-US" sz="2400" dirty="0" err="1">
                <a:solidFill>
                  <a:schemeClr val="tx2"/>
                </a:solidFill>
                <a:latin typeface="Iosevka" panose="02000509030000000004" pitchFamily="49" charset="0"/>
                <a:ea typeface="Iosevka" panose="02000509030000000004" pitchFamily="49" charset="0"/>
                <a:cs typeface="Iosevka" panose="02000509030000000004" pitchFamily="49" charset="0"/>
              </a:rPr>
              <a:t>emptyHistogram</a:t>
            </a:r>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 </a:t>
            </a:r>
            <a:r>
              <a:rPr lang="en-US" sz="2400" dirty="0" err="1">
                <a:solidFill>
                  <a:schemeClr val="tx2"/>
                </a:solidFill>
                <a:latin typeface="Iosevka" panose="02000509030000000004" pitchFamily="49" charset="0"/>
                <a:ea typeface="Iosevka" panose="02000509030000000004" pitchFamily="49" charset="0"/>
                <a:cs typeface="Iosevka" panose="02000509030000000004" pitchFamily="49" charset="0"/>
              </a:rPr>
              <a:t>n.succ</a:t>
            </a:r>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=&gt;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bind (</a:t>
            </a:r>
            <a:r>
              <a:rPr lang="en-US" sz="2400" dirty="0" err="1">
                <a:solidFill>
                  <a:schemeClr val="tx2"/>
                </a:solidFill>
                <a:latin typeface="Iosevka" panose="02000509030000000004" pitchFamily="49" charset="0"/>
                <a:ea typeface="Iosevka" panose="02000509030000000004" pitchFamily="49" charset="0"/>
                <a:cs typeface="Iosevka" panose="02000509030000000004" pitchFamily="49" charset="0"/>
              </a:rPr>
              <a:t>privHistogram</a:t>
            </a:r>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D (n-1))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bind (count D n + noise eps)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apply (</a:t>
            </a:r>
            <a:r>
              <a:rPr lang="en-US" sz="2400" dirty="0" err="1">
                <a:solidFill>
                  <a:schemeClr val="tx2"/>
                </a:solidFill>
                <a:latin typeface="Iosevka" panose="02000509030000000004" pitchFamily="49" charset="0"/>
                <a:ea typeface="Iosevka" panose="02000509030000000004" pitchFamily="49" charset="0"/>
                <a:cs typeface="Iosevka" panose="02000509030000000004" pitchFamily="49" charset="0"/>
              </a:rPr>
              <a:t>updateHistogram</a:t>
            </a:r>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D n v)</a:t>
            </a:r>
          </a:p>
          <a:p>
            <a:r>
              <a:rPr lang="en-US" dirty="0"/>
              <a:t>  </a:t>
            </a:r>
          </a:p>
        </p:txBody>
      </p:sp>
      <p:grpSp>
        <p:nvGrpSpPr>
          <p:cNvPr id="28" name="Group 27">
            <a:extLst>
              <a:ext uri="{FF2B5EF4-FFF2-40B4-BE49-F238E27FC236}">
                <a16:creationId xmlns:a16="http://schemas.microsoft.com/office/drawing/2014/main" id="{76A7934F-0878-A59D-C0C2-50F53A788C92}"/>
              </a:ext>
            </a:extLst>
          </p:cNvPr>
          <p:cNvGrpSpPr/>
          <p:nvPr/>
        </p:nvGrpSpPr>
        <p:grpSpPr>
          <a:xfrm>
            <a:off x="8361298" y="2676671"/>
            <a:ext cx="3419275" cy="3059519"/>
            <a:chOff x="7739307" y="3160835"/>
            <a:chExt cx="3419275" cy="3059519"/>
          </a:xfrm>
        </p:grpSpPr>
        <p:sp>
          <p:nvSpPr>
            <p:cNvPr id="13" name="Rectangle 12">
              <a:extLst>
                <a:ext uri="{FF2B5EF4-FFF2-40B4-BE49-F238E27FC236}">
                  <a16:creationId xmlns:a16="http://schemas.microsoft.com/office/drawing/2014/main" id="{F809716C-9286-F170-6410-CBD1CBF53735}"/>
                </a:ext>
              </a:extLst>
            </p:cNvPr>
            <p:cNvSpPr/>
            <p:nvPr/>
          </p:nvSpPr>
          <p:spPr>
            <a:xfrm>
              <a:off x="10674502" y="5496338"/>
              <a:ext cx="345057" cy="2255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BBD32A9-ED4C-04F1-A8B5-D941C449B8F8}"/>
                </a:ext>
              </a:extLst>
            </p:cNvPr>
            <p:cNvSpPr/>
            <p:nvPr/>
          </p:nvSpPr>
          <p:spPr>
            <a:xfrm>
              <a:off x="7953556" y="4033950"/>
              <a:ext cx="345057" cy="168789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754AA91-ABB5-4EE7-F763-C046C385E4EA}"/>
                </a:ext>
              </a:extLst>
            </p:cNvPr>
            <p:cNvSpPr/>
            <p:nvPr/>
          </p:nvSpPr>
          <p:spPr>
            <a:xfrm>
              <a:off x="8407047" y="4482547"/>
              <a:ext cx="345057" cy="123929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6F22F76-2CCA-E745-5F71-0117D05E27E2}"/>
                </a:ext>
              </a:extLst>
            </p:cNvPr>
            <p:cNvSpPr/>
            <p:nvPr/>
          </p:nvSpPr>
          <p:spPr>
            <a:xfrm>
              <a:off x="8860538" y="3923102"/>
              <a:ext cx="345057" cy="17987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C7D8481-4208-DAFA-4377-76BF1FB8EDA9}"/>
                </a:ext>
              </a:extLst>
            </p:cNvPr>
            <p:cNvSpPr/>
            <p:nvPr/>
          </p:nvSpPr>
          <p:spPr>
            <a:xfrm>
              <a:off x="9314029" y="3429000"/>
              <a:ext cx="345057" cy="229284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1137F1-F879-8848-E1EE-0E9E566FC3D2}"/>
                </a:ext>
              </a:extLst>
            </p:cNvPr>
            <p:cNvSpPr/>
            <p:nvPr/>
          </p:nvSpPr>
          <p:spPr>
            <a:xfrm>
              <a:off x="9767520" y="4384828"/>
              <a:ext cx="345057" cy="133701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65D329-3A79-6041-98AB-E9EEF4FB6D07}"/>
                </a:ext>
              </a:extLst>
            </p:cNvPr>
            <p:cNvSpPr/>
            <p:nvPr/>
          </p:nvSpPr>
          <p:spPr>
            <a:xfrm>
              <a:off x="10221011" y="5178286"/>
              <a:ext cx="345057" cy="54355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FA9BC526-F064-3090-F749-AAA36CD2A08B}"/>
                </a:ext>
              </a:extLst>
            </p:cNvPr>
            <p:cNvSpPr/>
            <p:nvPr/>
          </p:nvSpPr>
          <p:spPr>
            <a:xfrm>
              <a:off x="7739307" y="3160835"/>
              <a:ext cx="3419275" cy="2570673"/>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E1E51D40-7B87-EBAE-9BC1-7CE79C4A61D3}"/>
                </a:ext>
              </a:extLst>
            </p:cNvPr>
            <p:cNvSpPr/>
            <p:nvPr/>
          </p:nvSpPr>
          <p:spPr>
            <a:xfrm>
              <a:off x="7953556"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1</a:t>
              </a:r>
            </a:p>
          </p:txBody>
        </p:sp>
        <p:sp>
          <p:nvSpPr>
            <p:cNvPr id="18" name="Rectangle 17">
              <a:extLst>
                <a:ext uri="{FF2B5EF4-FFF2-40B4-BE49-F238E27FC236}">
                  <a16:creationId xmlns:a16="http://schemas.microsoft.com/office/drawing/2014/main" id="{025FD0C4-91FC-58E5-91C2-58299CBF6EFA}"/>
                </a:ext>
              </a:extLst>
            </p:cNvPr>
            <p:cNvSpPr/>
            <p:nvPr/>
          </p:nvSpPr>
          <p:spPr>
            <a:xfrm>
              <a:off x="8407046"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2</a:t>
              </a:r>
            </a:p>
          </p:txBody>
        </p:sp>
        <p:sp>
          <p:nvSpPr>
            <p:cNvPr id="19" name="Rectangle 18">
              <a:extLst>
                <a:ext uri="{FF2B5EF4-FFF2-40B4-BE49-F238E27FC236}">
                  <a16:creationId xmlns:a16="http://schemas.microsoft.com/office/drawing/2014/main" id="{09EAA477-CF7D-FDC6-BB3A-EF069B73CCC4}"/>
                </a:ext>
              </a:extLst>
            </p:cNvPr>
            <p:cNvSpPr/>
            <p:nvPr/>
          </p:nvSpPr>
          <p:spPr>
            <a:xfrm>
              <a:off x="8860536"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3</a:t>
              </a:r>
            </a:p>
          </p:txBody>
        </p:sp>
        <p:sp>
          <p:nvSpPr>
            <p:cNvPr id="20" name="Rectangle 19">
              <a:extLst>
                <a:ext uri="{FF2B5EF4-FFF2-40B4-BE49-F238E27FC236}">
                  <a16:creationId xmlns:a16="http://schemas.microsoft.com/office/drawing/2014/main" id="{99106D8D-0086-ADD0-9F70-458C6F32F662}"/>
                </a:ext>
              </a:extLst>
            </p:cNvPr>
            <p:cNvSpPr/>
            <p:nvPr/>
          </p:nvSpPr>
          <p:spPr>
            <a:xfrm>
              <a:off x="9314031"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4</a:t>
              </a:r>
            </a:p>
          </p:txBody>
        </p:sp>
        <p:sp>
          <p:nvSpPr>
            <p:cNvPr id="21" name="Rectangle 20">
              <a:extLst>
                <a:ext uri="{FF2B5EF4-FFF2-40B4-BE49-F238E27FC236}">
                  <a16:creationId xmlns:a16="http://schemas.microsoft.com/office/drawing/2014/main" id="{19F9EF53-E100-F014-F38B-F12A960A56EB}"/>
                </a:ext>
              </a:extLst>
            </p:cNvPr>
            <p:cNvSpPr/>
            <p:nvPr/>
          </p:nvSpPr>
          <p:spPr>
            <a:xfrm>
              <a:off x="9767521"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5</a:t>
              </a:r>
            </a:p>
          </p:txBody>
        </p:sp>
        <p:sp>
          <p:nvSpPr>
            <p:cNvPr id="22" name="Rectangle 21">
              <a:extLst>
                <a:ext uri="{FF2B5EF4-FFF2-40B4-BE49-F238E27FC236}">
                  <a16:creationId xmlns:a16="http://schemas.microsoft.com/office/drawing/2014/main" id="{390A7EA7-EB75-3315-8444-99E9B1C0DB92}"/>
                </a:ext>
              </a:extLst>
            </p:cNvPr>
            <p:cNvSpPr/>
            <p:nvPr/>
          </p:nvSpPr>
          <p:spPr>
            <a:xfrm>
              <a:off x="10221011"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6</a:t>
              </a:r>
            </a:p>
          </p:txBody>
        </p:sp>
        <p:sp>
          <p:nvSpPr>
            <p:cNvPr id="23" name="Rectangle 22">
              <a:extLst>
                <a:ext uri="{FF2B5EF4-FFF2-40B4-BE49-F238E27FC236}">
                  <a16:creationId xmlns:a16="http://schemas.microsoft.com/office/drawing/2014/main" id="{86A82A6F-81CA-91C1-EE94-4AEF114A9E0A}"/>
                </a:ext>
              </a:extLst>
            </p:cNvPr>
            <p:cNvSpPr/>
            <p:nvPr/>
          </p:nvSpPr>
          <p:spPr>
            <a:xfrm>
              <a:off x="10674502" y="5832979"/>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7</a:t>
              </a:r>
              <a:endParaRPr lang="en-US" dirty="0">
                <a:solidFill>
                  <a:schemeClr val="tx2"/>
                </a:solidFill>
              </a:endParaRPr>
            </a:p>
          </p:txBody>
        </p:sp>
      </p:grpSp>
      <p:sp>
        <p:nvSpPr>
          <p:cNvPr id="25" name="Rectangle 24">
            <a:extLst>
              <a:ext uri="{FF2B5EF4-FFF2-40B4-BE49-F238E27FC236}">
                <a16:creationId xmlns:a16="http://schemas.microsoft.com/office/drawing/2014/main" id="{B88D53E5-8E22-9FFE-E25E-4B3DAFB6E066}"/>
              </a:ext>
            </a:extLst>
          </p:cNvPr>
          <p:cNvSpPr/>
          <p:nvPr/>
        </p:nvSpPr>
        <p:spPr>
          <a:xfrm>
            <a:off x="411427" y="3867403"/>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29" name="Rectangle 28">
            <a:extLst>
              <a:ext uri="{FF2B5EF4-FFF2-40B4-BE49-F238E27FC236}">
                <a16:creationId xmlns:a16="http://schemas.microsoft.com/office/drawing/2014/main" id="{CD5E930E-9718-0D54-076C-A49FC734533B}"/>
              </a:ext>
            </a:extLst>
          </p:cNvPr>
          <p:cNvSpPr/>
          <p:nvPr/>
        </p:nvSpPr>
        <p:spPr>
          <a:xfrm>
            <a:off x="1910921" y="5160068"/>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apply</a:t>
            </a:r>
          </a:p>
        </p:txBody>
      </p:sp>
      <p:sp>
        <p:nvSpPr>
          <p:cNvPr id="30" name="Rectangle 29">
            <a:extLst>
              <a:ext uri="{FF2B5EF4-FFF2-40B4-BE49-F238E27FC236}">
                <a16:creationId xmlns:a16="http://schemas.microsoft.com/office/drawing/2014/main" id="{1C354BDC-472F-73FA-AAC4-05C4EFC89CC0}"/>
              </a:ext>
            </a:extLst>
          </p:cNvPr>
          <p:cNvSpPr/>
          <p:nvPr/>
        </p:nvSpPr>
        <p:spPr>
          <a:xfrm>
            <a:off x="6968593" y="3359858"/>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noise</a:t>
            </a:r>
          </a:p>
        </p:txBody>
      </p:sp>
      <p:sp>
        <p:nvSpPr>
          <p:cNvPr id="31" name="Rectangle 30">
            <a:extLst>
              <a:ext uri="{FF2B5EF4-FFF2-40B4-BE49-F238E27FC236}">
                <a16:creationId xmlns:a16="http://schemas.microsoft.com/office/drawing/2014/main" id="{DCA5982B-F544-ED04-CBEB-A7139D602D04}"/>
              </a:ext>
            </a:extLst>
          </p:cNvPr>
          <p:cNvSpPr/>
          <p:nvPr/>
        </p:nvSpPr>
        <p:spPr>
          <a:xfrm>
            <a:off x="7061419" y="2694988"/>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const</a:t>
            </a:r>
          </a:p>
        </p:txBody>
      </p:sp>
      <p:sp>
        <p:nvSpPr>
          <p:cNvPr id="32" name="Rectangle 31">
            <a:extLst>
              <a:ext uri="{FF2B5EF4-FFF2-40B4-BE49-F238E27FC236}">
                <a16:creationId xmlns:a16="http://schemas.microsoft.com/office/drawing/2014/main" id="{300C1B51-7269-0944-17D6-A9D2AD0866D6}"/>
              </a:ext>
            </a:extLst>
          </p:cNvPr>
          <p:cNvSpPr/>
          <p:nvPr/>
        </p:nvSpPr>
        <p:spPr>
          <a:xfrm>
            <a:off x="612037" y="4659553"/>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bind</a:t>
            </a:r>
          </a:p>
        </p:txBody>
      </p:sp>
      <p:cxnSp>
        <p:nvCxnSpPr>
          <p:cNvPr id="34" name="Straight Arrow Connector 33">
            <a:extLst>
              <a:ext uri="{FF2B5EF4-FFF2-40B4-BE49-F238E27FC236}">
                <a16:creationId xmlns:a16="http://schemas.microsoft.com/office/drawing/2014/main" id="{241DF103-E3A8-2186-8CDA-B65E356EEE79}"/>
              </a:ext>
            </a:extLst>
          </p:cNvPr>
          <p:cNvCxnSpPr>
            <a:cxnSpLocks/>
          </p:cNvCxnSpPr>
          <p:nvPr/>
        </p:nvCxnSpPr>
        <p:spPr>
          <a:xfrm flipH="1">
            <a:off x="6653048" y="2931511"/>
            <a:ext cx="620755" cy="16328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A0FEC9A2-F760-C9B4-B4B3-EB81C82DABBE}"/>
              </a:ext>
            </a:extLst>
          </p:cNvPr>
          <p:cNvSpPr/>
          <p:nvPr/>
        </p:nvSpPr>
        <p:spPr>
          <a:xfrm rot="5747898">
            <a:off x="6579805" y="3292035"/>
            <a:ext cx="912486" cy="912486"/>
          </a:xfrm>
          <a:prstGeom prst="arc">
            <a:avLst/>
          </a:prstGeom>
          <a:ln w="571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562F448B-83FB-83DA-E298-2F5DA6ECB3B0}"/>
              </a:ext>
            </a:extLst>
          </p:cNvPr>
          <p:cNvCxnSpPr>
            <a:cxnSpLocks/>
          </p:cNvCxnSpPr>
          <p:nvPr/>
        </p:nvCxnSpPr>
        <p:spPr>
          <a:xfrm flipV="1">
            <a:off x="2433435" y="4790723"/>
            <a:ext cx="0" cy="53203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D0CB666-7324-C8B0-28B1-33BB49252F06}"/>
              </a:ext>
            </a:extLst>
          </p:cNvPr>
          <p:cNvCxnSpPr>
            <a:cxnSpLocks/>
          </p:cNvCxnSpPr>
          <p:nvPr/>
        </p:nvCxnSpPr>
        <p:spPr>
          <a:xfrm flipV="1">
            <a:off x="1381259" y="4286415"/>
            <a:ext cx="496653" cy="44614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84CBCBC-914E-64E7-72C8-1C4060B7E0A6}"/>
              </a:ext>
            </a:extLst>
          </p:cNvPr>
          <p:cNvCxnSpPr>
            <a:cxnSpLocks/>
          </p:cNvCxnSpPr>
          <p:nvPr/>
        </p:nvCxnSpPr>
        <p:spPr>
          <a:xfrm flipV="1">
            <a:off x="1242236" y="3913840"/>
            <a:ext cx="661706" cy="19008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Database with solid fill">
            <a:extLst>
              <a:ext uri="{FF2B5EF4-FFF2-40B4-BE49-F238E27FC236}">
                <a16:creationId xmlns:a16="http://schemas.microsoft.com/office/drawing/2014/main" id="{4667BC59-F529-29CF-6604-8B14FB43FD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33259" y="421453"/>
            <a:ext cx="1405521" cy="1405521"/>
          </a:xfrm>
          <a:prstGeom prst="rect">
            <a:avLst/>
          </a:prstGeom>
        </p:spPr>
      </p:pic>
      <p:sp>
        <p:nvSpPr>
          <p:cNvPr id="51" name="Rectangle 50">
            <a:extLst>
              <a:ext uri="{FF2B5EF4-FFF2-40B4-BE49-F238E27FC236}">
                <a16:creationId xmlns:a16="http://schemas.microsoft.com/office/drawing/2014/main" id="{86EF20E6-FA81-250F-2215-13E73AA189EA}"/>
              </a:ext>
            </a:extLst>
          </p:cNvPr>
          <p:cNvSpPr/>
          <p:nvPr/>
        </p:nvSpPr>
        <p:spPr>
          <a:xfrm>
            <a:off x="9805212" y="1921622"/>
            <a:ext cx="1491281"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count</a:t>
            </a:r>
          </a:p>
        </p:txBody>
      </p:sp>
      <p:cxnSp>
        <p:nvCxnSpPr>
          <p:cNvPr id="52" name="Straight Arrow Connector 51">
            <a:extLst>
              <a:ext uri="{FF2B5EF4-FFF2-40B4-BE49-F238E27FC236}">
                <a16:creationId xmlns:a16="http://schemas.microsoft.com/office/drawing/2014/main" id="{5D834EFE-CD92-A2A4-A39C-AFB3920682B8}"/>
              </a:ext>
            </a:extLst>
          </p:cNvPr>
          <p:cNvCxnSpPr/>
          <p:nvPr/>
        </p:nvCxnSpPr>
        <p:spPr>
          <a:xfrm>
            <a:off x="9936019" y="1877709"/>
            <a:ext cx="0" cy="676305"/>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29357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5A1F0-1503-7A48-50CC-5D057F23B17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C863BD6-B1E9-2E1C-67C1-0869E7951B08}"/>
              </a:ext>
            </a:extLst>
          </p:cNvPr>
          <p:cNvSpPr>
            <a:spLocks noGrp="1"/>
          </p:cNvSpPr>
          <p:nvPr>
            <p:ph type="sldNum" sz="quarter" idx="13"/>
          </p:nvPr>
        </p:nvSpPr>
        <p:spPr/>
        <p:txBody>
          <a:bodyPr/>
          <a:lstStyle/>
          <a:p>
            <a:fld id="{EB4B8DE2-A4E8-46E4-8BBF-D75455EFF32C}" type="slidenum">
              <a:rPr lang="en-US" smtClean="0"/>
              <a:pPr/>
              <a:t>45</a:t>
            </a:fld>
            <a:endParaRPr lang="en-US" dirty="0"/>
          </a:p>
        </p:txBody>
      </p:sp>
      <p:sp>
        <p:nvSpPr>
          <p:cNvPr id="4" name="Title 3">
            <a:extLst>
              <a:ext uri="{FF2B5EF4-FFF2-40B4-BE49-F238E27FC236}">
                <a16:creationId xmlns:a16="http://schemas.microsoft.com/office/drawing/2014/main" id="{2DB53892-A720-141A-DC0C-D0AB55A45E18}"/>
              </a:ext>
            </a:extLst>
          </p:cNvPr>
          <p:cNvSpPr>
            <a:spLocks noGrp="1"/>
          </p:cNvSpPr>
          <p:nvPr>
            <p:ph type="title" idx="4294967295"/>
          </p:nvPr>
        </p:nvSpPr>
        <p:spPr>
          <a:xfrm>
            <a:off x="525376" y="606288"/>
            <a:ext cx="10972800" cy="590931"/>
          </a:xfrm>
        </p:spPr>
        <p:txBody>
          <a:bodyPr>
            <a:normAutofit fontScale="90000"/>
          </a:bodyPr>
          <a:lstStyle/>
          <a:p>
            <a:r>
              <a:rPr lang="en-US" i="1" dirty="0"/>
              <a:t>Abstract Differential Privacy</a:t>
            </a:r>
          </a:p>
        </p:txBody>
      </p:sp>
      <p:sp>
        <p:nvSpPr>
          <p:cNvPr id="2" name="TextBox 1">
            <a:extLst>
              <a:ext uri="{FF2B5EF4-FFF2-40B4-BE49-F238E27FC236}">
                <a16:creationId xmlns:a16="http://schemas.microsoft.com/office/drawing/2014/main" id="{0E5EB0E1-F6E7-7AFB-C04D-62511E2E6142}"/>
              </a:ext>
            </a:extLst>
          </p:cNvPr>
          <p:cNvSpPr txBox="1"/>
          <p:nvPr/>
        </p:nvSpPr>
        <p:spPr>
          <a:xfrm>
            <a:off x="973760" y="2150475"/>
            <a:ext cx="7094078" cy="2954655"/>
          </a:xfrm>
          <a:prstGeom prst="rect">
            <a:avLst/>
          </a:prstGeom>
          <a:noFill/>
        </p:spPr>
        <p:txBody>
          <a:bodyPr wrap="square" rtlCol="0">
            <a:spAutoFit/>
          </a:bodyPr>
          <a:lstStyle/>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def </a:t>
            </a:r>
            <a:r>
              <a:rPr lang="en-US" sz="2400" dirty="0" err="1">
                <a:solidFill>
                  <a:schemeClr val="tx2"/>
                </a:solidFill>
                <a:latin typeface="Iosevka" panose="02000509030000000004" pitchFamily="49" charset="0"/>
                <a:ea typeface="Iosevka" panose="02000509030000000004" pitchFamily="49" charset="0"/>
                <a:cs typeface="Iosevka" panose="02000509030000000004" pitchFamily="49" charset="0"/>
              </a:rPr>
              <a:t>privHistogram</a:t>
            </a:r>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(D : Database) (n : Nat)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match n with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 0      =&gt; const (</a:t>
            </a:r>
            <a:r>
              <a:rPr lang="en-US" sz="2400" dirty="0" err="1">
                <a:solidFill>
                  <a:schemeClr val="tx2"/>
                </a:solidFill>
                <a:latin typeface="Iosevka" panose="02000509030000000004" pitchFamily="49" charset="0"/>
                <a:ea typeface="Iosevka" panose="02000509030000000004" pitchFamily="49" charset="0"/>
                <a:cs typeface="Iosevka" panose="02000509030000000004" pitchFamily="49" charset="0"/>
              </a:rPr>
              <a:t>emptyHistogram</a:t>
            </a:r>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 </a:t>
            </a:r>
            <a:r>
              <a:rPr lang="en-US" sz="2400" dirty="0" err="1">
                <a:solidFill>
                  <a:schemeClr val="tx2"/>
                </a:solidFill>
                <a:latin typeface="Iosevka" panose="02000509030000000004" pitchFamily="49" charset="0"/>
                <a:ea typeface="Iosevka" panose="02000509030000000004" pitchFamily="49" charset="0"/>
                <a:cs typeface="Iosevka" panose="02000509030000000004" pitchFamily="49" charset="0"/>
              </a:rPr>
              <a:t>n.succ</a:t>
            </a:r>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=&gt;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bind (</a:t>
            </a:r>
            <a:r>
              <a:rPr lang="en-US" sz="2400" dirty="0" err="1">
                <a:solidFill>
                  <a:schemeClr val="tx2"/>
                </a:solidFill>
                <a:latin typeface="Iosevka" panose="02000509030000000004" pitchFamily="49" charset="0"/>
                <a:ea typeface="Iosevka" panose="02000509030000000004" pitchFamily="49" charset="0"/>
                <a:cs typeface="Iosevka" panose="02000509030000000004" pitchFamily="49" charset="0"/>
              </a:rPr>
              <a:t>privHistogram</a:t>
            </a:r>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D (n-1))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bind (count D n + noise eps)  $</a:t>
            </a:r>
          </a:p>
          <a:p>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apply (</a:t>
            </a:r>
            <a:r>
              <a:rPr lang="en-US" sz="2400" dirty="0" err="1">
                <a:solidFill>
                  <a:schemeClr val="tx2"/>
                </a:solidFill>
                <a:latin typeface="Iosevka" panose="02000509030000000004" pitchFamily="49" charset="0"/>
                <a:ea typeface="Iosevka" panose="02000509030000000004" pitchFamily="49" charset="0"/>
                <a:cs typeface="Iosevka" panose="02000509030000000004" pitchFamily="49" charset="0"/>
              </a:rPr>
              <a:t>updateHistogram</a:t>
            </a:r>
            <a:r>
              <a:rPr lang="en-US" sz="2400" dirty="0">
                <a:solidFill>
                  <a:schemeClr val="tx2"/>
                </a:solidFill>
                <a:latin typeface="Iosevka" panose="02000509030000000004" pitchFamily="49" charset="0"/>
                <a:ea typeface="Iosevka" panose="02000509030000000004" pitchFamily="49" charset="0"/>
                <a:cs typeface="Iosevka" panose="02000509030000000004" pitchFamily="49" charset="0"/>
              </a:rPr>
              <a:t> D n v)</a:t>
            </a:r>
          </a:p>
          <a:p>
            <a:r>
              <a:rPr lang="en-US" dirty="0"/>
              <a:t>  </a:t>
            </a:r>
          </a:p>
        </p:txBody>
      </p:sp>
      <p:grpSp>
        <p:nvGrpSpPr>
          <p:cNvPr id="28" name="Group 27">
            <a:extLst>
              <a:ext uri="{FF2B5EF4-FFF2-40B4-BE49-F238E27FC236}">
                <a16:creationId xmlns:a16="http://schemas.microsoft.com/office/drawing/2014/main" id="{E2027FC3-93C5-6393-93B9-44B4C15F880C}"/>
              </a:ext>
            </a:extLst>
          </p:cNvPr>
          <p:cNvGrpSpPr/>
          <p:nvPr/>
        </p:nvGrpSpPr>
        <p:grpSpPr>
          <a:xfrm>
            <a:off x="8361298" y="2676671"/>
            <a:ext cx="3419275" cy="3059519"/>
            <a:chOff x="7739307" y="3160835"/>
            <a:chExt cx="3419275" cy="3059519"/>
          </a:xfrm>
        </p:grpSpPr>
        <p:sp>
          <p:nvSpPr>
            <p:cNvPr id="13" name="Rectangle 12">
              <a:extLst>
                <a:ext uri="{FF2B5EF4-FFF2-40B4-BE49-F238E27FC236}">
                  <a16:creationId xmlns:a16="http://schemas.microsoft.com/office/drawing/2014/main" id="{29943B95-8502-3079-56BE-3077548D7865}"/>
                </a:ext>
              </a:extLst>
            </p:cNvPr>
            <p:cNvSpPr/>
            <p:nvPr/>
          </p:nvSpPr>
          <p:spPr>
            <a:xfrm>
              <a:off x="10674502" y="5496338"/>
              <a:ext cx="345057" cy="22550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1F5788A-FA33-42B1-2E92-5D50FDFC920D}"/>
                </a:ext>
              </a:extLst>
            </p:cNvPr>
            <p:cNvSpPr/>
            <p:nvPr/>
          </p:nvSpPr>
          <p:spPr>
            <a:xfrm>
              <a:off x="7953556" y="4033950"/>
              <a:ext cx="345057" cy="168789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AA9DEBE-DC96-5DFD-471A-5FF9232E5555}"/>
                </a:ext>
              </a:extLst>
            </p:cNvPr>
            <p:cNvSpPr/>
            <p:nvPr/>
          </p:nvSpPr>
          <p:spPr>
            <a:xfrm>
              <a:off x="8407047" y="4482547"/>
              <a:ext cx="345057" cy="123929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B6BF3F0-E0CE-E905-A781-D44793C15342}"/>
                </a:ext>
              </a:extLst>
            </p:cNvPr>
            <p:cNvSpPr/>
            <p:nvPr/>
          </p:nvSpPr>
          <p:spPr>
            <a:xfrm>
              <a:off x="8860538" y="3923102"/>
              <a:ext cx="345057" cy="179874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EFCE553-9443-DA78-D52A-18889F3FDCA0}"/>
                </a:ext>
              </a:extLst>
            </p:cNvPr>
            <p:cNvSpPr/>
            <p:nvPr/>
          </p:nvSpPr>
          <p:spPr>
            <a:xfrm>
              <a:off x="9314029" y="3429000"/>
              <a:ext cx="345057" cy="229284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503B7D-DEEB-C070-56CA-FFEA1B66C84E}"/>
                </a:ext>
              </a:extLst>
            </p:cNvPr>
            <p:cNvSpPr/>
            <p:nvPr/>
          </p:nvSpPr>
          <p:spPr>
            <a:xfrm>
              <a:off x="9767520" y="4384828"/>
              <a:ext cx="345057" cy="133701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FB745AB-A63B-F3B7-88DC-9D3D74DABDBC}"/>
                </a:ext>
              </a:extLst>
            </p:cNvPr>
            <p:cNvSpPr/>
            <p:nvPr/>
          </p:nvSpPr>
          <p:spPr>
            <a:xfrm>
              <a:off x="10221011" y="5178286"/>
              <a:ext cx="345057" cy="54355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a:extLst>
                <a:ext uri="{FF2B5EF4-FFF2-40B4-BE49-F238E27FC236}">
                  <a16:creationId xmlns:a16="http://schemas.microsoft.com/office/drawing/2014/main" id="{54AE8E9F-305C-CDD1-0B61-12ED31D13C12}"/>
                </a:ext>
              </a:extLst>
            </p:cNvPr>
            <p:cNvSpPr/>
            <p:nvPr/>
          </p:nvSpPr>
          <p:spPr>
            <a:xfrm>
              <a:off x="7739307" y="3160835"/>
              <a:ext cx="3419275" cy="2570673"/>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A544C09-23B7-D37B-A5E5-BF2172C73B06}"/>
                </a:ext>
              </a:extLst>
            </p:cNvPr>
            <p:cNvSpPr/>
            <p:nvPr/>
          </p:nvSpPr>
          <p:spPr>
            <a:xfrm>
              <a:off x="7953556"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1</a:t>
              </a:r>
            </a:p>
          </p:txBody>
        </p:sp>
        <p:sp>
          <p:nvSpPr>
            <p:cNvPr id="18" name="Rectangle 17">
              <a:extLst>
                <a:ext uri="{FF2B5EF4-FFF2-40B4-BE49-F238E27FC236}">
                  <a16:creationId xmlns:a16="http://schemas.microsoft.com/office/drawing/2014/main" id="{34C2D3F3-8555-97C6-9C43-51FA777CCF45}"/>
                </a:ext>
              </a:extLst>
            </p:cNvPr>
            <p:cNvSpPr/>
            <p:nvPr/>
          </p:nvSpPr>
          <p:spPr>
            <a:xfrm>
              <a:off x="8407046"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2</a:t>
              </a:r>
            </a:p>
          </p:txBody>
        </p:sp>
        <p:sp>
          <p:nvSpPr>
            <p:cNvPr id="19" name="Rectangle 18">
              <a:extLst>
                <a:ext uri="{FF2B5EF4-FFF2-40B4-BE49-F238E27FC236}">
                  <a16:creationId xmlns:a16="http://schemas.microsoft.com/office/drawing/2014/main" id="{7EB57A51-459F-E685-B212-1057AD23FB5C}"/>
                </a:ext>
              </a:extLst>
            </p:cNvPr>
            <p:cNvSpPr/>
            <p:nvPr/>
          </p:nvSpPr>
          <p:spPr>
            <a:xfrm>
              <a:off x="8860536"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3</a:t>
              </a:r>
            </a:p>
          </p:txBody>
        </p:sp>
        <p:sp>
          <p:nvSpPr>
            <p:cNvPr id="20" name="Rectangle 19">
              <a:extLst>
                <a:ext uri="{FF2B5EF4-FFF2-40B4-BE49-F238E27FC236}">
                  <a16:creationId xmlns:a16="http://schemas.microsoft.com/office/drawing/2014/main" id="{57FC7CAE-8F6B-48B2-13E8-49FB8D0C9195}"/>
                </a:ext>
              </a:extLst>
            </p:cNvPr>
            <p:cNvSpPr/>
            <p:nvPr/>
          </p:nvSpPr>
          <p:spPr>
            <a:xfrm>
              <a:off x="9314031"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4</a:t>
              </a:r>
            </a:p>
          </p:txBody>
        </p:sp>
        <p:sp>
          <p:nvSpPr>
            <p:cNvPr id="21" name="Rectangle 20">
              <a:extLst>
                <a:ext uri="{FF2B5EF4-FFF2-40B4-BE49-F238E27FC236}">
                  <a16:creationId xmlns:a16="http://schemas.microsoft.com/office/drawing/2014/main" id="{58D6310D-8662-D867-7FE3-3CD434217440}"/>
                </a:ext>
              </a:extLst>
            </p:cNvPr>
            <p:cNvSpPr/>
            <p:nvPr/>
          </p:nvSpPr>
          <p:spPr>
            <a:xfrm>
              <a:off x="9767521"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5</a:t>
              </a:r>
            </a:p>
          </p:txBody>
        </p:sp>
        <p:sp>
          <p:nvSpPr>
            <p:cNvPr id="22" name="Rectangle 21">
              <a:extLst>
                <a:ext uri="{FF2B5EF4-FFF2-40B4-BE49-F238E27FC236}">
                  <a16:creationId xmlns:a16="http://schemas.microsoft.com/office/drawing/2014/main" id="{8D02E504-ACFD-B2B9-EF79-8882FD6CD2E5}"/>
                </a:ext>
              </a:extLst>
            </p:cNvPr>
            <p:cNvSpPr/>
            <p:nvPr/>
          </p:nvSpPr>
          <p:spPr>
            <a:xfrm>
              <a:off x="10221011" y="5838375"/>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2"/>
                  </a:solidFill>
                </a:rPr>
                <a:t>6</a:t>
              </a:r>
            </a:p>
          </p:txBody>
        </p:sp>
        <p:sp>
          <p:nvSpPr>
            <p:cNvPr id="23" name="Rectangle 22">
              <a:extLst>
                <a:ext uri="{FF2B5EF4-FFF2-40B4-BE49-F238E27FC236}">
                  <a16:creationId xmlns:a16="http://schemas.microsoft.com/office/drawing/2014/main" id="{50A68EE7-1E1F-3B55-A09A-8196A6EEA96E}"/>
                </a:ext>
              </a:extLst>
            </p:cNvPr>
            <p:cNvSpPr/>
            <p:nvPr/>
          </p:nvSpPr>
          <p:spPr>
            <a:xfrm>
              <a:off x="10674502" y="5832979"/>
              <a:ext cx="345057"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2"/>
                  </a:solidFill>
                </a:rPr>
                <a:t>7</a:t>
              </a:r>
              <a:endParaRPr lang="en-US" dirty="0">
                <a:solidFill>
                  <a:schemeClr val="tx2"/>
                </a:solidFill>
              </a:endParaRPr>
            </a:p>
          </p:txBody>
        </p:sp>
      </p:grpSp>
      <p:sp>
        <p:nvSpPr>
          <p:cNvPr id="25" name="Rectangle 24">
            <a:extLst>
              <a:ext uri="{FF2B5EF4-FFF2-40B4-BE49-F238E27FC236}">
                <a16:creationId xmlns:a16="http://schemas.microsoft.com/office/drawing/2014/main" id="{FFBB892B-2E70-DB4A-026A-CC302E2CCA2C}"/>
              </a:ext>
            </a:extLst>
          </p:cNvPr>
          <p:cNvSpPr/>
          <p:nvPr/>
        </p:nvSpPr>
        <p:spPr>
          <a:xfrm>
            <a:off x="411427" y="3867403"/>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29" name="Rectangle 28">
            <a:extLst>
              <a:ext uri="{FF2B5EF4-FFF2-40B4-BE49-F238E27FC236}">
                <a16:creationId xmlns:a16="http://schemas.microsoft.com/office/drawing/2014/main" id="{486C670D-4198-4F4F-B48A-BAA8D47AD8A3}"/>
              </a:ext>
            </a:extLst>
          </p:cNvPr>
          <p:cNvSpPr/>
          <p:nvPr/>
        </p:nvSpPr>
        <p:spPr>
          <a:xfrm>
            <a:off x="1910921" y="5160068"/>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apply</a:t>
            </a:r>
          </a:p>
        </p:txBody>
      </p:sp>
      <p:sp>
        <p:nvSpPr>
          <p:cNvPr id="30" name="Rectangle 29">
            <a:extLst>
              <a:ext uri="{FF2B5EF4-FFF2-40B4-BE49-F238E27FC236}">
                <a16:creationId xmlns:a16="http://schemas.microsoft.com/office/drawing/2014/main" id="{484EB413-5BBE-962F-4D47-27841E4A4687}"/>
              </a:ext>
            </a:extLst>
          </p:cNvPr>
          <p:cNvSpPr/>
          <p:nvPr/>
        </p:nvSpPr>
        <p:spPr>
          <a:xfrm>
            <a:off x="6968593" y="3359858"/>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noise</a:t>
            </a:r>
          </a:p>
        </p:txBody>
      </p:sp>
      <p:sp>
        <p:nvSpPr>
          <p:cNvPr id="31" name="Rectangle 30">
            <a:extLst>
              <a:ext uri="{FF2B5EF4-FFF2-40B4-BE49-F238E27FC236}">
                <a16:creationId xmlns:a16="http://schemas.microsoft.com/office/drawing/2014/main" id="{13673A5C-2896-6666-9863-05676ADA1D0F}"/>
              </a:ext>
            </a:extLst>
          </p:cNvPr>
          <p:cNvSpPr/>
          <p:nvPr/>
        </p:nvSpPr>
        <p:spPr>
          <a:xfrm>
            <a:off x="7061419" y="2694988"/>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const</a:t>
            </a:r>
          </a:p>
        </p:txBody>
      </p:sp>
      <p:sp>
        <p:nvSpPr>
          <p:cNvPr id="32" name="Rectangle 31">
            <a:extLst>
              <a:ext uri="{FF2B5EF4-FFF2-40B4-BE49-F238E27FC236}">
                <a16:creationId xmlns:a16="http://schemas.microsoft.com/office/drawing/2014/main" id="{B3028DB8-F600-5E03-2BAC-746119490511}"/>
              </a:ext>
            </a:extLst>
          </p:cNvPr>
          <p:cNvSpPr/>
          <p:nvPr/>
        </p:nvSpPr>
        <p:spPr>
          <a:xfrm>
            <a:off x="612037" y="4659553"/>
            <a:ext cx="1045029" cy="47304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Amazon Ember" panose="020B0603020204020204" pitchFamily="34" charset="0"/>
                <a:ea typeface="Amazon Ember" panose="020B0603020204020204" pitchFamily="34" charset="0"/>
                <a:cs typeface="Amazon Ember" panose="020B0603020204020204" pitchFamily="34" charset="0"/>
              </a:rPr>
              <a:t>bind</a:t>
            </a:r>
          </a:p>
        </p:txBody>
      </p:sp>
      <p:cxnSp>
        <p:nvCxnSpPr>
          <p:cNvPr id="34" name="Straight Arrow Connector 33">
            <a:extLst>
              <a:ext uri="{FF2B5EF4-FFF2-40B4-BE49-F238E27FC236}">
                <a16:creationId xmlns:a16="http://schemas.microsoft.com/office/drawing/2014/main" id="{131D46AF-14BB-1660-B7F1-9DE4369B6EB8}"/>
              </a:ext>
            </a:extLst>
          </p:cNvPr>
          <p:cNvCxnSpPr>
            <a:cxnSpLocks/>
          </p:cNvCxnSpPr>
          <p:nvPr/>
        </p:nvCxnSpPr>
        <p:spPr>
          <a:xfrm flipH="1">
            <a:off x="6653048" y="2931511"/>
            <a:ext cx="620755" cy="16328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7" name="Arc 36">
            <a:extLst>
              <a:ext uri="{FF2B5EF4-FFF2-40B4-BE49-F238E27FC236}">
                <a16:creationId xmlns:a16="http://schemas.microsoft.com/office/drawing/2014/main" id="{957AE5F4-0E11-381B-926B-5795C1C8EFF0}"/>
              </a:ext>
            </a:extLst>
          </p:cNvPr>
          <p:cNvSpPr/>
          <p:nvPr/>
        </p:nvSpPr>
        <p:spPr>
          <a:xfrm rot="5747898">
            <a:off x="6579805" y="3292035"/>
            <a:ext cx="912486" cy="912486"/>
          </a:xfrm>
          <a:prstGeom prst="arc">
            <a:avLst/>
          </a:prstGeom>
          <a:ln w="57150">
            <a:solidFill>
              <a:schemeClr val="accent6"/>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209C76A0-87D0-6DD7-8878-A40A9DB25A51}"/>
              </a:ext>
            </a:extLst>
          </p:cNvPr>
          <p:cNvCxnSpPr>
            <a:cxnSpLocks/>
          </p:cNvCxnSpPr>
          <p:nvPr/>
        </p:nvCxnSpPr>
        <p:spPr>
          <a:xfrm flipV="1">
            <a:off x="2433435" y="4790723"/>
            <a:ext cx="0" cy="53203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D8F9B89-FF29-D4E8-234D-9B9AF075F981}"/>
              </a:ext>
            </a:extLst>
          </p:cNvPr>
          <p:cNvCxnSpPr>
            <a:cxnSpLocks/>
          </p:cNvCxnSpPr>
          <p:nvPr/>
        </p:nvCxnSpPr>
        <p:spPr>
          <a:xfrm flipV="1">
            <a:off x="1381259" y="4286415"/>
            <a:ext cx="496653" cy="446140"/>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2A075348-FA21-E16A-7A0B-54D3345C6866}"/>
              </a:ext>
            </a:extLst>
          </p:cNvPr>
          <p:cNvCxnSpPr>
            <a:cxnSpLocks/>
          </p:cNvCxnSpPr>
          <p:nvPr/>
        </p:nvCxnSpPr>
        <p:spPr>
          <a:xfrm flipV="1">
            <a:off x="1242236" y="3913840"/>
            <a:ext cx="661706" cy="19008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20D54D17-BB5B-DAFE-CFA3-7297778CEC3A}"/>
              </a:ext>
            </a:extLst>
          </p:cNvPr>
          <p:cNvSpPr txBox="1"/>
          <p:nvPr/>
        </p:nvSpPr>
        <p:spPr>
          <a:xfrm>
            <a:off x="3100311" y="5879765"/>
            <a:ext cx="6101254" cy="646331"/>
          </a:xfrm>
          <a:prstGeom prst="rect">
            <a:avLst/>
          </a:prstGeom>
          <a:noFill/>
        </p:spPr>
        <p:txBody>
          <a:bodyPr wrap="square">
            <a:spAutoFit/>
          </a:bodyPr>
          <a:lstStyle/>
          <a:p>
            <a:r>
              <a:rPr lang="en-US" sz="36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a:t>
            </a:r>
            <a:r>
              <a:rPr lang="en-US" sz="3600" i="1"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 Generic Privacy Bound</a:t>
            </a:r>
          </a:p>
        </p:txBody>
      </p:sp>
      <p:pic>
        <p:nvPicPr>
          <p:cNvPr id="50" name="Graphic 49" descr="Database with solid fill">
            <a:extLst>
              <a:ext uri="{FF2B5EF4-FFF2-40B4-BE49-F238E27FC236}">
                <a16:creationId xmlns:a16="http://schemas.microsoft.com/office/drawing/2014/main" id="{A0B9F688-8B2F-E056-274C-7B4B7675993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33259" y="421453"/>
            <a:ext cx="1405521" cy="1405521"/>
          </a:xfrm>
          <a:prstGeom prst="rect">
            <a:avLst/>
          </a:prstGeom>
        </p:spPr>
      </p:pic>
      <p:sp>
        <p:nvSpPr>
          <p:cNvPr id="51" name="Rectangle 50">
            <a:extLst>
              <a:ext uri="{FF2B5EF4-FFF2-40B4-BE49-F238E27FC236}">
                <a16:creationId xmlns:a16="http://schemas.microsoft.com/office/drawing/2014/main" id="{19307E32-433A-F89F-81B4-D47B65F0154A}"/>
              </a:ext>
            </a:extLst>
          </p:cNvPr>
          <p:cNvSpPr/>
          <p:nvPr/>
        </p:nvSpPr>
        <p:spPr>
          <a:xfrm>
            <a:off x="9805212" y="1921622"/>
            <a:ext cx="1491281" cy="38197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count</a:t>
            </a:r>
          </a:p>
        </p:txBody>
      </p:sp>
      <p:cxnSp>
        <p:nvCxnSpPr>
          <p:cNvPr id="52" name="Straight Arrow Connector 51">
            <a:extLst>
              <a:ext uri="{FF2B5EF4-FFF2-40B4-BE49-F238E27FC236}">
                <a16:creationId xmlns:a16="http://schemas.microsoft.com/office/drawing/2014/main" id="{FD771F1E-453E-3CB4-0A39-47BC36DE9C1F}"/>
              </a:ext>
            </a:extLst>
          </p:cNvPr>
          <p:cNvCxnSpPr/>
          <p:nvPr/>
        </p:nvCxnSpPr>
        <p:spPr>
          <a:xfrm>
            <a:off x="9936019" y="1877709"/>
            <a:ext cx="0" cy="676305"/>
          </a:xfrm>
          <a:prstGeom prst="straightConnector1">
            <a:avLst/>
          </a:prstGeom>
          <a:ln w="5080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1742268"/>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29BB8-DE8B-0C9C-0BC7-8114C666EAF9}"/>
            </a:ext>
          </a:extLst>
        </p:cNvPr>
        <p:cNvGrpSpPr/>
        <p:nvPr/>
      </p:nvGrpSpPr>
      <p:grpSpPr>
        <a:xfrm>
          <a:off x="0" y="0"/>
          <a:ext cx="0" cy="0"/>
          <a:chOff x="0" y="0"/>
          <a:chExt cx="0" cy="0"/>
        </a:xfrm>
      </p:grpSpPr>
      <p:sp>
        <p:nvSpPr>
          <p:cNvPr id="131" name="Rectangle 130">
            <a:extLst>
              <a:ext uri="{FF2B5EF4-FFF2-40B4-BE49-F238E27FC236}">
                <a16:creationId xmlns:a16="http://schemas.microsoft.com/office/drawing/2014/main" id="{AB1A9932-F1C0-C7BB-5AF9-DFD9557AAE59}"/>
              </a:ext>
            </a:extLst>
          </p:cNvPr>
          <p:cNvSpPr/>
          <p:nvPr/>
        </p:nvSpPr>
        <p:spPr>
          <a:xfrm>
            <a:off x="1754242" y="6490602"/>
            <a:ext cx="5829313" cy="367398"/>
          </a:xfrm>
          <a:prstGeom prst="rect">
            <a:avLst/>
          </a:prstGeom>
          <a:solidFill>
            <a:schemeClr val="bg1">
              <a:lumMod val="75000"/>
            </a:schemeClr>
          </a:solidFill>
          <a:ln w="28575">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C13AB78-59F8-6337-56CD-B1D841456FC1}"/>
              </a:ext>
            </a:extLst>
          </p:cNvPr>
          <p:cNvSpPr/>
          <p:nvPr/>
        </p:nvSpPr>
        <p:spPr>
          <a:xfrm>
            <a:off x="2081609"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A2104BB-0ED1-C872-D992-233A5DC0D5ED}"/>
              </a:ext>
            </a:extLst>
          </p:cNvPr>
          <p:cNvSpPr/>
          <p:nvPr/>
        </p:nvSpPr>
        <p:spPr>
          <a:xfrm>
            <a:off x="3017557"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7D4609-1B1F-25DF-2E48-67331D7A0895}"/>
              </a:ext>
            </a:extLst>
          </p:cNvPr>
          <p:cNvSpPr/>
          <p:nvPr/>
        </p:nvSpPr>
        <p:spPr>
          <a:xfrm>
            <a:off x="3953506"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5294120-FE7C-B1E7-96CC-95084C0C4C50}"/>
              </a:ext>
            </a:extLst>
          </p:cNvPr>
          <p:cNvSpPr/>
          <p:nvPr/>
        </p:nvSpPr>
        <p:spPr>
          <a:xfrm>
            <a:off x="4889454"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1050C32-9BF3-8F57-114D-D0C7C0EB8FB0}"/>
              </a:ext>
            </a:extLst>
          </p:cNvPr>
          <p:cNvSpPr/>
          <p:nvPr/>
        </p:nvSpPr>
        <p:spPr>
          <a:xfrm>
            <a:off x="5825403"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521B7BF-5DE0-0308-1A8F-E0034EF73548}"/>
              </a:ext>
            </a:extLst>
          </p:cNvPr>
          <p:cNvSpPr/>
          <p:nvPr/>
        </p:nvSpPr>
        <p:spPr>
          <a:xfrm>
            <a:off x="6761351" y="6175836"/>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3E06317-7156-E346-DEFF-0DF7263C904D}"/>
              </a:ext>
            </a:extLst>
          </p:cNvPr>
          <p:cNvSpPr/>
          <p:nvPr/>
        </p:nvSpPr>
        <p:spPr>
          <a:xfrm>
            <a:off x="2077331" y="5880948"/>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DD3F723-8832-DED4-B196-9AB1D2AF5A86}"/>
              </a:ext>
            </a:extLst>
          </p:cNvPr>
          <p:cNvSpPr/>
          <p:nvPr/>
        </p:nvSpPr>
        <p:spPr>
          <a:xfrm>
            <a:off x="2551722"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4E8100D-BBE0-6838-9AD5-CF9429F8C0D8}"/>
              </a:ext>
            </a:extLst>
          </p:cNvPr>
          <p:cNvSpPr/>
          <p:nvPr/>
        </p:nvSpPr>
        <p:spPr>
          <a:xfrm>
            <a:off x="3487670"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1649FFB-51A8-A9F0-3A52-667A6B59E872}"/>
              </a:ext>
            </a:extLst>
          </p:cNvPr>
          <p:cNvSpPr/>
          <p:nvPr/>
        </p:nvSpPr>
        <p:spPr>
          <a:xfrm>
            <a:off x="4423619"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82D3D2F-608C-19CE-8141-5232A0B0987D}"/>
              </a:ext>
            </a:extLst>
          </p:cNvPr>
          <p:cNvSpPr/>
          <p:nvPr/>
        </p:nvSpPr>
        <p:spPr>
          <a:xfrm>
            <a:off x="5359567"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00D2DD8-F49B-90BC-4426-8C27BCC5D9A8}"/>
              </a:ext>
            </a:extLst>
          </p:cNvPr>
          <p:cNvSpPr/>
          <p:nvPr/>
        </p:nvSpPr>
        <p:spPr>
          <a:xfrm>
            <a:off x="6295516"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31AD59C-4F76-6A12-7EAD-D9DAD7387382}"/>
              </a:ext>
            </a:extLst>
          </p:cNvPr>
          <p:cNvSpPr/>
          <p:nvPr/>
        </p:nvSpPr>
        <p:spPr>
          <a:xfrm>
            <a:off x="2083747"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D343043-C90D-DC3B-F580-CF5A8F304C3C}"/>
              </a:ext>
            </a:extLst>
          </p:cNvPr>
          <p:cNvSpPr/>
          <p:nvPr/>
        </p:nvSpPr>
        <p:spPr>
          <a:xfrm>
            <a:off x="3019696"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6D1180BE-B8FE-819E-6161-FC48BA35A449}"/>
              </a:ext>
            </a:extLst>
          </p:cNvPr>
          <p:cNvSpPr/>
          <p:nvPr/>
        </p:nvSpPr>
        <p:spPr>
          <a:xfrm>
            <a:off x="3955644"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ACAFC80-8A69-CEAD-13E7-731C8704F826}"/>
              </a:ext>
            </a:extLst>
          </p:cNvPr>
          <p:cNvSpPr/>
          <p:nvPr/>
        </p:nvSpPr>
        <p:spPr>
          <a:xfrm>
            <a:off x="4891593"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AF01C96-A8FA-FEC1-E2E7-4B45F9D72282}"/>
              </a:ext>
            </a:extLst>
          </p:cNvPr>
          <p:cNvSpPr/>
          <p:nvPr/>
        </p:nvSpPr>
        <p:spPr>
          <a:xfrm>
            <a:off x="5827542"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2BA1ACB4-4C89-632E-5CD3-9BC8EEE428C0}"/>
              </a:ext>
            </a:extLst>
          </p:cNvPr>
          <p:cNvSpPr/>
          <p:nvPr/>
        </p:nvSpPr>
        <p:spPr>
          <a:xfrm>
            <a:off x="6763490" y="5586060"/>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48AB446-00A6-EA2A-38F1-5B28A1131CDC}"/>
              </a:ext>
            </a:extLst>
          </p:cNvPr>
          <p:cNvSpPr/>
          <p:nvPr/>
        </p:nvSpPr>
        <p:spPr>
          <a:xfrm>
            <a:off x="2079470" y="5291172"/>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8CE7FC0-D8E9-4C52-927B-0C5C2E49DDCD}"/>
              </a:ext>
            </a:extLst>
          </p:cNvPr>
          <p:cNvSpPr/>
          <p:nvPr/>
        </p:nvSpPr>
        <p:spPr>
          <a:xfrm>
            <a:off x="2553860"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B32611A-847D-B19D-F300-63C2DA462218}"/>
              </a:ext>
            </a:extLst>
          </p:cNvPr>
          <p:cNvSpPr/>
          <p:nvPr/>
        </p:nvSpPr>
        <p:spPr>
          <a:xfrm>
            <a:off x="3489809"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F5CA48B-A7C9-C610-0F94-86C169959096}"/>
              </a:ext>
            </a:extLst>
          </p:cNvPr>
          <p:cNvSpPr/>
          <p:nvPr/>
        </p:nvSpPr>
        <p:spPr>
          <a:xfrm>
            <a:off x="4425758"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16890FD3-C420-8FD6-843F-88230A6DE47F}"/>
              </a:ext>
            </a:extLst>
          </p:cNvPr>
          <p:cNvSpPr/>
          <p:nvPr/>
        </p:nvSpPr>
        <p:spPr>
          <a:xfrm>
            <a:off x="5361706"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3673BD0A-7045-65ED-1877-6D00E80D2593}"/>
              </a:ext>
            </a:extLst>
          </p:cNvPr>
          <p:cNvSpPr/>
          <p:nvPr/>
        </p:nvSpPr>
        <p:spPr>
          <a:xfrm>
            <a:off x="6297655"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0208206-D4AE-5509-BC41-CD571D68B047}"/>
              </a:ext>
            </a:extLst>
          </p:cNvPr>
          <p:cNvSpPr/>
          <p:nvPr/>
        </p:nvSpPr>
        <p:spPr>
          <a:xfrm>
            <a:off x="2083747"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74929F9-7C1D-4B15-FBF2-CF0E16E6F5DD}"/>
              </a:ext>
            </a:extLst>
          </p:cNvPr>
          <p:cNvSpPr/>
          <p:nvPr/>
        </p:nvSpPr>
        <p:spPr>
          <a:xfrm>
            <a:off x="3019696"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E4BDC13D-E205-9E13-5FAC-4974C2B27CB2}"/>
              </a:ext>
            </a:extLst>
          </p:cNvPr>
          <p:cNvSpPr/>
          <p:nvPr/>
        </p:nvSpPr>
        <p:spPr>
          <a:xfrm>
            <a:off x="3955644"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618CD87-D609-E85A-5CC9-8AC5CB0B4EBF}"/>
              </a:ext>
            </a:extLst>
          </p:cNvPr>
          <p:cNvSpPr/>
          <p:nvPr/>
        </p:nvSpPr>
        <p:spPr>
          <a:xfrm>
            <a:off x="4891593"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23B3A6C-DBD0-3AC7-868D-4D2DC9E15955}"/>
              </a:ext>
            </a:extLst>
          </p:cNvPr>
          <p:cNvSpPr/>
          <p:nvPr/>
        </p:nvSpPr>
        <p:spPr>
          <a:xfrm>
            <a:off x="5827542"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C71AFD7-A234-99C9-FA5C-9F7255F33FED}"/>
              </a:ext>
            </a:extLst>
          </p:cNvPr>
          <p:cNvSpPr/>
          <p:nvPr/>
        </p:nvSpPr>
        <p:spPr>
          <a:xfrm>
            <a:off x="6763490" y="4996283"/>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A861CCB-37C0-8EA2-C28A-33B331520A3B}"/>
              </a:ext>
            </a:extLst>
          </p:cNvPr>
          <p:cNvSpPr/>
          <p:nvPr/>
        </p:nvSpPr>
        <p:spPr>
          <a:xfrm>
            <a:off x="2079470" y="4701395"/>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FAF03C58-2E7A-9E67-F743-EDAA6C354FDD}"/>
              </a:ext>
            </a:extLst>
          </p:cNvPr>
          <p:cNvSpPr/>
          <p:nvPr/>
        </p:nvSpPr>
        <p:spPr>
          <a:xfrm>
            <a:off x="2553860"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A6C5EAE-27D2-C0DF-9BB2-C74436128493}"/>
              </a:ext>
            </a:extLst>
          </p:cNvPr>
          <p:cNvSpPr/>
          <p:nvPr/>
        </p:nvSpPr>
        <p:spPr>
          <a:xfrm>
            <a:off x="3489809"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278175CE-825E-8988-3E7D-E4E100BC0C79}"/>
              </a:ext>
            </a:extLst>
          </p:cNvPr>
          <p:cNvSpPr/>
          <p:nvPr/>
        </p:nvSpPr>
        <p:spPr>
          <a:xfrm>
            <a:off x="4425758"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14EF215-1015-9EDA-5B5C-B3E7E6672B5C}"/>
              </a:ext>
            </a:extLst>
          </p:cNvPr>
          <p:cNvSpPr/>
          <p:nvPr/>
        </p:nvSpPr>
        <p:spPr>
          <a:xfrm>
            <a:off x="5361706"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08A4B701-6C55-3486-0B01-758C60C96D50}"/>
              </a:ext>
            </a:extLst>
          </p:cNvPr>
          <p:cNvSpPr/>
          <p:nvPr/>
        </p:nvSpPr>
        <p:spPr>
          <a:xfrm>
            <a:off x="6297655"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D80BCFFB-D7B9-2AE7-BA32-74C9E35ACA88}"/>
              </a:ext>
            </a:extLst>
          </p:cNvPr>
          <p:cNvSpPr/>
          <p:nvPr/>
        </p:nvSpPr>
        <p:spPr>
          <a:xfrm>
            <a:off x="2085886"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CD5B458A-7C15-73B5-5D33-90129B61FB7C}"/>
              </a:ext>
            </a:extLst>
          </p:cNvPr>
          <p:cNvSpPr/>
          <p:nvPr/>
        </p:nvSpPr>
        <p:spPr>
          <a:xfrm>
            <a:off x="3021835"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71E24D34-76CF-4049-050D-27B91A217459}"/>
              </a:ext>
            </a:extLst>
          </p:cNvPr>
          <p:cNvSpPr/>
          <p:nvPr/>
        </p:nvSpPr>
        <p:spPr>
          <a:xfrm>
            <a:off x="3957783"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9F6C1EFB-4767-DAF7-84F4-588B961677A7}"/>
              </a:ext>
            </a:extLst>
          </p:cNvPr>
          <p:cNvSpPr/>
          <p:nvPr/>
        </p:nvSpPr>
        <p:spPr>
          <a:xfrm>
            <a:off x="4893732"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39CBDF7D-1042-BD1D-844F-A8C7833AE50C}"/>
              </a:ext>
            </a:extLst>
          </p:cNvPr>
          <p:cNvSpPr/>
          <p:nvPr/>
        </p:nvSpPr>
        <p:spPr>
          <a:xfrm>
            <a:off x="5829680"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FC9D6574-AF65-7372-1A86-449E28DBF120}"/>
              </a:ext>
            </a:extLst>
          </p:cNvPr>
          <p:cNvSpPr/>
          <p:nvPr/>
        </p:nvSpPr>
        <p:spPr>
          <a:xfrm>
            <a:off x="6765629" y="4406507"/>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EFBCB093-BD2B-FF52-3953-E0A4C64991BC}"/>
              </a:ext>
            </a:extLst>
          </p:cNvPr>
          <p:cNvSpPr/>
          <p:nvPr/>
        </p:nvSpPr>
        <p:spPr>
          <a:xfrm>
            <a:off x="2081609" y="4111619"/>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9AD9CB6F-CF53-965C-71B2-43BCFC1F9284}"/>
              </a:ext>
            </a:extLst>
          </p:cNvPr>
          <p:cNvSpPr/>
          <p:nvPr/>
        </p:nvSpPr>
        <p:spPr>
          <a:xfrm>
            <a:off x="2555999"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BC52746-B394-02F8-446C-879710255526}"/>
              </a:ext>
            </a:extLst>
          </p:cNvPr>
          <p:cNvSpPr/>
          <p:nvPr/>
        </p:nvSpPr>
        <p:spPr>
          <a:xfrm>
            <a:off x="3491948"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30F94BF3-9DBC-E417-B6F9-DFC3ACBECE36}"/>
              </a:ext>
            </a:extLst>
          </p:cNvPr>
          <p:cNvSpPr/>
          <p:nvPr/>
        </p:nvSpPr>
        <p:spPr>
          <a:xfrm>
            <a:off x="4427896"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48113D8-CDED-36DA-ED9B-A1620105A2A0}"/>
              </a:ext>
            </a:extLst>
          </p:cNvPr>
          <p:cNvSpPr/>
          <p:nvPr/>
        </p:nvSpPr>
        <p:spPr>
          <a:xfrm>
            <a:off x="5363845"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051BF2F4-9A3F-0CFB-69B1-D0C7C7C9883C}"/>
              </a:ext>
            </a:extLst>
          </p:cNvPr>
          <p:cNvSpPr/>
          <p:nvPr/>
        </p:nvSpPr>
        <p:spPr>
          <a:xfrm>
            <a:off x="6299793"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EA9E68EE-FBC5-0880-E952-ECE3A2E3E534}"/>
              </a:ext>
            </a:extLst>
          </p:cNvPr>
          <p:cNvSpPr/>
          <p:nvPr/>
        </p:nvSpPr>
        <p:spPr>
          <a:xfrm>
            <a:off x="2081609"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F6863054-33E3-5368-19FF-DF372389D1F2}"/>
              </a:ext>
            </a:extLst>
          </p:cNvPr>
          <p:cNvSpPr/>
          <p:nvPr/>
        </p:nvSpPr>
        <p:spPr>
          <a:xfrm>
            <a:off x="3017557"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B1DBAF-2AD3-6F6D-621C-A7831DBE2E70}"/>
              </a:ext>
            </a:extLst>
          </p:cNvPr>
          <p:cNvSpPr/>
          <p:nvPr/>
        </p:nvSpPr>
        <p:spPr>
          <a:xfrm>
            <a:off x="3953506"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CF33CE0A-1338-1309-FA26-21D341B99C55}"/>
              </a:ext>
            </a:extLst>
          </p:cNvPr>
          <p:cNvSpPr/>
          <p:nvPr/>
        </p:nvSpPr>
        <p:spPr>
          <a:xfrm>
            <a:off x="4889454"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93F32583-8592-CE42-B95F-729B6FFF2A61}"/>
              </a:ext>
            </a:extLst>
          </p:cNvPr>
          <p:cNvSpPr/>
          <p:nvPr/>
        </p:nvSpPr>
        <p:spPr>
          <a:xfrm>
            <a:off x="5825403"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FD3011D7-C2A6-5819-ACF8-76C9C95C6F7D}"/>
              </a:ext>
            </a:extLst>
          </p:cNvPr>
          <p:cNvSpPr/>
          <p:nvPr/>
        </p:nvSpPr>
        <p:spPr>
          <a:xfrm>
            <a:off x="6761351" y="3816731"/>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41FDC6D9-B291-A0D2-0C48-B124E298FEF9}"/>
              </a:ext>
            </a:extLst>
          </p:cNvPr>
          <p:cNvSpPr/>
          <p:nvPr/>
        </p:nvSpPr>
        <p:spPr>
          <a:xfrm>
            <a:off x="2077331" y="3521843"/>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23FC9899-29BE-31AC-A1AF-1A600CF73260}"/>
              </a:ext>
            </a:extLst>
          </p:cNvPr>
          <p:cNvSpPr/>
          <p:nvPr/>
        </p:nvSpPr>
        <p:spPr>
          <a:xfrm>
            <a:off x="2551722"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BF41DF7C-36E8-F470-5B97-8314DB331227}"/>
              </a:ext>
            </a:extLst>
          </p:cNvPr>
          <p:cNvSpPr/>
          <p:nvPr/>
        </p:nvSpPr>
        <p:spPr>
          <a:xfrm>
            <a:off x="3487670"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E134E34-6091-1550-6F5B-FAA0337FB96A}"/>
              </a:ext>
            </a:extLst>
          </p:cNvPr>
          <p:cNvSpPr/>
          <p:nvPr/>
        </p:nvSpPr>
        <p:spPr>
          <a:xfrm>
            <a:off x="4423619"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0E2361CE-0DB0-3641-5088-DFDD75D2AFAA}"/>
              </a:ext>
            </a:extLst>
          </p:cNvPr>
          <p:cNvSpPr/>
          <p:nvPr/>
        </p:nvSpPr>
        <p:spPr>
          <a:xfrm>
            <a:off x="5359567"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D3C3252E-D949-B9E5-7197-8A49C7AC79CC}"/>
              </a:ext>
            </a:extLst>
          </p:cNvPr>
          <p:cNvSpPr/>
          <p:nvPr/>
        </p:nvSpPr>
        <p:spPr>
          <a:xfrm>
            <a:off x="6295516"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8ECCD9D5-BA86-2611-767C-A5BA483A7543}"/>
              </a:ext>
            </a:extLst>
          </p:cNvPr>
          <p:cNvSpPr/>
          <p:nvPr/>
        </p:nvSpPr>
        <p:spPr>
          <a:xfrm>
            <a:off x="2083747"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DB8F2607-6EB8-1963-F638-4BFB071785C4}"/>
              </a:ext>
            </a:extLst>
          </p:cNvPr>
          <p:cNvSpPr/>
          <p:nvPr/>
        </p:nvSpPr>
        <p:spPr>
          <a:xfrm>
            <a:off x="3019696"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D8C8767E-19F7-C650-E9C9-16449EC7D9C4}"/>
              </a:ext>
            </a:extLst>
          </p:cNvPr>
          <p:cNvSpPr/>
          <p:nvPr/>
        </p:nvSpPr>
        <p:spPr>
          <a:xfrm>
            <a:off x="3955644"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EE16ABBE-2BB2-3CA0-97B2-94ED85B0D713}"/>
              </a:ext>
            </a:extLst>
          </p:cNvPr>
          <p:cNvSpPr/>
          <p:nvPr/>
        </p:nvSpPr>
        <p:spPr>
          <a:xfrm>
            <a:off x="4891593"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6727199A-DD3C-C0F3-E870-1074D2299E52}"/>
              </a:ext>
            </a:extLst>
          </p:cNvPr>
          <p:cNvSpPr/>
          <p:nvPr/>
        </p:nvSpPr>
        <p:spPr>
          <a:xfrm>
            <a:off x="5827542"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42C8DCB5-19EC-77D6-2F95-DD32B021C2A8}"/>
              </a:ext>
            </a:extLst>
          </p:cNvPr>
          <p:cNvSpPr/>
          <p:nvPr/>
        </p:nvSpPr>
        <p:spPr>
          <a:xfrm>
            <a:off x="6763490" y="3226955"/>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92DB2A39-DD04-D2D8-B2AC-21A0FD4BFDDE}"/>
              </a:ext>
            </a:extLst>
          </p:cNvPr>
          <p:cNvSpPr/>
          <p:nvPr/>
        </p:nvSpPr>
        <p:spPr>
          <a:xfrm>
            <a:off x="2079470" y="2932067"/>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C9DEAD0F-8F97-1D65-ED63-10EC1FFB5C6B}"/>
              </a:ext>
            </a:extLst>
          </p:cNvPr>
          <p:cNvSpPr/>
          <p:nvPr/>
        </p:nvSpPr>
        <p:spPr>
          <a:xfrm>
            <a:off x="2553860"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809A21CC-8713-2F91-F3D3-E23C4F92F869}"/>
              </a:ext>
            </a:extLst>
          </p:cNvPr>
          <p:cNvSpPr/>
          <p:nvPr/>
        </p:nvSpPr>
        <p:spPr>
          <a:xfrm>
            <a:off x="3489809"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B28AD2F9-ABD6-15DC-9E9F-54BA2F7D0B6D}"/>
              </a:ext>
            </a:extLst>
          </p:cNvPr>
          <p:cNvSpPr/>
          <p:nvPr/>
        </p:nvSpPr>
        <p:spPr>
          <a:xfrm>
            <a:off x="4425758"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0DD2685B-DE76-5F2E-9DB3-835B186041D6}"/>
              </a:ext>
            </a:extLst>
          </p:cNvPr>
          <p:cNvSpPr/>
          <p:nvPr/>
        </p:nvSpPr>
        <p:spPr>
          <a:xfrm>
            <a:off x="5361706"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A5784440-E69B-6AE9-803B-56647E365DAF}"/>
              </a:ext>
            </a:extLst>
          </p:cNvPr>
          <p:cNvSpPr/>
          <p:nvPr/>
        </p:nvSpPr>
        <p:spPr>
          <a:xfrm>
            <a:off x="6297655"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E5C19214-A87E-E579-968D-8682D086303F}"/>
              </a:ext>
            </a:extLst>
          </p:cNvPr>
          <p:cNvSpPr/>
          <p:nvPr/>
        </p:nvSpPr>
        <p:spPr>
          <a:xfrm>
            <a:off x="2083747"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E4CC1E18-B045-B10A-04DB-81D47F7FDE56}"/>
              </a:ext>
            </a:extLst>
          </p:cNvPr>
          <p:cNvSpPr/>
          <p:nvPr/>
        </p:nvSpPr>
        <p:spPr>
          <a:xfrm>
            <a:off x="3019696"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4B9ED881-7702-BBA0-7EF6-BEC38F2E0F22}"/>
              </a:ext>
            </a:extLst>
          </p:cNvPr>
          <p:cNvSpPr/>
          <p:nvPr/>
        </p:nvSpPr>
        <p:spPr>
          <a:xfrm>
            <a:off x="3955644"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81D2B095-F0E5-5A7D-237E-B50480E7E59B}"/>
              </a:ext>
            </a:extLst>
          </p:cNvPr>
          <p:cNvSpPr/>
          <p:nvPr/>
        </p:nvSpPr>
        <p:spPr>
          <a:xfrm>
            <a:off x="4891593"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2256DE37-3A39-05DF-4D10-D7A7CBED4087}"/>
              </a:ext>
            </a:extLst>
          </p:cNvPr>
          <p:cNvSpPr/>
          <p:nvPr/>
        </p:nvSpPr>
        <p:spPr>
          <a:xfrm>
            <a:off x="5827542"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03CB344B-1299-E4B8-13F1-1004C5CEA9B2}"/>
              </a:ext>
            </a:extLst>
          </p:cNvPr>
          <p:cNvSpPr/>
          <p:nvPr/>
        </p:nvSpPr>
        <p:spPr>
          <a:xfrm>
            <a:off x="6763490" y="2637178"/>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B8864B8D-D8D5-1488-80A3-D74853943AD8}"/>
              </a:ext>
            </a:extLst>
          </p:cNvPr>
          <p:cNvSpPr/>
          <p:nvPr/>
        </p:nvSpPr>
        <p:spPr>
          <a:xfrm>
            <a:off x="2079470" y="2342290"/>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7FAF5937-0392-5323-5069-7798B6627701}"/>
              </a:ext>
            </a:extLst>
          </p:cNvPr>
          <p:cNvSpPr/>
          <p:nvPr/>
        </p:nvSpPr>
        <p:spPr>
          <a:xfrm>
            <a:off x="2553860"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646C3DE1-8F43-6F8C-BB64-11D864C56097}"/>
              </a:ext>
            </a:extLst>
          </p:cNvPr>
          <p:cNvSpPr/>
          <p:nvPr/>
        </p:nvSpPr>
        <p:spPr>
          <a:xfrm>
            <a:off x="3489809"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C76250B8-D025-185E-8378-3012EE680CDC}"/>
              </a:ext>
            </a:extLst>
          </p:cNvPr>
          <p:cNvSpPr/>
          <p:nvPr/>
        </p:nvSpPr>
        <p:spPr>
          <a:xfrm>
            <a:off x="4425758"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5C24DF66-456F-77FA-6728-0E6397DE8B99}"/>
              </a:ext>
            </a:extLst>
          </p:cNvPr>
          <p:cNvSpPr/>
          <p:nvPr/>
        </p:nvSpPr>
        <p:spPr>
          <a:xfrm>
            <a:off x="5361706"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DFC49E09-B7B7-F029-5107-17E365DA0803}"/>
              </a:ext>
            </a:extLst>
          </p:cNvPr>
          <p:cNvSpPr/>
          <p:nvPr/>
        </p:nvSpPr>
        <p:spPr>
          <a:xfrm>
            <a:off x="6297655"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C79DCE08-4699-55D2-1F31-4B48A45749D7}"/>
              </a:ext>
            </a:extLst>
          </p:cNvPr>
          <p:cNvSpPr/>
          <p:nvPr/>
        </p:nvSpPr>
        <p:spPr>
          <a:xfrm>
            <a:off x="2085886"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9" name="Rectangle 108">
            <a:extLst>
              <a:ext uri="{FF2B5EF4-FFF2-40B4-BE49-F238E27FC236}">
                <a16:creationId xmlns:a16="http://schemas.microsoft.com/office/drawing/2014/main" id="{26102C91-FDD6-4073-3D06-99AE6B295854}"/>
              </a:ext>
            </a:extLst>
          </p:cNvPr>
          <p:cNvSpPr/>
          <p:nvPr/>
        </p:nvSpPr>
        <p:spPr>
          <a:xfrm>
            <a:off x="3021835"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D745F2FA-2135-7909-A310-056C583CB522}"/>
              </a:ext>
            </a:extLst>
          </p:cNvPr>
          <p:cNvSpPr/>
          <p:nvPr/>
        </p:nvSpPr>
        <p:spPr>
          <a:xfrm>
            <a:off x="3957783"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6C792E84-02B7-C220-BCC6-999B35D3D7CD}"/>
              </a:ext>
            </a:extLst>
          </p:cNvPr>
          <p:cNvSpPr/>
          <p:nvPr/>
        </p:nvSpPr>
        <p:spPr>
          <a:xfrm>
            <a:off x="4893732"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B75ACA29-C476-6507-4CD9-44C84CE3B408}"/>
              </a:ext>
            </a:extLst>
          </p:cNvPr>
          <p:cNvSpPr/>
          <p:nvPr/>
        </p:nvSpPr>
        <p:spPr>
          <a:xfrm>
            <a:off x="5829680"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B1DE9DFE-8D04-4FF8-9E80-266B3504E486}"/>
              </a:ext>
            </a:extLst>
          </p:cNvPr>
          <p:cNvSpPr/>
          <p:nvPr/>
        </p:nvSpPr>
        <p:spPr>
          <a:xfrm>
            <a:off x="6765629" y="2047402"/>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E5ADE380-BCA7-59C5-D9A3-5F4814A8A234}"/>
              </a:ext>
            </a:extLst>
          </p:cNvPr>
          <p:cNvSpPr/>
          <p:nvPr/>
        </p:nvSpPr>
        <p:spPr>
          <a:xfrm>
            <a:off x="2081609" y="1752514"/>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EF20FEC8-458B-BCFE-9E0A-392BDDAD889E}"/>
              </a:ext>
            </a:extLst>
          </p:cNvPr>
          <p:cNvSpPr/>
          <p:nvPr/>
        </p:nvSpPr>
        <p:spPr>
          <a:xfrm>
            <a:off x="2555999"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1F2A9087-FE73-E394-19AB-51024C23CA2D}"/>
              </a:ext>
            </a:extLst>
          </p:cNvPr>
          <p:cNvSpPr/>
          <p:nvPr/>
        </p:nvSpPr>
        <p:spPr>
          <a:xfrm>
            <a:off x="3491948"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7" name="Rectangle 116">
            <a:extLst>
              <a:ext uri="{FF2B5EF4-FFF2-40B4-BE49-F238E27FC236}">
                <a16:creationId xmlns:a16="http://schemas.microsoft.com/office/drawing/2014/main" id="{8883C8A6-5F78-BC8D-A318-E9FE98B14A44}"/>
              </a:ext>
            </a:extLst>
          </p:cNvPr>
          <p:cNvSpPr/>
          <p:nvPr/>
        </p:nvSpPr>
        <p:spPr>
          <a:xfrm>
            <a:off x="4427896"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16349E3C-DB74-D7A5-DAD8-AD8FD85CDEBE}"/>
              </a:ext>
            </a:extLst>
          </p:cNvPr>
          <p:cNvSpPr/>
          <p:nvPr/>
        </p:nvSpPr>
        <p:spPr>
          <a:xfrm>
            <a:off x="5363845"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C8DF2FF7-379E-9434-7DEF-A3157278A122}"/>
              </a:ext>
            </a:extLst>
          </p:cNvPr>
          <p:cNvSpPr/>
          <p:nvPr/>
        </p:nvSpPr>
        <p:spPr>
          <a:xfrm>
            <a:off x="6299793"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4B409B48-A891-B18C-F22F-C33BACFF96E8}"/>
              </a:ext>
            </a:extLst>
          </p:cNvPr>
          <p:cNvSpPr>
            <a:spLocks noGrp="1"/>
          </p:cNvSpPr>
          <p:nvPr>
            <p:ph type="sldNum" sz="quarter" idx="13"/>
          </p:nvPr>
        </p:nvSpPr>
        <p:spPr/>
        <p:txBody>
          <a:bodyPr/>
          <a:lstStyle/>
          <a:p>
            <a:fld id="{EB4B8DE2-A4E8-46E4-8BBF-D75455EFF32C}" type="slidenum">
              <a:rPr lang="en-US" smtClean="0"/>
              <a:pPr/>
              <a:t>46</a:t>
            </a:fld>
            <a:endParaRPr lang="en-US" dirty="0"/>
          </a:p>
        </p:txBody>
      </p:sp>
      <p:sp>
        <p:nvSpPr>
          <p:cNvPr id="5" name="Title 3">
            <a:extLst>
              <a:ext uri="{FF2B5EF4-FFF2-40B4-BE49-F238E27FC236}">
                <a16:creationId xmlns:a16="http://schemas.microsoft.com/office/drawing/2014/main" id="{1A6316B7-CB86-C3E5-8DA6-C01F0E44A6DD}"/>
              </a:ext>
            </a:extLst>
          </p:cNvPr>
          <p:cNvSpPr txBox="1">
            <a:spLocks/>
          </p:cNvSpPr>
          <p:nvPr/>
        </p:nvSpPr>
        <p:spPr>
          <a:xfrm>
            <a:off x="513653" y="386121"/>
            <a:ext cx="8085224" cy="5909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pPr algn="ctr"/>
            <a:r>
              <a:rPr lang="en-US" b="1" dirty="0" err="1"/>
              <a:t>SampCert</a:t>
            </a:r>
            <a:r>
              <a:rPr lang="en-US" b="1" dirty="0"/>
              <a:t> </a:t>
            </a:r>
          </a:p>
        </p:txBody>
      </p:sp>
      <p:sp>
        <p:nvSpPr>
          <p:cNvPr id="125" name="Rectangle 124">
            <a:extLst>
              <a:ext uri="{FF2B5EF4-FFF2-40B4-BE49-F238E27FC236}">
                <a16:creationId xmlns:a16="http://schemas.microsoft.com/office/drawing/2014/main" id="{B34503C0-B6B4-58E6-DCD0-A78FEA59D0EE}"/>
              </a:ext>
            </a:extLst>
          </p:cNvPr>
          <p:cNvSpPr/>
          <p:nvPr/>
        </p:nvSpPr>
        <p:spPr>
          <a:xfrm>
            <a:off x="2560277" y="5016161"/>
            <a:ext cx="2801427"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Amazon Ember" panose="020B0603020204020204" pitchFamily="34" charset="0"/>
                <a:ea typeface="Amazon Ember" panose="020B0603020204020204" pitchFamily="34" charset="0"/>
                <a:cs typeface="Amazon Ember" panose="020B0603020204020204" pitchFamily="34" charset="0"/>
              </a:rPr>
              <a:t>Verified Random Sampling</a:t>
            </a:r>
          </a:p>
        </p:txBody>
      </p:sp>
      <p:sp>
        <p:nvSpPr>
          <p:cNvPr id="126" name="Rectangle 125">
            <a:extLst>
              <a:ext uri="{FF2B5EF4-FFF2-40B4-BE49-F238E27FC236}">
                <a16:creationId xmlns:a16="http://schemas.microsoft.com/office/drawing/2014/main" id="{CF03A7C4-4BBD-7229-82E5-0C949C647A78}"/>
              </a:ext>
            </a:extLst>
          </p:cNvPr>
          <p:cNvSpPr/>
          <p:nvPr/>
        </p:nvSpPr>
        <p:spPr>
          <a:xfrm>
            <a:off x="3961306" y="3525391"/>
            <a:ext cx="2801427"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mazon Ember" panose="020B0603020204020204" pitchFamily="34" charset="0"/>
                <a:ea typeface="Amazon Ember" panose="020B0603020204020204" pitchFamily="34" charset="0"/>
                <a:cs typeface="Amazon Ember" panose="020B0603020204020204" pitchFamily="34" charset="0"/>
              </a:rPr>
              <a:t>Abstract DP</a:t>
            </a:r>
          </a:p>
        </p:txBody>
      </p:sp>
      <p:sp>
        <p:nvSpPr>
          <p:cNvPr id="128" name="Rectangle 127">
            <a:extLst>
              <a:ext uri="{FF2B5EF4-FFF2-40B4-BE49-F238E27FC236}">
                <a16:creationId xmlns:a16="http://schemas.microsoft.com/office/drawing/2014/main" id="{3C0390A4-C4ED-5BA0-F7F3-EE2F4D993E30}"/>
              </a:ext>
            </a:extLst>
          </p:cNvPr>
          <p:cNvSpPr/>
          <p:nvPr/>
        </p:nvSpPr>
        <p:spPr>
          <a:xfrm>
            <a:off x="2555223" y="2041012"/>
            <a:ext cx="2808622"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mazon Ember" panose="020B0603020204020204" pitchFamily="34" charset="0"/>
                <a:ea typeface="Amazon Ember" panose="020B0603020204020204" pitchFamily="34" charset="0"/>
                <a:cs typeface="Amazon Ember" panose="020B0603020204020204" pitchFamily="34" charset="0"/>
              </a:rPr>
              <a:t>Execution</a:t>
            </a:r>
          </a:p>
        </p:txBody>
      </p:sp>
      <p:sp>
        <p:nvSpPr>
          <p:cNvPr id="135" name="Rectangle 134">
            <a:extLst>
              <a:ext uri="{FF2B5EF4-FFF2-40B4-BE49-F238E27FC236}">
                <a16:creationId xmlns:a16="http://schemas.microsoft.com/office/drawing/2014/main" id="{540EEAC3-CC06-62F7-3D3E-0D2B5FA076F5}"/>
              </a:ext>
            </a:extLst>
          </p:cNvPr>
          <p:cNvSpPr/>
          <p:nvPr/>
        </p:nvSpPr>
        <p:spPr>
          <a:xfrm>
            <a:off x="2088025"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E3A22F24-675B-CD83-0A84-1C6F06922793}"/>
              </a:ext>
            </a:extLst>
          </p:cNvPr>
          <p:cNvSpPr/>
          <p:nvPr/>
        </p:nvSpPr>
        <p:spPr>
          <a:xfrm>
            <a:off x="3023974"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7" name="Rectangle 136">
            <a:extLst>
              <a:ext uri="{FF2B5EF4-FFF2-40B4-BE49-F238E27FC236}">
                <a16:creationId xmlns:a16="http://schemas.microsoft.com/office/drawing/2014/main" id="{60EEF9CF-77C2-884A-E7CC-44DE5DCBB45A}"/>
              </a:ext>
            </a:extLst>
          </p:cNvPr>
          <p:cNvSpPr/>
          <p:nvPr/>
        </p:nvSpPr>
        <p:spPr>
          <a:xfrm>
            <a:off x="3959922"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235658A4-EEE0-E084-3A2E-3E06C0057E95}"/>
              </a:ext>
            </a:extLst>
          </p:cNvPr>
          <p:cNvSpPr/>
          <p:nvPr/>
        </p:nvSpPr>
        <p:spPr>
          <a:xfrm>
            <a:off x="4895871"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2358E719-86AE-2069-F16B-6012DF6ECE4B}"/>
              </a:ext>
            </a:extLst>
          </p:cNvPr>
          <p:cNvSpPr/>
          <p:nvPr/>
        </p:nvSpPr>
        <p:spPr>
          <a:xfrm>
            <a:off x="5831819"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1CF5E197-1E72-CE7A-5310-66EF3CADB629}"/>
              </a:ext>
            </a:extLst>
          </p:cNvPr>
          <p:cNvSpPr/>
          <p:nvPr/>
        </p:nvSpPr>
        <p:spPr>
          <a:xfrm>
            <a:off x="6767768" y="1457626"/>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912AFBD3-CBFF-64E7-07DF-BF23BBF416F0}"/>
              </a:ext>
            </a:extLst>
          </p:cNvPr>
          <p:cNvSpPr/>
          <p:nvPr/>
        </p:nvSpPr>
        <p:spPr>
          <a:xfrm>
            <a:off x="2012090" y="1271940"/>
            <a:ext cx="5271209" cy="165807"/>
          </a:xfrm>
          <a:prstGeom prst="rect">
            <a:avLst/>
          </a:prstGeom>
          <a:solidFill>
            <a:schemeClr val="bg1">
              <a:lumMod val="75000"/>
            </a:schemeClr>
          </a:solidFill>
          <a:ln w="28575">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28708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B3EFF-3D26-DC8D-3CC0-22A392658E8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C1DCAC-B8A0-E957-720B-F47D1054F6EE}"/>
              </a:ext>
            </a:extLst>
          </p:cNvPr>
          <p:cNvSpPr>
            <a:spLocks noGrp="1"/>
          </p:cNvSpPr>
          <p:nvPr>
            <p:ph type="sldNum" sz="quarter" idx="13"/>
          </p:nvPr>
        </p:nvSpPr>
        <p:spPr/>
        <p:txBody>
          <a:bodyPr/>
          <a:lstStyle/>
          <a:p>
            <a:fld id="{EB4B8DE2-A4E8-46E4-8BBF-D75455EFF32C}" type="slidenum">
              <a:rPr lang="en-US" smtClean="0"/>
              <a:pPr/>
              <a:t>47</a:t>
            </a:fld>
            <a:endParaRPr lang="en-US" dirty="0"/>
          </a:p>
        </p:txBody>
      </p:sp>
      <p:sp>
        <p:nvSpPr>
          <p:cNvPr id="4" name="Title 3">
            <a:extLst>
              <a:ext uri="{FF2B5EF4-FFF2-40B4-BE49-F238E27FC236}">
                <a16:creationId xmlns:a16="http://schemas.microsoft.com/office/drawing/2014/main" id="{0BC828E0-B54D-9E5F-530B-810AADFC8F8B}"/>
              </a:ext>
            </a:extLst>
          </p:cNvPr>
          <p:cNvSpPr>
            <a:spLocks noGrp="1"/>
          </p:cNvSpPr>
          <p:nvPr>
            <p:ph type="title" idx="4294967295"/>
          </p:nvPr>
        </p:nvSpPr>
        <p:spPr>
          <a:xfrm>
            <a:off x="525376" y="606288"/>
            <a:ext cx="10972800" cy="590931"/>
          </a:xfrm>
        </p:spPr>
        <p:txBody>
          <a:bodyPr>
            <a:normAutofit fontScale="90000"/>
          </a:bodyPr>
          <a:lstStyle/>
          <a:p>
            <a:r>
              <a:rPr lang="en-US" dirty="0"/>
              <a:t>Execution </a:t>
            </a:r>
          </a:p>
        </p:txBody>
      </p:sp>
      <p:sp>
        <p:nvSpPr>
          <p:cNvPr id="2" name="Oval 1">
            <a:extLst>
              <a:ext uri="{FF2B5EF4-FFF2-40B4-BE49-F238E27FC236}">
                <a16:creationId xmlns:a16="http://schemas.microsoft.com/office/drawing/2014/main" id="{0EDE39E9-104E-56E0-8DA8-2E2322DC8976}"/>
              </a:ext>
            </a:extLst>
          </p:cNvPr>
          <p:cNvSpPr/>
          <p:nvPr/>
        </p:nvSpPr>
        <p:spPr>
          <a:xfrm>
            <a:off x="1578919" y="904748"/>
            <a:ext cx="8953849" cy="5276595"/>
          </a:xfrm>
          <a:prstGeom prst="ellipse">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9381E79-D093-55AC-6758-C319C096A299}"/>
              </a:ext>
            </a:extLst>
          </p:cNvPr>
          <p:cNvSpPr/>
          <p:nvPr/>
        </p:nvSpPr>
        <p:spPr>
          <a:xfrm>
            <a:off x="4065564" y="3927290"/>
            <a:ext cx="2018823" cy="1950388"/>
          </a:xfrm>
          <a:prstGeom prst="ellipse">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9C4BDE1-590B-7DA8-66CF-2D51E8CC0CB6}"/>
              </a:ext>
            </a:extLst>
          </p:cNvPr>
          <p:cNvSpPr txBox="1"/>
          <p:nvPr/>
        </p:nvSpPr>
        <p:spPr>
          <a:xfrm>
            <a:off x="2249574" y="2511744"/>
            <a:ext cx="7393712" cy="615553"/>
          </a:xfrm>
          <a:prstGeom prst="rect">
            <a:avLst/>
          </a:prstGeom>
          <a:noFill/>
        </p:spPr>
        <p:txBody>
          <a:bodyPr wrap="square">
            <a:spAutoFit/>
          </a:bodyPr>
          <a:lstStyle/>
          <a:p>
            <a:pPr algn="ctr"/>
            <a:r>
              <a:rPr lang="en-US" sz="3400" dirty="0">
                <a:latin typeface="Iosevka Term" panose="02000509030000000004" pitchFamily="49" charset="0"/>
                <a:ea typeface="Iosevka Term" panose="02000509030000000004" pitchFamily="49" charset="0"/>
                <a:cs typeface="Iosevka Term" panose="02000509030000000004" pitchFamily="49" charset="0"/>
              </a:rPr>
              <a:t>abbrev PMF (T : Type _) := T -&gt; R </a:t>
            </a:r>
          </a:p>
        </p:txBody>
      </p:sp>
      <p:sp>
        <p:nvSpPr>
          <p:cNvPr id="8" name="TextBox 7">
            <a:extLst>
              <a:ext uri="{FF2B5EF4-FFF2-40B4-BE49-F238E27FC236}">
                <a16:creationId xmlns:a16="http://schemas.microsoft.com/office/drawing/2014/main" id="{6D628380-53FD-C008-F343-62E78AC0278A}"/>
              </a:ext>
            </a:extLst>
          </p:cNvPr>
          <p:cNvSpPr txBox="1"/>
          <p:nvPr/>
        </p:nvSpPr>
        <p:spPr>
          <a:xfrm>
            <a:off x="1578919" y="4629468"/>
            <a:ext cx="6992112" cy="707886"/>
          </a:xfrm>
          <a:prstGeom prst="rect">
            <a:avLst/>
          </a:prstGeom>
          <a:noFill/>
        </p:spPr>
        <p:txBody>
          <a:bodyPr wrap="square">
            <a:spAutoFit/>
          </a:bodyPr>
          <a:lstStyle/>
          <a:p>
            <a:pPr algn="ctr"/>
            <a:r>
              <a:rPr lang="en-US" sz="4000" dirty="0">
                <a:latin typeface="Iosevka Term" panose="02000509030000000004" pitchFamily="49" charset="0"/>
                <a:ea typeface="Iosevka Term" panose="02000509030000000004" pitchFamily="49" charset="0"/>
                <a:cs typeface="Iosevka Term" panose="02000509030000000004" pitchFamily="49" charset="0"/>
              </a:rPr>
              <a:t>DSL</a:t>
            </a:r>
          </a:p>
        </p:txBody>
      </p:sp>
      <p:sp>
        <p:nvSpPr>
          <p:cNvPr id="10" name="TextBox 9">
            <a:extLst>
              <a:ext uri="{FF2B5EF4-FFF2-40B4-BE49-F238E27FC236}">
                <a16:creationId xmlns:a16="http://schemas.microsoft.com/office/drawing/2014/main" id="{CDA6803E-BCBA-A6AC-1544-554F6329EF44}"/>
              </a:ext>
            </a:extLst>
          </p:cNvPr>
          <p:cNvSpPr txBox="1"/>
          <p:nvPr/>
        </p:nvSpPr>
        <p:spPr>
          <a:xfrm>
            <a:off x="5987227" y="3728396"/>
            <a:ext cx="4850134" cy="461665"/>
          </a:xfrm>
          <a:prstGeom prst="rect">
            <a:avLst/>
          </a:prstGeom>
          <a:noFill/>
        </p:spPr>
        <p:txBody>
          <a:bodyPr wrap="square">
            <a:spAutoFit/>
          </a:bodyPr>
          <a:lstStyle/>
          <a:p>
            <a:pPr algn="ctr"/>
            <a:r>
              <a:rPr lang="en-US" sz="2400" dirty="0" err="1">
                <a:latin typeface="Amazon Ember" panose="020B0603020204020204" pitchFamily="34" charset="0"/>
                <a:ea typeface="Amazon Ember" panose="020B0603020204020204" pitchFamily="34" charset="0"/>
                <a:cs typeface="Amazon Ember" panose="020B0603020204020204" pitchFamily="34" charset="0"/>
              </a:rPr>
              <a:t>Noncomputable</a:t>
            </a: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14" name="Arc 13">
            <a:extLst>
              <a:ext uri="{FF2B5EF4-FFF2-40B4-BE49-F238E27FC236}">
                <a16:creationId xmlns:a16="http://schemas.microsoft.com/office/drawing/2014/main" id="{43AD78D9-7AA3-354C-43BB-74C8C8A3049B}"/>
              </a:ext>
            </a:extLst>
          </p:cNvPr>
          <p:cNvSpPr/>
          <p:nvPr/>
        </p:nvSpPr>
        <p:spPr>
          <a:xfrm rot="6318452">
            <a:off x="2688943" y="3988034"/>
            <a:ext cx="2173828" cy="2254262"/>
          </a:xfrm>
          <a:prstGeom prst="arc">
            <a:avLst>
              <a:gd name="adj1" fmla="val 16200000"/>
              <a:gd name="adj2" fmla="val 20535565"/>
            </a:avLst>
          </a:prstGeom>
          <a:ln w="25400">
            <a:solidFill>
              <a:schemeClr val="tx1"/>
            </a:solidFill>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TextBox 19">
            <a:extLst>
              <a:ext uri="{FF2B5EF4-FFF2-40B4-BE49-F238E27FC236}">
                <a16:creationId xmlns:a16="http://schemas.microsoft.com/office/drawing/2014/main" id="{57D52D12-0FD0-17E9-5F11-466BE2C196DA}"/>
              </a:ext>
            </a:extLst>
          </p:cNvPr>
          <p:cNvSpPr txBox="1"/>
          <p:nvPr/>
        </p:nvSpPr>
        <p:spPr>
          <a:xfrm>
            <a:off x="252620" y="5980791"/>
            <a:ext cx="3586687" cy="461665"/>
          </a:xfrm>
          <a:prstGeom prst="rect">
            <a:avLst/>
          </a:prstGeom>
          <a:noFill/>
        </p:spPr>
        <p:txBody>
          <a:bodyPr wrap="square">
            <a:spAutoFit/>
          </a:bodyPr>
          <a:lstStyle/>
          <a:p>
            <a:pPr algn="ctr"/>
            <a:r>
              <a:rPr lang="en-US" sz="2400" dirty="0">
                <a:latin typeface="Amazon Ember" panose="020B0603020204020204" pitchFamily="34" charset="0"/>
                <a:ea typeface="Amazon Ember" panose="020B0603020204020204" pitchFamily="34" charset="0"/>
                <a:cs typeface="Amazon Ember" panose="020B0603020204020204" pitchFamily="34" charset="0"/>
              </a:rPr>
              <a:t>Has sampling algorithm</a:t>
            </a:r>
          </a:p>
        </p:txBody>
      </p:sp>
    </p:spTree>
    <p:extLst>
      <p:ext uri="{BB962C8B-B14F-4D97-AF65-F5344CB8AC3E}">
        <p14:creationId xmlns:p14="http://schemas.microsoft.com/office/powerpoint/2010/main" val="3251853667"/>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20AA2-BD01-55C8-BB25-134BE5D6314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7AC2DC4-FD77-74DB-36E9-CF148042A42B}"/>
              </a:ext>
            </a:extLst>
          </p:cNvPr>
          <p:cNvSpPr>
            <a:spLocks noGrp="1"/>
          </p:cNvSpPr>
          <p:nvPr>
            <p:ph type="sldNum" sz="quarter" idx="13"/>
          </p:nvPr>
        </p:nvSpPr>
        <p:spPr/>
        <p:txBody>
          <a:bodyPr/>
          <a:lstStyle/>
          <a:p>
            <a:fld id="{EB4B8DE2-A4E8-46E4-8BBF-D75455EFF32C}" type="slidenum">
              <a:rPr lang="en-US" smtClean="0"/>
              <a:pPr/>
              <a:t>48</a:t>
            </a:fld>
            <a:endParaRPr lang="en-US" dirty="0"/>
          </a:p>
        </p:txBody>
      </p:sp>
      <p:sp>
        <p:nvSpPr>
          <p:cNvPr id="4" name="Title 3">
            <a:extLst>
              <a:ext uri="{FF2B5EF4-FFF2-40B4-BE49-F238E27FC236}">
                <a16:creationId xmlns:a16="http://schemas.microsoft.com/office/drawing/2014/main" id="{7FEC2530-9D29-E58F-45D9-51CCDF583EE0}"/>
              </a:ext>
            </a:extLst>
          </p:cNvPr>
          <p:cNvSpPr>
            <a:spLocks noGrp="1"/>
          </p:cNvSpPr>
          <p:nvPr>
            <p:ph type="title" idx="4294967295"/>
          </p:nvPr>
        </p:nvSpPr>
        <p:spPr>
          <a:xfrm>
            <a:off x="525376" y="606288"/>
            <a:ext cx="10972800" cy="590931"/>
          </a:xfrm>
        </p:spPr>
        <p:txBody>
          <a:bodyPr>
            <a:normAutofit fontScale="90000"/>
          </a:bodyPr>
          <a:lstStyle/>
          <a:p>
            <a:r>
              <a:rPr lang="en-US" dirty="0"/>
              <a:t>Execution</a:t>
            </a:r>
          </a:p>
        </p:txBody>
      </p:sp>
      <p:sp>
        <p:nvSpPr>
          <p:cNvPr id="5" name="Snip Single Corner Rectangle 4">
            <a:extLst>
              <a:ext uri="{FF2B5EF4-FFF2-40B4-BE49-F238E27FC236}">
                <a16:creationId xmlns:a16="http://schemas.microsoft.com/office/drawing/2014/main" id="{BEAE9247-B10C-D2D3-C091-7F8CB5A66B49}"/>
              </a:ext>
            </a:extLst>
          </p:cNvPr>
          <p:cNvSpPr/>
          <p:nvPr/>
        </p:nvSpPr>
        <p:spPr>
          <a:xfrm>
            <a:off x="525376" y="1304853"/>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nip Single Corner Rectangle 7">
            <a:extLst>
              <a:ext uri="{FF2B5EF4-FFF2-40B4-BE49-F238E27FC236}">
                <a16:creationId xmlns:a16="http://schemas.microsoft.com/office/drawing/2014/main" id="{37644AF8-E84B-AE5B-8D3F-C8AF76A2E2C9}"/>
              </a:ext>
            </a:extLst>
          </p:cNvPr>
          <p:cNvSpPr/>
          <p:nvPr/>
        </p:nvSpPr>
        <p:spPr>
          <a:xfrm>
            <a:off x="542408" y="3923116"/>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nip Single Corner Rectangle 10">
            <a:extLst>
              <a:ext uri="{FF2B5EF4-FFF2-40B4-BE49-F238E27FC236}">
                <a16:creationId xmlns:a16="http://schemas.microsoft.com/office/drawing/2014/main" id="{691DC829-0D13-521C-014C-E91D18091250}"/>
              </a:ext>
            </a:extLst>
          </p:cNvPr>
          <p:cNvSpPr/>
          <p:nvPr/>
        </p:nvSpPr>
        <p:spPr>
          <a:xfrm>
            <a:off x="6297238" y="1301600"/>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Snip Single Corner Rectangle 36">
            <a:extLst>
              <a:ext uri="{FF2B5EF4-FFF2-40B4-BE49-F238E27FC236}">
                <a16:creationId xmlns:a16="http://schemas.microsoft.com/office/drawing/2014/main" id="{D50D7165-1B47-BCF1-9E14-D1B31BA9DF1E}"/>
              </a:ext>
            </a:extLst>
          </p:cNvPr>
          <p:cNvSpPr/>
          <p:nvPr/>
        </p:nvSpPr>
        <p:spPr>
          <a:xfrm>
            <a:off x="6297238" y="3921038"/>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957AF905-B309-D15D-D651-2B6C75099ADE}"/>
              </a:ext>
            </a:extLst>
          </p:cNvPr>
          <p:cNvSpPr/>
          <p:nvPr/>
        </p:nvSpPr>
        <p:spPr>
          <a:xfrm>
            <a:off x="2141742" y="200960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EB789D5D-A299-2481-EC84-E38625C229A8}"/>
              </a:ext>
            </a:extLst>
          </p:cNvPr>
          <p:cNvCxnSpPr>
            <a:cxnSpLocks/>
            <a:stCxn id="9" idx="1"/>
            <a:endCxn id="9" idx="2"/>
          </p:cNvCxnSpPr>
          <p:nvPr/>
        </p:nvCxnSpPr>
        <p:spPr>
          <a:xfrm>
            <a:off x="2141742" y="3286391"/>
            <a:ext cx="1639955"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46D19CEC-D1BA-1655-7F95-518CBC41D043}"/>
              </a:ext>
            </a:extLst>
          </p:cNvPr>
          <p:cNvSpPr/>
          <p:nvPr/>
        </p:nvSpPr>
        <p:spPr>
          <a:xfrm>
            <a:off x="2646979" y="3216817"/>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CC5CC73-9B7F-A0DD-F0C3-69D9D8878F81}"/>
              </a:ext>
            </a:extLst>
          </p:cNvPr>
          <p:cNvSpPr/>
          <p:nvPr/>
        </p:nvSpPr>
        <p:spPr>
          <a:xfrm>
            <a:off x="2646979" y="2308352"/>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24B37F6B-B443-8E58-88B0-1393BD2FF5F1}"/>
              </a:ext>
            </a:extLst>
          </p:cNvPr>
          <p:cNvCxnSpPr>
            <a:cxnSpLocks/>
          </p:cNvCxnSpPr>
          <p:nvPr/>
        </p:nvCxnSpPr>
        <p:spPr>
          <a:xfrm>
            <a:off x="7892305" y="2869621"/>
            <a:ext cx="1008017"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2" name="Freeform 21">
            <a:extLst>
              <a:ext uri="{FF2B5EF4-FFF2-40B4-BE49-F238E27FC236}">
                <a16:creationId xmlns:a16="http://schemas.microsoft.com/office/drawing/2014/main" id="{1364274F-A91F-7799-72E2-3441C6FD18FC}"/>
              </a:ext>
            </a:extLst>
          </p:cNvPr>
          <p:cNvSpPr/>
          <p:nvPr/>
        </p:nvSpPr>
        <p:spPr>
          <a:xfrm>
            <a:off x="7892305" y="1967034"/>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124DE3CC-8C9B-B0B2-2170-20E68845357D}"/>
              </a:ext>
            </a:extLst>
          </p:cNvPr>
          <p:cNvCxnSpPr>
            <a:cxnSpLocks/>
            <a:stCxn id="24" idx="6"/>
            <a:endCxn id="22" idx="2"/>
          </p:cNvCxnSpPr>
          <p:nvPr/>
        </p:nvCxnSpPr>
        <p:spPr>
          <a:xfrm>
            <a:off x="9029481" y="3243822"/>
            <a:ext cx="502779"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8C557697-9DE5-4850-2E3A-5455641A40C5}"/>
              </a:ext>
            </a:extLst>
          </p:cNvPr>
          <p:cNvSpPr/>
          <p:nvPr/>
        </p:nvSpPr>
        <p:spPr>
          <a:xfrm>
            <a:off x="8890333" y="3174248"/>
            <a:ext cx="139148" cy="139148"/>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5B1EDA2-179F-F977-3C82-27427B7D42C3}"/>
              </a:ext>
            </a:extLst>
          </p:cNvPr>
          <p:cNvSpPr/>
          <p:nvPr/>
        </p:nvSpPr>
        <p:spPr>
          <a:xfrm>
            <a:off x="8890333" y="2795943"/>
            <a:ext cx="139148" cy="139148"/>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2EC0EF6C-5921-7137-A767-23D321D84DE8}"/>
              </a:ext>
            </a:extLst>
          </p:cNvPr>
          <p:cNvSpPr/>
          <p:nvPr/>
        </p:nvSpPr>
        <p:spPr>
          <a:xfrm>
            <a:off x="8410303" y="4641443"/>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a:extLst>
              <a:ext uri="{FF2B5EF4-FFF2-40B4-BE49-F238E27FC236}">
                <a16:creationId xmlns:a16="http://schemas.microsoft.com/office/drawing/2014/main" id="{31B26475-C663-8F46-CF64-CCD5C439F9E6}"/>
              </a:ext>
            </a:extLst>
          </p:cNvPr>
          <p:cNvSpPr/>
          <p:nvPr/>
        </p:nvSpPr>
        <p:spPr>
          <a:xfrm>
            <a:off x="8417674" y="4859748"/>
            <a:ext cx="1622156" cy="105772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74118"/>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a:extLst>
              <a:ext uri="{FF2B5EF4-FFF2-40B4-BE49-F238E27FC236}">
                <a16:creationId xmlns:a16="http://schemas.microsoft.com/office/drawing/2014/main" id="{4DD653AC-22EE-E0ED-E871-AD0A64D749A1}"/>
              </a:ext>
            </a:extLst>
          </p:cNvPr>
          <p:cNvSpPr/>
          <p:nvPr/>
        </p:nvSpPr>
        <p:spPr>
          <a:xfrm>
            <a:off x="8417674" y="5027418"/>
            <a:ext cx="1622156" cy="890052"/>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43922"/>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829A7073-63CD-26C8-9D7C-9A6C151BA5AB}"/>
              </a:ext>
            </a:extLst>
          </p:cNvPr>
          <p:cNvSpPr/>
          <p:nvPr/>
        </p:nvSpPr>
        <p:spPr>
          <a:xfrm>
            <a:off x="8417674" y="5288302"/>
            <a:ext cx="1622156" cy="62916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a:extLst>
              <a:ext uri="{FF2B5EF4-FFF2-40B4-BE49-F238E27FC236}">
                <a16:creationId xmlns:a16="http://schemas.microsoft.com/office/drawing/2014/main" id="{4761E776-2277-DDB9-5C56-DE02BB5D3FDD}"/>
              </a:ext>
            </a:extLst>
          </p:cNvPr>
          <p:cNvSpPr/>
          <p:nvPr/>
        </p:nvSpPr>
        <p:spPr>
          <a:xfrm>
            <a:off x="8412412" y="5764695"/>
            <a:ext cx="1622156" cy="157737"/>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a:extLst>
              <a:ext uri="{FF2B5EF4-FFF2-40B4-BE49-F238E27FC236}">
                <a16:creationId xmlns:a16="http://schemas.microsoft.com/office/drawing/2014/main" id="{2FE84F54-3593-E4EA-35C4-1CFD4D9AB045}"/>
              </a:ext>
            </a:extLst>
          </p:cNvPr>
          <p:cNvSpPr/>
          <p:nvPr/>
        </p:nvSpPr>
        <p:spPr>
          <a:xfrm>
            <a:off x="8420305" y="4729790"/>
            <a:ext cx="1622156" cy="1187679"/>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a:extLst>
              <a:ext uri="{FF2B5EF4-FFF2-40B4-BE49-F238E27FC236}">
                <a16:creationId xmlns:a16="http://schemas.microsoft.com/office/drawing/2014/main" id="{39CEEFB6-7890-D7BD-CF2B-57D9D08946FC}"/>
              </a:ext>
            </a:extLst>
          </p:cNvPr>
          <p:cNvSpPr/>
          <p:nvPr/>
        </p:nvSpPr>
        <p:spPr>
          <a:xfrm>
            <a:off x="8417674" y="5548232"/>
            <a:ext cx="1622156" cy="383495"/>
          </a:xfrm>
          <a:custGeom>
            <a:avLst/>
            <a:gdLst>
              <a:gd name="connsiteX0" fmla="*/ 0 w 1622156"/>
              <a:gd name="connsiteY0" fmla="*/ 497746 h 1370817"/>
              <a:gd name="connsiteX1" fmla="*/ 253139 w 1622156"/>
              <a:gd name="connsiteY1" fmla="*/ 843875 h 1370817"/>
              <a:gd name="connsiteX2" fmla="*/ 723255 w 1622156"/>
              <a:gd name="connsiteY2" fmla="*/ 1800 h 1370817"/>
              <a:gd name="connsiteX3" fmla="*/ 1291526 w 1622156"/>
              <a:gd name="connsiteY3" fmla="*/ 1112512 h 1370817"/>
              <a:gd name="connsiteX4" fmla="*/ 1622156 w 1622156"/>
              <a:gd name="connsiteY4" fmla="*/ 1370817 h 13708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22156" h="1370817">
                <a:moveTo>
                  <a:pt x="0" y="497746"/>
                </a:moveTo>
                <a:cubicBezTo>
                  <a:pt x="66298" y="712139"/>
                  <a:pt x="132596" y="926533"/>
                  <a:pt x="253139" y="843875"/>
                </a:cubicBezTo>
                <a:cubicBezTo>
                  <a:pt x="373682" y="761217"/>
                  <a:pt x="550191" y="-42973"/>
                  <a:pt x="723255" y="1800"/>
                </a:cubicBezTo>
                <a:cubicBezTo>
                  <a:pt x="896320" y="46573"/>
                  <a:pt x="1141709" y="884343"/>
                  <a:pt x="1291526" y="1112512"/>
                </a:cubicBezTo>
                <a:cubicBezTo>
                  <a:pt x="1441343" y="1340682"/>
                  <a:pt x="1531749" y="1355749"/>
                  <a:pt x="1622156" y="1370817"/>
                </a:cubicBezTo>
              </a:path>
            </a:pathLst>
          </a:custGeom>
          <a:noFill/>
          <a:ln w="19050">
            <a:solidFill>
              <a:srgbClr val="814BFF">
                <a:alpha val="27843"/>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F0A030B-A08F-E54A-7CBB-F85359EEDEFF}"/>
              </a:ext>
            </a:extLst>
          </p:cNvPr>
          <p:cNvCxnSpPr/>
          <p:nvPr/>
        </p:nvCxnSpPr>
        <p:spPr>
          <a:xfrm flipV="1">
            <a:off x="10386391" y="4983675"/>
            <a:ext cx="0" cy="564557"/>
          </a:xfrm>
          <a:prstGeom prst="straightConnector1">
            <a:avLst/>
          </a:prstGeom>
          <a:ln w="57150">
            <a:solidFill>
              <a:srgbClr val="814B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D15BF45F-6E86-6B19-99DA-95AA2B715FF9}"/>
              </a:ext>
            </a:extLst>
          </p:cNvPr>
          <p:cNvSpPr txBox="1"/>
          <p:nvPr/>
        </p:nvSpPr>
        <p:spPr>
          <a:xfrm>
            <a:off x="8769791" y="3349043"/>
            <a:ext cx="380232" cy="369332"/>
          </a:xfrm>
          <a:prstGeom prst="rect">
            <a:avLst/>
          </a:prstGeom>
          <a:noFill/>
        </p:spPr>
        <p:txBody>
          <a:bodyPr wrap="none" rtlCol="0">
            <a:spAutoFit/>
          </a:bodyPr>
          <a:lstStyle/>
          <a:p>
            <a:r>
              <a:rPr lang="en-US" dirty="0">
                <a:latin typeface="Iosevka" panose="02000509030000000004" pitchFamily="49" charset="0"/>
                <a:ea typeface="Iosevka" panose="02000509030000000004" pitchFamily="49" charset="0"/>
                <a:cs typeface="Iosevka" panose="02000509030000000004" pitchFamily="49" charset="0"/>
              </a:rPr>
              <a:t>2</a:t>
            </a:r>
            <a:r>
              <a:rPr lang="en-US" baseline="30000" dirty="0">
                <a:latin typeface="Iosevka" panose="02000509030000000004" pitchFamily="49" charset="0"/>
                <a:ea typeface="Iosevka" panose="02000509030000000004" pitchFamily="49" charset="0"/>
                <a:cs typeface="Iosevka" panose="02000509030000000004" pitchFamily="49" charset="0"/>
              </a:rPr>
              <a:t>8</a:t>
            </a:r>
          </a:p>
        </p:txBody>
      </p:sp>
      <p:sp>
        <p:nvSpPr>
          <p:cNvPr id="2" name="Freeform 1">
            <a:extLst>
              <a:ext uri="{FF2B5EF4-FFF2-40B4-BE49-F238E27FC236}">
                <a16:creationId xmlns:a16="http://schemas.microsoft.com/office/drawing/2014/main" id="{FC91C6B9-9D0B-16AC-58ED-EB48A641AF6F}"/>
              </a:ext>
            </a:extLst>
          </p:cNvPr>
          <p:cNvSpPr/>
          <p:nvPr/>
        </p:nvSpPr>
        <p:spPr>
          <a:xfrm>
            <a:off x="3881131" y="501645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7A6A86CE-73AF-913C-C659-1E0B4FB524E6}"/>
              </a:ext>
            </a:extLst>
          </p:cNvPr>
          <p:cNvSpPr/>
          <p:nvPr/>
        </p:nvSpPr>
        <p:spPr>
          <a:xfrm>
            <a:off x="4698093" y="5017881"/>
            <a:ext cx="693751" cy="1108530"/>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D5736C10-537A-DF6A-B96F-F24AFB4DA6C1}"/>
              </a:ext>
            </a:extLst>
          </p:cNvPr>
          <p:cNvSpPr/>
          <p:nvPr/>
        </p:nvSpPr>
        <p:spPr>
          <a:xfrm>
            <a:off x="1004416" y="5373195"/>
            <a:ext cx="693751" cy="715618"/>
          </a:xfrm>
          <a:custGeom>
            <a:avLst/>
            <a:gdLst>
              <a:gd name="connsiteX0" fmla="*/ 0 w 954156"/>
              <a:gd name="connsiteY0" fmla="*/ 944311 h 944311"/>
              <a:gd name="connsiteX1" fmla="*/ 298174 w 954156"/>
              <a:gd name="connsiteY1" fmla="*/ 695832 h 944311"/>
              <a:gd name="connsiteX2" fmla="*/ 487017 w 954156"/>
              <a:gd name="connsiteY2" fmla="*/ 93 h 944311"/>
              <a:gd name="connsiteX3" fmla="*/ 685800 w 954156"/>
              <a:gd name="connsiteY3" fmla="*/ 745528 h 944311"/>
              <a:gd name="connsiteX4" fmla="*/ 954156 w 954156"/>
              <a:gd name="connsiteY4" fmla="*/ 934371 h 944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4156" h="944311">
                <a:moveTo>
                  <a:pt x="0" y="944311"/>
                </a:moveTo>
                <a:cubicBezTo>
                  <a:pt x="108502" y="898756"/>
                  <a:pt x="217005" y="853202"/>
                  <a:pt x="298174" y="695832"/>
                </a:cubicBezTo>
                <a:cubicBezTo>
                  <a:pt x="379343" y="538462"/>
                  <a:pt x="422413" y="-8190"/>
                  <a:pt x="487017" y="93"/>
                </a:cubicBezTo>
                <a:cubicBezTo>
                  <a:pt x="551621" y="8376"/>
                  <a:pt x="607944" y="589815"/>
                  <a:pt x="685800" y="745528"/>
                </a:cubicBezTo>
                <a:cubicBezTo>
                  <a:pt x="763656" y="901241"/>
                  <a:pt x="858906" y="917806"/>
                  <a:pt x="954156" y="934371"/>
                </a:cubicBezTo>
              </a:path>
            </a:pathLst>
          </a:custGeom>
          <a:no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895680C6-0198-FACB-F0FA-63111DE792E7}"/>
              </a:ext>
            </a:extLst>
          </p:cNvPr>
          <p:cNvSpPr/>
          <p:nvPr/>
        </p:nvSpPr>
        <p:spPr>
          <a:xfrm>
            <a:off x="3817560" y="4841842"/>
            <a:ext cx="1639955" cy="1276788"/>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910EEC8-A141-F440-49CE-25005AC159AA}"/>
              </a:ext>
            </a:extLst>
          </p:cNvPr>
          <p:cNvSpPr/>
          <p:nvPr/>
        </p:nvSpPr>
        <p:spPr>
          <a:xfrm>
            <a:off x="1866086" y="4422199"/>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FDFEA5FA-28EC-A4FE-FDB2-A784532020B0}"/>
              </a:ext>
            </a:extLst>
          </p:cNvPr>
          <p:cNvSpPr/>
          <p:nvPr/>
        </p:nvSpPr>
        <p:spPr>
          <a:xfrm>
            <a:off x="994706" y="5150508"/>
            <a:ext cx="1205305" cy="938391"/>
          </a:xfrm>
          <a:custGeom>
            <a:avLst/>
            <a:gdLst>
              <a:gd name="connsiteX0" fmla="*/ 0 w 1361661"/>
              <a:gd name="connsiteY0" fmla="*/ 0 h 1093304"/>
              <a:gd name="connsiteX1" fmla="*/ 0 w 1361661"/>
              <a:gd name="connsiteY1" fmla="*/ 1093304 h 1093304"/>
              <a:gd name="connsiteX2" fmla="*/ 1361661 w 1361661"/>
              <a:gd name="connsiteY2" fmla="*/ 1093304 h 1093304"/>
            </a:gdLst>
            <a:ahLst/>
            <a:cxnLst>
              <a:cxn ang="0">
                <a:pos x="connsiteX0" y="connsiteY0"/>
              </a:cxn>
              <a:cxn ang="0">
                <a:pos x="connsiteX1" y="connsiteY1"/>
              </a:cxn>
              <a:cxn ang="0">
                <a:pos x="connsiteX2" y="connsiteY2"/>
              </a:cxn>
            </a:cxnLst>
            <a:rect l="l" t="t" r="r" b="b"/>
            <a:pathLst>
              <a:path w="1361661" h="1093304">
                <a:moveTo>
                  <a:pt x="0" y="0"/>
                </a:moveTo>
                <a:lnTo>
                  <a:pt x="0" y="1093304"/>
                </a:lnTo>
                <a:lnTo>
                  <a:pt x="1361661" y="1093304"/>
                </a:lnTo>
              </a:path>
            </a:pathLst>
          </a:cu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5B05D36D-E199-2709-89C6-972C8387DD86}"/>
              </a:ext>
            </a:extLst>
          </p:cNvPr>
          <p:cNvCxnSpPr>
            <a:cxnSpLocks/>
          </p:cNvCxnSpPr>
          <p:nvPr/>
        </p:nvCxnSpPr>
        <p:spPr>
          <a:xfrm>
            <a:off x="3161406" y="5627176"/>
            <a:ext cx="38742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BCC818A9-150F-44E0-5AFF-2DB3D2E529CD}"/>
              </a:ext>
            </a:extLst>
          </p:cNvPr>
          <p:cNvCxnSpPr>
            <a:cxnSpLocks/>
          </p:cNvCxnSpPr>
          <p:nvPr/>
        </p:nvCxnSpPr>
        <p:spPr>
          <a:xfrm>
            <a:off x="1864407" y="5360590"/>
            <a:ext cx="1206984" cy="0"/>
          </a:xfrm>
          <a:prstGeom prst="line">
            <a:avLst/>
          </a:prstGeom>
          <a:ln w="28575">
            <a:solidFill>
              <a:srgbClr val="814BFF"/>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797C0D50-0A62-C94F-EECA-9D2E77987841}"/>
              </a:ext>
            </a:extLst>
          </p:cNvPr>
          <p:cNvSpPr/>
          <p:nvPr/>
        </p:nvSpPr>
        <p:spPr>
          <a:xfrm>
            <a:off x="2140661"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B44B8CB-0F77-F07D-C893-8DF050505A46}"/>
              </a:ext>
            </a:extLst>
          </p:cNvPr>
          <p:cNvSpPr/>
          <p:nvPr/>
        </p:nvSpPr>
        <p:spPr>
          <a:xfrm>
            <a:off x="2140661"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4DBBF930-94C0-5335-DF79-C39606E20C86}"/>
              </a:ext>
            </a:extLst>
          </p:cNvPr>
          <p:cNvSpPr/>
          <p:nvPr/>
        </p:nvSpPr>
        <p:spPr>
          <a:xfrm>
            <a:off x="2621855" y="5318754"/>
            <a:ext cx="83671" cy="83671"/>
          </a:xfrm>
          <a:prstGeom prst="ellipse">
            <a:avLst/>
          </a:prstGeom>
          <a:solidFill>
            <a:schemeClr val="bg1"/>
          </a:solidFill>
          <a:ln w="28575">
            <a:solidFill>
              <a:srgbClr val="814B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5700B4A6-02DE-377C-52C6-9DF40848AA5C}"/>
              </a:ext>
            </a:extLst>
          </p:cNvPr>
          <p:cNvSpPr/>
          <p:nvPr/>
        </p:nvSpPr>
        <p:spPr>
          <a:xfrm>
            <a:off x="2621855" y="4648030"/>
            <a:ext cx="83671" cy="83671"/>
          </a:xfrm>
          <a:prstGeom prst="ellipse">
            <a:avLst/>
          </a:prstGeom>
          <a:solidFill>
            <a:srgbClr val="814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A1C1C0C-88E2-031C-270F-EABBBA05D617}"/>
              </a:ext>
            </a:extLst>
          </p:cNvPr>
          <p:cNvSpPr txBox="1"/>
          <p:nvPr/>
        </p:nvSpPr>
        <p:spPr>
          <a:xfrm>
            <a:off x="627417" y="1377764"/>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return</a:t>
            </a:r>
          </a:p>
        </p:txBody>
      </p:sp>
      <p:sp>
        <p:nvSpPr>
          <p:cNvPr id="33" name="TextBox 32">
            <a:extLst>
              <a:ext uri="{FF2B5EF4-FFF2-40B4-BE49-F238E27FC236}">
                <a16:creationId xmlns:a16="http://schemas.microsoft.com/office/drawing/2014/main" id="{9F4A392D-5CC4-4D82-0634-720BEA99B495}"/>
              </a:ext>
            </a:extLst>
          </p:cNvPr>
          <p:cNvSpPr txBox="1"/>
          <p:nvPr/>
        </p:nvSpPr>
        <p:spPr>
          <a:xfrm>
            <a:off x="644448" y="3996027"/>
            <a:ext cx="2149147"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34" name="TextBox 33">
            <a:extLst>
              <a:ext uri="{FF2B5EF4-FFF2-40B4-BE49-F238E27FC236}">
                <a16:creationId xmlns:a16="http://schemas.microsoft.com/office/drawing/2014/main" id="{68C6C609-B230-4193-19C9-9C4AB0F499FE}"/>
              </a:ext>
            </a:extLst>
          </p:cNvPr>
          <p:cNvSpPr txBox="1"/>
          <p:nvPr/>
        </p:nvSpPr>
        <p:spPr>
          <a:xfrm>
            <a:off x="6392938" y="1353255"/>
            <a:ext cx="2877185" cy="461665"/>
          </a:xfrm>
          <a:prstGeom prst="rect">
            <a:avLst/>
          </a:prstGeom>
          <a:noFill/>
        </p:spPr>
        <p:txBody>
          <a:bodyPr wrap="square" rtlCol="0">
            <a:spAutoFit/>
          </a:bodyPr>
          <a:lstStyle/>
          <a:p>
            <a:r>
              <a:rPr lang="en-US" sz="2400" b="1" dirty="0" err="1">
                <a:latin typeface="Amazon Ember" panose="020B0603020204020204" pitchFamily="34" charset="0"/>
                <a:ea typeface="Amazon Ember" panose="020B0603020204020204" pitchFamily="34" charset="0"/>
                <a:cs typeface="Amazon Ember" panose="020B0603020204020204" pitchFamily="34" charset="0"/>
              </a:rPr>
              <a:t>uniformByte</a:t>
            </a:r>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5" name="TextBox 34">
            <a:extLst>
              <a:ext uri="{FF2B5EF4-FFF2-40B4-BE49-F238E27FC236}">
                <a16:creationId xmlns:a16="http://schemas.microsoft.com/office/drawing/2014/main" id="{82D7A3B4-9104-E4C4-F2B1-D39C4D4206E3}"/>
              </a:ext>
            </a:extLst>
          </p:cNvPr>
          <p:cNvSpPr txBox="1"/>
          <p:nvPr/>
        </p:nvSpPr>
        <p:spPr>
          <a:xfrm>
            <a:off x="6395011" y="4017311"/>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while</a:t>
            </a:r>
          </a:p>
        </p:txBody>
      </p:sp>
    </p:spTree>
    <p:extLst>
      <p:ext uri="{BB962C8B-B14F-4D97-AF65-F5344CB8AC3E}">
        <p14:creationId xmlns:p14="http://schemas.microsoft.com/office/powerpoint/2010/main" val="231992307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EF8C6-B9C0-F9AB-5DD0-8E19D2F3858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978869B-D902-F9F0-B686-6F71CC7BD891}"/>
              </a:ext>
            </a:extLst>
          </p:cNvPr>
          <p:cNvSpPr>
            <a:spLocks noGrp="1"/>
          </p:cNvSpPr>
          <p:nvPr>
            <p:ph type="sldNum" sz="quarter" idx="13"/>
          </p:nvPr>
        </p:nvSpPr>
        <p:spPr/>
        <p:txBody>
          <a:bodyPr/>
          <a:lstStyle/>
          <a:p>
            <a:fld id="{EB4B8DE2-A4E8-46E4-8BBF-D75455EFF32C}" type="slidenum">
              <a:rPr lang="en-US" smtClean="0"/>
              <a:pPr/>
              <a:t>49</a:t>
            </a:fld>
            <a:endParaRPr lang="en-US" dirty="0"/>
          </a:p>
        </p:txBody>
      </p:sp>
      <p:sp>
        <p:nvSpPr>
          <p:cNvPr id="4" name="Title 3">
            <a:extLst>
              <a:ext uri="{FF2B5EF4-FFF2-40B4-BE49-F238E27FC236}">
                <a16:creationId xmlns:a16="http://schemas.microsoft.com/office/drawing/2014/main" id="{7030FC67-7B36-6B3C-20ED-DE9D69810D88}"/>
              </a:ext>
            </a:extLst>
          </p:cNvPr>
          <p:cNvSpPr>
            <a:spLocks noGrp="1"/>
          </p:cNvSpPr>
          <p:nvPr>
            <p:ph type="title" idx="4294967295"/>
          </p:nvPr>
        </p:nvSpPr>
        <p:spPr>
          <a:xfrm>
            <a:off x="525376" y="606288"/>
            <a:ext cx="10972800" cy="590931"/>
          </a:xfrm>
        </p:spPr>
        <p:txBody>
          <a:bodyPr>
            <a:normAutofit fontScale="90000"/>
          </a:bodyPr>
          <a:lstStyle/>
          <a:p>
            <a:r>
              <a:rPr lang="en-US" dirty="0"/>
              <a:t>Execution</a:t>
            </a:r>
          </a:p>
        </p:txBody>
      </p:sp>
      <p:sp>
        <p:nvSpPr>
          <p:cNvPr id="25" name="Snip Single Corner Rectangle 24">
            <a:extLst>
              <a:ext uri="{FF2B5EF4-FFF2-40B4-BE49-F238E27FC236}">
                <a16:creationId xmlns:a16="http://schemas.microsoft.com/office/drawing/2014/main" id="{7C39ED97-07E9-1C52-DF0F-7BBEE9B178DD}"/>
              </a:ext>
            </a:extLst>
          </p:cNvPr>
          <p:cNvSpPr/>
          <p:nvPr/>
        </p:nvSpPr>
        <p:spPr>
          <a:xfrm>
            <a:off x="525376" y="1304853"/>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DB6D0220-C321-29A0-7005-02D5EE4A226E}"/>
              </a:ext>
            </a:extLst>
          </p:cNvPr>
          <p:cNvSpPr txBox="1"/>
          <p:nvPr/>
        </p:nvSpPr>
        <p:spPr>
          <a:xfrm>
            <a:off x="627417" y="1377764"/>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return</a:t>
            </a:r>
          </a:p>
        </p:txBody>
      </p:sp>
      <p:sp>
        <p:nvSpPr>
          <p:cNvPr id="27" name="Snip Single Corner Rectangle 26">
            <a:extLst>
              <a:ext uri="{FF2B5EF4-FFF2-40B4-BE49-F238E27FC236}">
                <a16:creationId xmlns:a16="http://schemas.microsoft.com/office/drawing/2014/main" id="{C9D7C0F7-0533-DF36-6D9E-DAF00DF76E7E}"/>
              </a:ext>
            </a:extLst>
          </p:cNvPr>
          <p:cNvSpPr/>
          <p:nvPr/>
        </p:nvSpPr>
        <p:spPr>
          <a:xfrm>
            <a:off x="542408" y="3923116"/>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BC13866-57AB-AEB5-4278-6D86FA425E5B}"/>
              </a:ext>
            </a:extLst>
          </p:cNvPr>
          <p:cNvSpPr txBox="1"/>
          <p:nvPr/>
        </p:nvSpPr>
        <p:spPr>
          <a:xfrm>
            <a:off x="644448" y="3996027"/>
            <a:ext cx="2149147"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bind</a:t>
            </a:r>
          </a:p>
        </p:txBody>
      </p:sp>
      <p:sp>
        <p:nvSpPr>
          <p:cNvPr id="29" name="Snip Single Corner Rectangle 28">
            <a:extLst>
              <a:ext uri="{FF2B5EF4-FFF2-40B4-BE49-F238E27FC236}">
                <a16:creationId xmlns:a16="http://schemas.microsoft.com/office/drawing/2014/main" id="{DC2A2DA6-9D8C-D5EE-71D9-E8BF99413764}"/>
              </a:ext>
            </a:extLst>
          </p:cNvPr>
          <p:cNvSpPr/>
          <p:nvPr/>
        </p:nvSpPr>
        <p:spPr>
          <a:xfrm>
            <a:off x="6297238" y="1301600"/>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493A3563-DA90-22AD-F7A3-42A63FC7BE53}"/>
              </a:ext>
            </a:extLst>
          </p:cNvPr>
          <p:cNvSpPr txBox="1"/>
          <p:nvPr/>
        </p:nvSpPr>
        <p:spPr>
          <a:xfrm>
            <a:off x="6392938" y="1353255"/>
            <a:ext cx="2877185" cy="461665"/>
          </a:xfrm>
          <a:prstGeom prst="rect">
            <a:avLst/>
          </a:prstGeom>
          <a:noFill/>
        </p:spPr>
        <p:txBody>
          <a:bodyPr wrap="square" rtlCol="0">
            <a:spAutoFit/>
          </a:bodyPr>
          <a:lstStyle/>
          <a:p>
            <a:r>
              <a:rPr lang="en-US" sz="2400" b="1" dirty="0" err="1">
                <a:latin typeface="Amazon Ember" panose="020B0603020204020204" pitchFamily="34" charset="0"/>
                <a:ea typeface="Amazon Ember" panose="020B0603020204020204" pitchFamily="34" charset="0"/>
                <a:cs typeface="Amazon Ember" panose="020B0603020204020204" pitchFamily="34" charset="0"/>
              </a:rPr>
              <a:t>uniformByte</a:t>
            </a:r>
            <a:endParaRPr lang="en-US" sz="2400" b="1" dirty="0">
              <a:latin typeface="Amazon Ember" panose="020B0603020204020204" pitchFamily="34" charset="0"/>
              <a:ea typeface="Amazon Ember" panose="020B0603020204020204" pitchFamily="34" charset="0"/>
              <a:cs typeface="Amazon Ember" panose="020B0603020204020204" pitchFamily="34" charset="0"/>
            </a:endParaRPr>
          </a:p>
        </p:txBody>
      </p:sp>
      <p:sp>
        <p:nvSpPr>
          <p:cNvPr id="31" name="Snip Single Corner Rectangle 30">
            <a:extLst>
              <a:ext uri="{FF2B5EF4-FFF2-40B4-BE49-F238E27FC236}">
                <a16:creationId xmlns:a16="http://schemas.microsoft.com/office/drawing/2014/main" id="{6A56A602-789F-22E0-85DE-803830F4C3FF}"/>
              </a:ext>
            </a:extLst>
          </p:cNvPr>
          <p:cNvSpPr/>
          <p:nvPr/>
        </p:nvSpPr>
        <p:spPr>
          <a:xfrm>
            <a:off x="6297238" y="3921038"/>
            <a:ext cx="5570624" cy="2433234"/>
          </a:xfrm>
          <a:prstGeom prst="snip1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90F67BA-30D9-FA20-AD7D-F06C98C8ECFE}"/>
              </a:ext>
            </a:extLst>
          </p:cNvPr>
          <p:cNvSpPr txBox="1"/>
          <p:nvPr/>
        </p:nvSpPr>
        <p:spPr>
          <a:xfrm>
            <a:off x="6395011" y="4017311"/>
            <a:ext cx="1317356" cy="461665"/>
          </a:xfrm>
          <a:prstGeom prst="rect">
            <a:avLst/>
          </a:prstGeom>
          <a:noFill/>
        </p:spPr>
        <p:txBody>
          <a:bodyPr wrap="square" rtlCol="0">
            <a:spAutoFit/>
          </a:bodyPr>
          <a:lstStyle/>
          <a:p>
            <a:r>
              <a:rPr lang="en-US" sz="2400" b="1" dirty="0">
                <a:latin typeface="Amazon Ember" panose="020B0603020204020204" pitchFamily="34" charset="0"/>
                <a:ea typeface="Amazon Ember" panose="020B0603020204020204" pitchFamily="34" charset="0"/>
                <a:cs typeface="Amazon Ember" panose="020B0603020204020204" pitchFamily="34" charset="0"/>
              </a:rPr>
              <a:t>while</a:t>
            </a:r>
          </a:p>
        </p:txBody>
      </p:sp>
      <p:sp>
        <p:nvSpPr>
          <p:cNvPr id="2" name="TextBox 1">
            <a:extLst>
              <a:ext uri="{FF2B5EF4-FFF2-40B4-BE49-F238E27FC236}">
                <a16:creationId xmlns:a16="http://schemas.microsoft.com/office/drawing/2014/main" id="{E8F115D4-1A7B-C883-7D6A-8B16D937D82E}"/>
              </a:ext>
            </a:extLst>
          </p:cNvPr>
          <p:cNvSpPr txBox="1"/>
          <p:nvPr/>
        </p:nvSpPr>
        <p:spPr>
          <a:xfrm>
            <a:off x="2310785" y="2333551"/>
            <a:ext cx="2177348" cy="369332"/>
          </a:xfrm>
          <a:prstGeom prst="rect">
            <a:avLst/>
          </a:prstGeom>
          <a:noFill/>
        </p:spPr>
        <p:txBody>
          <a:bodyPr wrap="square" rtlCol="0">
            <a:spAutoFit/>
          </a:bodyPr>
          <a:lstStyle/>
          <a:p>
            <a:r>
              <a:rPr lang="en-US" dirty="0">
                <a:latin typeface="Iosevka" panose="02000509030000000004" pitchFamily="49" charset="0"/>
                <a:ea typeface="Iosevka" panose="02000509030000000004" pitchFamily="49" charset="0"/>
                <a:cs typeface="Iosevka" panose="02000509030000000004" pitchFamily="49" charset="0"/>
              </a:rPr>
              <a:t>return v;</a:t>
            </a:r>
          </a:p>
        </p:txBody>
      </p:sp>
      <p:sp>
        <p:nvSpPr>
          <p:cNvPr id="6" name="TextBox 5">
            <a:extLst>
              <a:ext uri="{FF2B5EF4-FFF2-40B4-BE49-F238E27FC236}">
                <a16:creationId xmlns:a16="http://schemas.microsoft.com/office/drawing/2014/main" id="{453B9301-AC31-BE53-1753-0379FCE84F27}"/>
              </a:ext>
            </a:extLst>
          </p:cNvPr>
          <p:cNvSpPr txBox="1"/>
          <p:nvPr/>
        </p:nvSpPr>
        <p:spPr>
          <a:xfrm>
            <a:off x="1064579" y="4826753"/>
            <a:ext cx="6297237" cy="923330"/>
          </a:xfrm>
          <a:prstGeom prst="rect">
            <a:avLst/>
          </a:prstGeom>
          <a:noFill/>
        </p:spPr>
        <p:txBody>
          <a:bodyPr wrap="square" rtlCol="0">
            <a:spAutoFit/>
          </a:bodyPr>
          <a:lstStyle/>
          <a:p>
            <a:r>
              <a:rPr lang="en-US" dirty="0" err="1">
                <a:latin typeface="Iosevka" panose="02000509030000000004" pitchFamily="49" charset="0"/>
                <a:ea typeface="Iosevka" panose="02000509030000000004" pitchFamily="49" charset="0"/>
                <a:cs typeface="Iosevka" panose="02000509030000000004" pitchFamily="49" charset="0"/>
              </a:rPr>
              <a:t>lean_object</a:t>
            </a:r>
            <a:r>
              <a:rPr lang="en-US" dirty="0">
                <a:latin typeface="Iosevka" panose="02000509030000000004" pitchFamily="49" charset="0"/>
                <a:ea typeface="Iosevka" panose="02000509030000000004" pitchFamily="49" charset="0"/>
                <a:cs typeface="Iosevka" panose="02000509030000000004" pitchFamily="49" charset="0"/>
              </a:rPr>
              <a:t> * </a:t>
            </a:r>
            <a:r>
              <a:rPr lang="en-US" dirty="0" err="1">
                <a:latin typeface="Iosevka" panose="02000509030000000004" pitchFamily="49" charset="0"/>
                <a:ea typeface="Iosevka" panose="02000509030000000004" pitchFamily="49" charset="0"/>
                <a:cs typeface="Iosevka" panose="02000509030000000004" pitchFamily="49" charset="0"/>
              </a:rPr>
              <a:t>exf</a:t>
            </a:r>
            <a:r>
              <a:rPr lang="en-US" dirty="0">
                <a:latin typeface="Iosevka" panose="02000509030000000004" pitchFamily="49" charset="0"/>
                <a:ea typeface="Iosevka" panose="02000509030000000004" pitchFamily="49" charset="0"/>
                <a:cs typeface="Iosevka" panose="02000509030000000004" pitchFamily="49" charset="0"/>
              </a:rPr>
              <a:t> = lean_apply_1(f); </a:t>
            </a:r>
          </a:p>
          <a:p>
            <a:r>
              <a:rPr lang="en-US" dirty="0" err="1">
                <a:latin typeface="Iosevka" panose="02000509030000000004" pitchFamily="49" charset="0"/>
                <a:ea typeface="Iosevka" panose="02000509030000000004" pitchFamily="49" charset="0"/>
                <a:cs typeface="Iosevka" panose="02000509030000000004" pitchFamily="49" charset="0"/>
              </a:rPr>
              <a:t>lean_object</a:t>
            </a:r>
            <a:r>
              <a:rPr lang="en-US" dirty="0">
                <a:latin typeface="Iosevka" panose="02000509030000000004" pitchFamily="49" charset="0"/>
                <a:ea typeface="Iosevka" panose="02000509030000000004" pitchFamily="49" charset="0"/>
                <a:cs typeface="Iosevka" panose="02000509030000000004" pitchFamily="49" charset="0"/>
              </a:rPr>
              <a:t> * pa = lean_apply_2(</a:t>
            </a:r>
            <a:r>
              <a:rPr lang="en-US" dirty="0" err="1">
                <a:latin typeface="Iosevka" panose="02000509030000000004" pitchFamily="49" charset="0"/>
                <a:ea typeface="Iosevka" panose="02000509030000000004" pitchFamily="49" charset="0"/>
                <a:cs typeface="Iosevka" panose="02000509030000000004" pitchFamily="49" charset="0"/>
              </a:rPr>
              <a:t>g,exf</a:t>
            </a:r>
            <a:r>
              <a:rPr lang="en-US" dirty="0">
                <a:latin typeface="Iosevka" panose="02000509030000000004" pitchFamily="49" charset="0"/>
                <a:ea typeface="Iosevka" panose="02000509030000000004" pitchFamily="49" charset="0"/>
                <a:cs typeface="Iosevka" panose="02000509030000000004" pitchFamily="49" charset="0"/>
              </a:rPr>
              <a:t>);</a:t>
            </a:r>
          </a:p>
          <a:p>
            <a:r>
              <a:rPr lang="en-US" dirty="0">
                <a:latin typeface="Iosevka" panose="02000509030000000004" pitchFamily="49" charset="0"/>
                <a:ea typeface="Iosevka" panose="02000509030000000004" pitchFamily="49" charset="0"/>
                <a:cs typeface="Iosevka" panose="02000509030000000004" pitchFamily="49" charset="0"/>
              </a:rPr>
              <a:t>return pa;</a:t>
            </a:r>
          </a:p>
        </p:txBody>
      </p:sp>
      <p:sp>
        <p:nvSpPr>
          <p:cNvPr id="7" name="TextBox 6">
            <a:extLst>
              <a:ext uri="{FF2B5EF4-FFF2-40B4-BE49-F238E27FC236}">
                <a16:creationId xmlns:a16="http://schemas.microsoft.com/office/drawing/2014/main" id="{6136D0C4-15B2-30C2-F776-09DBAFF19B4A}"/>
              </a:ext>
            </a:extLst>
          </p:cNvPr>
          <p:cNvSpPr txBox="1"/>
          <p:nvPr/>
        </p:nvSpPr>
        <p:spPr>
          <a:xfrm>
            <a:off x="7951917" y="2148621"/>
            <a:ext cx="3438999" cy="923330"/>
          </a:xfrm>
          <a:prstGeom prst="rect">
            <a:avLst/>
          </a:prstGeom>
          <a:noFill/>
        </p:spPr>
        <p:txBody>
          <a:bodyPr wrap="square" rtlCol="0">
            <a:spAutoFit/>
          </a:bodyPr>
          <a:lstStyle/>
          <a:p>
            <a:r>
              <a:rPr lang="en-US" dirty="0">
                <a:latin typeface="Iosevka" panose="02000509030000000004" pitchFamily="49" charset="0"/>
                <a:ea typeface="Iosevka" panose="02000509030000000004" pitchFamily="49" charset="0"/>
                <a:cs typeface="Iosevka" panose="02000509030000000004" pitchFamily="49" charset="0"/>
              </a:rPr>
              <a:t>unsigned char r;</a:t>
            </a:r>
          </a:p>
          <a:p>
            <a:r>
              <a:rPr lang="en-US" dirty="0">
                <a:latin typeface="Iosevka" panose="02000509030000000004" pitchFamily="49" charset="0"/>
                <a:ea typeface="Iosevka" panose="02000509030000000004" pitchFamily="49" charset="0"/>
                <a:cs typeface="Iosevka" panose="02000509030000000004" pitchFamily="49" charset="0"/>
              </a:rPr>
              <a:t>read(</a:t>
            </a:r>
            <a:r>
              <a:rPr lang="en-US" dirty="0" err="1">
                <a:latin typeface="Iosevka" panose="02000509030000000004" pitchFamily="49" charset="0"/>
                <a:ea typeface="Iosevka" panose="02000509030000000004" pitchFamily="49" charset="0"/>
                <a:cs typeface="Iosevka" panose="02000509030000000004" pitchFamily="49" charset="0"/>
              </a:rPr>
              <a:t>urandom</a:t>
            </a:r>
            <a:r>
              <a:rPr lang="en-US" dirty="0">
                <a:latin typeface="Iosevka" panose="02000509030000000004" pitchFamily="49" charset="0"/>
                <a:ea typeface="Iosevka" panose="02000509030000000004" pitchFamily="49" charset="0"/>
                <a:cs typeface="Iosevka" panose="02000509030000000004" pitchFamily="49" charset="0"/>
              </a:rPr>
              <a:t>, &amp;r,1);</a:t>
            </a:r>
          </a:p>
          <a:p>
            <a:r>
              <a:rPr lang="en-US" dirty="0">
                <a:latin typeface="Iosevka" panose="02000509030000000004" pitchFamily="49" charset="0"/>
                <a:ea typeface="Iosevka" panose="02000509030000000004" pitchFamily="49" charset="0"/>
                <a:cs typeface="Iosevka" panose="02000509030000000004" pitchFamily="49" charset="0"/>
              </a:rPr>
              <a:t>return r;</a:t>
            </a:r>
          </a:p>
        </p:txBody>
      </p:sp>
      <p:sp>
        <p:nvSpPr>
          <p:cNvPr id="8" name="TextBox 7">
            <a:extLst>
              <a:ext uri="{FF2B5EF4-FFF2-40B4-BE49-F238E27FC236}">
                <a16:creationId xmlns:a16="http://schemas.microsoft.com/office/drawing/2014/main" id="{87616051-9B6A-755A-F48C-01D3B0C8B14E}"/>
              </a:ext>
            </a:extLst>
          </p:cNvPr>
          <p:cNvSpPr txBox="1"/>
          <p:nvPr/>
        </p:nvSpPr>
        <p:spPr>
          <a:xfrm>
            <a:off x="6451196" y="4456383"/>
            <a:ext cx="5647254" cy="1754326"/>
          </a:xfrm>
          <a:prstGeom prst="rect">
            <a:avLst/>
          </a:prstGeom>
          <a:noFill/>
        </p:spPr>
        <p:txBody>
          <a:bodyPr wrap="square" rtlCol="0">
            <a:spAutoFit/>
          </a:bodyPr>
          <a:lstStyle/>
          <a:p>
            <a:r>
              <a:rPr lang="en-US" dirty="0" err="1">
                <a:latin typeface="Iosevka" panose="02000509030000000004" pitchFamily="49" charset="0"/>
                <a:ea typeface="Iosevka" panose="02000509030000000004" pitchFamily="49" charset="0"/>
                <a:cs typeface="Iosevka" panose="02000509030000000004" pitchFamily="49" charset="0"/>
              </a:rPr>
              <a:t>lean_object</a:t>
            </a:r>
            <a:r>
              <a:rPr lang="en-US" dirty="0">
                <a:latin typeface="Iosevka" panose="02000509030000000004" pitchFamily="49" charset="0"/>
                <a:ea typeface="Iosevka" panose="02000509030000000004" pitchFamily="49" charset="0"/>
                <a:cs typeface="Iosevka" panose="02000509030000000004" pitchFamily="49" charset="0"/>
              </a:rPr>
              <a:t> * state = </a:t>
            </a:r>
            <a:r>
              <a:rPr lang="en-US" dirty="0" err="1">
                <a:latin typeface="Iosevka" panose="02000509030000000004" pitchFamily="49" charset="0"/>
                <a:ea typeface="Iosevka" panose="02000509030000000004" pitchFamily="49" charset="0"/>
                <a:cs typeface="Iosevka" panose="02000509030000000004" pitchFamily="49" charset="0"/>
              </a:rPr>
              <a:t>init</a:t>
            </a:r>
            <a:r>
              <a:rPr lang="en-US" dirty="0">
                <a:latin typeface="Iosevka" panose="02000509030000000004" pitchFamily="49" charset="0"/>
                <a:ea typeface="Iosevka" panose="02000509030000000004" pitchFamily="49" charset="0"/>
                <a:cs typeface="Iosevka" panose="02000509030000000004" pitchFamily="49" charset="0"/>
              </a:rPr>
              <a:t>; </a:t>
            </a:r>
          </a:p>
          <a:p>
            <a:r>
              <a:rPr lang="en-US" dirty="0">
                <a:latin typeface="Iosevka" panose="02000509030000000004" pitchFamily="49" charset="0"/>
                <a:ea typeface="Iosevka" panose="02000509030000000004" pitchFamily="49" charset="0"/>
                <a:cs typeface="Iosevka" panose="02000509030000000004" pitchFamily="49" charset="0"/>
              </a:rPr>
              <a:t>uint8_t </a:t>
            </a:r>
            <a:r>
              <a:rPr lang="en-US" dirty="0" err="1">
                <a:latin typeface="Iosevka" panose="02000509030000000004" pitchFamily="49" charset="0"/>
                <a:ea typeface="Iosevka" panose="02000509030000000004" pitchFamily="49" charset="0"/>
                <a:cs typeface="Iosevka" panose="02000509030000000004" pitchFamily="49" charset="0"/>
              </a:rPr>
              <a:t>cond</a:t>
            </a:r>
            <a:r>
              <a:rPr lang="en-US" dirty="0">
                <a:latin typeface="Iosevka" panose="02000509030000000004" pitchFamily="49" charset="0"/>
                <a:ea typeface="Iosevka" panose="02000509030000000004" pitchFamily="49" charset="0"/>
                <a:cs typeface="Iosevka" panose="02000509030000000004" pitchFamily="49" charset="0"/>
              </a:rPr>
              <a:t> = lean_apply_1(</a:t>
            </a:r>
            <a:r>
              <a:rPr lang="en-US" dirty="0" err="1">
                <a:latin typeface="Iosevka" panose="02000509030000000004" pitchFamily="49" charset="0"/>
                <a:ea typeface="Iosevka" panose="02000509030000000004" pitchFamily="49" charset="0"/>
                <a:cs typeface="Iosevka" panose="02000509030000000004" pitchFamily="49" charset="0"/>
              </a:rPr>
              <a:t>condition,state</a:t>
            </a:r>
            <a:r>
              <a:rPr lang="en-US" dirty="0">
                <a:latin typeface="Iosevka" panose="02000509030000000004" pitchFamily="49" charset="0"/>
                <a:ea typeface="Iosevka" panose="02000509030000000004" pitchFamily="49" charset="0"/>
                <a:cs typeface="Iosevka" panose="02000509030000000004" pitchFamily="49" charset="0"/>
              </a:rPr>
              <a:t>);</a:t>
            </a:r>
          </a:p>
          <a:p>
            <a:r>
              <a:rPr lang="en-US" dirty="0">
                <a:latin typeface="Iosevka" panose="02000509030000000004" pitchFamily="49" charset="0"/>
                <a:ea typeface="Iosevka" panose="02000509030000000004" pitchFamily="49" charset="0"/>
                <a:cs typeface="Iosevka" panose="02000509030000000004" pitchFamily="49" charset="0"/>
              </a:rPr>
              <a:t>while (</a:t>
            </a:r>
            <a:r>
              <a:rPr lang="en-US" dirty="0" err="1">
                <a:latin typeface="Iosevka" panose="02000509030000000004" pitchFamily="49" charset="0"/>
                <a:ea typeface="Iosevka" panose="02000509030000000004" pitchFamily="49" charset="0"/>
                <a:cs typeface="Iosevka" panose="02000509030000000004" pitchFamily="49" charset="0"/>
              </a:rPr>
              <a:t>cond</a:t>
            </a:r>
            <a:r>
              <a:rPr lang="en-US" dirty="0">
                <a:latin typeface="Iosevka" panose="02000509030000000004" pitchFamily="49" charset="0"/>
                <a:ea typeface="Iosevka" panose="02000509030000000004" pitchFamily="49" charset="0"/>
                <a:cs typeface="Iosevka" panose="02000509030000000004" pitchFamily="49" charset="0"/>
              </a:rPr>
              <a:t>) {</a:t>
            </a:r>
          </a:p>
          <a:p>
            <a:r>
              <a:rPr lang="en-US" dirty="0">
                <a:latin typeface="Iosevka" panose="02000509030000000004" pitchFamily="49" charset="0"/>
                <a:ea typeface="Iosevka" panose="02000509030000000004" pitchFamily="49" charset="0"/>
                <a:cs typeface="Iosevka" panose="02000509030000000004" pitchFamily="49" charset="0"/>
              </a:rPr>
              <a:t>  state = lean_apply_2(</a:t>
            </a:r>
            <a:r>
              <a:rPr lang="en-US" dirty="0" err="1">
                <a:latin typeface="Iosevka" panose="02000509030000000004" pitchFamily="49" charset="0"/>
                <a:ea typeface="Iosevka" panose="02000509030000000004" pitchFamily="49" charset="0"/>
                <a:cs typeface="Iosevka" panose="02000509030000000004" pitchFamily="49" charset="0"/>
              </a:rPr>
              <a:t>body,state</a:t>
            </a:r>
            <a:r>
              <a:rPr lang="en-US" dirty="0">
                <a:latin typeface="Iosevka" panose="02000509030000000004" pitchFamily="49" charset="0"/>
                <a:ea typeface="Iosevka" panose="02000509030000000004" pitchFamily="49" charset="0"/>
                <a:cs typeface="Iosevka" panose="02000509030000000004" pitchFamily="49" charset="0"/>
              </a:rPr>
              <a:t>);</a:t>
            </a:r>
          </a:p>
          <a:p>
            <a:r>
              <a:rPr lang="en-US" dirty="0">
                <a:latin typeface="Iosevka" panose="02000509030000000004" pitchFamily="49" charset="0"/>
                <a:ea typeface="Iosevka" panose="02000509030000000004" pitchFamily="49" charset="0"/>
                <a:cs typeface="Iosevka" panose="02000509030000000004" pitchFamily="49" charset="0"/>
              </a:rPr>
              <a:t>  </a:t>
            </a:r>
            <a:r>
              <a:rPr lang="en-US" dirty="0" err="1">
                <a:latin typeface="Iosevka" panose="02000509030000000004" pitchFamily="49" charset="0"/>
                <a:ea typeface="Iosevka" panose="02000509030000000004" pitchFamily="49" charset="0"/>
                <a:cs typeface="Iosevka" panose="02000509030000000004" pitchFamily="49" charset="0"/>
              </a:rPr>
              <a:t>cond</a:t>
            </a:r>
            <a:r>
              <a:rPr lang="en-US" dirty="0">
                <a:latin typeface="Iosevka" panose="02000509030000000004" pitchFamily="49" charset="0"/>
                <a:ea typeface="Iosevka" panose="02000509030000000004" pitchFamily="49" charset="0"/>
                <a:cs typeface="Iosevka" panose="02000509030000000004" pitchFamily="49" charset="0"/>
              </a:rPr>
              <a:t> = lean_apply_1(</a:t>
            </a:r>
            <a:r>
              <a:rPr lang="en-US" dirty="0" err="1">
                <a:latin typeface="Iosevka" panose="02000509030000000004" pitchFamily="49" charset="0"/>
                <a:ea typeface="Iosevka" panose="02000509030000000004" pitchFamily="49" charset="0"/>
                <a:cs typeface="Iosevka" panose="02000509030000000004" pitchFamily="49" charset="0"/>
              </a:rPr>
              <a:t>condition,state</a:t>
            </a:r>
            <a:r>
              <a:rPr lang="en-US" dirty="0">
                <a:latin typeface="Iosevka" panose="02000509030000000004" pitchFamily="49" charset="0"/>
                <a:ea typeface="Iosevka" panose="02000509030000000004" pitchFamily="49" charset="0"/>
                <a:cs typeface="Iosevka" panose="02000509030000000004" pitchFamily="49" charset="0"/>
              </a:rPr>
              <a:t>); }</a:t>
            </a:r>
          </a:p>
          <a:p>
            <a:r>
              <a:rPr lang="en-US" dirty="0">
                <a:latin typeface="Iosevka" panose="02000509030000000004" pitchFamily="49" charset="0"/>
                <a:ea typeface="Iosevka" panose="02000509030000000004" pitchFamily="49" charset="0"/>
                <a:cs typeface="Iosevka" panose="02000509030000000004" pitchFamily="49" charset="0"/>
              </a:rPr>
              <a:t>return state;</a:t>
            </a:r>
          </a:p>
        </p:txBody>
      </p:sp>
    </p:spTree>
    <p:extLst>
      <p:ext uri="{BB962C8B-B14F-4D97-AF65-F5344CB8AC3E}">
        <p14:creationId xmlns:p14="http://schemas.microsoft.com/office/powerpoint/2010/main" val="247937506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53AF6-E27E-77F2-5E0A-3CC020F373B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E1ACEAB-F531-3B4A-E6CF-931CE7075993}"/>
              </a:ext>
            </a:extLst>
          </p:cNvPr>
          <p:cNvSpPr>
            <a:spLocks noGrp="1"/>
          </p:cNvSpPr>
          <p:nvPr>
            <p:ph type="sldNum" sz="quarter" idx="13"/>
          </p:nvPr>
        </p:nvSpPr>
        <p:spPr/>
        <p:txBody>
          <a:bodyPr/>
          <a:lstStyle/>
          <a:p>
            <a:fld id="{EB4B8DE2-A4E8-46E4-8BBF-D75455EFF32C}" type="slidenum">
              <a:rPr lang="en-US" smtClean="0"/>
              <a:pPr/>
              <a:t>5</a:t>
            </a:fld>
            <a:endParaRPr lang="en-US" dirty="0"/>
          </a:p>
        </p:txBody>
      </p:sp>
      <p:pic>
        <p:nvPicPr>
          <p:cNvPr id="20" name="Graphic 19" descr="Database with solid fill">
            <a:extLst>
              <a:ext uri="{FF2B5EF4-FFF2-40B4-BE49-F238E27FC236}">
                <a16:creationId xmlns:a16="http://schemas.microsoft.com/office/drawing/2014/main" id="{98601494-94C5-4243-1DA8-873711F872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93239" y="3101417"/>
            <a:ext cx="1405521" cy="1405521"/>
          </a:xfrm>
          <a:prstGeom prst="rect">
            <a:avLst/>
          </a:prstGeom>
        </p:spPr>
      </p:pic>
      <p:pic>
        <p:nvPicPr>
          <p:cNvPr id="22" name="Graphic 21" descr="Pie chart with solid fill">
            <a:extLst>
              <a:ext uri="{FF2B5EF4-FFF2-40B4-BE49-F238E27FC236}">
                <a16:creationId xmlns:a16="http://schemas.microsoft.com/office/drawing/2014/main" id="{F18355C7-90CB-18B2-A5E8-7932E29A29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3973" y="1629543"/>
            <a:ext cx="1405521" cy="1405521"/>
          </a:xfrm>
          <a:prstGeom prst="rect">
            <a:avLst/>
          </a:prstGeom>
        </p:spPr>
      </p:pic>
      <p:pic>
        <p:nvPicPr>
          <p:cNvPr id="24" name="Graphic 23" descr="Bar chart with solid fill">
            <a:extLst>
              <a:ext uri="{FF2B5EF4-FFF2-40B4-BE49-F238E27FC236}">
                <a16:creationId xmlns:a16="http://schemas.microsoft.com/office/drawing/2014/main" id="{C0070392-A8B9-430A-15E7-D8D4CBF92AE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53695" y="4547627"/>
            <a:ext cx="1306075" cy="1306075"/>
          </a:xfrm>
          <a:prstGeom prst="rect">
            <a:avLst/>
          </a:prstGeom>
        </p:spPr>
      </p:pic>
      <p:pic>
        <p:nvPicPr>
          <p:cNvPr id="26" name="Graphic 25" descr="User with solid fill">
            <a:extLst>
              <a:ext uri="{FF2B5EF4-FFF2-40B4-BE49-F238E27FC236}">
                <a16:creationId xmlns:a16="http://schemas.microsoft.com/office/drawing/2014/main" id="{19C40D0F-1ADC-73DD-12A5-5E252D736F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0895" y="1633513"/>
            <a:ext cx="914400" cy="914400"/>
          </a:xfrm>
          <a:prstGeom prst="rect">
            <a:avLst/>
          </a:prstGeom>
        </p:spPr>
      </p:pic>
      <p:pic>
        <p:nvPicPr>
          <p:cNvPr id="27" name="Graphic 26" descr="User with solid fill">
            <a:extLst>
              <a:ext uri="{FF2B5EF4-FFF2-40B4-BE49-F238E27FC236}">
                <a16:creationId xmlns:a16="http://schemas.microsoft.com/office/drawing/2014/main" id="{B75CC061-6BEB-FCEE-1586-1D6C12FE1AE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60895" y="2740520"/>
            <a:ext cx="914400" cy="914400"/>
          </a:xfrm>
          <a:prstGeom prst="rect">
            <a:avLst/>
          </a:prstGeom>
        </p:spPr>
      </p:pic>
      <p:pic>
        <p:nvPicPr>
          <p:cNvPr id="28" name="Graphic 27" descr="User with solid fill">
            <a:extLst>
              <a:ext uri="{FF2B5EF4-FFF2-40B4-BE49-F238E27FC236}">
                <a16:creationId xmlns:a16="http://schemas.microsoft.com/office/drawing/2014/main" id="{D2B752CE-F8A2-B648-5835-B425C227AAB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0895" y="3847527"/>
            <a:ext cx="914400" cy="914400"/>
          </a:xfrm>
          <a:prstGeom prst="rect">
            <a:avLst/>
          </a:prstGeom>
        </p:spPr>
      </p:pic>
      <p:pic>
        <p:nvPicPr>
          <p:cNvPr id="29" name="Graphic 28" descr="User with solid fill">
            <a:extLst>
              <a:ext uri="{FF2B5EF4-FFF2-40B4-BE49-F238E27FC236}">
                <a16:creationId xmlns:a16="http://schemas.microsoft.com/office/drawing/2014/main" id="{B2CCE401-CCE0-642E-BB0B-ABC3639927F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60895" y="4954534"/>
            <a:ext cx="914400" cy="914400"/>
          </a:xfrm>
          <a:prstGeom prst="rect">
            <a:avLst/>
          </a:prstGeom>
        </p:spPr>
      </p:pic>
      <p:cxnSp>
        <p:nvCxnSpPr>
          <p:cNvPr id="33" name="Straight Arrow Connector 32">
            <a:extLst>
              <a:ext uri="{FF2B5EF4-FFF2-40B4-BE49-F238E27FC236}">
                <a16:creationId xmlns:a16="http://schemas.microsoft.com/office/drawing/2014/main" id="{53795D46-3BBF-DCED-0A68-D49D96C72A74}"/>
              </a:ext>
            </a:extLst>
          </p:cNvPr>
          <p:cNvCxnSpPr>
            <a:cxnSpLocks/>
          </p:cNvCxnSpPr>
          <p:nvPr/>
        </p:nvCxnSpPr>
        <p:spPr>
          <a:xfrm>
            <a:off x="3687106" y="2419088"/>
            <a:ext cx="1706133" cy="83158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21992F9-47A1-D3DC-639C-615E72728B49}"/>
              </a:ext>
            </a:extLst>
          </p:cNvPr>
          <p:cNvCxnSpPr>
            <a:cxnSpLocks/>
          </p:cNvCxnSpPr>
          <p:nvPr/>
        </p:nvCxnSpPr>
        <p:spPr>
          <a:xfrm flipV="1">
            <a:off x="3687106" y="4357680"/>
            <a:ext cx="1706133" cy="831586"/>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8539167-1810-0A2C-3AB7-4BE1BE34E2F0}"/>
              </a:ext>
            </a:extLst>
          </p:cNvPr>
          <p:cNvCxnSpPr>
            <a:cxnSpLocks/>
          </p:cNvCxnSpPr>
          <p:nvPr/>
        </p:nvCxnSpPr>
        <p:spPr>
          <a:xfrm flipV="1">
            <a:off x="3737847" y="3993145"/>
            <a:ext cx="1655392" cy="31158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49DE735-5572-D0CF-D7A9-2539D052DA1A}"/>
              </a:ext>
            </a:extLst>
          </p:cNvPr>
          <p:cNvCxnSpPr>
            <a:cxnSpLocks/>
          </p:cNvCxnSpPr>
          <p:nvPr/>
        </p:nvCxnSpPr>
        <p:spPr>
          <a:xfrm>
            <a:off x="3737847" y="3363770"/>
            <a:ext cx="1655392" cy="31158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56DC10A-A462-630E-75F7-9D2FF8282209}"/>
              </a:ext>
            </a:extLst>
          </p:cNvPr>
          <p:cNvCxnSpPr>
            <a:cxnSpLocks/>
          </p:cNvCxnSpPr>
          <p:nvPr/>
        </p:nvCxnSpPr>
        <p:spPr>
          <a:xfrm flipV="1">
            <a:off x="6853926" y="2674167"/>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282CB96-D8D5-CD9C-8E62-00A6919249C9}"/>
              </a:ext>
            </a:extLst>
          </p:cNvPr>
          <p:cNvCxnSpPr>
            <a:cxnSpLocks/>
          </p:cNvCxnSpPr>
          <p:nvPr/>
        </p:nvCxnSpPr>
        <p:spPr>
          <a:xfrm>
            <a:off x="6853925" y="4235143"/>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1B53D44C-0465-AA9E-6DE9-04A3405E7EA3}"/>
              </a:ext>
            </a:extLst>
          </p:cNvPr>
          <p:cNvSpPr/>
          <p:nvPr/>
        </p:nvSpPr>
        <p:spPr>
          <a:xfrm>
            <a:off x="3958727" y="1468797"/>
            <a:ext cx="4757980" cy="4101528"/>
          </a:xfrm>
          <a:custGeom>
            <a:avLst/>
            <a:gdLst>
              <a:gd name="connsiteX0" fmla="*/ 4757980 w 4757980"/>
              <a:gd name="connsiteY0" fmla="*/ 412926 h 4101528"/>
              <a:gd name="connsiteX1" fmla="*/ 2416514 w 4757980"/>
              <a:gd name="connsiteY1" fmla="*/ 319936 h 4101528"/>
              <a:gd name="connsiteX2" fmla="*/ 1951222 w 4757980"/>
              <a:gd name="connsiteY2" fmla="*/ 3946540 h 4101528"/>
              <a:gd name="connsiteX3" fmla="*/ 0 w 4757980"/>
              <a:gd name="connsiteY3" fmla="*/ 3094133 h 4101528"/>
            </a:gdLst>
            <a:ahLst/>
            <a:cxnLst>
              <a:cxn ang="0">
                <a:pos x="connsiteX0" y="connsiteY0"/>
              </a:cxn>
              <a:cxn ang="0">
                <a:pos x="connsiteX1" y="connsiteY1"/>
              </a:cxn>
              <a:cxn ang="0">
                <a:pos x="connsiteX2" y="connsiteY2"/>
              </a:cxn>
              <a:cxn ang="0">
                <a:pos x="connsiteX3" y="connsiteY3"/>
              </a:cxn>
            </a:cxnLst>
            <a:rect l="l" t="t" r="r" b="b"/>
            <a:pathLst>
              <a:path w="4757980" h="4101528" extrusionOk="0">
                <a:moveTo>
                  <a:pt x="4757980" y="412926"/>
                </a:moveTo>
                <a:cubicBezTo>
                  <a:pt x="3723087" y="11481"/>
                  <a:pt x="2626518" y="-172248"/>
                  <a:pt x="2416514" y="319936"/>
                </a:cubicBezTo>
                <a:cubicBezTo>
                  <a:pt x="2095257" y="939722"/>
                  <a:pt x="2167272" y="3490111"/>
                  <a:pt x="1951222" y="3946540"/>
                </a:cubicBezTo>
                <a:cubicBezTo>
                  <a:pt x="1390684" y="4562992"/>
                  <a:pt x="730783" y="3991687"/>
                  <a:pt x="0" y="3094133"/>
                </a:cubicBezTo>
              </a:path>
            </a:pathLst>
          </a:custGeom>
          <a:noFill/>
          <a:ln w="76200">
            <a:solidFill>
              <a:srgbClr val="ED3134"/>
            </a:solidFill>
            <a:prstDash val="sysDot"/>
            <a:headEnd type="none" w="med" len="med"/>
            <a:tailEnd type="arrow" w="med" len="med"/>
            <a:extLst>
              <a:ext uri="{C807C97D-BFC1-408E-A445-0C87EB9F89A2}">
                <ask:lineSketchStyleProps xmlns:ask="http://schemas.microsoft.com/office/drawing/2018/sketchyshapes" sd="1219033472">
                  <a:custGeom>
                    <a:avLst/>
                    <a:gdLst>
                      <a:gd name="connsiteX0" fmla="*/ 4757980 w 4757980"/>
                      <a:gd name="connsiteY0" fmla="*/ 412926 h 4101528"/>
                      <a:gd name="connsiteX1" fmla="*/ 2416514 w 4757980"/>
                      <a:gd name="connsiteY1" fmla="*/ 319936 h 4101528"/>
                      <a:gd name="connsiteX2" fmla="*/ 1951222 w 4757980"/>
                      <a:gd name="connsiteY2" fmla="*/ 3946540 h 4101528"/>
                      <a:gd name="connsiteX3" fmla="*/ 0 w 4757980"/>
                      <a:gd name="connsiteY3" fmla="*/ 3094133 h 4101528"/>
                    </a:gdLst>
                    <a:ahLst/>
                    <a:cxnLst>
                      <a:cxn ang="0">
                        <a:pos x="connsiteX0" y="connsiteY0"/>
                      </a:cxn>
                      <a:cxn ang="0">
                        <a:pos x="connsiteX1" y="connsiteY1"/>
                      </a:cxn>
                      <a:cxn ang="0">
                        <a:pos x="connsiteX2" y="connsiteY2"/>
                      </a:cxn>
                      <a:cxn ang="0">
                        <a:pos x="connsiteX3" y="connsiteY3"/>
                      </a:cxn>
                    </a:cxnLst>
                    <a:rect l="l" t="t" r="r" b="b"/>
                    <a:pathLst>
                      <a:path w="4757980" h="4101528" extrusionOk="0">
                        <a:moveTo>
                          <a:pt x="4757980" y="412926"/>
                        </a:moveTo>
                        <a:cubicBezTo>
                          <a:pt x="3776978" y="44722"/>
                          <a:pt x="2714463" y="-205255"/>
                          <a:pt x="2416514" y="319936"/>
                        </a:cubicBezTo>
                        <a:cubicBezTo>
                          <a:pt x="2018911" y="923649"/>
                          <a:pt x="2297051" y="3485984"/>
                          <a:pt x="1951222" y="3946540"/>
                        </a:cubicBezTo>
                        <a:cubicBezTo>
                          <a:pt x="1488926" y="4467054"/>
                          <a:pt x="747696" y="3898205"/>
                          <a:pt x="0" y="3094133"/>
                        </a:cubicBezTo>
                      </a:path>
                    </a:pathLst>
                  </a:cu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Devil face with solid fill with solid fill">
            <a:extLst>
              <a:ext uri="{FF2B5EF4-FFF2-40B4-BE49-F238E27FC236}">
                <a16:creationId xmlns:a16="http://schemas.microsoft.com/office/drawing/2014/main" id="{8874058A-7F61-75F3-AD3D-2C4D6BC62BC7}"/>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939525" y="422593"/>
            <a:ext cx="914400" cy="914400"/>
          </a:xfrm>
          <a:prstGeom prst="rect">
            <a:avLst/>
          </a:prstGeom>
        </p:spPr>
      </p:pic>
      <p:sp>
        <p:nvSpPr>
          <p:cNvPr id="21" name="Title 3">
            <a:extLst>
              <a:ext uri="{FF2B5EF4-FFF2-40B4-BE49-F238E27FC236}">
                <a16:creationId xmlns:a16="http://schemas.microsoft.com/office/drawing/2014/main" id="{AB2403EC-4E7E-699A-DF5B-9D7D027F9CB8}"/>
              </a:ext>
            </a:extLst>
          </p:cNvPr>
          <p:cNvSpPr txBox="1">
            <a:spLocks/>
          </p:cNvSpPr>
          <p:nvPr/>
        </p:nvSpPr>
        <p:spPr>
          <a:xfrm>
            <a:off x="10009494" y="2034437"/>
            <a:ext cx="2087188"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i="1" dirty="0">
                <a:solidFill>
                  <a:schemeClr val="accent1"/>
                </a:solidFill>
              </a:rPr>
              <a:t>$42, 321</a:t>
            </a:r>
          </a:p>
        </p:txBody>
      </p:sp>
      <p:sp>
        <p:nvSpPr>
          <p:cNvPr id="25" name="Title 3">
            <a:extLst>
              <a:ext uri="{FF2B5EF4-FFF2-40B4-BE49-F238E27FC236}">
                <a16:creationId xmlns:a16="http://schemas.microsoft.com/office/drawing/2014/main" id="{46BF8201-55CB-3165-DC61-DE57737C5B27}"/>
              </a:ext>
            </a:extLst>
          </p:cNvPr>
          <p:cNvSpPr txBox="1">
            <a:spLocks/>
          </p:cNvSpPr>
          <p:nvPr/>
        </p:nvSpPr>
        <p:spPr>
          <a:xfrm>
            <a:off x="534367" y="4148936"/>
            <a:ext cx="2087188"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i="1" dirty="0">
                <a:solidFill>
                  <a:schemeClr val="accent1"/>
                </a:solidFill>
              </a:rPr>
              <a:t>$42, 321</a:t>
            </a:r>
          </a:p>
        </p:txBody>
      </p:sp>
    </p:spTree>
    <p:extLst>
      <p:ext uri="{BB962C8B-B14F-4D97-AF65-F5344CB8AC3E}">
        <p14:creationId xmlns:p14="http://schemas.microsoft.com/office/powerpoint/2010/main" val="319729250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FA758C-CFF8-5C63-3E0F-D47C32047A0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AA21736-83FE-01A7-7D92-C3F2834A50CB}"/>
              </a:ext>
            </a:extLst>
          </p:cNvPr>
          <p:cNvPicPr>
            <a:picLocks noChangeAspect="1"/>
          </p:cNvPicPr>
          <p:nvPr/>
        </p:nvPicPr>
        <p:blipFill>
          <a:blip r:embed="rId3"/>
          <a:stretch>
            <a:fillRect/>
          </a:stretch>
        </p:blipFill>
        <p:spPr>
          <a:xfrm>
            <a:off x="1963615" y="811351"/>
            <a:ext cx="8018585" cy="5727561"/>
          </a:xfrm>
          <a:prstGeom prst="rect">
            <a:avLst/>
          </a:prstGeom>
        </p:spPr>
      </p:pic>
      <p:sp>
        <p:nvSpPr>
          <p:cNvPr id="3" name="Slide Number Placeholder 2">
            <a:extLst>
              <a:ext uri="{FF2B5EF4-FFF2-40B4-BE49-F238E27FC236}">
                <a16:creationId xmlns:a16="http://schemas.microsoft.com/office/drawing/2014/main" id="{E032589A-A1D2-DBF9-6964-D0AD691F2E38}"/>
              </a:ext>
            </a:extLst>
          </p:cNvPr>
          <p:cNvSpPr>
            <a:spLocks noGrp="1"/>
          </p:cNvSpPr>
          <p:nvPr>
            <p:ph type="sldNum" sz="quarter" idx="13"/>
          </p:nvPr>
        </p:nvSpPr>
        <p:spPr/>
        <p:txBody>
          <a:bodyPr/>
          <a:lstStyle/>
          <a:p>
            <a:fld id="{EB4B8DE2-A4E8-46E4-8BBF-D75455EFF32C}" type="slidenum">
              <a:rPr lang="en-US" smtClean="0"/>
              <a:pPr/>
              <a:t>50</a:t>
            </a:fld>
            <a:endParaRPr lang="en-US" dirty="0"/>
          </a:p>
        </p:txBody>
      </p:sp>
      <p:sp>
        <p:nvSpPr>
          <p:cNvPr id="4" name="Title 3">
            <a:extLst>
              <a:ext uri="{FF2B5EF4-FFF2-40B4-BE49-F238E27FC236}">
                <a16:creationId xmlns:a16="http://schemas.microsoft.com/office/drawing/2014/main" id="{10164B61-2129-B288-44B6-0521285C0E58}"/>
              </a:ext>
            </a:extLst>
          </p:cNvPr>
          <p:cNvSpPr>
            <a:spLocks noGrp="1"/>
          </p:cNvSpPr>
          <p:nvPr>
            <p:ph type="title" idx="4294967295"/>
          </p:nvPr>
        </p:nvSpPr>
        <p:spPr>
          <a:xfrm>
            <a:off x="525376" y="606288"/>
            <a:ext cx="10972800" cy="590931"/>
          </a:xfrm>
        </p:spPr>
        <p:txBody>
          <a:bodyPr>
            <a:normAutofit fontScale="90000"/>
          </a:bodyPr>
          <a:lstStyle/>
          <a:p>
            <a:r>
              <a:rPr lang="en-US" dirty="0"/>
              <a:t>Execution</a:t>
            </a:r>
          </a:p>
        </p:txBody>
      </p:sp>
      <p:cxnSp>
        <p:nvCxnSpPr>
          <p:cNvPr id="6" name="Straight Arrow Connector 5">
            <a:extLst>
              <a:ext uri="{FF2B5EF4-FFF2-40B4-BE49-F238E27FC236}">
                <a16:creationId xmlns:a16="http://schemas.microsoft.com/office/drawing/2014/main" id="{DD193E97-DED6-88DB-2C97-FFD684C05DBF}"/>
              </a:ext>
            </a:extLst>
          </p:cNvPr>
          <p:cNvCxnSpPr>
            <a:cxnSpLocks/>
          </p:cNvCxnSpPr>
          <p:nvPr/>
        </p:nvCxnSpPr>
        <p:spPr>
          <a:xfrm flipH="1">
            <a:off x="9305032" y="4923062"/>
            <a:ext cx="6771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C36B76E-FADE-57F3-AE79-F4380CF32BEC}"/>
              </a:ext>
            </a:extLst>
          </p:cNvPr>
          <p:cNvCxnSpPr>
            <a:cxnSpLocks/>
          </p:cNvCxnSpPr>
          <p:nvPr/>
        </p:nvCxnSpPr>
        <p:spPr>
          <a:xfrm flipH="1">
            <a:off x="9305033" y="5307110"/>
            <a:ext cx="677167"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itle 3">
            <a:extLst>
              <a:ext uri="{FF2B5EF4-FFF2-40B4-BE49-F238E27FC236}">
                <a16:creationId xmlns:a16="http://schemas.microsoft.com/office/drawing/2014/main" id="{80028E14-0A45-5BF4-BBCD-73D54645D3F3}"/>
              </a:ext>
            </a:extLst>
          </p:cNvPr>
          <p:cNvSpPr txBox="1">
            <a:spLocks/>
          </p:cNvSpPr>
          <p:nvPr/>
        </p:nvSpPr>
        <p:spPr>
          <a:xfrm>
            <a:off x="10084373" y="4837718"/>
            <a:ext cx="2010091" cy="5909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pPr algn="ctr"/>
            <a:r>
              <a:rPr lang="en-US" sz="2800" b="1" dirty="0" err="1"/>
              <a:t>SampCert</a:t>
            </a:r>
            <a:r>
              <a:rPr lang="en-US" sz="2400" b="1" dirty="0"/>
              <a:t> </a:t>
            </a:r>
          </a:p>
        </p:txBody>
      </p:sp>
    </p:spTree>
    <p:extLst>
      <p:ext uri="{BB962C8B-B14F-4D97-AF65-F5344CB8AC3E}">
        <p14:creationId xmlns:p14="http://schemas.microsoft.com/office/powerpoint/2010/main" val="2959855023"/>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B87F5-0A1B-E7F9-1D7D-4F8F6AD4800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3A2D178-24E9-81DB-295E-A33902D85E07}"/>
              </a:ext>
            </a:extLst>
          </p:cNvPr>
          <p:cNvSpPr>
            <a:spLocks noGrp="1"/>
          </p:cNvSpPr>
          <p:nvPr>
            <p:ph type="sldNum" sz="quarter" idx="13"/>
          </p:nvPr>
        </p:nvSpPr>
        <p:spPr/>
        <p:txBody>
          <a:bodyPr/>
          <a:lstStyle/>
          <a:p>
            <a:fld id="{EB4B8DE2-A4E8-46E4-8BBF-D75455EFF32C}" type="slidenum">
              <a:rPr lang="en-US" smtClean="0"/>
              <a:pPr/>
              <a:t>51</a:t>
            </a:fld>
            <a:endParaRPr lang="en-US" dirty="0"/>
          </a:p>
        </p:txBody>
      </p:sp>
      <p:sp>
        <p:nvSpPr>
          <p:cNvPr id="2" name="Rectangle 1">
            <a:extLst>
              <a:ext uri="{FF2B5EF4-FFF2-40B4-BE49-F238E27FC236}">
                <a16:creationId xmlns:a16="http://schemas.microsoft.com/office/drawing/2014/main" id="{6FE30EAD-D64D-2D3A-5C92-C2EA225C744A}"/>
              </a:ext>
            </a:extLst>
          </p:cNvPr>
          <p:cNvSpPr/>
          <p:nvPr/>
        </p:nvSpPr>
        <p:spPr>
          <a:xfrm>
            <a:off x="607086" y="6490602"/>
            <a:ext cx="5829313" cy="367398"/>
          </a:xfrm>
          <a:prstGeom prst="rect">
            <a:avLst/>
          </a:prstGeom>
          <a:solidFill>
            <a:schemeClr val="bg1">
              <a:lumMod val="75000"/>
            </a:schemeClr>
          </a:solidFill>
          <a:ln w="28575">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E3AE855-E5A3-E73D-CFFB-7A5FF8EDFFE1}"/>
              </a:ext>
            </a:extLst>
          </p:cNvPr>
          <p:cNvSpPr/>
          <p:nvPr/>
        </p:nvSpPr>
        <p:spPr>
          <a:xfrm>
            <a:off x="934453"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45D4808-2DB4-3B4D-1E3D-8D4B1B68D2FD}"/>
              </a:ext>
            </a:extLst>
          </p:cNvPr>
          <p:cNvSpPr/>
          <p:nvPr/>
        </p:nvSpPr>
        <p:spPr>
          <a:xfrm>
            <a:off x="1870401"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70ECA72-1685-8355-1BED-A9D8FEC823F5}"/>
              </a:ext>
            </a:extLst>
          </p:cNvPr>
          <p:cNvSpPr/>
          <p:nvPr/>
        </p:nvSpPr>
        <p:spPr>
          <a:xfrm>
            <a:off x="2806350"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0A8295-D0C5-737E-2283-43119C2F2E8D}"/>
              </a:ext>
            </a:extLst>
          </p:cNvPr>
          <p:cNvSpPr/>
          <p:nvPr/>
        </p:nvSpPr>
        <p:spPr>
          <a:xfrm>
            <a:off x="3742298"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30CE16A-8935-8CFA-C95E-2935BDC0CE78}"/>
              </a:ext>
            </a:extLst>
          </p:cNvPr>
          <p:cNvSpPr/>
          <p:nvPr/>
        </p:nvSpPr>
        <p:spPr>
          <a:xfrm>
            <a:off x="4678247" y="617583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3B7FDD-BAC7-FCFC-7779-52A882F5502E}"/>
              </a:ext>
            </a:extLst>
          </p:cNvPr>
          <p:cNvSpPr/>
          <p:nvPr/>
        </p:nvSpPr>
        <p:spPr>
          <a:xfrm>
            <a:off x="5614195" y="6175836"/>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D0C95AF-3CC2-6292-B608-6F40C7016B4D}"/>
              </a:ext>
            </a:extLst>
          </p:cNvPr>
          <p:cNvSpPr/>
          <p:nvPr/>
        </p:nvSpPr>
        <p:spPr>
          <a:xfrm>
            <a:off x="930175" y="5880948"/>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1CAA5FF-1068-CC94-7CF8-72CBA60A3D48}"/>
              </a:ext>
            </a:extLst>
          </p:cNvPr>
          <p:cNvSpPr/>
          <p:nvPr/>
        </p:nvSpPr>
        <p:spPr>
          <a:xfrm>
            <a:off x="1404566"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E3F33E0-CE5C-E11F-2B71-CF9E4D461903}"/>
              </a:ext>
            </a:extLst>
          </p:cNvPr>
          <p:cNvSpPr/>
          <p:nvPr/>
        </p:nvSpPr>
        <p:spPr>
          <a:xfrm>
            <a:off x="2340514"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C582FDB-49F7-A6DA-C882-A5C2AB1ED27E}"/>
              </a:ext>
            </a:extLst>
          </p:cNvPr>
          <p:cNvSpPr/>
          <p:nvPr/>
        </p:nvSpPr>
        <p:spPr>
          <a:xfrm>
            <a:off x="3276463"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DFF86E4-BDAB-E0A0-F1C2-E6D143123319}"/>
              </a:ext>
            </a:extLst>
          </p:cNvPr>
          <p:cNvSpPr/>
          <p:nvPr/>
        </p:nvSpPr>
        <p:spPr>
          <a:xfrm>
            <a:off x="4212411"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23F441A-EE35-8D92-ED25-D5836AA4F31B}"/>
              </a:ext>
            </a:extLst>
          </p:cNvPr>
          <p:cNvSpPr/>
          <p:nvPr/>
        </p:nvSpPr>
        <p:spPr>
          <a:xfrm>
            <a:off x="5148360" y="588094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AFCE14A-6BB2-996F-BAD4-0D5F6BB5F0E9}"/>
              </a:ext>
            </a:extLst>
          </p:cNvPr>
          <p:cNvSpPr/>
          <p:nvPr/>
        </p:nvSpPr>
        <p:spPr>
          <a:xfrm>
            <a:off x="936591"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2B13B32-A0C0-E7CC-4159-0A34981A3FC4}"/>
              </a:ext>
            </a:extLst>
          </p:cNvPr>
          <p:cNvSpPr/>
          <p:nvPr/>
        </p:nvSpPr>
        <p:spPr>
          <a:xfrm>
            <a:off x="1872540"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88A2C9B-28D6-69BA-26B4-EB09AC15D114}"/>
              </a:ext>
            </a:extLst>
          </p:cNvPr>
          <p:cNvSpPr/>
          <p:nvPr/>
        </p:nvSpPr>
        <p:spPr>
          <a:xfrm>
            <a:off x="2808488"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F339804-252A-86AE-077B-B5C07B515F57}"/>
              </a:ext>
            </a:extLst>
          </p:cNvPr>
          <p:cNvSpPr/>
          <p:nvPr/>
        </p:nvSpPr>
        <p:spPr>
          <a:xfrm>
            <a:off x="3744437"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F3A0DB4-72F1-48A1-8527-DE9362CD6D0A}"/>
              </a:ext>
            </a:extLst>
          </p:cNvPr>
          <p:cNvSpPr/>
          <p:nvPr/>
        </p:nvSpPr>
        <p:spPr>
          <a:xfrm>
            <a:off x="4680386" y="558606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9E03FDF-382C-F4C7-D9FF-35D819FB48A7}"/>
              </a:ext>
            </a:extLst>
          </p:cNvPr>
          <p:cNvSpPr/>
          <p:nvPr/>
        </p:nvSpPr>
        <p:spPr>
          <a:xfrm>
            <a:off x="5616334" y="5586060"/>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20007C1-3BED-E668-B4CA-EE567AB02CEC}"/>
              </a:ext>
            </a:extLst>
          </p:cNvPr>
          <p:cNvSpPr/>
          <p:nvPr/>
        </p:nvSpPr>
        <p:spPr>
          <a:xfrm>
            <a:off x="932314" y="5291172"/>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E56482E-F218-7395-17D2-1DFC963DF22B}"/>
              </a:ext>
            </a:extLst>
          </p:cNvPr>
          <p:cNvSpPr/>
          <p:nvPr/>
        </p:nvSpPr>
        <p:spPr>
          <a:xfrm>
            <a:off x="1406704"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66A7DA9-D1FE-2A41-7AC3-6B4F629A8A82}"/>
              </a:ext>
            </a:extLst>
          </p:cNvPr>
          <p:cNvSpPr/>
          <p:nvPr/>
        </p:nvSpPr>
        <p:spPr>
          <a:xfrm>
            <a:off x="2342653"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AF8FDE02-8505-7C50-5EE1-F40B032C0A44}"/>
              </a:ext>
            </a:extLst>
          </p:cNvPr>
          <p:cNvSpPr/>
          <p:nvPr/>
        </p:nvSpPr>
        <p:spPr>
          <a:xfrm>
            <a:off x="3278602"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ACDDD9FB-ECD5-739E-1224-89C66DCDBC9A}"/>
              </a:ext>
            </a:extLst>
          </p:cNvPr>
          <p:cNvSpPr/>
          <p:nvPr/>
        </p:nvSpPr>
        <p:spPr>
          <a:xfrm>
            <a:off x="4214550"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D4B1522-70F1-CD0C-2419-AF2E816E819F}"/>
              </a:ext>
            </a:extLst>
          </p:cNvPr>
          <p:cNvSpPr/>
          <p:nvPr/>
        </p:nvSpPr>
        <p:spPr>
          <a:xfrm>
            <a:off x="5150499" y="529117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6FBE34C5-18BC-D0FF-22E1-710CE9799E5E}"/>
              </a:ext>
            </a:extLst>
          </p:cNvPr>
          <p:cNvSpPr/>
          <p:nvPr/>
        </p:nvSpPr>
        <p:spPr>
          <a:xfrm>
            <a:off x="936591"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7700D7B-8C6F-851C-5982-ECF151854225}"/>
              </a:ext>
            </a:extLst>
          </p:cNvPr>
          <p:cNvSpPr/>
          <p:nvPr/>
        </p:nvSpPr>
        <p:spPr>
          <a:xfrm>
            <a:off x="1872540"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9285592C-8C73-62F1-A341-73F4A2DA76B6}"/>
              </a:ext>
            </a:extLst>
          </p:cNvPr>
          <p:cNvSpPr/>
          <p:nvPr/>
        </p:nvSpPr>
        <p:spPr>
          <a:xfrm>
            <a:off x="2808488"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825D6361-0D13-3F01-6519-1F5FBDA76907}"/>
              </a:ext>
            </a:extLst>
          </p:cNvPr>
          <p:cNvSpPr/>
          <p:nvPr/>
        </p:nvSpPr>
        <p:spPr>
          <a:xfrm>
            <a:off x="3744437"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2966AE92-4F83-BB0C-673B-EAD71A57833C}"/>
              </a:ext>
            </a:extLst>
          </p:cNvPr>
          <p:cNvSpPr/>
          <p:nvPr/>
        </p:nvSpPr>
        <p:spPr>
          <a:xfrm>
            <a:off x="4680386" y="499628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451AAF8-8D30-590E-8174-BFF842ACFF1D}"/>
              </a:ext>
            </a:extLst>
          </p:cNvPr>
          <p:cNvSpPr/>
          <p:nvPr/>
        </p:nvSpPr>
        <p:spPr>
          <a:xfrm>
            <a:off x="5616334" y="4996283"/>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B9B0CF6-1FF8-3210-8F6A-7053895E176E}"/>
              </a:ext>
            </a:extLst>
          </p:cNvPr>
          <p:cNvSpPr/>
          <p:nvPr/>
        </p:nvSpPr>
        <p:spPr>
          <a:xfrm>
            <a:off x="932314" y="4701395"/>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2D6D39B-F88C-899B-865B-6B298D6B7931}"/>
              </a:ext>
            </a:extLst>
          </p:cNvPr>
          <p:cNvSpPr/>
          <p:nvPr/>
        </p:nvSpPr>
        <p:spPr>
          <a:xfrm>
            <a:off x="1406704"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CB219421-278D-0935-C147-F398390358D0}"/>
              </a:ext>
            </a:extLst>
          </p:cNvPr>
          <p:cNvSpPr/>
          <p:nvPr/>
        </p:nvSpPr>
        <p:spPr>
          <a:xfrm>
            <a:off x="2342653"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4393DBA-869E-B4B5-DAD1-AC2D847A195B}"/>
              </a:ext>
            </a:extLst>
          </p:cNvPr>
          <p:cNvSpPr/>
          <p:nvPr/>
        </p:nvSpPr>
        <p:spPr>
          <a:xfrm>
            <a:off x="3278602"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2C7ADE6-5F7F-14FC-033B-5BC957355926}"/>
              </a:ext>
            </a:extLst>
          </p:cNvPr>
          <p:cNvSpPr/>
          <p:nvPr/>
        </p:nvSpPr>
        <p:spPr>
          <a:xfrm>
            <a:off x="4214550"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7413139-2FC9-68C0-9523-5B76F93C1C89}"/>
              </a:ext>
            </a:extLst>
          </p:cNvPr>
          <p:cNvSpPr/>
          <p:nvPr/>
        </p:nvSpPr>
        <p:spPr>
          <a:xfrm>
            <a:off x="5150499" y="470139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D8385595-81EE-5C03-F877-8F236C74C2BB}"/>
              </a:ext>
            </a:extLst>
          </p:cNvPr>
          <p:cNvSpPr/>
          <p:nvPr/>
        </p:nvSpPr>
        <p:spPr>
          <a:xfrm>
            <a:off x="938730"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7326A20B-EB6E-EC63-8F58-6D56ED9BFF89}"/>
              </a:ext>
            </a:extLst>
          </p:cNvPr>
          <p:cNvSpPr/>
          <p:nvPr/>
        </p:nvSpPr>
        <p:spPr>
          <a:xfrm>
            <a:off x="1874679"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D82161C-CD4A-789B-CB0C-F62C04A0F1E2}"/>
              </a:ext>
            </a:extLst>
          </p:cNvPr>
          <p:cNvSpPr/>
          <p:nvPr/>
        </p:nvSpPr>
        <p:spPr>
          <a:xfrm>
            <a:off x="2810627"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65BC45E-39AB-E56C-FD9F-0703104D937C}"/>
              </a:ext>
            </a:extLst>
          </p:cNvPr>
          <p:cNvSpPr/>
          <p:nvPr/>
        </p:nvSpPr>
        <p:spPr>
          <a:xfrm>
            <a:off x="3746576"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13BB4082-1F44-6377-E64E-00F56CEFC930}"/>
              </a:ext>
            </a:extLst>
          </p:cNvPr>
          <p:cNvSpPr/>
          <p:nvPr/>
        </p:nvSpPr>
        <p:spPr>
          <a:xfrm>
            <a:off x="4682524" y="440650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8924959-311A-47F4-C814-19C820BE6F38}"/>
              </a:ext>
            </a:extLst>
          </p:cNvPr>
          <p:cNvSpPr/>
          <p:nvPr/>
        </p:nvSpPr>
        <p:spPr>
          <a:xfrm>
            <a:off x="5618473" y="4406507"/>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3C7613B4-335E-2CEB-2689-7C4E99EF4EB5}"/>
              </a:ext>
            </a:extLst>
          </p:cNvPr>
          <p:cNvSpPr/>
          <p:nvPr/>
        </p:nvSpPr>
        <p:spPr>
          <a:xfrm>
            <a:off x="934453" y="4111619"/>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0E6119FE-D1F7-EB96-B238-1DFDE101CC43}"/>
              </a:ext>
            </a:extLst>
          </p:cNvPr>
          <p:cNvSpPr/>
          <p:nvPr/>
        </p:nvSpPr>
        <p:spPr>
          <a:xfrm>
            <a:off x="1408843"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87DFD124-A44D-8E4C-0318-31711A591294}"/>
              </a:ext>
            </a:extLst>
          </p:cNvPr>
          <p:cNvSpPr/>
          <p:nvPr/>
        </p:nvSpPr>
        <p:spPr>
          <a:xfrm>
            <a:off x="2344792"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92824930-AA31-1220-4D98-B051D7B597FB}"/>
              </a:ext>
            </a:extLst>
          </p:cNvPr>
          <p:cNvSpPr/>
          <p:nvPr/>
        </p:nvSpPr>
        <p:spPr>
          <a:xfrm>
            <a:off x="3280740"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140C243-B877-196D-3654-2BE10D6B3B34}"/>
              </a:ext>
            </a:extLst>
          </p:cNvPr>
          <p:cNvSpPr/>
          <p:nvPr/>
        </p:nvSpPr>
        <p:spPr>
          <a:xfrm>
            <a:off x="4216689"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7D3E36E-F0BD-8A78-BE4B-7A689D19C39E}"/>
              </a:ext>
            </a:extLst>
          </p:cNvPr>
          <p:cNvSpPr/>
          <p:nvPr/>
        </p:nvSpPr>
        <p:spPr>
          <a:xfrm>
            <a:off x="5152637" y="4111619"/>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A771B20-2449-F890-9C88-809E736986CC}"/>
              </a:ext>
            </a:extLst>
          </p:cNvPr>
          <p:cNvSpPr/>
          <p:nvPr/>
        </p:nvSpPr>
        <p:spPr>
          <a:xfrm>
            <a:off x="934453"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1545B45-5426-0E64-9B38-0AFDA131A3B5}"/>
              </a:ext>
            </a:extLst>
          </p:cNvPr>
          <p:cNvSpPr/>
          <p:nvPr/>
        </p:nvSpPr>
        <p:spPr>
          <a:xfrm>
            <a:off x="1870401"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D70F7159-457C-8C83-62F4-F48B45AD8615}"/>
              </a:ext>
            </a:extLst>
          </p:cNvPr>
          <p:cNvSpPr/>
          <p:nvPr/>
        </p:nvSpPr>
        <p:spPr>
          <a:xfrm>
            <a:off x="2806350"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BFE4E70-4A8F-CA23-2B54-AEDD03CEB8C8}"/>
              </a:ext>
            </a:extLst>
          </p:cNvPr>
          <p:cNvSpPr/>
          <p:nvPr/>
        </p:nvSpPr>
        <p:spPr>
          <a:xfrm>
            <a:off x="3742298"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2FB2B672-ED13-FE41-0F3E-31649F7F359B}"/>
              </a:ext>
            </a:extLst>
          </p:cNvPr>
          <p:cNvSpPr/>
          <p:nvPr/>
        </p:nvSpPr>
        <p:spPr>
          <a:xfrm>
            <a:off x="4678247" y="3816731"/>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C1CE3252-69C4-95EF-AD58-562478FF08B4}"/>
              </a:ext>
            </a:extLst>
          </p:cNvPr>
          <p:cNvSpPr/>
          <p:nvPr/>
        </p:nvSpPr>
        <p:spPr>
          <a:xfrm>
            <a:off x="5614195" y="3816731"/>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744A30C4-DDC4-80AB-92FB-DABB8300EEA3}"/>
              </a:ext>
            </a:extLst>
          </p:cNvPr>
          <p:cNvSpPr/>
          <p:nvPr/>
        </p:nvSpPr>
        <p:spPr>
          <a:xfrm>
            <a:off x="930175" y="3521843"/>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7D3DDAE-CE0B-0C8C-B34B-521EC778FBA7}"/>
              </a:ext>
            </a:extLst>
          </p:cNvPr>
          <p:cNvSpPr/>
          <p:nvPr/>
        </p:nvSpPr>
        <p:spPr>
          <a:xfrm>
            <a:off x="1404566"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C94B1802-1A57-04F3-1F29-A644D192EA16}"/>
              </a:ext>
            </a:extLst>
          </p:cNvPr>
          <p:cNvSpPr/>
          <p:nvPr/>
        </p:nvSpPr>
        <p:spPr>
          <a:xfrm>
            <a:off x="2340514"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6ADC077-AAEF-63B8-0260-A485F700E00F}"/>
              </a:ext>
            </a:extLst>
          </p:cNvPr>
          <p:cNvSpPr/>
          <p:nvPr/>
        </p:nvSpPr>
        <p:spPr>
          <a:xfrm>
            <a:off x="3276463"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E1D28B6D-9091-72DA-810F-F187381E519F}"/>
              </a:ext>
            </a:extLst>
          </p:cNvPr>
          <p:cNvSpPr/>
          <p:nvPr/>
        </p:nvSpPr>
        <p:spPr>
          <a:xfrm>
            <a:off x="4212411"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7E067AE7-47A7-67EA-527A-DC6374026543}"/>
              </a:ext>
            </a:extLst>
          </p:cNvPr>
          <p:cNvSpPr/>
          <p:nvPr/>
        </p:nvSpPr>
        <p:spPr>
          <a:xfrm>
            <a:off x="5148360" y="3521843"/>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D5CAF8E0-90AA-3610-E5B3-E99E52DBF41D}"/>
              </a:ext>
            </a:extLst>
          </p:cNvPr>
          <p:cNvSpPr/>
          <p:nvPr/>
        </p:nvSpPr>
        <p:spPr>
          <a:xfrm>
            <a:off x="936591"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36F892CD-DBCA-B454-8A83-12063324C1AF}"/>
              </a:ext>
            </a:extLst>
          </p:cNvPr>
          <p:cNvSpPr/>
          <p:nvPr/>
        </p:nvSpPr>
        <p:spPr>
          <a:xfrm>
            <a:off x="1872540"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1C30A544-A64E-8ACE-BAC4-5EAB5FA40C04}"/>
              </a:ext>
            </a:extLst>
          </p:cNvPr>
          <p:cNvSpPr/>
          <p:nvPr/>
        </p:nvSpPr>
        <p:spPr>
          <a:xfrm>
            <a:off x="2808488"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7E1BF389-E516-BE2F-7395-B605FC7AC033}"/>
              </a:ext>
            </a:extLst>
          </p:cNvPr>
          <p:cNvSpPr/>
          <p:nvPr/>
        </p:nvSpPr>
        <p:spPr>
          <a:xfrm>
            <a:off x="3744437"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38E1B26D-9907-BD55-FC74-2125A1EFD2BF}"/>
              </a:ext>
            </a:extLst>
          </p:cNvPr>
          <p:cNvSpPr/>
          <p:nvPr/>
        </p:nvSpPr>
        <p:spPr>
          <a:xfrm>
            <a:off x="4680386" y="3226955"/>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684CCFBF-1A74-4959-D687-ADE099F6EFBD}"/>
              </a:ext>
            </a:extLst>
          </p:cNvPr>
          <p:cNvSpPr/>
          <p:nvPr/>
        </p:nvSpPr>
        <p:spPr>
          <a:xfrm>
            <a:off x="5616334" y="3226955"/>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39598744-65ED-D8ED-25BA-AB8970C03608}"/>
              </a:ext>
            </a:extLst>
          </p:cNvPr>
          <p:cNvSpPr/>
          <p:nvPr/>
        </p:nvSpPr>
        <p:spPr>
          <a:xfrm>
            <a:off x="932314" y="2932067"/>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843036F-CF5D-7AF6-3BC3-DC2155C1F44D}"/>
              </a:ext>
            </a:extLst>
          </p:cNvPr>
          <p:cNvSpPr/>
          <p:nvPr/>
        </p:nvSpPr>
        <p:spPr>
          <a:xfrm>
            <a:off x="1406704"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E99CB2B6-9B19-5DD9-12CB-D58B3C45610A}"/>
              </a:ext>
            </a:extLst>
          </p:cNvPr>
          <p:cNvSpPr/>
          <p:nvPr/>
        </p:nvSpPr>
        <p:spPr>
          <a:xfrm>
            <a:off x="2342653"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EC8FF677-7129-5EBF-383E-2E1D5E1C1876}"/>
              </a:ext>
            </a:extLst>
          </p:cNvPr>
          <p:cNvSpPr/>
          <p:nvPr/>
        </p:nvSpPr>
        <p:spPr>
          <a:xfrm>
            <a:off x="3278602"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24B2FBF-0CF4-672E-9687-64DB77B01745}"/>
              </a:ext>
            </a:extLst>
          </p:cNvPr>
          <p:cNvSpPr/>
          <p:nvPr/>
        </p:nvSpPr>
        <p:spPr>
          <a:xfrm>
            <a:off x="4214550"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7355796-58B0-0A43-9BA3-BFE297AD0A7E}"/>
              </a:ext>
            </a:extLst>
          </p:cNvPr>
          <p:cNvSpPr/>
          <p:nvPr/>
        </p:nvSpPr>
        <p:spPr>
          <a:xfrm>
            <a:off x="5150499" y="2932067"/>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BF7D7189-84DF-DA5A-E469-E3F53F8E6EA5}"/>
              </a:ext>
            </a:extLst>
          </p:cNvPr>
          <p:cNvSpPr/>
          <p:nvPr/>
        </p:nvSpPr>
        <p:spPr>
          <a:xfrm>
            <a:off x="936591"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4F6EA3E8-3C3C-ADE8-57A6-C4CFF30110C9}"/>
              </a:ext>
            </a:extLst>
          </p:cNvPr>
          <p:cNvSpPr/>
          <p:nvPr/>
        </p:nvSpPr>
        <p:spPr>
          <a:xfrm>
            <a:off x="1872540"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895FE66C-8723-531E-C4BC-A77F3EED62FC}"/>
              </a:ext>
            </a:extLst>
          </p:cNvPr>
          <p:cNvSpPr/>
          <p:nvPr/>
        </p:nvSpPr>
        <p:spPr>
          <a:xfrm>
            <a:off x="2808488"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8FD823C2-6141-9556-3352-ABBB506C42E3}"/>
              </a:ext>
            </a:extLst>
          </p:cNvPr>
          <p:cNvSpPr/>
          <p:nvPr/>
        </p:nvSpPr>
        <p:spPr>
          <a:xfrm>
            <a:off x="3744437"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1E564760-6D4D-07DE-4A18-0AB5968F6510}"/>
              </a:ext>
            </a:extLst>
          </p:cNvPr>
          <p:cNvSpPr/>
          <p:nvPr/>
        </p:nvSpPr>
        <p:spPr>
          <a:xfrm>
            <a:off x="4680386" y="2637178"/>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F4225BEF-3DF5-32BE-88F8-1AE45561DE9B}"/>
              </a:ext>
            </a:extLst>
          </p:cNvPr>
          <p:cNvSpPr/>
          <p:nvPr/>
        </p:nvSpPr>
        <p:spPr>
          <a:xfrm>
            <a:off x="5616334" y="2637178"/>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952D42E3-F197-9AE7-C1AF-F7284DC19875}"/>
              </a:ext>
            </a:extLst>
          </p:cNvPr>
          <p:cNvSpPr/>
          <p:nvPr/>
        </p:nvSpPr>
        <p:spPr>
          <a:xfrm>
            <a:off x="932314" y="2342290"/>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EF655A1-D1DA-C9BB-8E69-EDECB585CF8D}"/>
              </a:ext>
            </a:extLst>
          </p:cNvPr>
          <p:cNvSpPr/>
          <p:nvPr/>
        </p:nvSpPr>
        <p:spPr>
          <a:xfrm>
            <a:off x="1406704"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B76AFB00-D660-6036-5EB9-A871EFA1A962}"/>
              </a:ext>
            </a:extLst>
          </p:cNvPr>
          <p:cNvSpPr/>
          <p:nvPr/>
        </p:nvSpPr>
        <p:spPr>
          <a:xfrm>
            <a:off x="2342653"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EE014386-51D9-96CF-5501-8B991F52F29D}"/>
              </a:ext>
            </a:extLst>
          </p:cNvPr>
          <p:cNvSpPr/>
          <p:nvPr/>
        </p:nvSpPr>
        <p:spPr>
          <a:xfrm>
            <a:off x="3278602"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8EBDCA31-8664-B18B-C1A6-D382E4F68DCC}"/>
              </a:ext>
            </a:extLst>
          </p:cNvPr>
          <p:cNvSpPr/>
          <p:nvPr/>
        </p:nvSpPr>
        <p:spPr>
          <a:xfrm>
            <a:off x="4214550"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1208FDC8-01E1-7D3E-5348-30403ADB32C1}"/>
              </a:ext>
            </a:extLst>
          </p:cNvPr>
          <p:cNvSpPr/>
          <p:nvPr/>
        </p:nvSpPr>
        <p:spPr>
          <a:xfrm>
            <a:off x="5150499" y="2342290"/>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E264C101-7D92-7321-5C18-D34BD4489982}"/>
              </a:ext>
            </a:extLst>
          </p:cNvPr>
          <p:cNvSpPr/>
          <p:nvPr/>
        </p:nvSpPr>
        <p:spPr>
          <a:xfrm>
            <a:off x="938730"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E1B809E7-EFB0-B4F0-7458-DAE60401417D}"/>
              </a:ext>
            </a:extLst>
          </p:cNvPr>
          <p:cNvSpPr/>
          <p:nvPr/>
        </p:nvSpPr>
        <p:spPr>
          <a:xfrm>
            <a:off x="1874679"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664DE7B2-104D-1F8B-C79C-48A9C9AA390A}"/>
              </a:ext>
            </a:extLst>
          </p:cNvPr>
          <p:cNvSpPr/>
          <p:nvPr/>
        </p:nvSpPr>
        <p:spPr>
          <a:xfrm>
            <a:off x="2810627"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7928FB1F-C710-EBBA-3C98-57A68CB9B131}"/>
              </a:ext>
            </a:extLst>
          </p:cNvPr>
          <p:cNvSpPr/>
          <p:nvPr/>
        </p:nvSpPr>
        <p:spPr>
          <a:xfrm>
            <a:off x="3746576"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7" name="Rectangle 96">
            <a:extLst>
              <a:ext uri="{FF2B5EF4-FFF2-40B4-BE49-F238E27FC236}">
                <a16:creationId xmlns:a16="http://schemas.microsoft.com/office/drawing/2014/main" id="{07A46A47-BC17-7B40-2C57-418A0C1D2E58}"/>
              </a:ext>
            </a:extLst>
          </p:cNvPr>
          <p:cNvSpPr/>
          <p:nvPr/>
        </p:nvSpPr>
        <p:spPr>
          <a:xfrm>
            <a:off x="4682524" y="2047402"/>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9FCC474E-A244-43D5-1548-4955C75BA586}"/>
              </a:ext>
            </a:extLst>
          </p:cNvPr>
          <p:cNvSpPr/>
          <p:nvPr/>
        </p:nvSpPr>
        <p:spPr>
          <a:xfrm>
            <a:off x="5618473" y="2047402"/>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C361EEBC-A95C-AF4C-9B44-695E67F112C9}"/>
              </a:ext>
            </a:extLst>
          </p:cNvPr>
          <p:cNvSpPr/>
          <p:nvPr/>
        </p:nvSpPr>
        <p:spPr>
          <a:xfrm>
            <a:off x="934453" y="1752514"/>
            <a:ext cx="474391"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F712C2D0-31DF-B5A2-6BA8-EA3E41034160}"/>
              </a:ext>
            </a:extLst>
          </p:cNvPr>
          <p:cNvSpPr/>
          <p:nvPr/>
        </p:nvSpPr>
        <p:spPr>
          <a:xfrm>
            <a:off x="1408843"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631253DB-33FD-B252-43FB-24C66C573127}"/>
              </a:ext>
            </a:extLst>
          </p:cNvPr>
          <p:cNvSpPr/>
          <p:nvPr/>
        </p:nvSpPr>
        <p:spPr>
          <a:xfrm>
            <a:off x="2344792"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43FC5A14-4CBB-8356-D867-CEB38B80826D}"/>
              </a:ext>
            </a:extLst>
          </p:cNvPr>
          <p:cNvSpPr/>
          <p:nvPr/>
        </p:nvSpPr>
        <p:spPr>
          <a:xfrm>
            <a:off x="3280740"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329EAFF0-C8C5-342B-0DC5-1CC1577E95E2}"/>
              </a:ext>
            </a:extLst>
          </p:cNvPr>
          <p:cNvSpPr/>
          <p:nvPr/>
        </p:nvSpPr>
        <p:spPr>
          <a:xfrm>
            <a:off x="4216689"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DAE6D706-2696-B1C8-6634-2DA8DBD9DAB0}"/>
              </a:ext>
            </a:extLst>
          </p:cNvPr>
          <p:cNvSpPr/>
          <p:nvPr/>
        </p:nvSpPr>
        <p:spPr>
          <a:xfrm>
            <a:off x="5152637" y="1752514"/>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5" name="Title 3">
            <a:extLst>
              <a:ext uri="{FF2B5EF4-FFF2-40B4-BE49-F238E27FC236}">
                <a16:creationId xmlns:a16="http://schemas.microsoft.com/office/drawing/2014/main" id="{C103F103-568B-036A-3760-D6914268F837}"/>
              </a:ext>
            </a:extLst>
          </p:cNvPr>
          <p:cNvSpPr txBox="1">
            <a:spLocks/>
          </p:cNvSpPr>
          <p:nvPr/>
        </p:nvSpPr>
        <p:spPr>
          <a:xfrm>
            <a:off x="-633503" y="386121"/>
            <a:ext cx="8085224" cy="59093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pPr algn="ctr"/>
            <a:r>
              <a:rPr lang="en-US" b="1" dirty="0" err="1"/>
              <a:t>SampCert</a:t>
            </a:r>
            <a:r>
              <a:rPr lang="en-US" b="1" dirty="0"/>
              <a:t> </a:t>
            </a:r>
          </a:p>
        </p:txBody>
      </p:sp>
      <p:sp>
        <p:nvSpPr>
          <p:cNvPr id="106" name="Rectangle 105">
            <a:extLst>
              <a:ext uri="{FF2B5EF4-FFF2-40B4-BE49-F238E27FC236}">
                <a16:creationId xmlns:a16="http://schemas.microsoft.com/office/drawing/2014/main" id="{F809DC72-591C-EF6A-0C32-AD9CEEDD138E}"/>
              </a:ext>
            </a:extLst>
          </p:cNvPr>
          <p:cNvSpPr/>
          <p:nvPr/>
        </p:nvSpPr>
        <p:spPr>
          <a:xfrm>
            <a:off x="1413121" y="5016161"/>
            <a:ext cx="2801427"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b="1" dirty="0">
                <a:latin typeface="Amazon Ember" panose="020B0603020204020204" pitchFamily="34" charset="0"/>
                <a:ea typeface="Amazon Ember" panose="020B0603020204020204" pitchFamily="34" charset="0"/>
                <a:cs typeface="Amazon Ember" panose="020B0603020204020204" pitchFamily="34" charset="0"/>
              </a:rPr>
              <a:t>Verified Random Sampling</a:t>
            </a:r>
          </a:p>
        </p:txBody>
      </p:sp>
      <p:sp>
        <p:nvSpPr>
          <p:cNvPr id="107" name="Rectangle 106">
            <a:extLst>
              <a:ext uri="{FF2B5EF4-FFF2-40B4-BE49-F238E27FC236}">
                <a16:creationId xmlns:a16="http://schemas.microsoft.com/office/drawing/2014/main" id="{D6BB3E46-F893-89F9-B058-51027C7DE646}"/>
              </a:ext>
            </a:extLst>
          </p:cNvPr>
          <p:cNvSpPr/>
          <p:nvPr/>
        </p:nvSpPr>
        <p:spPr>
          <a:xfrm>
            <a:off x="2814150" y="3525391"/>
            <a:ext cx="2801427"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mazon Ember" panose="020B0603020204020204" pitchFamily="34" charset="0"/>
                <a:ea typeface="Amazon Ember" panose="020B0603020204020204" pitchFamily="34" charset="0"/>
                <a:cs typeface="Amazon Ember" panose="020B0603020204020204" pitchFamily="34" charset="0"/>
              </a:rPr>
              <a:t>Abstract DP</a:t>
            </a:r>
          </a:p>
        </p:txBody>
      </p:sp>
      <p:sp>
        <p:nvSpPr>
          <p:cNvPr id="108" name="Rectangle 107">
            <a:extLst>
              <a:ext uri="{FF2B5EF4-FFF2-40B4-BE49-F238E27FC236}">
                <a16:creationId xmlns:a16="http://schemas.microsoft.com/office/drawing/2014/main" id="{27207FEA-34E2-BA56-6255-DF6E1AE60B51}"/>
              </a:ext>
            </a:extLst>
          </p:cNvPr>
          <p:cNvSpPr/>
          <p:nvPr/>
        </p:nvSpPr>
        <p:spPr>
          <a:xfrm>
            <a:off x="1408067" y="2041012"/>
            <a:ext cx="2808622" cy="884665"/>
          </a:xfrm>
          <a:prstGeom prst="rect">
            <a:avLst/>
          </a:prstGeom>
          <a:solidFill>
            <a:schemeClr val="bg1"/>
          </a:solidFill>
          <a:ln w="28575">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000" b="1" dirty="0">
                <a:latin typeface="Amazon Ember" panose="020B0603020204020204" pitchFamily="34" charset="0"/>
                <a:ea typeface="Amazon Ember" panose="020B0603020204020204" pitchFamily="34" charset="0"/>
                <a:cs typeface="Amazon Ember" panose="020B0603020204020204" pitchFamily="34" charset="0"/>
              </a:rPr>
              <a:t>Execution</a:t>
            </a:r>
          </a:p>
        </p:txBody>
      </p:sp>
      <p:sp>
        <p:nvSpPr>
          <p:cNvPr id="109" name="Rectangle 108">
            <a:extLst>
              <a:ext uri="{FF2B5EF4-FFF2-40B4-BE49-F238E27FC236}">
                <a16:creationId xmlns:a16="http://schemas.microsoft.com/office/drawing/2014/main" id="{8F7C1CB1-A8C9-0546-EED0-ABDA554E9213}"/>
              </a:ext>
            </a:extLst>
          </p:cNvPr>
          <p:cNvSpPr/>
          <p:nvPr/>
        </p:nvSpPr>
        <p:spPr>
          <a:xfrm>
            <a:off x="940869"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3992FF16-6266-D773-F598-FF47372209AC}"/>
              </a:ext>
            </a:extLst>
          </p:cNvPr>
          <p:cNvSpPr/>
          <p:nvPr/>
        </p:nvSpPr>
        <p:spPr>
          <a:xfrm>
            <a:off x="1876818"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1" name="Rectangle 110">
            <a:extLst>
              <a:ext uri="{FF2B5EF4-FFF2-40B4-BE49-F238E27FC236}">
                <a16:creationId xmlns:a16="http://schemas.microsoft.com/office/drawing/2014/main" id="{CBA97E83-6320-FF77-9684-9FA2A913D1F8}"/>
              </a:ext>
            </a:extLst>
          </p:cNvPr>
          <p:cNvSpPr/>
          <p:nvPr/>
        </p:nvSpPr>
        <p:spPr>
          <a:xfrm>
            <a:off x="2812766"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6A12C954-D629-2E79-7509-EAC5CFEC81FE}"/>
              </a:ext>
            </a:extLst>
          </p:cNvPr>
          <p:cNvSpPr/>
          <p:nvPr/>
        </p:nvSpPr>
        <p:spPr>
          <a:xfrm>
            <a:off x="3748715"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AA0116EB-76E8-CCF8-3A05-FB8DB22AC245}"/>
              </a:ext>
            </a:extLst>
          </p:cNvPr>
          <p:cNvSpPr/>
          <p:nvPr/>
        </p:nvSpPr>
        <p:spPr>
          <a:xfrm>
            <a:off x="4684663" y="1457626"/>
            <a:ext cx="935949"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E1B37E3B-C1B5-0880-A8DC-EABA93B49674}"/>
              </a:ext>
            </a:extLst>
          </p:cNvPr>
          <p:cNvSpPr/>
          <p:nvPr/>
        </p:nvSpPr>
        <p:spPr>
          <a:xfrm>
            <a:off x="5620612" y="1457626"/>
            <a:ext cx="465836" cy="294888"/>
          </a:xfrm>
          <a:prstGeom prst="rect">
            <a:avLst/>
          </a:prstGeom>
          <a:solidFill>
            <a:schemeClr val="accent2"/>
          </a:solidFill>
          <a:ln w="28575">
            <a:solidFill>
              <a:schemeClr val="bg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35FFFF8D-BDEA-0B8B-655E-A5C65D0DD86C}"/>
              </a:ext>
            </a:extLst>
          </p:cNvPr>
          <p:cNvSpPr/>
          <p:nvPr/>
        </p:nvSpPr>
        <p:spPr>
          <a:xfrm>
            <a:off x="864934" y="1271940"/>
            <a:ext cx="5271209" cy="165807"/>
          </a:xfrm>
          <a:prstGeom prst="rect">
            <a:avLst/>
          </a:prstGeom>
          <a:solidFill>
            <a:schemeClr val="bg1">
              <a:lumMod val="75000"/>
            </a:schemeClr>
          </a:solidFill>
          <a:ln w="28575">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6" name="TextBox 115">
            <a:extLst>
              <a:ext uri="{FF2B5EF4-FFF2-40B4-BE49-F238E27FC236}">
                <a16:creationId xmlns:a16="http://schemas.microsoft.com/office/drawing/2014/main" id="{419B5091-969B-E822-D800-5E719F78C7B0}"/>
              </a:ext>
            </a:extLst>
          </p:cNvPr>
          <p:cNvSpPr txBox="1"/>
          <p:nvPr/>
        </p:nvSpPr>
        <p:spPr>
          <a:xfrm>
            <a:off x="6575667" y="2335066"/>
            <a:ext cx="6832485" cy="4560992"/>
          </a:xfrm>
          <a:prstGeom prst="rect">
            <a:avLst/>
          </a:prstGeom>
          <a:noFill/>
        </p:spPr>
        <p:txBody>
          <a:bodyPr wrap="square" rtlCol="0">
            <a:spAutoFit/>
          </a:bodyPr>
          <a:lstStyle/>
          <a:p>
            <a:pPr marL="342900" indent="-342900">
              <a:lnSpc>
                <a:spcPct val="250000"/>
              </a:lnSpc>
              <a:buFont typeface="Wingdings" pitchFamily="2" charset="2"/>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Foundational verification</a:t>
            </a:r>
          </a:p>
          <a:p>
            <a:pPr marL="342900" indent="-342900">
              <a:lnSpc>
                <a:spcPct val="250000"/>
              </a:lnSpc>
              <a:buFont typeface="Wingdings" pitchFamily="2" charset="2"/>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Versatile and generic proofs </a:t>
            </a:r>
          </a:p>
          <a:p>
            <a:pPr marL="342900" indent="-342900">
              <a:lnSpc>
                <a:spcPct val="250000"/>
              </a:lnSpc>
              <a:buFont typeface="Wingdings" pitchFamily="2" charset="2"/>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Competitive performance</a:t>
            </a:r>
          </a:p>
          <a:p>
            <a:pPr marL="342900" indent="-342900">
              <a:lnSpc>
                <a:spcPct val="250000"/>
              </a:lnSpc>
              <a:buFont typeface="Wingdings" pitchFamily="2" charset="2"/>
              <a:buChar char="§"/>
            </a:pPr>
            <a:r>
              <a:rPr lang="en-US" sz="2400" dirty="0">
                <a:latin typeface="Amazon Ember" panose="020B0603020204020204" pitchFamily="34" charset="0"/>
                <a:ea typeface="Amazon Ember" panose="020B0603020204020204" pitchFamily="34" charset="0"/>
                <a:cs typeface="Amazon Ember" panose="020B0603020204020204" pitchFamily="34" charset="0"/>
              </a:rPr>
              <a:t>Deployed at AWS</a:t>
            </a:r>
          </a:p>
          <a:p>
            <a:pPr marL="342900" indent="-342900">
              <a:lnSpc>
                <a:spcPct val="250000"/>
              </a:lnSpc>
              <a:buFontTx/>
              <a:buChar char="-"/>
            </a:pPr>
            <a:endParaRPr lang="en-US" sz="2400" dirty="0">
              <a:latin typeface="Amazon Ember" panose="020B0603020204020204" pitchFamily="34" charset="0"/>
              <a:ea typeface="Amazon Ember" panose="020B0603020204020204" pitchFamily="34" charset="0"/>
              <a:cs typeface="Amazon Ember" panose="020B0603020204020204" pitchFamily="34" charset="0"/>
            </a:endParaRPr>
          </a:p>
        </p:txBody>
      </p:sp>
      <p:pic>
        <p:nvPicPr>
          <p:cNvPr id="117" name="Picture 116">
            <a:extLst>
              <a:ext uri="{FF2B5EF4-FFF2-40B4-BE49-F238E27FC236}">
                <a16:creationId xmlns:a16="http://schemas.microsoft.com/office/drawing/2014/main" id="{F47AF6D6-70FD-7114-BA23-FE301439D0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3449" y="1255674"/>
            <a:ext cx="3488212" cy="1082058"/>
          </a:xfrm>
          <a:prstGeom prst="rect">
            <a:avLst/>
          </a:prstGeom>
          <a:noFill/>
        </p:spPr>
      </p:pic>
    </p:spTree>
    <p:extLst>
      <p:ext uri="{BB962C8B-B14F-4D97-AF65-F5344CB8AC3E}">
        <p14:creationId xmlns:p14="http://schemas.microsoft.com/office/powerpoint/2010/main" val="110573855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8821C-2EBC-E981-ECCA-F5FF777EBAC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B915FC9-E92D-E8FD-4BD7-DE115EEA3648}"/>
              </a:ext>
            </a:extLst>
          </p:cNvPr>
          <p:cNvSpPr>
            <a:spLocks noGrp="1"/>
          </p:cNvSpPr>
          <p:nvPr>
            <p:ph type="sldNum" sz="quarter" idx="13"/>
          </p:nvPr>
        </p:nvSpPr>
        <p:spPr/>
        <p:txBody>
          <a:bodyPr/>
          <a:lstStyle/>
          <a:p>
            <a:fld id="{EB4B8DE2-A4E8-46E4-8BBF-D75455EFF32C}" type="slidenum">
              <a:rPr lang="en-US" smtClean="0"/>
              <a:pPr/>
              <a:t>6</a:t>
            </a:fld>
            <a:endParaRPr lang="en-US" dirty="0"/>
          </a:p>
        </p:txBody>
      </p:sp>
      <p:pic>
        <p:nvPicPr>
          <p:cNvPr id="20" name="Graphic 19" descr="Database with solid fill">
            <a:extLst>
              <a:ext uri="{FF2B5EF4-FFF2-40B4-BE49-F238E27FC236}">
                <a16:creationId xmlns:a16="http://schemas.microsoft.com/office/drawing/2014/main" id="{A3A6B195-4004-EFFC-2241-7BA5F504635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93239" y="3101417"/>
            <a:ext cx="1405521" cy="1405521"/>
          </a:xfrm>
          <a:prstGeom prst="rect">
            <a:avLst/>
          </a:prstGeom>
        </p:spPr>
      </p:pic>
      <p:pic>
        <p:nvPicPr>
          <p:cNvPr id="22" name="Graphic 21" descr="Pie chart with solid fill">
            <a:extLst>
              <a:ext uri="{FF2B5EF4-FFF2-40B4-BE49-F238E27FC236}">
                <a16:creationId xmlns:a16="http://schemas.microsoft.com/office/drawing/2014/main" id="{6AF17661-D71E-B252-DA89-54ACF076FFA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3973" y="1629543"/>
            <a:ext cx="1405521" cy="1405521"/>
          </a:xfrm>
          <a:prstGeom prst="rect">
            <a:avLst/>
          </a:prstGeom>
        </p:spPr>
      </p:pic>
      <p:pic>
        <p:nvPicPr>
          <p:cNvPr id="24" name="Graphic 23" descr="Bar chart with solid fill">
            <a:extLst>
              <a:ext uri="{FF2B5EF4-FFF2-40B4-BE49-F238E27FC236}">
                <a16:creationId xmlns:a16="http://schemas.microsoft.com/office/drawing/2014/main" id="{3E0A3901-46AA-E84B-BD09-764D25A31C9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53695" y="4547627"/>
            <a:ext cx="1306075" cy="1306075"/>
          </a:xfrm>
          <a:prstGeom prst="rect">
            <a:avLst/>
          </a:prstGeom>
        </p:spPr>
      </p:pic>
      <p:pic>
        <p:nvPicPr>
          <p:cNvPr id="26" name="Graphic 25" descr="User with solid fill">
            <a:extLst>
              <a:ext uri="{FF2B5EF4-FFF2-40B4-BE49-F238E27FC236}">
                <a16:creationId xmlns:a16="http://schemas.microsoft.com/office/drawing/2014/main" id="{9D1AB6F3-7AF3-70D4-C1BA-926EFCB3C68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0895" y="1633513"/>
            <a:ext cx="914400" cy="914400"/>
          </a:xfrm>
          <a:prstGeom prst="rect">
            <a:avLst/>
          </a:prstGeom>
        </p:spPr>
      </p:pic>
      <p:pic>
        <p:nvPicPr>
          <p:cNvPr id="27" name="Graphic 26" descr="User with solid fill">
            <a:extLst>
              <a:ext uri="{FF2B5EF4-FFF2-40B4-BE49-F238E27FC236}">
                <a16:creationId xmlns:a16="http://schemas.microsoft.com/office/drawing/2014/main" id="{187F8112-59F3-91A4-6399-39D54E9A78A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60895" y="2740520"/>
            <a:ext cx="914400" cy="914400"/>
          </a:xfrm>
          <a:prstGeom prst="rect">
            <a:avLst/>
          </a:prstGeom>
        </p:spPr>
      </p:pic>
      <p:pic>
        <p:nvPicPr>
          <p:cNvPr id="28" name="Graphic 27" descr="User with solid fill">
            <a:extLst>
              <a:ext uri="{FF2B5EF4-FFF2-40B4-BE49-F238E27FC236}">
                <a16:creationId xmlns:a16="http://schemas.microsoft.com/office/drawing/2014/main" id="{5CB0F1E1-1B99-9145-740A-A9280B9AD0B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0895" y="3847527"/>
            <a:ext cx="914400" cy="914400"/>
          </a:xfrm>
          <a:prstGeom prst="rect">
            <a:avLst/>
          </a:prstGeom>
        </p:spPr>
      </p:pic>
      <p:pic>
        <p:nvPicPr>
          <p:cNvPr id="29" name="Graphic 28" descr="User with solid fill">
            <a:extLst>
              <a:ext uri="{FF2B5EF4-FFF2-40B4-BE49-F238E27FC236}">
                <a16:creationId xmlns:a16="http://schemas.microsoft.com/office/drawing/2014/main" id="{2B7AD61D-1081-F654-7724-7A31AADBA07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60895" y="4954534"/>
            <a:ext cx="914400" cy="914400"/>
          </a:xfrm>
          <a:prstGeom prst="rect">
            <a:avLst/>
          </a:prstGeom>
        </p:spPr>
      </p:pic>
      <p:cxnSp>
        <p:nvCxnSpPr>
          <p:cNvPr id="33" name="Straight Arrow Connector 32">
            <a:extLst>
              <a:ext uri="{FF2B5EF4-FFF2-40B4-BE49-F238E27FC236}">
                <a16:creationId xmlns:a16="http://schemas.microsoft.com/office/drawing/2014/main" id="{5C062008-AB10-4D3F-8DE9-6428D8244756}"/>
              </a:ext>
            </a:extLst>
          </p:cNvPr>
          <p:cNvCxnSpPr>
            <a:cxnSpLocks/>
          </p:cNvCxnSpPr>
          <p:nvPr/>
        </p:nvCxnSpPr>
        <p:spPr>
          <a:xfrm>
            <a:off x="3687106" y="2419088"/>
            <a:ext cx="1706133" cy="83158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4801F2C4-95A8-7C99-B29A-7A57C8156593}"/>
              </a:ext>
            </a:extLst>
          </p:cNvPr>
          <p:cNvCxnSpPr>
            <a:cxnSpLocks/>
          </p:cNvCxnSpPr>
          <p:nvPr/>
        </p:nvCxnSpPr>
        <p:spPr>
          <a:xfrm flipV="1">
            <a:off x="3687106" y="4357680"/>
            <a:ext cx="1706133" cy="831586"/>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A0F5A77-A20B-8C9C-DEE6-04B41FDCBD28}"/>
              </a:ext>
            </a:extLst>
          </p:cNvPr>
          <p:cNvCxnSpPr>
            <a:cxnSpLocks/>
          </p:cNvCxnSpPr>
          <p:nvPr/>
        </p:nvCxnSpPr>
        <p:spPr>
          <a:xfrm flipV="1">
            <a:off x="3737847" y="3993145"/>
            <a:ext cx="1655392" cy="31158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FE6C85B-FD13-EE76-DB9A-6F2484794FA5}"/>
              </a:ext>
            </a:extLst>
          </p:cNvPr>
          <p:cNvCxnSpPr>
            <a:cxnSpLocks/>
          </p:cNvCxnSpPr>
          <p:nvPr/>
        </p:nvCxnSpPr>
        <p:spPr>
          <a:xfrm>
            <a:off x="3737847" y="3363770"/>
            <a:ext cx="1655392" cy="31158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0AE3B68-5C2B-324C-3E82-DE59667E9ECB}"/>
              </a:ext>
            </a:extLst>
          </p:cNvPr>
          <p:cNvCxnSpPr>
            <a:cxnSpLocks/>
          </p:cNvCxnSpPr>
          <p:nvPr/>
        </p:nvCxnSpPr>
        <p:spPr>
          <a:xfrm flipV="1">
            <a:off x="6853926" y="2674167"/>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2C19D15-667F-AD34-A3DF-2DD5DD6B3581}"/>
              </a:ext>
            </a:extLst>
          </p:cNvPr>
          <p:cNvCxnSpPr>
            <a:cxnSpLocks/>
          </p:cNvCxnSpPr>
          <p:nvPr/>
        </p:nvCxnSpPr>
        <p:spPr>
          <a:xfrm>
            <a:off x="6853925" y="4235143"/>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 name="Freeform 7">
            <a:extLst>
              <a:ext uri="{FF2B5EF4-FFF2-40B4-BE49-F238E27FC236}">
                <a16:creationId xmlns:a16="http://schemas.microsoft.com/office/drawing/2014/main" id="{3DCC5022-D209-AA5A-0D14-C88202D6601E}"/>
              </a:ext>
            </a:extLst>
          </p:cNvPr>
          <p:cNvSpPr/>
          <p:nvPr/>
        </p:nvSpPr>
        <p:spPr>
          <a:xfrm>
            <a:off x="3958727" y="1468797"/>
            <a:ext cx="4757980" cy="4101528"/>
          </a:xfrm>
          <a:custGeom>
            <a:avLst/>
            <a:gdLst>
              <a:gd name="connsiteX0" fmla="*/ 4757980 w 4757980"/>
              <a:gd name="connsiteY0" fmla="*/ 412926 h 4101528"/>
              <a:gd name="connsiteX1" fmla="*/ 2416514 w 4757980"/>
              <a:gd name="connsiteY1" fmla="*/ 319936 h 4101528"/>
              <a:gd name="connsiteX2" fmla="*/ 1951222 w 4757980"/>
              <a:gd name="connsiteY2" fmla="*/ 3946540 h 4101528"/>
              <a:gd name="connsiteX3" fmla="*/ 0 w 4757980"/>
              <a:gd name="connsiteY3" fmla="*/ 3094133 h 4101528"/>
            </a:gdLst>
            <a:ahLst/>
            <a:cxnLst>
              <a:cxn ang="0">
                <a:pos x="connsiteX0" y="connsiteY0"/>
              </a:cxn>
              <a:cxn ang="0">
                <a:pos x="connsiteX1" y="connsiteY1"/>
              </a:cxn>
              <a:cxn ang="0">
                <a:pos x="connsiteX2" y="connsiteY2"/>
              </a:cxn>
              <a:cxn ang="0">
                <a:pos x="connsiteX3" y="connsiteY3"/>
              </a:cxn>
            </a:cxnLst>
            <a:rect l="l" t="t" r="r" b="b"/>
            <a:pathLst>
              <a:path w="4757980" h="4101528" extrusionOk="0">
                <a:moveTo>
                  <a:pt x="4757980" y="412926"/>
                </a:moveTo>
                <a:cubicBezTo>
                  <a:pt x="3723087" y="11481"/>
                  <a:pt x="2626518" y="-172248"/>
                  <a:pt x="2416514" y="319936"/>
                </a:cubicBezTo>
                <a:cubicBezTo>
                  <a:pt x="2095257" y="939722"/>
                  <a:pt x="2167272" y="3490111"/>
                  <a:pt x="1951222" y="3946540"/>
                </a:cubicBezTo>
                <a:cubicBezTo>
                  <a:pt x="1390684" y="4562992"/>
                  <a:pt x="730783" y="3991687"/>
                  <a:pt x="0" y="3094133"/>
                </a:cubicBezTo>
              </a:path>
            </a:pathLst>
          </a:custGeom>
          <a:noFill/>
          <a:ln w="76200">
            <a:solidFill>
              <a:srgbClr val="ED3134"/>
            </a:solidFill>
            <a:prstDash val="sysDot"/>
            <a:headEnd type="none" w="med" len="med"/>
            <a:tailEnd type="arrow" w="med" len="med"/>
            <a:extLst>
              <a:ext uri="{C807C97D-BFC1-408E-A445-0C87EB9F89A2}">
                <ask:lineSketchStyleProps xmlns:ask="http://schemas.microsoft.com/office/drawing/2018/sketchyshapes" sd="1219033472">
                  <a:custGeom>
                    <a:avLst/>
                    <a:gdLst>
                      <a:gd name="connsiteX0" fmla="*/ 4757980 w 4757980"/>
                      <a:gd name="connsiteY0" fmla="*/ 412926 h 4101528"/>
                      <a:gd name="connsiteX1" fmla="*/ 2416514 w 4757980"/>
                      <a:gd name="connsiteY1" fmla="*/ 319936 h 4101528"/>
                      <a:gd name="connsiteX2" fmla="*/ 1951222 w 4757980"/>
                      <a:gd name="connsiteY2" fmla="*/ 3946540 h 4101528"/>
                      <a:gd name="connsiteX3" fmla="*/ 0 w 4757980"/>
                      <a:gd name="connsiteY3" fmla="*/ 3094133 h 4101528"/>
                    </a:gdLst>
                    <a:ahLst/>
                    <a:cxnLst>
                      <a:cxn ang="0">
                        <a:pos x="connsiteX0" y="connsiteY0"/>
                      </a:cxn>
                      <a:cxn ang="0">
                        <a:pos x="connsiteX1" y="connsiteY1"/>
                      </a:cxn>
                      <a:cxn ang="0">
                        <a:pos x="connsiteX2" y="connsiteY2"/>
                      </a:cxn>
                      <a:cxn ang="0">
                        <a:pos x="connsiteX3" y="connsiteY3"/>
                      </a:cxn>
                    </a:cxnLst>
                    <a:rect l="l" t="t" r="r" b="b"/>
                    <a:pathLst>
                      <a:path w="4757980" h="4101528" extrusionOk="0">
                        <a:moveTo>
                          <a:pt x="4757980" y="412926"/>
                        </a:moveTo>
                        <a:cubicBezTo>
                          <a:pt x="3776978" y="44722"/>
                          <a:pt x="2714463" y="-205255"/>
                          <a:pt x="2416514" y="319936"/>
                        </a:cubicBezTo>
                        <a:cubicBezTo>
                          <a:pt x="2018911" y="923649"/>
                          <a:pt x="2297051" y="3485984"/>
                          <a:pt x="1951222" y="3946540"/>
                        </a:cubicBezTo>
                        <a:cubicBezTo>
                          <a:pt x="1488926" y="4467054"/>
                          <a:pt x="747696" y="3898205"/>
                          <a:pt x="0" y="3094133"/>
                        </a:cubicBezTo>
                      </a:path>
                    </a:pathLst>
                  </a:cu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Devil face with solid fill with solid fill">
            <a:extLst>
              <a:ext uri="{FF2B5EF4-FFF2-40B4-BE49-F238E27FC236}">
                <a16:creationId xmlns:a16="http://schemas.microsoft.com/office/drawing/2014/main" id="{982255C0-3714-1F5A-261B-DEBF8FB4BC8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5939525" y="422593"/>
            <a:ext cx="914400" cy="914400"/>
          </a:xfrm>
          <a:prstGeom prst="rect">
            <a:avLst/>
          </a:prstGeom>
        </p:spPr>
      </p:pic>
      <p:sp>
        <p:nvSpPr>
          <p:cNvPr id="21" name="Title 3">
            <a:extLst>
              <a:ext uri="{FF2B5EF4-FFF2-40B4-BE49-F238E27FC236}">
                <a16:creationId xmlns:a16="http://schemas.microsoft.com/office/drawing/2014/main" id="{28E6FF8D-5B7F-0EF1-1974-C19E4E8D1928}"/>
              </a:ext>
            </a:extLst>
          </p:cNvPr>
          <p:cNvSpPr txBox="1">
            <a:spLocks/>
          </p:cNvSpPr>
          <p:nvPr/>
        </p:nvSpPr>
        <p:spPr>
          <a:xfrm>
            <a:off x="10009494" y="2034437"/>
            <a:ext cx="2087188"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i="1" dirty="0">
                <a:solidFill>
                  <a:schemeClr val="accent1"/>
                </a:solidFill>
              </a:rPr>
              <a:t>$42, 321</a:t>
            </a:r>
          </a:p>
        </p:txBody>
      </p:sp>
      <p:sp>
        <p:nvSpPr>
          <p:cNvPr id="25" name="Title 3">
            <a:extLst>
              <a:ext uri="{FF2B5EF4-FFF2-40B4-BE49-F238E27FC236}">
                <a16:creationId xmlns:a16="http://schemas.microsoft.com/office/drawing/2014/main" id="{C04BE567-5E70-C629-0C43-62C12D37A7E3}"/>
              </a:ext>
            </a:extLst>
          </p:cNvPr>
          <p:cNvSpPr txBox="1">
            <a:spLocks/>
          </p:cNvSpPr>
          <p:nvPr/>
        </p:nvSpPr>
        <p:spPr>
          <a:xfrm>
            <a:off x="534367" y="4148936"/>
            <a:ext cx="2087188"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i="1" dirty="0">
                <a:solidFill>
                  <a:schemeClr val="accent1"/>
                </a:solidFill>
              </a:rPr>
              <a:t>$42, 321</a:t>
            </a:r>
          </a:p>
        </p:txBody>
      </p:sp>
      <p:sp>
        <p:nvSpPr>
          <p:cNvPr id="2" name="Title 3">
            <a:extLst>
              <a:ext uri="{FF2B5EF4-FFF2-40B4-BE49-F238E27FC236}">
                <a16:creationId xmlns:a16="http://schemas.microsoft.com/office/drawing/2014/main" id="{54DCFB00-5F28-89FA-EC7A-3ED1D1FADCCD}"/>
              </a:ext>
            </a:extLst>
          </p:cNvPr>
          <p:cNvSpPr txBox="1">
            <a:spLocks/>
          </p:cNvSpPr>
          <p:nvPr/>
        </p:nvSpPr>
        <p:spPr>
          <a:xfrm>
            <a:off x="7054973" y="127128"/>
            <a:ext cx="4298827"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i="1" dirty="0">
                <a:solidFill>
                  <a:srgbClr val="ED3134"/>
                </a:solidFill>
              </a:rPr>
              <a:t>Constraint Solvers</a:t>
            </a:r>
          </a:p>
        </p:txBody>
      </p:sp>
      <p:sp>
        <p:nvSpPr>
          <p:cNvPr id="4" name="Title 3">
            <a:extLst>
              <a:ext uri="{FF2B5EF4-FFF2-40B4-BE49-F238E27FC236}">
                <a16:creationId xmlns:a16="http://schemas.microsoft.com/office/drawing/2014/main" id="{70C37D63-A603-A0DF-C8B7-A3DADC94D98E}"/>
              </a:ext>
            </a:extLst>
          </p:cNvPr>
          <p:cNvSpPr txBox="1">
            <a:spLocks/>
          </p:cNvSpPr>
          <p:nvPr/>
        </p:nvSpPr>
        <p:spPr>
          <a:xfrm>
            <a:off x="7970462" y="717590"/>
            <a:ext cx="4474677"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i="1" dirty="0">
                <a:solidFill>
                  <a:srgbClr val="ED3134"/>
                </a:solidFill>
              </a:rPr>
              <a:t>Quasi-identifiers</a:t>
            </a:r>
          </a:p>
        </p:txBody>
      </p:sp>
    </p:spTree>
    <p:extLst>
      <p:ext uri="{BB962C8B-B14F-4D97-AF65-F5344CB8AC3E}">
        <p14:creationId xmlns:p14="http://schemas.microsoft.com/office/powerpoint/2010/main" val="348666606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D858A-16B3-9652-9F98-7E7A7E30974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33FCBB-84B5-C0E0-6401-F01DAE02FC46}"/>
              </a:ext>
            </a:extLst>
          </p:cNvPr>
          <p:cNvSpPr>
            <a:spLocks noGrp="1"/>
          </p:cNvSpPr>
          <p:nvPr>
            <p:ph type="sldNum" sz="quarter" idx="13"/>
          </p:nvPr>
        </p:nvSpPr>
        <p:spPr/>
        <p:txBody>
          <a:bodyPr/>
          <a:lstStyle/>
          <a:p>
            <a:fld id="{EB4B8DE2-A4E8-46E4-8BBF-D75455EFF32C}" type="slidenum">
              <a:rPr lang="en-US" smtClean="0"/>
              <a:pPr/>
              <a:t>7</a:t>
            </a:fld>
            <a:endParaRPr lang="en-US" dirty="0"/>
          </a:p>
        </p:txBody>
      </p:sp>
      <p:pic>
        <p:nvPicPr>
          <p:cNvPr id="20" name="Graphic 19" descr="Database with solid fill">
            <a:extLst>
              <a:ext uri="{FF2B5EF4-FFF2-40B4-BE49-F238E27FC236}">
                <a16:creationId xmlns:a16="http://schemas.microsoft.com/office/drawing/2014/main" id="{0AC2703F-4329-400B-75C5-750C6073E33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393239" y="3101417"/>
            <a:ext cx="1405521" cy="1405521"/>
          </a:xfrm>
          <a:prstGeom prst="rect">
            <a:avLst/>
          </a:prstGeom>
        </p:spPr>
      </p:pic>
      <p:pic>
        <p:nvPicPr>
          <p:cNvPr id="22" name="Graphic 21" descr="Pie chart with solid fill">
            <a:extLst>
              <a:ext uri="{FF2B5EF4-FFF2-40B4-BE49-F238E27FC236}">
                <a16:creationId xmlns:a16="http://schemas.microsoft.com/office/drawing/2014/main" id="{CFFAFD53-7B0A-DE4F-AD8F-B2C9A27AEA2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3973" y="1629543"/>
            <a:ext cx="1405521" cy="1405521"/>
          </a:xfrm>
          <a:prstGeom prst="rect">
            <a:avLst/>
          </a:prstGeom>
        </p:spPr>
      </p:pic>
      <p:pic>
        <p:nvPicPr>
          <p:cNvPr id="24" name="Graphic 23" descr="Bar chart with solid fill">
            <a:extLst>
              <a:ext uri="{FF2B5EF4-FFF2-40B4-BE49-F238E27FC236}">
                <a16:creationId xmlns:a16="http://schemas.microsoft.com/office/drawing/2014/main" id="{4A03461C-E496-BAA3-A9F3-4AA6E838BD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53695" y="4547627"/>
            <a:ext cx="1306075" cy="1306075"/>
          </a:xfrm>
          <a:prstGeom prst="rect">
            <a:avLst/>
          </a:prstGeom>
        </p:spPr>
      </p:pic>
      <p:pic>
        <p:nvPicPr>
          <p:cNvPr id="26" name="Graphic 25" descr="User with solid fill">
            <a:extLst>
              <a:ext uri="{FF2B5EF4-FFF2-40B4-BE49-F238E27FC236}">
                <a16:creationId xmlns:a16="http://schemas.microsoft.com/office/drawing/2014/main" id="{C1D89DC3-5C89-ECB3-AB16-CFF02CA28DE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560895" y="1633513"/>
            <a:ext cx="914400" cy="914400"/>
          </a:xfrm>
          <a:prstGeom prst="rect">
            <a:avLst/>
          </a:prstGeom>
        </p:spPr>
      </p:pic>
      <p:pic>
        <p:nvPicPr>
          <p:cNvPr id="27" name="Graphic 26" descr="User with solid fill">
            <a:extLst>
              <a:ext uri="{FF2B5EF4-FFF2-40B4-BE49-F238E27FC236}">
                <a16:creationId xmlns:a16="http://schemas.microsoft.com/office/drawing/2014/main" id="{6AC6C86F-0B5C-03E4-CD1F-1B3277AC077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560895" y="2740520"/>
            <a:ext cx="914400" cy="914400"/>
          </a:xfrm>
          <a:prstGeom prst="rect">
            <a:avLst/>
          </a:prstGeom>
        </p:spPr>
      </p:pic>
      <p:pic>
        <p:nvPicPr>
          <p:cNvPr id="28" name="Graphic 27" descr="User with solid fill">
            <a:extLst>
              <a:ext uri="{FF2B5EF4-FFF2-40B4-BE49-F238E27FC236}">
                <a16:creationId xmlns:a16="http://schemas.microsoft.com/office/drawing/2014/main" id="{62F149FE-E027-3084-63A0-6EF324A52CC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560895" y="3847527"/>
            <a:ext cx="914400" cy="914400"/>
          </a:xfrm>
          <a:prstGeom prst="rect">
            <a:avLst/>
          </a:prstGeom>
        </p:spPr>
      </p:pic>
      <p:pic>
        <p:nvPicPr>
          <p:cNvPr id="29" name="Graphic 28" descr="User with solid fill">
            <a:extLst>
              <a:ext uri="{FF2B5EF4-FFF2-40B4-BE49-F238E27FC236}">
                <a16:creationId xmlns:a16="http://schemas.microsoft.com/office/drawing/2014/main" id="{7DF49C01-8C47-6950-B879-97277E074F1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560895" y="4954534"/>
            <a:ext cx="914400" cy="914400"/>
          </a:xfrm>
          <a:prstGeom prst="rect">
            <a:avLst/>
          </a:prstGeom>
        </p:spPr>
      </p:pic>
      <p:cxnSp>
        <p:nvCxnSpPr>
          <p:cNvPr id="33" name="Straight Arrow Connector 32">
            <a:extLst>
              <a:ext uri="{FF2B5EF4-FFF2-40B4-BE49-F238E27FC236}">
                <a16:creationId xmlns:a16="http://schemas.microsoft.com/office/drawing/2014/main" id="{DB95BDF5-BF64-4EF5-FF26-A8778A46F4C9}"/>
              </a:ext>
            </a:extLst>
          </p:cNvPr>
          <p:cNvCxnSpPr>
            <a:cxnSpLocks/>
          </p:cNvCxnSpPr>
          <p:nvPr/>
        </p:nvCxnSpPr>
        <p:spPr>
          <a:xfrm>
            <a:off x="3687106" y="2419088"/>
            <a:ext cx="1706133" cy="831586"/>
          </a:xfrm>
          <a:prstGeom prst="straightConnector1">
            <a:avLst/>
          </a:prstGeom>
          <a:ln w="571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72829D5-B41B-9D35-E476-A7E32B9FB4F4}"/>
              </a:ext>
            </a:extLst>
          </p:cNvPr>
          <p:cNvCxnSpPr>
            <a:cxnSpLocks/>
          </p:cNvCxnSpPr>
          <p:nvPr/>
        </p:nvCxnSpPr>
        <p:spPr>
          <a:xfrm flipV="1">
            <a:off x="3687106" y="4357680"/>
            <a:ext cx="1706133" cy="831586"/>
          </a:xfrm>
          <a:prstGeom prst="straightConnector1">
            <a:avLst/>
          </a:prstGeom>
          <a:ln w="571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FCEE61F-ACB2-0DE7-ABDE-16EB3669BDCD}"/>
              </a:ext>
            </a:extLst>
          </p:cNvPr>
          <p:cNvCxnSpPr>
            <a:cxnSpLocks/>
          </p:cNvCxnSpPr>
          <p:nvPr/>
        </p:nvCxnSpPr>
        <p:spPr>
          <a:xfrm flipV="1">
            <a:off x="3737847" y="3993145"/>
            <a:ext cx="1655392" cy="31158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C35B893-8502-5973-BD37-DD61074009BF}"/>
              </a:ext>
            </a:extLst>
          </p:cNvPr>
          <p:cNvCxnSpPr>
            <a:cxnSpLocks/>
          </p:cNvCxnSpPr>
          <p:nvPr/>
        </p:nvCxnSpPr>
        <p:spPr>
          <a:xfrm>
            <a:off x="3737847" y="3363770"/>
            <a:ext cx="1655392" cy="31158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1D9C9B8-219E-92FC-9A19-15023FCB5637}"/>
              </a:ext>
            </a:extLst>
          </p:cNvPr>
          <p:cNvCxnSpPr>
            <a:cxnSpLocks/>
          </p:cNvCxnSpPr>
          <p:nvPr/>
        </p:nvCxnSpPr>
        <p:spPr>
          <a:xfrm flipV="1">
            <a:off x="6853926" y="2674167"/>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AE80E27B-0000-91B1-C86D-C22D67BA4BF0}"/>
              </a:ext>
            </a:extLst>
          </p:cNvPr>
          <p:cNvCxnSpPr>
            <a:cxnSpLocks/>
          </p:cNvCxnSpPr>
          <p:nvPr/>
        </p:nvCxnSpPr>
        <p:spPr>
          <a:xfrm>
            <a:off x="6853925" y="4235143"/>
            <a:ext cx="1706133" cy="831586"/>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25" name="Graphic 24">
            <a:extLst>
              <a:ext uri="{FF2B5EF4-FFF2-40B4-BE49-F238E27FC236}">
                <a16:creationId xmlns:a16="http://schemas.microsoft.com/office/drawing/2014/main" id="{33FB3E0B-01BB-2564-4A00-EEB3EE2C6355}"/>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2540277">
            <a:off x="6487180" y="5219404"/>
            <a:ext cx="839632" cy="845761"/>
          </a:xfrm>
          <a:prstGeom prst="rect">
            <a:avLst/>
          </a:prstGeom>
        </p:spPr>
      </p:pic>
      <p:pic>
        <p:nvPicPr>
          <p:cNvPr id="30" name="Graphic 29">
            <a:extLst>
              <a:ext uri="{FF2B5EF4-FFF2-40B4-BE49-F238E27FC236}">
                <a16:creationId xmlns:a16="http://schemas.microsoft.com/office/drawing/2014/main" id="{25DB0983-D4D9-BBC7-6E15-741AAED6364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783148" y="1456633"/>
            <a:ext cx="825560" cy="831586"/>
          </a:xfrm>
          <a:prstGeom prst="rect">
            <a:avLst/>
          </a:prstGeom>
        </p:spPr>
      </p:pic>
      <p:sp>
        <p:nvSpPr>
          <p:cNvPr id="34" name="Arc 33">
            <a:extLst>
              <a:ext uri="{FF2B5EF4-FFF2-40B4-BE49-F238E27FC236}">
                <a16:creationId xmlns:a16="http://schemas.microsoft.com/office/drawing/2014/main" id="{A9D0E353-A813-DA33-5FEA-BE2A3584BD9F}"/>
              </a:ext>
            </a:extLst>
          </p:cNvPr>
          <p:cNvSpPr/>
          <p:nvPr/>
        </p:nvSpPr>
        <p:spPr>
          <a:xfrm rot="10276797">
            <a:off x="7113721" y="1766807"/>
            <a:ext cx="1268257" cy="1268257"/>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Arc 35">
            <a:extLst>
              <a:ext uri="{FF2B5EF4-FFF2-40B4-BE49-F238E27FC236}">
                <a16:creationId xmlns:a16="http://schemas.microsoft.com/office/drawing/2014/main" id="{4171121F-7F3E-C8D5-4717-0391F0082F01}"/>
              </a:ext>
            </a:extLst>
          </p:cNvPr>
          <p:cNvSpPr/>
          <p:nvPr/>
        </p:nvSpPr>
        <p:spPr>
          <a:xfrm rot="17206935">
            <a:off x="6954848" y="4656003"/>
            <a:ext cx="1268257" cy="1268257"/>
          </a:xfrm>
          <a:prstGeom prst="arc">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38" name="Graphic 37" descr="Devil face with solid fill with solid fill">
            <a:extLst>
              <a:ext uri="{FF2B5EF4-FFF2-40B4-BE49-F238E27FC236}">
                <a16:creationId xmlns:a16="http://schemas.microsoft.com/office/drawing/2014/main" id="{C88A8E2F-8476-1AC5-595E-975C6C87259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463953" y="547098"/>
            <a:ext cx="914400" cy="914400"/>
          </a:xfrm>
          <a:prstGeom prst="rect">
            <a:avLst/>
          </a:prstGeom>
        </p:spPr>
      </p:pic>
      <p:sp>
        <p:nvSpPr>
          <p:cNvPr id="41" name="Freeform 40">
            <a:extLst>
              <a:ext uri="{FF2B5EF4-FFF2-40B4-BE49-F238E27FC236}">
                <a16:creationId xmlns:a16="http://schemas.microsoft.com/office/drawing/2014/main" id="{3EA4E7B5-531B-5A05-906B-09E0F9BF4811}"/>
              </a:ext>
            </a:extLst>
          </p:cNvPr>
          <p:cNvSpPr/>
          <p:nvPr/>
        </p:nvSpPr>
        <p:spPr>
          <a:xfrm>
            <a:off x="7741894" y="467360"/>
            <a:ext cx="1588873" cy="2071466"/>
          </a:xfrm>
          <a:custGeom>
            <a:avLst/>
            <a:gdLst>
              <a:gd name="connsiteX0" fmla="*/ 2092960 w 2092960"/>
              <a:gd name="connsiteY0" fmla="*/ 235648 h 1715531"/>
              <a:gd name="connsiteX1" fmla="*/ 142240 w 2092960"/>
              <a:gd name="connsiteY1" fmla="*/ 113728 h 1715531"/>
              <a:gd name="connsiteX2" fmla="*/ 955040 w 2092960"/>
              <a:gd name="connsiteY2" fmla="*/ 1658048 h 1715531"/>
              <a:gd name="connsiteX3" fmla="*/ 0 w 2092960"/>
              <a:gd name="connsiteY3" fmla="*/ 1393888 h 1715531"/>
            </a:gdLst>
            <a:ahLst/>
            <a:cxnLst>
              <a:cxn ang="0">
                <a:pos x="connsiteX0" y="connsiteY0"/>
              </a:cxn>
              <a:cxn ang="0">
                <a:pos x="connsiteX1" y="connsiteY1"/>
              </a:cxn>
              <a:cxn ang="0">
                <a:pos x="connsiteX2" y="connsiteY2"/>
              </a:cxn>
              <a:cxn ang="0">
                <a:pos x="connsiteX3" y="connsiteY3"/>
              </a:cxn>
            </a:cxnLst>
            <a:rect l="l" t="t" r="r" b="b"/>
            <a:pathLst>
              <a:path w="2092960" h="1715531">
                <a:moveTo>
                  <a:pt x="2092960" y="235648"/>
                </a:moveTo>
                <a:cubicBezTo>
                  <a:pt x="1212426" y="56154"/>
                  <a:pt x="331893" y="-123339"/>
                  <a:pt x="142240" y="113728"/>
                </a:cubicBezTo>
                <a:cubicBezTo>
                  <a:pt x="-47413" y="350795"/>
                  <a:pt x="978747" y="1444688"/>
                  <a:pt x="955040" y="1658048"/>
                </a:cubicBezTo>
                <a:cubicBezTo>
                  <a:pt x="931333" y="1871408"/>
                  <a:pt x="77893" y="1424368"/>
                  <a:pt x="0" y="1393888"/>
                </a:cubicBezTo>
              </a:path>
            </a:pathLst>
          </a:custGeom>
          <a:noFill/>
          <a:ln w="76200">
            <a:solidFill>
              <a:srgbClr val="ED3134"/>
            </a:solidFill>
            <a:prstDash val="sysDot"/>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itle 3">
            <a:extLst>
              <a:ext uri="{FF2B5EF4-FFF2-40B4-BE49-F238E27FC236}">
                <a16:creationId xmlns:a16="http://schemas.microsoft.com/office/drawing/2014/main" id="{86E24960-E935-C2AF-34D3-1D58720FC59D}"/>
              </a:ext>
            </a:extLst>
          </p:cNvPr>
          <p:cNvSpPr txBox="1">
            <a:spLocks/>
          </p:cNvSpPr>
          <p:nvPr/>
        </p:nvSpPr>
        <p:spPr>
          <a:xfrm>
            <a:off x="525376" y="606288"/>
            <a:ext cx="10972800"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t>Differential Privacy</a:t>
            </a:r>
          </a:p>
        </p:txBody>
      </p:sp>
      <p:sp>
        <p:nvSpPr>
          <p:cNvPr id="2" name="Oval 1">
            <a:extLst>
              <a:ext uri="{FF2B5EF4-FFF2-40B4-BE49-F238E27FC236}">
                <a16:creationId xmlns:a16="http://schemas.microsoft.com/office/drawing/2014/main" id="{960FDDB4-7E8B-2B92-09D3-81DC8E6EB61C}"/>
              </a:ext>
            </a:extLst>
          </p:cNvPr>
          <p:cNvSpPr/>
          <p:nvPr/>
        </p:nvSpPr>
        <p:spPr>
          <a:xfrm>
            <a:off x="9592122" y="678085"/>
            <a:ext cx="658062" cy="658062"/>
          </a:xfrm>
          <a:prstGeom prst="ellipse">
            <a:avLst/>
          </a:prstGeom>
          <a:solidFill>
            <a:srgbClr val="ED31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c 3">
            <a:extLst>
              <a:ext uri="{FF2B5EF4-FFF2-40B4-BE49-F238E27FC236}">
                <a16:creationId xmlns:a16="http://schemas.microsoft.com/office/drawing/2014/main" id="{9489FB4D-948B-C547-5E9D-049EEB8A82DD}"/>
              </a:ext>
            </a:extLst>
          </p:cNvPr>
          <p:cNvSpPr/>
          <p:nvPr/>
        </p:nvSpPr>
        <p:spPr>
          <a:xfrm rot="18900000">
            <a:off x="9700458" y="1114610"/>
            <a:ext cx="466630" cy="466630"/>
          </a:xfrm>
          <a:prstGeom prst="arc">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24A0EF2E-98DF-53DE-47E4-0F4F534EDADD}"/>
              </a:ext>
            </a:extLst>
          </p:cNvPr>
          <p:cNvCxnSpPr/>
          <p:nvPr/>
        </p:nvCxnSpPr>
        <p:spPr>
          <a:xfrm>
            <a:off x="9718774" y="848791"/>
            <a:ext cx="117793" cy="11779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B7329D32-C643-02F2-D48D-B02743483310}"/>
              </a:ext>
            </a:extLst>
          </p:cNvPr>
          <p:cNvCxnSpPr>
            <a:cxnSpLocks/>
          </p:cNvCxnSpPr>
          <p:nvPr/>
        </p:nvCxnSpPr>
        <p:spPr>
          <a:xfrm rot="16200000">
            <a:off x="9718774" y="848791"/>
            <a:ext cx="117793" cy="11779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62DCEDC-6565-3528-A049-39196E7C5E02}"/>
              </a:ext>
            </a:extLst>
          </p:cNvPr>
          <p:cNvCxnSpPr/>
          <p:nvPr/>
        </p:nvCxnSpPr>
        <p:spPr>
          <a:xfrm>
            <a:off x="10019870" y="855111"/>
            <a:ext cx="117793" cy="11779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2390ED9-ED08-F4B6-9F05-14A89EC673FB}"/>
              </a:ext>
            </a:extLst>
          </p:cNvPr>
          <p:cNvCxnSpPr>
            <a:cxnSpLocks/>
          </p:cNvCxnSpPr>
          <p:nvPr/>
        </p:nvCxnSpPr>
        <p:spPr>
          <a:xfrm rot="16200000">
            <a:off x="10019870" y="855111"/>
            <a:ext cx="117793" cy="117793"/>
          </a:xfrm>
          <a:prstGeom prst="line">
            <a:avLst/>
          </a:prstGeom>
          <a:ln w="38100" cap="rnd">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52896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E6644-D716-16A7-C63B-2247FCF51985}"/>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1002E8E-6F58-864D-0E02-FBAC809CC6D4}"/>
              </a:ext>
            </a:extLst>
          </p:cNvPr>
          <p:cNvSpPr>
            <a:spLocks noGrp="1"/>
          </p:cNvSpPr>
          <p:nvPr>
            <p:ph type="sldNum" sz="quarter" idx="13"/>
          </p:nvPr>
        </p:nvSpPr>
        <p:spPr/>
        <p:txBody>
          <a:bodyPr/>
          <a:lstStyle/>
          <a:p>
            <a:fld id="{EB4B8DE2-A4E8-46E4-8BBF-D75455EFF32C}" type="slidenum">
              <a:rPr lang="en-US" smtClean="0"/>
              <a:pPr/>
              <a:t>8</a:t>
            </a:fld>
            <a:endParaRPr lang="en-US" dirty="0"/>
          </a:p>
        </p:txBody>
      </p:sp>
      <p:sp>
        <p:nvSpPr>
          <p:cNvPr id="2" name="Title 3">
            <a:extLst>
              <a:ext uri="{FF2B5EF4-FFF2-40B4-BE49-F238E27FC236}">
                <a16:creationId xmlns:a16="http://schemas.microsoft.com/office/drawing/2014/main" id="{6E17E816-9DEB-3413-27C1-FE8338CECA8F}"/>
              </a:ext>
            </a:extLst>
          </p:cNvPr>
          <p:cNvSpPr txBox="1">
            <a:spLocks/>
          </p:cNvSpPr>
          <p:nvPr/>
        </p:nvSpPr>
        <p:spPr>
          <a:xfrm>
            <a:off x="525376" y="606288"/>
            <a:ext cx="10972800"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t>Differential</a:t>
            </a:r>
            <a:r>
              <a:rPr lang="en-US" i="1" dirty="0"/>
              <a:t> Privacy?</a:t>
            </a:r>
          </a:p>
        </p:txBody>
      </p:sp>
      <p:pic>
        <p:nvPicPr>
          <p:cNvPr id="23" name="Graphic 22">
            <a:extLst>
              <a:ext uri="{FF2B5EF4-FFF2-40B4-BE49-F238E27FC236}">
                <a16:creationId xmlns:a16="http://schemas.microsoft.com/office/drawing/2014/main" id="{22F41826-54AF-0D44-BAC1-239A1A9681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6881" y="1001532"/>
            <a:ext cx="5745479" cy="5719943"/>
          </a:xfrm>
          <a:prstGeom prst="rect">
            <a:avLst/>
          </a:prstGeom>
        </p:spPr>
      </p:pic>
      <p:pic>
        <p:nvPicPr>
          <p:cNvPr id="25" name="Graphic 24">
            <a:extLst>
              <a:ext uri="{FF2B5EF4-FFF2-40B4-BE49-F238E27FC236}">
                <a16:creationId xmlns:a16="http://schemas.microsoft.com/office/drawing/2014/main" id="{994EEC1F-DA44-7CE7-D3F6-54BEF696B5B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2080" y="430256"/>
            <a:ext cx="896699" cy="903244"/>
          </a:xfrm>
          <a:prstGeom prst="rect">
            <a:avLst/>
          </a:prstGeom>
        </p:spPr>
      </p:pic>
      <p:sp>
        <p:nvSpPr>
          <p:cNvPr id="40" name="TextBox 39">
            <a:extLst>
              <a:ext uri="{FF2B5EF4-FFF2-40B4-BE49-F238E27FC236}">
                <a16:creationId xmlns:a16="http://schemas.microsoft.com/office/drawing/2014/main" id="{8A8BD6FF-D0FD-FBF3-6B2B-476D85BFAD76}"/>
              </a:ext>
            </a:extLst>
          </p:cNvPr>
          <p:cNvSpPr txBox="1"/>
          <p:nvPr/>
        </p:nvSpPr>
        <p:spPr>
          <a:xfrm>
            <a:off x="162560" y="57708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228112291"/>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FF90E-F432-E9D7-1699-6A6BE69580EF}"/>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1F23BC6-18D7-E0C4-C51D-8E1B1A2D1E6E}"/>
              </a:ext>
            </a:extLst>
          </p:cNvPr>
          <p:cNvSpPr>
            <a:spLocks noGrp="1"/>
          </p:cNvSpPr>
          <p:nvPr>
            <p:ph type="sldNum" sz="quarter" idx="13"/>
          </p:nvPr>
        </p:nvSpPr>
        <p:spPr/>
        <p:txBody>
          <a:bodyPr/>
          <a:lstStyle/>
          <a:p>
            <a:fld id="{EB4B8DE2-A4E8-46E4-8BBF-D75455EFF32C}" type="slidenum">
              <a:rPr lang="en-US" smtClean="0"/>
              <a:pPr/>
              <a:t>9</a:t>
            </a:fld>
            <a:endParaRPr lang="en-US" dirty="0"/>
          </a:p>
        </p:txBody>
      </p:sp>
      <p:sp>
        <p:nvSpPr>
          <p:cNvPr id="2" name="Title 3">
            <a:extLst>
              <a:ext uri="{FF2B5EF4-FFF2-40B4-BE49-F238E27FC236}">
                <a16:creationId xmlns:a16="http://schemas.microsoft.com/office/drawing/2014/main" id="{C6B904AD-513C-49DA-4378-20100B73F0CF}"/>
              </a:ext>
            </a:extLst>
          </p:cNvPr>
          <p:cNvSpPr txBox="1">
            <a:spLocks/>
          </p:cNvSpPr>
          <p:nvPr/>
        </p:nvSpPr>
        <p:spPr>
          <a:xfrm>
            <a:off x="525376" y="606288"/>
            <a:ext cx="10972800" cy="5909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0" i="0" kern="1200">
                <a:solidFill>
                  <a:schemeClr val="tx1"/>
                </a:solidFill>
                <a:latin typeface="Amazon Ember Display" panose="020F0603020204020204" pitchFamily="34" charset="0"/>
                <a:ea typeface="Amazon Ember Display" panose="020F0603020204020204" pitchFamily="34" charset="0"/>
                <a:cs typeface="Amazon Ember Display" panose="020F0603020204020204" pitchFamily="34" charset="0"/>
              </a:defRPr>
            </a:lvl1pPr>
          </a:lstStyle>
          <a:p>
            <a:r>
              <a:rPr lang="en-US" dirty="0"/>
              <a:t>Differential</a:t>
            </a:r>
            <a:r>
              <a:rPr lang="en-US" i="1" dirty="0"/>
              <a:t> Privacy?</a:t>
            </a:r>
          </a:p>
        </p:txBody>
      </p:sp>
      <p:pic>
        <p:nvPicPr>
          <p:cNvPr id="23" name="Graphic 22">
            <a:extLst>
              <a:ext uri="{FF2B5EF4-FFF2-40B4-BE49-F238E27FC236}">
                <a16:creationId xmlns:a16="http://schemas.microsoft.com/office/drawing/2014/main" id="{43F21408-2353-C060-CF29-B92DDCCB066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56881" y="1001532"/>
            <a:ext cx="5745479" cy="5719943"/>
          </a:xfrm>
          <a:prstGeom prst="rect">
            <a:avLst/>
          </a:prstGeom>
        </p:spPr>
      </p:pic>
      <p:pic>
        <p:nvPicPr>
          <p:cNvPr id="25" name="Graphic 24">
            <a:extLst>
              <a:ext uri="{FF2B5EF4-FFF2-40B4-BE49-F238E27FC236}">
                <a16:creationId xmlns:a16="http://schemas.microsoft.com/office/drawing/2014/main" id="{500BEE22-A3A8-14BB-239E-C8BFDFAD268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482080" y="430256"/>
            <a:ext cx="896699" cy="903244"/>
          </a:xfrm>
          <a:prstGeom prst="rect">
            <a:avLst/>
          </a:prstGeom>
        </p:spPr>
      </p:pic>
      <p:sp>
        <p:nvSpPr>
          <p:cNvPr id="31" name="Oval 30">
            <a:extLst>
              <a:ext uri="{FF2B5EF4-FFF2-40B4-BE49-F238E27FC236}">
                <a16:creationId xmlns:a16="http://schemas.microsoft.com/office/drawing/2014/main" id="{F1426858-4542-55DE-6C51-44C5A351AD67}"/>
              </a:ext>
            </a:extLst>
          </p:cNvPr>
          <p:cNvSpPr/>
          <p:nvPr/>
        </p:nvSpPr>
        <p:spPr>
          <a:xfrm>
            <a:off x="6482080" y="2013803"/>
            <a:ext cx="4342547" cy="4342547"/>
          </a:xfrm>
          <a:prstGeom prst="ellipse">
            <a:avLst/>
          </a:prstGeom>
          <a:solidFill>
            <a:schemeClr val="bg1"/>
          </a:solidFill>
          <a:ln w="3810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a:extLst>
              <a:ext uri="{FF2B5EF4-FFF2-40B4-BE49-F238E27FC236}">
                <a16:creationId xmlns:a16="http://schemas.microsoft.com/office/drawing/2014/main" id="{69B53FFE-A48C-EBF3-E978-279EFDE5FD75}"/>
              </a:ext>
            </a:extLst>
          </p:cNvPr>
          <p:cNvSpPr/>
          <p:nvPr/>
        </p:nvSpPr>
        <p:spPr>
          <a:xfrm flipH="1">
            <a:off x="7023537" y="2893610"/>
            <a:ext cx="3774264" cy="2131474"/>
          </a:xfrm>
          <a:custGeom>
            <a:avLst/>
            <a:gdLst>
              <a:gd name="connsiteX0" fmla="*/ 0 w 1584960"/>
              <a:gd name="connsiteY0" fmla="*/ 894080 h 895089"/>
              <a:gd name="connsiteX1" fmla="*/ 914400 w 1584960"/>
              <a:gd name="connsiteY1" fmla="*/ 751840 h 895089"/>
              <a:gd name="connsiteX2" fmla="*/ 1584960 w 1584960"/>
              <a:gd name="connsiteY2" fmla="*/ 0 h 895089"/>
            </a:gdLst>
            <a:ahLst/>
            <a:cxnLst>
              <a:cxn ang="0">
                <a:pos x="connsiteX0" y="connsiteY0"/>
              </a:cxn>
              <a:cxn ang="0">
                <a:pos x="connsiteX1" y="connsiteY1"/>
              </a:cxn>
              <a:cxn ang="0">
                <a:pos x="connsiteX2" y="connsiteY2"/>
              </a:cxn>
            </a:cxnLst>
            <a:rect l="l" t="t" r="r" b="b"/>
            <a:pathLst>
              <a:path w="1584960" h="895089">
                <a:moveTo>
                  <a:pt x="0" y="894080"/>
                </a:moveTo>
                <a:cubicBezTo>
                  <a:pt x="325120" y="897466"/>
                  <a:pt x="650240" y="900853"/>
                  <a:pt x="914400" y="751840"/>
                </a:cubicBezTo>
                <a:cubicBezTo>
                  <a:pt x="1178560" y="602827"/>
                  <a:pt x="1381760" y="301413"/>
                  <a:pt x="1584960" y="0"/>
                </a:cubicBezTo>
              </a:path>
            </a:pathLst>
          </a:custGeom>
          <a:noFill/>
          <a:ln w="38100">
            <a:solidFill>
              <a:srgbClr val="0000E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7" name="Group 96">
            <a:extLst>
              <a:ext uri="{FF2B5EF4-FFF2-40B4-BE49-F238E27FC236}">
                <a16:creationId xmlns:a16="http://schemas.microsoft.com/office/drawing/2014/main" id="{2AC5F2ED-C686-12C2-FFE6-ED1388604ABF}"/>
              </a:ext>
            </a:extLst>
          </p:cNvPr>
          <p:cNvGrpSpPr/>
          <p:nvPr/>
        </p:nvGrpSpPr>
        <p:grpSpPr>
          <a:xfrm>
            <a:off x="6697598" y="2641009"/>
            <a:ext cx="3782240" cy="3610703"/>
            <a:chOff x="6697598" y="2641009"/>
            <a:chExt cx="3782240" cy="3610703"/>
          </a:xfrm>
          <a:solidFill>
            <a:srgbClr val="0000E2"/>
          </a:solidFill>
        </p:grpSpPr>
        <p:sp>
          <p:nvSpPr>
            <p:cNvPr id="56" name="Rectangle 55">
              <a:extLst>
                <a:ext uri="{FF2B5EF4-FFF2-40B4-BE49-F238E27FC236}">
                  <a16:creationId xmlns:a16="http://schemas.microsoft.com/office/drawing/2014/main" id="{2C7B8CBE-6BF7-2313-DEDC-2DA25247D7D1}"/>
                </a:ext>
              </a:extLst>
            </p:cNvPr>
            <p:cNvSpPr/>
            <p:nvPr/>
          </p:nvSpPr>
          <p:spPr>
            <a:xfrm>
              <a:off x="6843075" y="2784231"/>
              <a:ext cx="180300" cy="278282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DCFDF2E-7FCF-C706-B1F0-7AB6544C698C}"/>
                </a:ext>
              </a:extLst>
            </p:cNvPr>
            <p:cNvSpPr/>
            <p:nvPr/>
          </p:nvSpPr>
          <p:spPr>
            <a:xfrm>
              <a:off x="6988552" y="2641009"/>
              <a:ext cx="154843" cy="307985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F0C106F7-D1A6-E5D6-EC7E-02CDB80B86B2}"/>
                </a:ext>
              </a:extLst>
            </p:cNvPr>
            <p:cNvSpPr/>
            <p:nvPr/>
          </p:nvSpPr>
          <p:spPr>
            <a:xfrm>
              <a:off x="7279506" y="2893610"/>
              <a:ext cx="154843" cy="307343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32F1098-F2E9-A21A-D958-904DADF6490E}"/>
                </a:ext>
              </a:extLst>
            </p:cNvPr>
            <p:cNvSpPr/>
            <p:nvPr/>
          </p:nvSpPr>
          <p:spPr>
            <a:xfrm>
              <a:off x="7424983" y="3118337"/>
              <a:ext cx="154843" cy="291252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6DD071D1-9C13-1A46-279B-9C29E893A74D}"/>
                </a:ext>
              </a:extLst>
            </p:cNvPr>
            <p:cNvSpPr/>
            <p:nvPr/>
          </p:nvSpPr>
          <p:spPr>
            <a:xfrm>
              <a:off x="6697598" y="3006969"/>
              <a:ext cx="154843" cy="235047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04CAAFF4-AE9A-F590-81B1-8B152F5FEA3B}"/>
                </a:ext>
              </a:extLst>
            </p:cNvPr>
            <p:cNvSpPr/>
            <p:nvPr/>
          </p:nvSpPr>
          <p:spPr>
            <a:xfrm>
              <a:off x="8734276" y="4958861"/>
              <a:ext cx="154843" cy="123474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A9C4B538-91A0-FA9B-0879-AC25B0E4071B}"/>
                </a:ext>
              </a:extLst>
            </p:cNvPr>
            <p:cNvSpPr/>
            <p:nvPr/>
          </p:nvSpPr>
          <p:spPr>
            <a:xfrm>
              <a:off x="8879753" y="4542691"/>
              <a:ext cx="145315" cy="165091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365771F8-8BFD-B0ED-83B2-CBEE08A071F2}"/>
                </a:ext>
              </a:extLst>
            </p:cNvPr>
            <p:cNvSpPr/>
            <p:nvPr/>
          </p:nvSpPr>
          <p:spPr>
            <a:xfrm>
              <a:off x="9170707" y="5118809"/>
              <a:ext cx="145315" cy="107479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13BEE0E3-6224-3BBA-BEC9-C92812BF1374}"/>
                </a:ext>
              </a:extLst>
            </p:cNvPr>
            <p:cNvSpPr/>
            <p:nvPr/>
          </p:nvSpPr>
          <p:spPr>
            <a:xfrm>
              <a:off x="9316184" y="4612681"/>
              <a:ext cx="145315" cy="1580926"/>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AC50DD6-F48C-79C5-1613-6D79A2C9DEF7}"/>
                </a:ext>
              </a:extLst>
            </p:cNvPr>
            <p:cNvSpPr/>
            <p:nvPr/>
          </p:nvSpPr>
          <p:spPr>
            <a:xfrm>
              <a:off x="9461661" y="4799469"/>
              <a:ext cx="145315" cy="1394138"/>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0501B144-671F-8047-C96E-4F39486DB8CB}"/>
                </a:ext>
              </a:extLst>
            </p:cNvPr>
            <p:cNvSpPr/>
            <p:nvPr/>
          </p:nvSpPr>
          <p:spPr>
            <a:xfrm>
              <a:off x="8006891" y="3956537"/>
              <a:ext cx="154843" cy="2237069"/>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3E76D6A9-6EEB-23DC-9A2E-0868B7C3AC70}"/>
                </a:ext>
              </a:extLst>
            </p:cNvPr>
            <p:cNvSpPr/>
            <p:nvPr/>
          </p:nvSpPr>
          <p:spPr>
            <a:xfrm>
              <a:off x="8152369" y="4173415"/>
              <a:ext cx="141508" cy="202019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A11D65F-5374-44D4-2294-92BC98BE9CC8}"/>
                </a:ext>
              </a:extLst>
            </p:cNvPr>
            <p:cNvSpPr/>
            <p:nvPr/>
          </p:nvSpPr>
          <p:spPr>
            <a:xfrm>
              <a:off x="8455588" y="4366845"/>
              <a:ext cx="133049" cy="1826761"/>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2B66F7D1-E4D3-8DDA-382F-C9A74BD37CD1}"/>
                </a:ext>
              </a:extLst>
            </p:cNvPr>
            <p:cNvSpPr/>
            <p:nvPr/>
          </p:nvSpPr>
          <p:spPr>
            <a:xfrm>
              <a:off x="10334523" y="5021951"/>
              <a:ext cx="145315" cy="5448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AD39EB5E-D0AB-78FE-9461-9CA6454F7259}"/>
                </a:ext>
              </a:extLst>
            </p:cNvPr>
            <p:cNvSpPr/>
            <p:nvPr/>
          </p:nvSpPr>
          <p:spPr>
            <a:xfrm>
              <a:off x="9752615" y="5187827"/>
              <a:ext cx="145315" cy="100578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5D9DAAC0-92EC-A919-35D4-278897D6834B}"/>
                </a:ext>
              </a:extLst>
            </p:cNvPr>
            <p:cNvSpPr/>
            <p:nvPr/>
          </p:nvSpPr>
          <p:spPr>
            <a:xfrm>
              <a:off x="9898092" y="4677507"/>
              <a:ext cx="145315" cy="135335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A89CE61F-4846-CFDE-E554-2995E831EF3F}"/>
                </a:ext>
              </a:extLst>
            </p:cNvPr>
            <p:cNvSpPr/>
            <p:nvPr/>
          </p:nvSpPr>
          <p:spPr>
            <a:xfrm>
              <a:off x="10189046" y="4799469"/>
              <a:ext cx="145315" cy="101517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393075A3-CF3D-1005-B8E6-E5A8B1451A30}"/>
                </a:ext>
              </a:extLst>
            </p:cNvPr>
            <p:cNvSpPr/>
            <p:nvPr/>
          </p:nvSpPr>
          <p:spPr>
            <a:xfrm>
              <a:off x="7579112" y="4014643"/>
              <a:ext cx="141508" cy="2237069"/>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7E66659-DC72-D432-9786-44CE320CFC0F}"/>
              </a:ext>
            </a:extLst>
          </p:cNvPr>
          <p:cNvGrpSpPr/>
          <p:nvPr/>
        </p:nvGrpSpPr>
        <p:grpSpPr>
          <a:xfrm rot="17736955">
            <a:off x="8849542" y="553105"/>
            <a:ext cx="4342547" cy="9497539"/>
            <a:chOff x="1367373" y="-611349"/>
            <a:chExt cx="4342547" cy="9497539"/>
          </a:xfrm>
        </p:grpSpPr>
        <p:sp>
          <p:nvSpPr>
            <p:cNvPr id="30" name="Oval 29">
              <a:extLst>
                <a:ext uri="{FF2B5EF4-FFF2-40B4-BE49-F238E27FC236}">
                  <a16:creationId xmlns:a16="http://schemas.microsoft.com/office/drawing/2014/main" id="{E34A60A0-53CE-CAD1-0897-05BC8947965F}"/>
                </a:ext>
              </a:extLst>
            </p:cNvPr>
            <p:cNvSpPr/>
            <p:nvPr/>
          </p:nvSpPr>
          <p:spPr>
            <a:xfrm>
              <a:off x="1367373" y="-611349"/>
              <a:ext cx="4342547" cy="4342547"/>
            </a:xfrm>
            <a:prstGeom prst="ellipse">
              <a:avLst/>
            </a:prstGeom>
            <a:noFill/>
            <a:ln w="3810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1" name="Group 40">
              <a:extLst>
                <a:ext uri="{FF2B5EF4-FFF2-40B4-BE49-F238E27FC236}">
                  <a16:creationId xmlns:a16="http://schemas.microsoft.com/office/drawing/2014/main" id="{EE0AF141-9829-53EF-5430-F5BB17F73F1D}"/>
                </a:ext>
              </a:extLst>
            </p:cNvPr>
            <p:cNvGrpSpPr/>
            <p:nvPr/>
          </p:nvGrpSpPr>
          <p:grpSpPr>
            <a:xfrm>
              <a:off x="2832003" y="3826510"/>
              <a:ext cx="1413286" cy="5059680"/>
              <a:chOff x="1797274" y="2905760"/>
              <a:chExt cx="1930433" cy="5059680"/>
            </a:xfrm>
          </p:grpSpPr>
          <p:sp>
            <p:nvSpPr>
              <p:cNvPr id="34" name="Rectangle 33">
                <a:extLst>
                  <a:ext uri="{FF2B5EF4-FFF2-40B4-BE49-F238E27FC236}">
                    <a16:creationId xmlns:a16="http://schemas.microsoft.com/office/drawing/2014/main" id="{E84CC24E-40EF-5F22-A017-3C39EB615F53}"/>
                  </a:ext>
                </a:extLst>
              </p:cNvPr>
              <p:cNvSpPr/>
              <p:nvPr/>
            </p:nvSpPr>
            <p:spPr>
              <a:xfrm>
                <a:off x="1797274" y="3096383"/>
                <a:ext cx="1930433" cy="332618"/>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61267EA7-82AC-9ED3-9F6B-BAD3CC268621}"/>
                  </a:ext>
                </a:extLst>
              </p:cNvPr>
              <p:cNvSpPr/>
              <p:nvPr/>
            </p:nvSpPr>
            <p:spPr>
              <a:xfrm>
                <a:off x="2205060" y="2905760"/>
                <a:ext cx="1114860" cy="864285"/>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45F0BCA-7040-33A2-6DD3-DC934DAD07FD}"/>
                  </a:ext>
                </a:extLst>
              </p:cNvPr>
              <p:cNvSpPr/>
              <p:nvPr/>
            </p:nvSpPr>
            <p:spPr>
              <a:xfrm>
                <a:off x="1981574" y="3761618"/>
                <a:ext cx="1561833" cy="4203822"/>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TextBox 39">
            <a:extLst>
              <a:ext uri="{FF2B5EF4-FFF2-40B4-BE49-F238E27FC236}">
                <a16:creationId xmlns:a16="http://schemas.microsoft.com/office/drawing/2014/main" id="{C085C6DB-23F4-CA9C-42E4-3437D1F3B149}"/>
              </a:ext>
            </a:extLst>
          </p:cNvPr>
          <p:cNvSpPr txBox="1"/>
          <p:nvPr/>
        </p:nvSpPr>
        <p:spPr>
          <a:xfrm>
            <a:off x="162560" y="57708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4556849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20175</TotalTime>
  <Words>7694</Words>
  <Application>Microsoft Macintosh PowerPoint</Application>
  <PresentationFormat>Widescreen</PresentationFormat>
  <Paragraphs>852</Paragraphs>
  <Slides>51</Slides>
  <Notes>51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Amazon Ember</vt:lpstr>
      <vt:lpstr>Amazon Ember Display</vt:lpstr>
      <vt:lpstr>Arial</vt:lpstr>
      <vt:lpstr>Calibri</vt:lpstr>
      <vt:lpstr>Calibri Light</vt:lpstr>
      <vt:lpstr>Cambria Math</vt:lpstr>
      <vt:lpstr>Iosevka</vt:lpstr>
      <vt:lpstr>Iosevka Term</vt:lpstr>
      <vt:lpstr>Wingdings</vt:lpstr>
      <vt:lpstr>Office Theme</vt:lpstr>
      <vt:lpstr>SampCert: Verified Foundations for Differential Privacy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Probabilistic Programming</vt:lpstr>
      <vt:lpstr>Probabilistic Programming</vt:lpstr>
      <vt:lpstr>Probabilistic Programming</vt:lpstr>
      <vt:lpstr>Probabilistic Programming</vt:lpstr>
      <vt:lpstr>Probabilistic Programming</vt:lpstr>
      <vt:lpstr>Probabilistic Programming</vt:lpstr>
      <vt:lpstr>Probabilistic Programming</vt:lpstr>
      <vt:lpstr>PowerPoint Presentation</vt:lpstr>
      <vt:lpstr>Verified Samplers</vt:lpstr>
      <vt:lpstr>Verified Samplers</vt:lpstr>
      <vt:lpstr>Verified Samplers</vt:lpstr>
      <vt:lpstr>Verified Samplers</vt:lpstr>
      <vt:lpstr>Verified Samplers</vt:lpstr>
      <vt:lpstr>Verified Samplers</vt:lpstr>
      <vt:lpstr>Verified Samplers</vt:lpstr>
      <vt:lpstr>Verified Samplers</vt:lpstr>
      <vt:lpstr>Verified Samplers</vt:lpstr>
      <vt:lpstr>Verified Samplers</vt:lpstr>
      <vt:lpstr>Verified Samplers</vt:lpstr>
      <vt:lpstr>PowerPoint Presentation</vt:lpstr>
      <vt:lpstr>Differential Privacy</vt:lpstr>
      <vt:lpstr>Differential Privacy</vt:lpstr>
      <vt:lpstr>Differential Privacy</vt:lpstr>
      <vt:lpstr>Differential Privacy</vt:lpstr>
      <vt:lpstr>Abstract Differential Privacy</vt:lpstr>
      <vt:lpstr>Abstract Differential Privacy</vt:lpstr>
      <vt:lpstr>Abstract Differential Privacy</vt:lpstr>
      <vt:lpstr>Abstract Differential Privacy</vt:lpstr>
      <vt:lpstr>Abstract Differential Privacy</vt:lpstr>
      <vt:lpstr>Abstract Differential Privacy</vt:lpstr>
      <vt:lpstr>Abstract Differential Privacy</vt:lpstr>
      <vt:lpstr>Abstract Differential Privacy</vt:lpstr>
      <vt:lpstr>PowerPoint Presentation</vt:lpstr>
      <vt:lpstr>Execution </vt:lpstr>
      <vt:lpstr>Execution</vt:lpstr>
      <vt:lpstr>Execution</vt:lpstr>
      <vt:lpstr>Execution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 Medeiros, Markus</dc:creator>
  <cp:lastModifiedBy>de Medeiros, Markus</cp:lastModifiedBy>
  <cp:revision>379</cp:revision>
  <cp:lastPrinted>2025-06-11T21:06:41Z</cp:lastPrinted>
  <dcterms:created xsi:type="dcterms:W3CDTF">2025-05-29T19:59:03Z</dcterms:created>
  <dcterms:modified xsi:type="dcterms:W3CDTF">2025-06-16T01:54:25Z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9eed6f-34eb-4453-9f97-09510b9b219f_Enabled">
    <vt:lpwstr>true</vt:lpwstr>
  </property>
  <property fmtid="{D5CDD505-2E9C-101B-9397-08002B2CF9AE}" pid="3" name="MSIP_Label_929eed6f-34eb-4453-9f97-09510b9b219f_SetDate">
    <vt:lpwstr>2025-06-12T18:08:06Z</vt:lpwstr>
  </property>
  <property fmtid="{D5CDD505-2E9C-101B-9397-08002B2CF9AE}" pid="4" name="MSIP_Label_929eed6f-34eb-4453-9f97-09510b9b219f_Method">
    <vt:lpwstr>Standard</vt:lpwstr>
  </property>
  <property fmtid="{D5CDD505-2E9C-101B-9397-08002B2CF9AE}" pid="5" name="MSIP_Label_929eed6f-34eb-4453-9f97-09510b9b219f_Name">
    <vt:lpwstr>Amazon Pending_Classification</vt:lpwstr>
  </property>
  <property fmtid="{D5CDD505-2E9C-101B-9397-08002B2CF9AE}" pid="6" name="MSIP_Label_929eed6f-34eb-4453-9f97-09510b9b219f_SiteId">
    <vt:lpwstr>5280104a-472d-4538-9ccf-1e1d0efe8b1b</vt:lpwstr>
  </property>
  <property fmtid="{D5CDD505-2E9C-101B-9397-08002B2CF9AE}" pid="7" name="MSIP_Label_929eed6f-34eb-4453-9f97-09510b9b219f_ActionId">
    <vt:lpwstr>88a4dc17-704c-48a5-afac-a1744d4a9855</vt:lpwstr>
  </property>
  <property fmtid="{D5CDD505-2E9C-101B-9397-08002B2CF9AE}" pid="8" name="MSIP_Label_929eed6f-34eb-4453-9f97-09510b9b219f_ContentBits">
    <vt:lpwstr>0</vt:lpwstr>
  </property>
  <property fmtid="{D5CDD505-2E9C-101B-9397-08002B2CF9AE}" pid="9" name="MSIP_Label_929eed6f-34eb-4453-9f97-09510b9b219f_Tag">
    <vt:lpwstr>50, 3, 0, 1</vt:lpwstr>
  </property>
</Properties>
</file>