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308" r:id="rId17"/>
    <p:sldId id="309" r:id="rId18"/>
    <p:sldId id="310" r:id="rId19"/>
    <p:sldId id="311" r:id="rId20"/>
    <p:sldId id="312"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 id="313" r:id="rId38"/>
  </p:sldIdLst>
  <p:sldSz cx="9144000" cy="6858000" type="screen4x3"/>
  <p:notesSz cx="7104063"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0877" autoAdjust="0"/>
  </p:normalViewPr>
  <p:slideViewPr>
    <p:cSldViewPr snapToObjects="1">
      <p:cViewPr varScale="1">
        <p:scale>
          <a:sx n="100" d="100"/>
          <a:sy n="100" d="100"/>
        </p:scale>
        <p:origin x="22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7335" y="433550"/>
            <a:ext cx="5597739" cy="437103"/>
          </a:xfrm>
          <a:prstGeom prst="rect">
            <a:avLst/>
          </a:prstGeom>
          <a:noFill/>
          <a:ln w="9525">
            <a:noFill/>
            <a:miter lim="800000"/>
            <a:headEnd/>
            <a:tailEnd/>
          </a:ln>
          <a:effectLst/>
        </p:spPr>
        <p:txBody>
          <a:bodyPr vert="horz" wrap="square" lIns="117018" tIns="0" rIns="0" bIns="0" numCol="1" anchor="ctr" anchorCtr="0" compatLnSpc="1">
            <a:prstTxWarp prst="textNoShape">
              <a:avLst/>
            </a:prstTxWarp>
          </a:bodyPr>
          <a:lstStyle>
            <a:lvl1pPr>
              <a:lnSpc>
                <a:spcPts val="1409"/>
              </a:lnSpc>
              <a:defRPr sz="11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7335" y="9589620"/>
            <a:ext cx="1378057"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a:latin typeface="Stafford" pitchFamily="2" charset="0"/>
              </a:defRPr>
            </a:lvl1pPr>
          </a:lstStyle>
          <a:p>
            <a:fld id="{A32DC80D-291A-4ABB-A78B-0417274A267C}" type="datetime4">
              <a:rPr lang="de-DE"/>
              <a:pPr/>
              <a:t>13. Juli 2018</a:t>
            </a:fld>
            <a:endParaRPr lang="de-DE"/>
          </a:p>
        </p:txBody>
      </p:sp>
      <p:sp>
        <p:nvSpPr>
          <p:cNvPr id="50180" name="Rectangle 4"/>
          <p:cNvSpPr>
            <a:spLocks noGrp="1" noChangeArrowheads="1"/>
          </p:cNvSpPr>
          <p:nvPr>
            <p:ph type="ftr" sz="quarter" idx="2"/>
          </p:nvPr>
        </p:nvSpPr>
        <p:spPr bwMode="auto">
          <a:xfrm>
            <a:off x="1575392" y="9589620"/>
            <a:ext cx="4624219"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6214412" y="9589620"/>
            <a:ext cx="693962"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1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946364" y="403344"/>
            <a:ext cx="962009" cy="467309"/>
          </a:xfrm>
          <a:prstGeom prst="rect">
            <a:avLst/>
          </a:prstGeom>
          <a:noFill/>
        </p:spPr>
      </p:pic>
      <p:sp>
        <p:nvSpPr>
          <p:cNvPr id="50183" name="Rectangle 7"/>
          <p:cNvSpPr>
            <a:spLocks noChangeArrowheads="1"/>
          </p:cNvSpPr>
          <p:nvPr/>
        </p:nvSpPr>
        <p:spPr bwMode="auto">
          <a:xfrm>
            <a:off x="197335" y="200784"/>
            <a:ext cx="6711038" cy="161692"/>
          </a:xfrm>
          <a:prstGeom prst="rect">
            <a:avLst/>
          </a:prstGeom>
          <a:solidFill>
            <a:srgbClr val="B5B5B5"/>
          </a:solidFill>
          <a:ln w="9525">
            <a:noFill/>
            <a:miter lim="800000"/>
            <a:headEnd/>
            <a:tailEnd/>
          </a:ln>
          <a:effectLst/>
        </p:spPr>
        <p:txBody>
          <a:bodyPr wrap="none" lIns="99075" tIns="49538" rIns="99075" bIns="49538" anchor="ctr"/>
          <a:lstStyle/>
          <a:p>
            <a:endParaRPr lang="de-DE"/>
          </a:p>
        </p:txBody>
      </p:sp>
      <p:sp>
        <p:nvSpPr>
          <p:cNvPr id="50184" name="Line 8"/>
          <p:cNvSpPr>
            <a:spLocks noChangeShapeType="1"/>
          </p:cNvSpPr>
          <p:nvPr/>
        </p:nvSpPr>
        <p:spPr bwMode="auto">
          <a:xfrm>
            <a:off x="197335" y="403344"/>
            <a:ext cx="6711038" cy="0"/>
          </a:xfrm>
          <a:prstGeom prst="line">
            <a:avLst/>
          </a:prstGeom>
          <a:noFill/>
          <a:ln w="15240">
            <a:solidFill>
              <a:schemeClr val="tx1"/>
            </a:solidFill>
            <a:round/>
            <a:headEnd/>
            <a:tailEnd/>
          </a:ln>
          <a:effectLst/>
        </p:spPr>
        <p:txBody>
          <a:bodyPr lIns="99075" tIns="49538" rIns="99075" bIns="49538"/>
          <a:lstStyle/>
          <a:p>
            <a:endParaRPr lang="de-DE"/>
          </a:p>
        </p:txBody>
      </p:sp>
      <p:sp>
        <p:nvSpPr>
          <p:cNvPr id="50185" name="Line 9"/>
          <p:cNvSpPr>
            <a:spLocks noChangeShapeType="1"/>
          </p:cNvSpPr>
          <p:nvPr/>
        </p:nvSpPr>
        <p:spPr bwMode="auto">
          <a:xfrm>
            <a:off x="197335" y="9509661"/>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50186" name="Line 10"/>
          <p:cNvSpPr>
            <a:spLocks noChangeShapeType="1"/>
          </p:cNvSpPr>
          <p:nvPr/>
        </p:nvSpPr>
        <p:spPr bwMode="auto">
          <a:xfrm>
            <a:off x="195692" y="870653"/>
            <a:ext cx="6711037" cy="0"/>
          </a:xfrm>
          <a:prstGeom prst="line">
            <a:avLst/>
          </a:prstGeom>
          <a:noFill/>
          <a:ln w="7620">
            <a:solidFill>
              <a:schemeClr val="tx1"/>
            </a:solidFill>
            <a:round/>
            <a:headEnd/>
            <a:tailEnd/>
          </a:ln>
          <a:effectLst/>
        </p:spPr>
        <p:txBody>
          <a:bodyPr lIns="99075" tIns="49538" rIns="99075" bIns="49538"/>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938143" y="403344"/>
            <a:ext cx="968586" cy="470863"/>
          </a:xfrm>
          <a:prstGeom prst="rect">
            <a:avLst/>
          </a:prstGeom>
          <a:noFill/>
        </p:spPr>
      </p:pic>
      <p:sp>
        <p:nvSpPr>
          <p:cNvPr id="3075" name="Rectangle 3"/>
          <p:cNvSpPr>
            <a:spLocks noGrp="1" noChangeArrowheads="1"/>
          </p:cNvSpPr>
          <p:nvPr>
            <p:ph type="dt" idx="1"/>
          </p:nvPr>
        </p:nvSpPr>
        <p:spPr bwMode="auto">
          <a:xfrm>
            <a:off x="195691" y="9721106"/>
            <a:ext cx="1677348"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nSpc>
                <a:spcPts val="1409"/>
              </a:lnSpc>
              <a:defRPr sz="1100">
                <a:latin typeface="Stafford" pitchFamily="2" charset="0"/>
              </a:defRPr>
            </a:lvl1pPr>
          </a:lstStyle>
          <a:p>
            <a:fld id="{065B079B-E513-489A-8A1B-D7C78493EA86}" type="datetime4">
              <a:rPr lang="de-DE"/>
              <a:pPr/>
              <a:t>13. Juli 2018</a:t>
            </a:fld>
            <a:endParaRPr lang="de-DE"/>
          </a:p>
        </p:txBody>
      </p:sp>
      <p:sp>
        <p:nvSpPr>
          <p:cNvPr id="3076" name="Rectangle 4"/>
          <p:cNvSpPr>
            <a:spLocks noGrp="1" noRot="1" noChangeAspect="1" noChangeArrowheads="1" noTextEdit="1"/>
          </p:cNvSpPr>
          <p:nvPr>
            <p:ph type="sldImg" idx="2"/>
          </p:nvPr>
        </p:nvSpPr>
        <p:spPr bwMode="auto">
          <a:xfrm>
            <a:off x="1250950" y="1033463"/>
            <a:ext cx="4583113" cy="34385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7335" y="4795699"/>
            <a:ext cx="6709393" cy="479392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73040" y="9721106"/>
            <a:ext cx="4252571"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nSpc>
                <a:spcPts val="1409"/>
              </a:lnSpc>
              <a:defRPr sz="11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6125611" y="9721106"/>
            <a:ext cx="976809"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gn="r">
              <a:lnSpc>
                <a:spcPts val="1409"/>
              </a:lnSpc>
              <a:defRPr sz="11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7335" y="433550"/>
            <a:ext cx="5597739" cy="440657"/>
          </a:xfrm>
          <a:prstGeom prst="rect">
            <a:avLst/>
          </a:prstGeom>
          <a:noFill/>
          <a:ln w="9525">
            <a:noFill/>
            <a:miter lim="800000"/>
            <a:headEnd/>
            <a:tailEnd/>
          </a:ln>
          <a:effectLst/>
        </p:spPr>
        <p:txBody>
          <a:bodyPr lIns="117018" tIns="0" rIns="0" bIns="0" anchor="ctr"/>
          <a:lstStyle/>
          <a:p>
            <a:pPr>
              <a:lnSpc>
                <a:spcPts val="1409"/>
              </a:lnSpc>
            </a:pPr>
            <a:endParaRPr lang="de-DE" sz="1100" b="1">
              <a:latin typeface="Stafford" pitchFamily="2" charset="0"/>
            </a:endParaRPr>
          </a:p>
        </p:txBody>
      </p:sp>
      <p:sp>
        <p:nvSpPr>
          <p:cNvPr id="3081" name="Rectangle 9"/>
          <p:cNvSpPr>
            <a:spLocks noChangeArrowheads="1"/>
          </p:cNvSpPr>
          <p:nvPr/>
        </p:nvSpPr>
        <p:spPr bwMode="auto">
          <a:xfrm>
            <a:off x="197335" y="200784"/>
            <a:ext cx="6711038" cy="161692"/>
          </a:xfrm>
          <a:prstGeom prst="rect">
            <a:avLst/>
          </a:prstGeom>
          <a:solidFill>
            <a:srgbClr val="B5B5B5"/>
          </a:solidFill>
          <a:ln w="9525">
            <a:noFill/>
            <a:miter lim="800000"/>
            <a:headEnd/>
            <a:tailEnd/>
          </a:ln>
          <a:effectLst/>
        </p:spPr>
        <p:txBody>
          <a:bodyPr wrap="none" lIns="99075" tIns="49538" rIns="99075" bIns="49538" anchor="ctr"/>
          <a:lstStyle/>
          <a:p>
            <a:endParaRPr lang="de-DE"/>
          </a:p>
        </p:txBody>
      </p:sp>
      <p:sp>
        <p:nvSpPr>
          <p:cNvPr id="3082" name="Line 10"/>
          <p:cNvSpPr>
            <a:spLocks noChangeShapeType="1"/>
          </p:cNvSpPr>
          <p:nvPr/>
        </p:nvSpPr>
        <p:spPr bwMode="auto">
          <a:xfrm>
            <a:off x="197335" y="403344"/>
            <a:ext cx="6711038" cy="0"/>
          </a:xfrm>
          <a:prstGeom prst="line">
            <a:avLst/>
          </a:prstGeom>
          <a:noFill/>
          <a:ln w="15240">
            <a:solidFill>
              <a:schemeClr val="tx1"/>
            </a:solidFill>
            <a:round/>
            <a:headEnd/>
            <a:tailEnd/>
          </a:ln>
          <a:effectLst/>
        </p:spPr>
        <p:txBody>
          <a:bodyPr lIns="99075" tIns="49538" rIns="99075" bIns="49538"/>
          <a:lstStyle/>
          <a:p>
            <a:endParaRPr lang="de-DE"/>
          </a:p>
        </p:txBody>
      </p:sp>
      <p:sp>
        <p:nvSpPr>
          <p:cNvPr id="3083" name="Line 11"/>
          <p:cNvSpPr>
            <a:spLocks noChangeShapeType="1"/>
          </p:cNvSpPr>
          <p:nvPr/>
        </p:nvSpPr>
        <p:spPr bwMode="auto">
          <a:xfrm>
            <a:off x="197335" y="874207"/>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3084" name="Line 12"/>
          <p:cNvSpPr>
            <a:spLocks noChangeShapeType="1"/>
          </p:cNvSpPr>
          <p:nvPr/>
        </p:nvSpPr>
        <p:spPr bwMode="auto">
          <a:xfrm>
            <a:off x="197335" y="9721106"/>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3086" name="Line 14"/>
          <p:cNvSpPr>
            <a:spLocks noChangeShapeType="1"/>
          </p:cNvSpPr>
          <p:nvPr/>
        </p:nvSpPr>
        <p:spPr bwMode="auto">
          <a:xfrm>
            <a:off x="195692" y="4593139"/>
            <a:ext cx="6711037" cy="0"/>
          </a:xfrm>
          <a:prstGeom prst="line">
            <a:avLst/>
          </a:prstGeom>
          <a:noFill/>
          <a:ln w="7620">
            <a:solidFill>
              <a:schemeClr val="tx1"/>
            </a:solidFill>
            <a:round/>
            <a:headEnd/>
            <a:tailEnd/>
          </a:ln>
          <a:effectLst/>
        </p:spPr>
        <p:txBody>
          <a:bodyPr lIns="99075" tIns="49538" rIns="99075" bIns="49538"/>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pPr defTabSz="990752">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pPr marL="342900" indent="-342900">
              <a:buFont typeface="Arial" panose="020B0604020202020204" pitchFamily="34" charset="0"/>
              <a:buChar char="•"/>
            </a:pPr>
            <a:r>
              <a:rPr lang="de-DE" dirty="0"/>
              <a:t>Insert </a:t>
            </a:r>
            <a:r>
              <a:rPr lang="de-DE" dirty="0" err="1"/>
              <a:t>one</a:t>
            </a:r>
            <a:r>
              <a:rPr lang="de-DE" dirty="0"/>
              <a:t> Nuggets after </a:t>
            </a:r>
            <a:r>
              <a:rPr lang="de-DE" dirty="0" err="1"/>
              <a:t>another</a:t>
            </a:r>
            <a:endParaRPr lang="de-DE" dirty="0"/>
          </a:p>
          <a:p>
            <a:pPr marL="342900" indent="-342900">
              <a:buFont typeface="Arial" panose="020B0604020202020204" pitchFamily="34" charset="0"/>
              <a:buChar char="•"/>
            </a:pPr>
            <a:r>
              <a:rPr lang="de-DE" dirty="0" err="1"/>
              <a:t>compare</a:t>
            </a:r>
            <a:r>
              <a:rPr lang="de-DE" dirty="0"/>
              <a:t> Nuggets (</a:t>
            </a:r>
            <a:r>
              <a:rPr lang="de-DE" dirty="0" err="1"/>
              <a:t>similarity</a:t>
            </a:r>
            <a:r>
              <a:rPr lang="de-DE" dirty="0"/>
              <a:t> =/= </a:t>
            </a:r>
            <a:r>
              <a:rPr lang="de-DE" dirty="0" err="1"/>
              <a:t>general</a:t>
            </a:r>
            <a:r>
              <a:rPr lang="de-DE" dirty="0"/>
              <a:t>/</a:t>
            </a:r>
            <a:r>
              <a:rPr lang="de-DE" dirty="0" err="1"/>
              <a:t>specific</a:t>
            </a:r>
            <a:r>
              <a:rPr lang="de-DE" dirty="0"/>
              <a:t>)</a:t>
            </a:r>
          </a:p>
          <a:p>
            <a:pPr marL="342900" indent="-342900">
              <a:buFont typeface="Arial" panose="020B0604020202020204" pitchFamily="34" charset="0"/>
              <a:buChar char="•"/>
            </a:pPr>
            <a:r>
              <a:rPr lang="de-DE" dirty="0"/>
              <a:t>find </a:t>
            </a:r>
            <a:r>
              <a:rPr lang="de-DE" dirty="0" err="1"/>
              <a:t>right</a:t>
            </a:r>
            <a:r>
              <a:rPr lang="de-DE" dirty="0"/>
              <a:t> </a:t>
            </a:r>
            <a:r>
              <a:rPr lang="de-DE" dirty="0" err="1"/>
              <a:t>Bubbles</a:t>
            </a:r>
            <a:r>
              <a:rPr lang="de-DE" dirty="0"/>
              <a:t> </a:t>
            </a:r>
            <a:r>
              <a:rPr lang="de-DE" dirty="0" err="1"/>
              <a:t>for</a:t>
            </a:r>
            <a:r>
              <a:rPr lang="de-DE" dirty="0"/>
              <a:t> Nuggets (</a:t>
            </a:r>
            <a:r>
              <a:rPr lang="de-DE" dirty="0" err="1"/>
              <a:t>similar</a:t>
            </a:r>
            <a:r>
              <a:rPr lang="de-DE" dirty="0"/>
              <a:t> </a:t>
            </a:r>
            <a:r>
              <a:rPr lang="de-DE" dirty="0" err="1"/>
              <a:t>topics</a:t>
            </a:r>
            <a:r>
              <a:rPr lang="de-DE" dirty="0"/>
              <a:t>)</a:t>
            </a:r>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err="1"/>
              <a:t>removed</a:t>
            </a:r>
            <a:r>
              <a:rPr lang="de-DE" dirty="0"/>
              <a:t> </a:t>
            </a:r>
            <a:r>
              <a:rPr lang="de-DE" dirty="0" err="1"/>
              <a:t>Stopwords</a:t>
            </a:r>
            <a:r>
              <a:rPr lang="de-DE" dirty="0"/>
              <a:t>, </a:t>
            </a:r>
            <a:r>
              <a:rPr lang="de-DE" dirty="0" err="1"/>
              <a:t>removed</a:t>
            </a:r>
            <a:r>
              <a:rPr lang="de-DE" dirty="0"/>
              <a:t> </a:t>
            </a:r>
            <a:r>
              <a:rPr lang="de-DE" dirty="0" err="1"/>
              <a:t>words</a:t>
            </a:r>
            <a:r>
              <a:rPr lang="de-DE" dirty="0"/>
              <a:t> </a:t>
            </a:r>
            <a:r>
              <a:rPr lang="de-DE" dirty="0" err="1"/>
              <a:t>less</a:t>
            </a:r>
            <a:r>
              <a:rPr lang="de-DE" dirty="0"/>
              <a:t> </a:t>
            </a:r>
            <a:r>
              <a:rPr lang="de-DE" dirty="0" err="1"/>
              <a:t>then</a:t>
            </a:r>
            <a:r>
              <a:rPr lang="de-DE" dirty="0"/>
              <a:t> 2 </a:t>
            </a:r>
            <a:r>
              <a:rPr lang="de-DE" dirty="0" err="1"/>
              <a:t>characters</a:t>
            </a:r>
            <a:r>
              <a:rPr lang="de-DE" dirty="0"/>
              <a:t>, </a:t>
            </a:r>
            <a:r>
              <a:rPr lang="de-DE" dirty="0" err="1"/>
              <a:t>Stemming</a:t>
            </a:r>
            <a:endParaRPr lang="de-DE" dirty="0"/>
          </a:p>
          <a:p>
            <a:pPr marL="0" indent="0"/>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00" name="Rechteck 99">
            <a:extLst>
              <a:ext uri="{FF2B5EF4-FFF2-40B4-BE49-F238E27FC236}">
                <a16:creationId xmlns:a16="http://schemas.microsoft.com/office/drawing/2014/main" id="{35C0406F-0308-451C-BA25-E081D660EBC2}"/>
              </a:ext>
            </a:extLst>
          </p:cNvPr>
          <p:cNvSpPr/>
          <p:nvPr/>
        </p:nvSpPr>
        <p:spPr>
          <a:xfrm>
            <a:off x="1729653" y="3664196"/>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1" name="Gruppieren 100">
            <a:extLst>
              <a:ext uri="{FF2B5EF4-FFF2-40B4-BE49-F238E27FC236}">
                <a16:creationId xmlns:a16="http://schemas.microsoft.com/office/drawing/2014/main" id="{06B50FCC-C113-4FFF-B8EB-670DEBF7E858}"/>
              </a:ext>
            </a:extLst>
          </p:cNvPr>
          <p:cNvGrpSpPr/>
          <p:nvPr/>
        </p:nvGrpSpPr>
        <p:grpSpPr>
          <a:xfrm>
            <a:off x="3938387" y="2337693"/>
            <a:ext cx="1267227" cy="1391941"/>
            <a:chOff x="358775" y="2546888"/>
            <a:chExt cx="1267227" cy="1391941"/>
          </a:xfrm>
        </p:grpSpPr>
        <p:sp>
          <p:nvSpPr>
            <p:cNvPr id="102" name="Ellipse 101">
              <a:extLst>
                <a:ext uri="{FF2B5EF4-FFF2-40B4-BE49-F238E27FC236}">
                  <a16:creationId xmlns:a16="http://schemas.microsoft.com/office/drawing/2014/main" id="{FDBCF9C3-13D3-4EB9-92DC-240A7B48C3C0}"/>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a:extLst>
                <a:ext uri="{FF2B5EF4-FFF2-40B4-BE49-F238E27FC236}">
                  <a16:creationId xmlns:a16="http://schemas.microsoft.com/office/drawing/2014/main" id="{6DAAD097-395C-4743-87D2-865B7DCC29C1}"/>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5" name="Ellipse 104">
              <a:extLst>
                <a:ext uri="{FF2B5EF4-FFF2-40B4-BE49-F238E27FC236}">
                  <a16:creationId xmlns:a16="http://schemas.microsoft.com/office/drawing/2014/main" id="{AC9CB24C-F922-46D0-AE20-9E7270888542}"/>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6" name="Rechteck 105">
              <a:extLst>
                <a:ext uri="{FF2B5EF4-FFF2-40B4-BE49-F238E27FC236}">
                  <a16:creationId xmlns:a16="http://schemas.microsoft.com/office/drawing/2014/main" id="{6777B9C6-9222-4E33-A5BA-50BC52D569AC}"/>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Rechteck 106">
              <a:extLst>
                <a:ext uri="{FF2B5EF4-FFF2-40B4-BE49-F238E27FC236}">
                  <a16:creationId xmlns:a16="http://schemas.microsoft.com/office/drawing/2014/main" id="{59490628-4408-4A23-BD70-EDFF8CA0E2C3}"/>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Rechteck 107">
              <a:extLst>
                <a:ext uri="{FF2B5EF4-FFF2-40B4-BE49-F238E27FC236}">
                  <a16:creationId xmlns:a16="http://schemas.microsoft.com/office/drawing/2014/main" id="{79EF1901-EA4A-4A8F-843B-11C44D12975C}"/>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0" name="Gerader Verbinder 109">
              <a:extLst>
                <a:ext uri="{FF2B5EF4-FFF2-40B4-BE49-F238E27FC236}">
                  <a16:creationId xmlns:a16="http://schemas.microsoft.com/office/drawing/2014/main" id="{E5350A97-9B69-45DF-A075-CDE2A4BABF46}"/>
                </a:ext>
              </a:extLst>
            </p:cNvPr>
            <p:cNvCxnSpPr>
              <a:cxnSpLocks/>
              <a:stCxn id="102" idx="3"/>
              <a:endCxn id="103"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A9F3BA47-32AC-44B4-A92B-829272C24199}"/>
                </a:ext>
              </a:extLst>
            </p:cNvPr>
            <p:cNvCxnSpPr>
              <a:cxnSpLocks/>
              <a:stCxn id="102" idx="4"/>
              <a:endCxn id="105"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F8BE3640-E742-444A-9E22-DD7C0A11D72C}"/>
                </a:ext>
              </a:extLst>
            </p:cNvPr>
            <p:cNvCxnSpPr>
              <a:stCxn id="102" idx="5"/>
              <a:endCxn id="106"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hteck 114">
              <a:extLst>
                <a:ext uri="{FF2B5EF4-FFF2-40B4-BE49-F238E27FC236}">
                  <a16:creationId xmlns:a16="http://schemas.microsoft.com/office/drawing/2014/main" id="{21CB626A-454A-458F-8E90-982CF3FC5AC7}"/>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A7D2210E-2CE5-41EF-B732-489532467F5F}"/>
                </a:ext>
              </a:extLst>
            </p:cNvPr>
            <p:cNvCxnSpPr>
              <a:stCxn id="103" idx="5"/>
              <a:endCxn id="115"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Rechteck 122">
              <a:extLst>
                <a:ext uri="{FF2B5EF4-FFF2-40B4-BE49-F238E27FC236}">
                  <a16:creationId xmlns:a16="http://schemas.microsoft.com/office/drawing/2014/main" id="{A699C4F8-F885-4E49-BB63-032BF58AE2BA}"/>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4" name="Gerader Verbinder 123">
              <a:extLst>
                <a:ext uri="{FF2B5EF4-FFF2-40B4-BE49-F238E27FC236}">
                  <a16:creationId xmlns:a16="http://schemas.microsoft.com/office/drawing/2014/main" id="{D7D1A568-FDD9-40AD-B2CA-D1C8EF20B731}"/>
                </a:ext>
              </a:extLst>
            </p:cNvPr>
            <p:cNvCxnSpPr>
              <a:cxnSpLocks/>
              <a:stCxn id="105" idx="5"/>
              <a:endCxn id="123"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Rechteck 124">
            <a:extLst>
              <a:ext uri="{FF2B5EF4-FFF2-40B4-BE49-F238E27FC236}">
                <a16:creationId xmlns:a16="http://schemas.microsoft.com/office/drawing/2014/main" id="{D2C1154D-AAE6-4941-B985-A32A080A7679}"/>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26" name="Ellipse 125">
            <a:extLst>
              <a:ext uri="{FF2B5EF4-FFF2-40B4-BE49-F238E27FC236}">
                <a16:creationId xmlns:a16="http://schemas.microsoft.com/office/drawing/2014/main" id="{90537FD5-9D0E-47EB-9562-99ACC12039FE}"/>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Ellipse 126">
            <a:extLst>
              <a:ext uri="{FF2B5EF4-FFF2-40B4-BE49-F238E27FC236}">
                <a16:creationId xmlns:a16="http://schemas.microsoft.com/office/drawing/2014/main" id="{79BCFDA1-2F10-4CB6-A968-0E4E6CFA2066}"/>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8" name="Ellipse 127">
            <a:extLst>
              <a:ext uri="{FF2B5EF4-FFF2-40B4-BE49-F238E27FC236}">
                <a16:creationId xmlns:a16="http://schemas.microsoft.com/office/drawing/2014/main" id="{9953A3BF-9876-4471-83B1-573313F25772}"/>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9" name="Rechteck 128">
            <a:extLst>
              <a:ext uri="{FF2B5EF4-FFF2-40B4-BE49-F238E27FC236}">
                <a16:creationId xmlns:a16="http://schemas.microsoft.com/office/drawing/2014/main" id="{DBE97278-DF1B-4915-B4EC-060BE9A5558B}"/>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Rechteck 129">
            <a:extLst>
              <a:ext uri="{FF2B5EF4-FFF2-40B4-BE49-F238E27FC236}">
                <a16:creationId xmlns:a16="http://schemas.microsoft.com/office/drawing/2014/main" id="{EC5701EC-A635-4F50-823D-A5E6FE2329B7}"/>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Rechteck 130">
            <a:extLst>
              <a:ext uri="{FF2B5EF4-FFF2-40B4-BE49-F238E27FC236}">
                <a16:creationId xmlns:a16="http://schemas.microsoft.com/office/drawing/2014/main" id="{5DCE2B91-D44B-4232-B272-5117D86720EE}"/>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2" name="Gerader Verbinder 131">
            <a:extLst>
              <a:ext uri="{FF2B5EF4-FFF2-40B4-BE49-F238E27FC236}">
                <a16:creationId xmlns:a16="http://schemas.microsoft.com/office/drawing/2014/main" id="{F49BCC03-F59C-40FA-8FEE-A18CBD8089A7}"/>
              </a:ext>
            </a:extLst>
          </p:cNvPr>
          <p:cNvCxnSpPr>
            <a:cxnSpLocks/>
            <a:stCxn id="126" idx="3"/>
            <a:endCxn id="127"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BFF50347-47F6-4651-B5AB-A56BC28E772D}"/>
              </a:ext>
            </a:extLst>
          </p:cNvPr>
          <p:cNvCxnSpPr>
            <a:cxnSpLocks/>
            <a:stCxn id="126" idx="4"/>
            <a:endCxn id="128"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99DB2DE1-1E20-4D7A-8909-24F98A8438AE}"/>
              </a:ext>
            </a:extLst>
          </p:cNvPr>
          <p:cNvCxnSpPr>
            <a:stCxn id="126" idx="5"/>
            <a:endCxn id="129"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301F928-A2C6-480A-BE82-4AD1FFC8C5DA}"/>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47202FB8-8DE0-440B-AE48-673353F42680}"/>
              </a:ext>
            </a:extLst>
          </p:cNvPr>
          <p:cNvCxnSpPr>
            <a:stCxn id="127" idx="5"/>
            <a:endCxn id="135"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921FEFCA-C705-4DE6-A5D0-CFADA03026C7}"/>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8" name="Gerader Verbinder 137">
            <a:extLst>
              <a:ext uri="{FF2B5EF4-FFF2-40B4-BE49-F238E27FC236}">
                <a16:creationId xmlns:a16="http://schemas.microsoft.com/office/drawing/2014/main" id="{3A9B5515-0D00-479F-B33C-30B9D69862E9}"/>
              </a:ext>
            </a:extLst>
          </p:cNvPr>
          <p:cNvCxnSpPr>
            <a:cxnSpLocks/>
            <a:stCxn id="128" idx="5"/>
            <a:endCxn id="137"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Gruppieren 138">
            <a:extLst>
              <a:ext uri="{FF2B5EF4-FFF2-40B4-BE49-F238E27FC236}">
                <a16:creationId xmlns:a16="http://schemas.microsoft.com/office/drawing/2014/main" id="{E841F31C-4DDE-4D41-B6E7-012017E0B7ED}"/>
              </a:ext>
            </a:extLst>
          </p:cNvPr>
          <p:cNvGrpSpPr/>
          <p:nvPr/>
        </p:nvGrpSpPr>
        <p:grpSpPr>
          <a:xfrm>
            <a:off x="4028180" y="4607022"/>
            <a:ext cx="1267227" cy="1391941"/>
            <a:chOff x="4929115" y="4607022"/>
            <a:chExt cx="1267227" cy="1391941"/>
          </a:xfrm>
        </p:grpSpPr>
        <p:sp>
          <p:nvSpPr>
            <p:cNvPr id="140" name="Ellipse 139">
              <a:extLst>
                <a:ext uri="{FF2B5EF4-FFF2-40B4-BE49-F238E27FC236}">
                  <a16:creationId xmlns:a16="http://schemas.microsoft.com/office/drawing/2014/main" id="{3160D700-E465-4182-8D05-3357B931E03C}"/>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Ellipse 140">
              <a:extLst>
                <a:ext uri="{FF2B5EF4-FFF2-40B4-BE49-F238E27FC236}">
                  <a16:creationId xmlns:a16="http://schemas.microsoft.com/office/drawing/2014/main" id="{12EDF138-08FC-49F3-874D-C181D6974758}"/>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2" name="Ellipse 141">
              <a:extLst>
                <a:ext uri="{FF2B5EF4-FFF2-40B4-BE49-F238E27FC236}">
                  <a16:creationId xmlns:a16="http://schemas.microsoft.com/office/drawing/2014/main" id="{2E91E4C2-7E58-4DF7-A4B6-04A8F7F393D9}"/>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3" name="Rechteck 142">
              <a:extLst>
                <a:ext uri="{FF2B5EF4-FFF2-40B4-BE49-F238E27FC236}">
                  <a16:creationId xmlns:a16="http://schemas.microsoft.com/office/drawing/2014/main" id="{D794ADA8-1145-4DF3-9969-D123DF3F62FA}"/>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65A40C3-1F0A-4E84-BCCC-7117633BAAE2}"/>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5C56A387-E376-49DC-B6AE-A7145585C5EB}"/>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AB17B688-A882-47DB-89D7-4978802B554F}"/>
                </a:ext>
              </a:extLst>
            </p:cNvPr>
            <p:cNvCxnSpPr>
              <a:cxnSpLocks/>
              <a:stCxn id="140" idx="3"/>
              <a:endCxn id="141"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D16277B0-1C04-4239-BEEB-4713B8CE08C3}"/>
                </a:ext>
              </a:extLst>
            </p:cNvPr>
            <p:cNvCxnSpPr>
              <a:cxnSpLocks/>
              <a:stCxn id="140" idx="4"/>
              <a:endCxn id="142"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5F2D21BC-84FC-493B-A700-453FDE7F0BB0}"/>
                </a:ext>
              </a:extLst>
            </p:cNvPr>
            <p:cNvCxnSpPr>
              <a:stCxn id="140" idx="5"/>
              <a:endCxn id="143"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echteck 148">
              <a:extLst>
                <a:ext uri="{FF2B5EF4-FFF2-40B4-BE49-F238E27FC236}">
                  <a16:creationId xmlns:a16="http://schemas.microsoft.com/office/drawing/2014/main" id="{DA387E2B-E791-4B80-903F-4EE62CB917F4}"/>
                </a:ext>
              </a:extLst>
            </p:cNvPr>
            <p:cNvSpPr/>
            <p:nvPr/>
          </p:nvSpPr>
          <p:spPr>
            <a:xfrm>
              <a:off x="5426489" y="5378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50" name="Rechteck 149">
              <a:extLst>
                <a:ext uri="{FF2B5EF4-FFF2-40B4-BE49-F238E27FC236}">
                  <a16:creationId xmlns:a16="http://schemas.microsoft.com/office/drawing/2014/main" id="{FC269C61-197D-441C-889A-A5AB9D68C3B0}"/>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1" name="Gerader Verbinder 150">
              <a:extLst>
                <a:ext uri="{FF2B5EF4-FFF2-40B4-BE49-F238E27FC236}">
                  <a16:creationId xmlns:a16="http://schemas.microsoft.com/office/drawing/2014/main" id="{4F36752B-2ABE-4AF8-82FD-F46ED590418D}"/>
                </a:ext>
              </a:extLst>
            </p:cNvPr>
            <p:cNvCxnSpPr>
              <a:stCxn id="141" idx="5"/>
              <a:endCxn id="150"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echteck 151">
              <a:extLst>
                <a:ext uri="{FF2B5EF4-FFF2-40B4-BE49-F238E27FC236}">
                  <a16:creationId xmlns:a16="http://schemas.microsoft.com/office/drawing/2014/main" id="{04239C39-70D7-484B-9B76-881EB4B11A91}"/>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3" name="Gerader Verbinder 152">
              <a:extLst>
                <a:ext uri="{FF2B5EF4-FFF2-40B4-BE49-F238E27FC236}">
                  <a16:creationId xmlns:a16="http://schemas.microsoft.com/office/drawing/2014/main" id="{56CCBCAD-EFE5-41FF-A22B-8BBD20869485}"/>
                </a:ext>
              </a:extLst>
            </p:cNvPr>
            <p:cNvCxnSpPr>
              <a:cxnSpLocks/>
              <a:stCxn id="142" idx="5"/>
              <a:endCxn id="152"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 name="Gruppieren 153">
            <a:extLst>
              <a:ext uri="{FF2B5EF4-FFF2-40B4-BE49-F238E27FC236}">
                <a16:creationId xmlns:a16="http://schemas.microsoft.com/office/drawing/2014/main" id="{037B0051-E328-411D-A530-A724DDAD4110}"/>
              </a:ext>
            </a:extLst>
          </p:cNvPr>
          <p:cNvGrpSpPr/>
          <p:nvPr/>
        </p:nvGrpSpPr>
        <p:grpSpPr>
          <a:xfrm>
            <a:off x="6586090" y="3873391"/>
            <a:ext cx="1267227" cy="2125572"/>
            <a:chOff x="6257774" y="3631473"/>
            <a:chExt cx="1267227" cy="2125572"/>
          </a:xfrm>
        </p:grpSpPr>
        <p:sp>
          <p:nvSpPr>
            <p:cNvPr id="155" name="Ellipse 154">
              <a:extLst>
                <a:ext uri="{FF2B5EF4-FFF2-40B4-BE49-F238E27FC236}">
                  <a16:creationId xmlns:a16="http://schemas.microsoft.com/office/drawing/2014/main" id="{30ED018B-D921-4824-B34B-29259263AA64}"/>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6" name="Ellipse 155">
              <a:extLst>
                <a:ext uri="{FF2B5EF4-FFF2-40B4-BE49-F238E27FC236}">
                  <a16:creationId xmlns:a16="http://schemas.microsoft.com/office/drawing/2014/main" id="{121AEA7C-767D-4ABB-928F-7985892778C4}"/>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57" name="Ellipse 156">
              <a:extLst>
                <a:ext uri="{FF2B5EF4-FFF2-40B4-BE49-F238E27FC236}">
                  <a16:creationId xmlns:a16="http://schemas.microsoft.com/office/drawing/2014/main" id="{1D23613A-193D-499C-A077-5974587993A8}"/>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58" name="Rechteck 157">
              <a:extLst>
                <a:ext uri="{FF2B5EF4-FFF2-40B4-BE49-F238E27FC236}">
                  <a16:creationId xmlns:a16="http://schemas.microsoft.com/office/drawing/2014/main" id="{F66B2FC4-031D-4D5A-B3D5-2E14CB705652}"/>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Rechteck 158">
              <a:extLst>
                <a:ext uri="{FF2B5EF4-FFF2-40B4-BE49-F238E27FC236}">
                  <a16:creationId xmlns:a16="http://schemas.microsoft.com/office/drawing/2014/main" id="{8C55EB92-72EE-43AA-B137-33F4F7EC077F}"/>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Rechteck 159">
              <a:extLst>
                <a:ext uri="{FF2B5EF4-FFF2-40B4-BE49-F238E27FC236}">
                  <a16:creationId xmlns:a16="http://schemas.microsoft.com/office/drawing/2014/main" id="{8CFBB046-149B-49A8-A3A1-2346F5A23B74}"/>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1" name="Gerader Verbinder 160">
              <a:extLst>
                <a:ext uri="{FF2B5EF4-FFF2-40B4-BE49-F238E27FC236}">
                  <a16:creationId xmlns:a16="http://schemas.microsoft.com/office/drawing/2014/main" id="{C998D94E-E1E5-4900-BD00-6D68CCA8398F}"/>
                </a:ext>
              </a:extLst>
            </p:cNvPr>
            <p:cNvCxnSpPr>
              <a:cxnSpLocks/>
              <a:stCxn id="155" idx="3"/>
              <a:endCxn id="156"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r Verbinder 161">
              <a:extLst>
                <a:ext uri="{FF2B5EF4-FFF2-40B4-BE49-F238E27FC236}">
                  <a16:creationId xmlns:a16="http://schemas.microsoft.com/office/drawing/2014/main" id="{555CF0AD-F7AF-4689-8F38-7D518CFEEB07}"/>
                </a:ext>
              </a:extLst>
            </p:cNvPr>
            <p:cNvCxnSpPr>
              <a:cxnSpLocks/>
              <a:stCxn id="155" idx="4"/>
              <a:endCxn id="157"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r Verbinder 162">
              <a:extLst>
                <a:ext uri="{FF2B5EF4-FFF2-40B4-BE49-F238E27FC236}">
                  <a16:creationId xmlns:a16="http://schemas.microsoft.com/office/drawing/2014/main" id="{F4A53AF9-5181-4BD5-8C81-5083692A4B5C}"/>
                </a:ext>
              </a:extLst>
            </p:cNvPr>
            <p:cNvCxnSpPr>
              <a:stCxn id="155" idx="5"/>
              <a:endCxn id="158"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81663BBA-A5C1-4082-ADF9-76346BAE03AC}"/>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5" name="Gerader Verbinder 164">
              <a:extLst>
                <a:ext uri="{FF2B5EF4-FFF2-40B4-BE49-F238E27FC236}">
                  <a16:creationId xmlns:a16="http://schemas.microsoft.com/office/drawing/2014/main" id="{16016F8C-21FC-4827-B02C-124803B88146}"/>
                </a:ext>
              </a:extLst>
            </p:cNvPr>
            <p:cNvCxnSpPr>
              <a:stCxn id="156" idx="5"/>
              <a:endCxn id="164"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hteck 165">
              <a:extLst>
                <a:ext uri="{FF2B5EF4-FFF2-40B4-BE49-F238E27FC236}">
                  <a16:creationId xmlns:a16="http://schemas.microsoft.com/office/drawing/2014/main" id="{39AC0746-5DF4-4882-8063-1033C6242A6B}"/>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7" name="Gerader Verbinder 166">
              <a:extLst>
                <a:ext uri="{FF2B5EF4-FFF2-40B4-BE49-F238E27FC236}">
                  <a16:creationId xmlns:a16="http://schemas.microsoft.com/office/drawing/2014/main" id="{C3619C84-E5ED-4D00-B41A-D487A6735358}"/>
                </a:ext>
              </a:extLst>
            </p:cNvPr>
            <p:cNvCxnSpPr>
              <a:cxnSpLocks/>
              <a:stCxn id="157" idx="5"/>
              <a:endCxn id="166"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Ellipse 167">
              <a:extLst>
                <a:ext uri="{FF2B5EF4-FFF2-40B4-BE49-F238E27FC236}">
                  <a16:creationId xmlns:a16="http://schemas.microsoft.com/office/drawing/2014/main" id="{6452031F-7A2B-4FD6-9A47-D69D9759980F}"/>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69" name="Gerader Verbinder 168">
              <a:extLst>
                <a:ext uri="{FF2B5EF4-FFF2-40B4-BE49-F238E27FC236}">
                  <a16:creationId xmlns:a16="http://schemas.microsoft.com/office/drawing/2014/main" id="{B9F8FC65-9FF3-4F33-A7A7-13D5AFC1E35B}"/>
                </a:ext>
              </a:extLst>
            </p:cNvPr>
            <p:cNvCxnSpPr>
              <a:stCxn id="168" idx="4"/>
              <a:endCxn id="155"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r Verbinder 169">
              <a:extLst>
                <a:ext uri="{FF2B5EF4-FFF2-40B4-BE49-F238E27FC236}">
                  <a16:creationId xmlns:a16="http://schemas.microsoft.com/office/drawing/2014/main" id="{E0164128-C758-4AEE-9F29-A885A7475919}"/>
                </a:ext>
              </a:extLst>
            </p:cNvPr>
            <p:cNvCxnSpPr>
              <a:cxnSpLocks/>
              <a:stCxn id="168" idx="5"/>
              <a:endCxn id="171"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Rechteck 170">
              <a:extLst>
                <a:ext uri="{FF2B5EF4-FFF2-40B4-BE49-F238E27FC236}">
                  <a16:creationId xmlns:a16="http://schemas.microsoft.com/office/drawing/2014/main" id="{589A6DF4-E93C-403C-A58F-2E19C06EA7B8}"/>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72" name="Textfeld 171">
            <a:extLst>
              <a:ext uri="{FF2B5EF4-FFF2-40B4-BE49-F238E27FC236}">
                <a16:creationId xmlns:a16="http://schemas.microsoft.com/office/drawing/2014/main" id="{E4D6AD22-4EE2-4796-B39F-D7C35561183A}"/>
              </a:ext>
            </a:extLst>
          </p:cNvPr>
          <p:cNvSpPr txBox="1"/>
          <p:nvPr/>
        </p:nvSpPr>
        <p:spPr>
          <a:xfrm>
            <a:off x="4623874" y="1968361"/>
            <a:ext cx="902811" cy="369332"/>
          </a:xfrm>
          <a:prstGeom prst="rect">
            <a:avLst/>
          </a:prstGeom>
          <a:noFill/>
        </p:spPr>
        <p:txBody>
          <a:bodyPr wrap="none" rtlCol="0">
            <a:spAutoFit/>
          </a:bodyPr>
          <a:lstStyle/>
          <a:p>
            <a:pPr algn="ctr"/>
            <a:r>
              <a:rPr lang="de-DE" dirty="0"/>
              <a:t>Bubble</a:t>
            </a:r>
          </a:p>
        </p:txBody>
      </p:sp>
      <p:sp>
        <p:nvSpPr>
          <p:cNvPr id="173" name="Textfeld 172">
            <a:extLst>
              <a:ext uri="{FF2B5EF4-FFF2-40B4-BE49-F238E27FC236}">
                <a16:creationId xmlns:a16="http://schemas.microsoft.com/office/drawing/2014/main" id="{6D758C25-AEC1-47E3-B948-94FB4A00A6A8}"/>
              </a:ext>
            </a:extLst>
          </p:cNvPr>
          <p:cNvSpPr txBox="1"/>
          <p:nvPr/>
        </p:nvSpPr>
        <p:spPr>
          <a:xfrm>
            <a:off x="464317" y="4487736"/>
            <a:ext cx="1133645" cy="369332"/>
          </a:xfrm>
          <a:prstGeom prst="rect">
            <a:avLst/>
          </a:prstGeom>
          <a:noFill/>
        </p:spPr>
        <p:txBody>
          <a:bodyPr wrap="none" rtlCol="0">
            <a:spAutoFit/>
          </a:bodyPr>
          <a:lstStyle/>
          <a:p>
            <a:pPr algn="ctr"/>
            <a:r>
              <a:rPr lang="de-DE" dirty="0"/>
              <a:t>APPEND</a:t>
            </a:r>
          </a:p>
        </p:txBody>
      </p:sp>
      <p:sp>
        <p:nvSpPr>
          <p:cNvPr id="174" name="Textfeld 173">
            <a:extLst>
              <a:ext uri="{FF2B5EF4-FFF2-40B4-BE49-F238E27FC236}">
                <a16:creationId xmlns:a16="http://schemas.microsoft.com/office/drawing/2014/main" id="{5F65D15F-33A6-48C9-A4B1-7BAE5D33B933}"/>
              </a:ext>
            </a:extLst>
          </p:cNvPr>
          <p:cNvSpPr txBox="1"/>
          <p:nvPr/>
        </p:nvSpPr>
        <p:spPr>
          <a:xfrm>
            <a:off x="3182322" y="4422356"/>
            <a:ext cx="1338828" cy="369332"/>
          </a:xfrm>
          <a:prstGeom prst="rect">
            <a:avLst/>
          </a:prstGeom>
          <a:noFill/>
        </p:spPr>
        <p:txBody>
          <a:bodyPr wrap="none" rtlCol="0">
            <a:spAutoFit/>
          </a:bodyPr>
          <a:lstStyle/>
          <a:p>
            <a:pPr algn="ctr"/>
            <a:r>
              <a:rPr lang="de-DE" dirty="0"/>
              <a:t>GO DOWN</a:t>
            </a:r>
          </a:p>
        </p:txBody>
      </p:sp>
      <p:sp>
        <p:nvSpPr>
          <p:cNvPr id="175" name="Textfeld 174">
            <a:extLst>
              <a:ext uri="{FF2B5EF4-FFF2-40B4-BE49-F238E27FC236}">
                <a16:creationId xmlns:a16="http://schemas.microsoft.com/office/drawing/2014/main" id="{209B17DD-7E9F-418D-B892-916736A232CC}"/>
              </a:ext>
            </a:extLst>
          </p:cNvPr>
          <p:cNvSpPr txBox="1"/>
          <p:nvPr/>
        </p:nvSpPr>
        <p:spPr>
          <a:xfrm>
            <a:off x="5295407" y="4357070"/>
            <a:ext cx="1869166" cy="369332"/>
          </a:xfrm>
          <a:prstGeom prst="rect">
            <a:avLst/>
          </a:prstGeom>
          <a:noFill/>
        </p:spPr>
        <p:txBody>
          <a:bodyPr wrap="none" rtlCol="0">
            <a:spAutoFit/>
          </a:bodyPr>
          <a:lstStyle/>
          <a:p>
            <a:pPr algn="ctr"/>
            <a:r>
              <a:rPr lang="de-DE" dirty="0"/>
              <a:t>INSERT ABOVE</a:t>
            </a:r>
          </a:p>
        </p:txBody>
      </p:sp>
      <p:sp>
        <p:nvSpPr>
          <p:cNvPr id="176" name="Textfeld 175">
            <a:extLst>
              <a:ext uri="{FF2B5EF4-FFF2-40B4-BE49-F238E27FC236}">
                <a16:creationId xmlns:a16="http://schemas.microsoft.com/office/drawing/2014/main" id="{71BCCD4D-0CD1-437C-A656-EF5AF4FC051D}"/>
              </a:ext>
            </a:extLst>
          </p:cNvPr>
          <p:cNvSpPr txBox="1"/>
          <p:nvPr/>
        </p:nvSpPr>
        <p:spPr>
          <a:xfrm>
            <a:off x="1100686" y="3180225"/>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177" name="Textfeld 115">
            <a:extLst>
              <a:ext uri="{FF2B5EF4-FFF2-40B4-BE49-F238E27FC236}">
                <a16:creationId xmlns:a16="http://schemas.microsoft.com/office/drawing/2014/main" id="{7AD2D0AF-602B-4D41-83F2-43D4EC0A0C27}"/>
              </a:ext>
            </a:extLst>
          </p:cNvPr>
          <p:cNvSpPr txBox="1"/>
          <p:nvPr/>
        </p:nvSpPr>
        <p:spPr>
          <a:xfrm>
            <a:off x="338465" y="2059195"/>
            <a:ext cx="2624436" cy="1015663"/>
          </a:xfrm>
          <a:prstGeom prst="rect">
            <a:avLst/>
          </a:prstGeom>
          <a:noFill/>
        </p:spPr>
        <p:txBody>
          <a:bodyPr wrap="none" rtlCol="0">
            <a:spAutoFit/>
          </a:bodyPr>
          <a:lstStyle/>
          <a:p>
            <a:r>
              <a:rPr lang="de-DE" sz="2000" dirty="0"/>
              <a:t>Insert()</a:t>
            </a:r>
          </a:p>
          <a:p>
            <a:pPr>
              <a:buFont typeface="Arial" charset="0"/>
              <a:buChar char="•"/>
            </a:pPr>
            <a:r>
              <a:rPr lang="de-DE" sz="2000" dirty="0"/>
              <a:t> recursive function</a:t>
            </a:r>
          </a:p>
          <a:p>
            <a:pPr>
              <a:buFont typeface="Arial" charset="0"/>
              <a:buChar char="•"/>
            </a:pPr>
            <a:r>
              <a:rPr lang="de-DE" sz="2000" dirty="0"/>
              <a:t> inserts new nuggets</a:t>
            </a:r>
          </a:p>
        </p:txBody>
      </p:sp>
      <p:sp>
        <p:nvSpPr>
          <p:cNvPr id="178" name="Textfeld 115">
            <a:extLst>
              <a:ext uri="{FF2B5EF4-FFF2-40B4-BE49-F238E27FC236}">
                <a16:creationId xmlns:a16="http://schemas.microsoft.com/office/drawing/2014/main" id="{CD3C785C-E473-40DF-8499-CEC9E9CAF5F8}"/>
              </a:ext>
            </a:extLst>
          </p:cNvPr>
          <p:cNvSpPr txBox="1"/>
          <p:nvPr/>
        </p:nvSpPr>
        <p:spPr>
          <a:xfrm>
            <a:off x="5357818" y="2567027"/>
            <a:ext cx="1043877" cy="369332"/>
          </a:xfrm>
          <a:prstGeom prst="rect">
            <a:avLst/>
          </a:prstGeom>
          <a:noFill/>
        </p:spPr>
        <p:txBody>
          <a:bodyPr wrap="none" rtlCol="0">
            <a:spAutoFit/>
          </a:bodyPr>
          <a:lstStyle/>
          <a:p>
            <a:pPr algn="ctr"/>
            <a:r>
              <a:rPr lang="de-DE" dirty="0"/>
              <a:t>Nuggets</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cxnSp>
        <p:nvCxnSpPr>
          <p:cNvPr id="98" name="Gerader Verbinder 97">
            <a:extLst>
              <a:ext uri="{FF2B5EF4-FFF2-40B4-BE49-F238E27FC236}">
                <a16:creationId xmlns:a16="http://schemas.microsoft.com/office/drawing/2014/main" id="{9390C0B2-0BC3-4AC1-A35C-539105CA60AD}"/>
              </a:ext>
            </a:extLst>
          </p:cNvPr>
          <p:cNvCxnSpPr>
            <a:cxnSpLocks/>
            <a:stCxn id="172" idx="3"/>
          </p:cNvCxnSpPr>
          <p:nvPr/>
        </p:nvCxnSpPr>
        <p:spPr>
          <a:xfrm flipH="1">
            <a:off x="5815536" y="4414567"/>
            <a:ext cx="348400"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Gerader Verbinder 101">
            <a:extLst>
              <a:ext uri="{FF2B5EF4-FFF2-40B4-BE49-F238E27FC236}">
                <a16:creationId xmlns:a16="http://schemas.microsoft.com/office/drawing/2014/main" id="{9FC748B4-37BD-4422-BF4C-710185A38FCE}"/>
              </a:ext>
            </a:extLst>
          </p:cNvPr>
          <p:cNvCxnSpPr>
            <a:cxnSpLocks/>
            <a:stCxn id="172" idx="4"/>
          </p:cNvCxnSpPr>
          <p:nvPr/>
        </p:nvCxnSpPr>
        <p:spPr>
          <a:xfrm>
            <a:off x="6290694" y="4467288"/>
            <a:ext cx="216704"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Gerader Verbinder 103">
            <a:extLst>
              <a:ext uri="{FF2B5EF4-FFF2-40B4-BE49-F238E27FC236}">
                <a16:creationId xmlns:a16="http://schemas.microsoft.com/office/drawing/2014/main" id="{B7F5F1EA-7554-4F8A-9E91-306AA4124EE0}"/>
              </a:ext>
            </a:extLst>
          </p:cNvPr>
          <p:cNvCxnSpPr>
            <a:cxnSpLocks/>
            <a:stCxn id="172" idx="5"/>
          </p:cNvCxnSpPr>
          <p:nvPr/>
        </p:nvCxnSpPr>
        <p:spPr>
          <a:xfrm>
            <a:off x="6417452" y="4414567"/>
            <a:ext cx="1036365"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Inhaltsplatzhalter 2">
            <a:extLst>
              <a:ext uri="{FF2B5EF4-FFF2-40B4-BE49-F238E27FC236}">
                <a16:creationId xmlns:a16="http://schemas.microsoft.com/office/drawing/2014/main" id="{1CF46430-BEFC-4ABC-975B-D83550E36072}"/>
              </a:ext>
            </a:extLst>
          </p:cNvPr>
          <p:cNvSpPr>
            <a:spLocks noGrp="1"/>
          </p:cNvSpPr>
          <p:nvPr>
            <p:ph idx="1"/>
          </p:nvPr>
        </p:nvSpPr>
        <p:spPr>
          <a:xfrm>
            <a:off x="358774" y="1985789"/>
            <a:ext cx="8533705" cy="4111103"/>
          </a:xfrm>
        </p:spPr>
        <p:txBody>
          <a:bodyPr/>
          <a:lstStyle/>
          <a:p>
            <a:r>
              <a:rPr lang="de-DE" dirty="0"/>
              <a:t>compare()</a:t>
            </a:r>
          </a:p>
          <a:p>
            <a:pPr marL="342900" indent="-342900">
              <a:buFont typeface="Symbol" panose="05050102010706020507" pitchFamily="18" charset="2"/>
              <a:buChar char="-"/>
            </a:pPr>
            <a:r>
              <a:rPr lang="de-DE" dirty="0"/>
              <a:t>find right position for Nugget</a:t>
            </a:r>
          </a:p>
          <a:p>
            <a:pPr marL="342900" indent="-342900">
              <a:buFont typeface="Symbol" panose="05050102010706020507" pitchFamily="18" charset="2"/>
              <a:buChar char="-"/>
            </a:pPr>
            <a:r>
              <a:rPr lang="de-DE" dirty="0"/>
              <a:t>compare TF-IDF scores</a:t>
            </a:r>
          </a:p>
          <a:p>
            <a:endParaRPr lang="de-DE" dirty="0"/>
          </a:p>
          <a:p>
            <a:endParaRPr lang="de-DE" dirty="0"/>
          </a:p>
          <a:p>
            <a:r>
              <a:rPr lang="de-DE" dirty="0"/>
              <a:t>which()</a:t>
            </a:r>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a:t>uses NLTK path_similarity()</a:t>
            </a:r>
          </a:p>
          <a:p>
            <a:pPr marL="0" indent="0"/>
            <a:endParaRPr lang="de-DE" dirty="0"/>
          </a:p>
          <a:p>
            <a:pPr marL="0" indent="0"/>
            <a:endParaRPr lang="de-DE" dirty="0"/>
          </a:p>
          <a:p>
            <a:pPr marL="0" indent="0"/>
            <a:endParaRPr lang="de-DE" dirty="0"/>
          </a:p>
        </p:txBody>
      </p:sp>
      <p:grpSp>
        <p:nvGrpSpPr>
          <p:cNvPr id="111" name="Gruppieren 110">
            <a:extLst>
              <a:ext uri="{FF2B5EF4-FFF2-40B4-BE49-F238E27FC236}">
                <a16:creationId xmlns:a16="http://schemas.microsoft.com/office/drawing/2014/main" id="{8DD4287A-56AE-4BA6-85F7-DDB531A6FDC6}"/>
              </a:ext>
            </a:extLst>
          </p:cNvPr>
          <p:cNvGrpSpPr/>
          <p:nvPr/>
        </p:nvGrpSpPr>
        <p:grpSpPr>
          <a:xfrm>
            <a:off x="6175323" y="2308252"/>
            <a:ext cx="1032481" cy="713532"/>
            <a:chOff x="4105389" y="4553022"/>
            <a:chExt cx="1036724" cy="713532"/>
          </a:xfrm>
        </p:grpSpPr>
        <p:sp>
          <p:nvSpPr>
            <p:cNvPr id="113" name="Rechteck 112">
              <a:extLst>
                <a:ext uri="{FF2B5EF4-FFF2-40B4-BE49-F238E27FC236}">
                  <a16:creationId xmlns:a16="http://schemas.microsoft.com/office/drawing/2014/main" id="{DB44D3C4-E091-4DAE-9C53-9E1CCC31A4DC}"/>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14" name="Gerader Verbinder 113">
              <a:extLst>
                <a:ext uri="{FF2B5EF4-FFF2-40B4-BE49-F238E27FC236}">
                  <a16:creationId xmlns:a16="http://schemas.microsoft.com/office/drawing/2014/main" id="{89416ADD-B414-4209-B07B-E717430C4D6C}"/>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16" name="Gruppieren 115">
              <a:extLst>
                <a:ext uri="{FF2B5EF4-FFF2-40B4-BE49-F238E27FC236}">
                  <a16:creationId xmlns:a16="http://schemas.microsoft.com/office/drawing/2014/main" id="{CBD9F749-C385-4859-807B-3BFAA80043AC}"/>
                </a:ext>
              </a:extLst>
            </p:cNvPr>
            <p:cNvGrpSpPr/>
            <p:nvPr/>
          </p:nvGrpSpPr>
          <p:grpSpPr>
            <a:xfrm>
              <a:off x="4105389" y="4599275"/>
              <a:ext cx="745245" cy="667279"/>
              <a:chOff x="6318150" y="3272839"/>
              <a:chExt cx="745245" cy="667279"/>
            </a:xfrm>
          </p:grpSpPr>
          <p:sp>
            <p:nvSpPr>
              <p:cNvPr id="117" name="Ellipse 116">
                <a:extLst>
                  <a:ext uri="{FF2B5EF4-FFF2-40B4-BE49-F238E27FC236}">
                    <a16:creationId xmlns:a16="http://schemas.microsoft.com/office/drawing/2014/main" id="{8DD51741-89AC-4418-8142-63EEA1D86EA9}"/>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Rechteck 117">
                <a:extLst>
                  <a:ext uri="{FF2B5EF4-FFF2-40B4-BE49-F238E27FC236}">
                    <a16:creationId xmlns:a16="http://schemas.microsoft.com/office/drawing/2014/main" id="{62FA8EEB-61B3-4927-8A72-94510F2F4DB0}"/>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Rechteck 118">
                <a:extLst>
                  <a:ext uri="{FF2B5EF4-FFF2-40B4-BE49-F238E27FC236}">
                    <a16:creationId xmlns:a16="http://schemas.microsoft.com/office/drawing/2014/main" id="{26424AA9-B746-475B-907C-E9F223C2ADD1}"/>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0" name="Gerader Verbinder 119">
                <a:extLst>
                  <a:ext uri="{FF2B5EF4-FFF2-40B4-BE49-F238E27FC236}">
                    <a16:creationId xmlns:a16="http://schemas.microsoft.com/office/drawing/2014/main" id="{B8BF34B9-3304-4818-A45C-C343800B6C4B}"/>
                  </a:ext>
                </a:extLst>
              </p:cNvPr>
              <p:cNvCxnSpPr>
                <a:cxnSpLocks/>
                <a:stCxn id="117"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Gerader Verbinder 120">
                <a:extLst>
                  <a:ext uri="{FF2B5EF4-FFF2-40B4-BE49-F238E27FC236}">
                    <a16:creationId xmlns:a16="http://schemas.microsoft.com/office/drawing/2014/main" id="{E2C12E68-4C69-471D-B7E0-6C3309F05B88}"/>
                  </a:ext>
                </a:extLst>
              </p:cNvPr>
              <p:cNvCxnSpPr>
                <a:cxnSpLocks/>
                <a:stCxn id="117"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Gerader Verbinder 138">
                <a:extLst>
                  <a:ext uri="{FF2B5EF4-FFF2-40B4-BE49-F238E27FC236}">
                    <a16:creationId xmlns:a16="http://schemas.microsoft.com/office/drawing/2014/main" id="{5DD25335-6073-4334-8040-51A312721698}"/>
                  </a:ext>
                </a:extLst>
              </p:cNvPr>
              <p:cNvCxnSpPr>
                <a:stCxn id="117" idx="5"/>
                <a:endCxn id="118"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0" name="Gruppieren 149">
            <a:extLst>
              <a:ext uri="{FF2B5EF4-FFF2-40B4-BE49-F238E27FC236}">
                <a16:creationId xmlns:a16="http://schemas.microsoft.com/office/drawing/2014/main" id="{C4961E27-8C50-4E87-A798-412A1A08E18F}"/>
              </a:ext>
            </a:extLst>
          </p:cNvPr>
          <p:cNvGrpSpPr/>
          <p:nvPr/>
        </p:nvGrpSpPr>
        <p:grpSpPr>
          <a:xfrm>
            <a:off x="5423586" y="5076907"/>
            <a:ext cx="742195" cy="667279"/>
            <a:chOff x="6318150" y="3272839"/>
            <a:chExt cx="745245" cy="667279"/>
          </a:xfrm>
        </p:grpSpPr>
        <p:sp>
          <p:nvSpPr>
            <p:cNvPr id="151" name="Ellipse 150">
              <a:extLst>
                <a:ext uri="{FF2B5EF4-FFF2-40B4-BE49-F238E27FC236}">
                  <a16:creationId xmlns:a16="http://schemas.microsoft.com/office/drawing/2014/main" id="{479DF55D-5EB8-4F48-9A54-62E030B3261C}"/>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Rechteck 151">
              <a:extLst>
                <a:ext uri="{FF2B5EF4-FFF2-40B4-BE49-F238E27FC236}">
                  <a16:creationId xmlns:a16="http://schemas.microsoft.com/office/drawing/2014/main" id="{7E817311-88CD-4F33-82F2-C3BBFFC747C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Rechteck 152">
              <a:extLst>
                <a:ext uri="{FF2B5EF4-FFF2-40B4-BE49-F238E27FC236}">
                  <a16:creationId xmlns:a16="http://schemas.microsoft.com/office/drawing/2014/main" id="{63517D2A-7493-4DB2-8ADB-09274AFFEFC2}"/>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4" name="Gerader Verbinder 153">
              <a:extLst>
                <a:ext uri="{FF2B5EF4-FFF2-40B4-BE49-F238E27FC236}">
                  <a16:creationId xmlns:a16="http://schemas.microsoft.com/office/drawing/2014/main" id="{2D659161-992C-4FF7-A3E1-3DEDC28B6243}"/>
                </a:ext>
              </a:extLst>
            </p:cNvPr>
            <p:cNvCxnSpPr>
              <a:cxnSpLocks/>
              <a:stCxn id="151"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Gerader Verbinder 154">
              <a:extLst>
                <a:ext uri="{FF2B5EF4-FFF2-40B4-BE49-F238E27FC236}">
                  <a16:creationId xmlns:a16="http://schemas.microsoft.com/office/drawing/2014/main" id="{ABC1922A-8F04-4271-AC7B-6B2BFE1CA5CA}"/>
                </a:ext>
              </a:extLst>
            </p:cNvPr>
            <p:cNvCxnSpPr>
              <a:cxnSpLocks/>
              <a:stCxn id="151"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6" name="Gerader Verbinder 155">
              <a:extLst>
                <a:ext uri="{FF2B5EF4-FFF2-40B4-BE49-F238E27FC236}">
                  <a16:creationId xmlns:a16="http://schemas.microsoft.com/office/drawing/2014/main" id="{E79C424E-ABF3-4E0F-888C-68122584D5C6}"/>
                </a:ext>
              </a:extLst>
            </p:cNvPr>
            <p:cNvCxnSpPr>
              <a:stCxn id="151" idx="5"/>
              <a:endCxn id="15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7" name="Rechteck 156">
            <a:extLst>
              <a:ext uri="{FF2B5EF4-FFF2-40B4-BE49-F238E27FC236}">
                <a16:creationId xmlns:a16="http://schemas.microsoft.com/office/drawing/2014/main" id="{876D3E24-3F4C-40A6-8D69-62053522F671}"/>
              </a:ext>
            </a:extLst>
          </p:cNvPr>
          <p:cNvSpPr/>
          <p:nvPr/>
        </p:nvSpPr>
        <p:spPr>
          <a:xfrm>
            <a:off x="7115251" y="4618458"/>
            <a:ext cx="107558"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58" name="Gruppieren 157">
            <a:extLst>
              <a:ext uri="{FF2B5EF4-FFF2-40B4-BE49-F238E27FC236}">
                <a16:creationId xmlns:a16="http://schemas.microsoft.com/office/drawing/2014/main" id="{FFC86ACF-B033-4C8B-AE32-AE5A1739C193}"/>
              </a:ext>
            </a:extLst>
          </p:cNvPr>
          <p:cNvGrpSpPr/>
          <p:nvPr/>
        </p:nvGrpSpPr>
        <p:grpSpPr>
          <a:xfrm>
            <a:off x="6370006" y="5076907"/>
            <a:ext cx="742195" cy="667279"/>
            <a:chOff x="6318150" y="3272839"/>
            <a:chExt cx="745245" cy="667279"/>
          </a:xfrm>
        </p:grpSpPr>
        <p:sp>
          <p:nvSpPr>
            <p:cNvPr id="159" name="Ellipse 158">
              <a:extLst>
                <a:ext uri="{FF2B5EF4-FFF2-40B4-BE49-F238E27FC236}">
                  <a16:creationId xmlns:a16="http://schemas.microsoft.com/office/drawing/2014/main" id="{8E7419AB-D84B-487F-88AF-326910829712}"/>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0" name="Rechteck 159">
              <a:extLst>
                <a:ext uri="{FF2B5EF4-FFF2-40B4-BE49-F238E27FC236}">
                  <a16:creationId xmlns:a16="http://schemas.microsoft.com/office/drawing/2014/main" id="{0D1433B1-7F93-45D4-9CD8-1A284DD28908}"/>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Rechteck 160">
              <a:extLst>
                <a:ext uri="{FF2B5EF4-FFF2-40B4-BE49-F238E27FC236}">
                  <a16:creationId xmlns:a16="http://schemas.microsoft.com/office/drawing/2014/main" id="{EC12B500-D14E-410C-82ED-CBCAC3C1CF8E}"/>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2" name="Gerader Verbinder 161">
              <a:extLst>
                <a:ext uri="{FF2B5EF4-FFF2-40B4-BE49-F238E27FC236}">
                  <a16:creationId xmlns:a16="http://schemas.microsoft.com/office/drawing/2014/main" id="{8AF9FF0A-FC42-4B16-A08B-F6F696C184FD}"/>
                </a:ext>
              </a:extLst>
            </p:cNvPr>
            <p:cNvCxnSpPr>
              <a:cxnSpLocks/>
              <a:stCxn id="15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3" name="Gerader Verbinder 162">
              <a:extLst>
                <a:ext uri="{FF2B5EF4-FFF2-40B4-BE49-F238E27FC236}">
                  <a16:creationId xmlns:a16="http://schemas.microsoft.com/office/drawing/2014/main" id="{4163437E-1F32-491A-A85E-9A96B3BE136E}"/>
                </a:ext>
              </a:extLst>
            </p:cNvPr>
            <p:cNvCxnSpPr>
              <a:cxnSpLocks/>
              <a:stCxn id="15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4" name="Gerader Verbinder 163">
              <a:extLst>
                <a:ext uri="{FF2B5EF4-FFF2-40B4-BE49-F238E27FC236}">
                  <a16:creationId xmlns:a16="http://schemas.microsoft.com/office/drawing/2014/main" id="{C8B144C2-044F-466D-B032-C4BA3E3117AE}"/>
                </a:ext>
              </a:extLst>
            </p:cNvPr>
            <p:cNvCxnSpPr>
              <a:stCxn id="159" idx="5"/>
              <a:endCxn id="16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uppieren 164">
            <a:extLst>
              <a:ext uri="{FF2B5EF4-FFF2-40B4-BE49-F238E27FC236}">
                <a16:creationId xmlns:a16="http://schemas.microsoft.com/office/drawing/2014/main" id="{1B8DEDF3-74D7-42B1-945E-8A213DE024D6}"/>
              </a:ext>
            </a:extLst>
          </p:cNvPr>
          <p:cNvGrpSpPr/>
          <p:nvPr/>
        </p:nvGrpSpPr>
        <p:grpSpPr>
          <a:xfrm>
            <a:off x="7316425" y="5076907"/>
            <a:ext cx="742195" cy="667279"/>
            <a:chOff x="6318150" y="3272839"/>
            <a:chExt cx="745245" cy="667279"/>
          </a:xfrm>
        </p:grpSpPr>
        <p:sp>
          <p:nvSpPr>
            <p:cNvPr id="166" name="Ellipse 165">
              <a:extLst>
                <a:ext uri="{FF2B5EF4-FFF2-40B4-BE49-F238E27FC236}">
                  <a16:creationId xmlns:a16="http://schemas.microsoft.com/office/drawing/2014/main" id="{1778E1BD-2128-46D2-A452-72DE2825BF9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Rechteck 166">
              <a:extLst>
                <a:ext uri="{FF2B5EF4-FFF2-40B4-BE49-F238E27FC236}">
                  <a16:creationId xmlns:a16="http://schemas.microsoft.com/office/drawing/2014/main" id="{43BE895E-D41B-48BE-B6EB-03021C17EAF0}"/>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Rechteck 167">
              <a:extLst>
                <a:ext uri="{FF2B5EF4-FFF2-40B4-BE49-F238E27FC236}">
                  <a16:creationId xmlns:a16="http://schemas.microsoft.com/office/drawing/2014/main" id="{75C3D1B4-196C-4BB5-B716-EAC6EADB748E}"/>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9" name="Gerader Verbinder 168">
              <a:extLst>
                <a:ext uri="{FF2B5EF4-FFF2-40B4-BE49-F238E27FC236}">
                  <a16:creationId xmlns:a16="http://schemas.microsoft.com/office/drawing/2014/main" id="{F729195D-89AE-4E90-B1F2-BA79F1A5E473}"/>
                </a:ext>
              </a:extLst>
            </p:cNvPr>
            <p:cNvCxnSpPr>
              <a:cxnSpLocks/>
              <a:stCxn id="16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0" name="Gerader Verbinder 169">
              <a:extLst>
                <a:ext uri="{FF2B5EF4-FFF2-40B4-BE49-F238E27FC236}">
                  <a16:creationId xmlns:a16="http://schemas.microsoft.com/office/drawing/2014/main" id="{74BDE8AF-9969-419C-BEDC-623E91F1997B}"/>
                </a:ext>
              </a:extLst>
            </p:cNvPr>
            <p:cNvCxnSpPr>
              <a:cxnSpLocks/>
              <a:stCxn id="16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1" name="Gerader Verbinder 170">
              <a:extLst>
                <a:ext uri="{FF2B5EF4-FFF2-40B4-BE49-F238E27FC236}">
                  <a16:creationId xmlns:a16="http://schemas.microsoft.com/office/drawing/2014/main" id="{01D89BBB-7031-4E66-9EBA-BE11390C2B0E}"/>
                </a:ext>
              </a:extLst>
            </p:cNvPr>
            <p:cNvCxnSpPr>
              <a:stCxn id="166" idx="5"/>
              <a:endCxn id="16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Ellipse 171">
            <a:extLst>
              <a:ext uri="{FF2B5EF4-FFF2-40B4-BE49-F238E27FC236}">
                <a16:creationId xmlns:a16="http://schemas.microsoft.com/office/drawing/2014/main" id="{8D30B12E-26ED-4AAD-852D-8F6A0C87B4C0}"/>
              </a:ext>
            </a:extLst>
          </p:cNvPr>
          <p:cNvSpPr/>
          <p:nvPr/>
        </p:nvSpPr>
        <p:spPr>
          <a:xfrm>
            <a:off x="6111431" y="4107288"/>
            <a:ext cx="358526"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Rechteck 172">
            <a:extLst>
              <a:ext uri="{FF2B5EF4-FFF2-40B4-BE49-F238E27FC236}">
                <a16:creationId xmlns:a16="http://schemas.microsoft.com/office/drawing/2014/main" id="{3613E042-8E44-4A4D-8EB6-8613989F8824}"/>
              </a:ext>
            </a:extLst>
          </p:cNvPr>
          <p:cNvSpPr/>
          <p:nvPr/>
        </p:nvSpPr>
        <p:spPr>
          <a:xfrm>
            <a:off x="6727467" y="4330426"/>
            <a:ext cx="107558"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Rechteck 173">
            <a:extLst>
              <a:ext uri="{FF2B5EF4-FFF2-40B4-BE49-F238E27FC236}">
                <a16:creationId xmlns:a16="http://schemas.microsoft.com/office/drawing/2014/main" id="{13344F04-492D-4A46-A236-148F1D7EB2C7}"/>
              </a:ext>
            </a:extLst>
          </p:cNvPr>
          <p:cNvSpPr/>
          <p:nvPr/>
        </p:nvSpPr>
        <p:spPr>
          <a:xfrm>
            <a:off x="6835467" y="4330426"/>
            <a:ext cx="107558"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5" name="Gerader Verbinder 174">
            <a:extLst>
              <a:ext uri="{FF2B5EF4-FFF2-40B4-BE49-F238E27FC236}">
                <a16:creationId xmlns:a16="http://schemas.microsoft.com/office/drawing/2014/main" id="{91ED9695-6B6B-4DCC-B04C-31FF7BA168FD}"/>
              </a:ext>
            </a:extLst>
          </p:cNvPr>
          <p:cNvCxnSpPr>
            <a:cxnSpLocks/>
            <a:stCxn id="172" idx="6"/>
            <a:endCxn id="173" idx="1"/>
          </p:cNvCxnSpPr>
          <p:nvPr/>
        </p:nvCxnSpPr>
        <p:spPr>
          <a:xfrm>
            <a:off x="6469957" y="4287288"/>
            <a:ext cx="257510"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Gerader Verbinder 175">
            <a:extLst>
              <a:ext uri="{FF2B5EF4-FFF2-40B4-BE49-F238E27FC236}">
                <a16:creationId xmlns:a16="http://schemas.microsoft.com/office/drawing/2014/main" id="{34DE894A-76A2-48C8-B23B-E2AAFF56AE85}"/>
              </a:ext>
            </a:extLst>
          </p:cNvPr>
          <p:cNvCxnSpPr>
            <a:cxnSpLocks/>
          </p:cNvCxnSpPr>
          <p:nvPr/>
        </p:nvCxnSpPr>
        <p:spPr>
          <a:xfrm flipH="1">
            <a:off x="6104918" y="4716827"/>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5C533E2D-9EF3-40D1-9796-41985CDAAEF9}"/>
              </a:ext>
            </a:extLst>
          </p:cNvPr>
          <p:cNvCxnSpPr>
            <a:cxnSpLocks/>
          </p:cNvCxnSpPr>
          <p:nvPr/>
        </p:nvCxnSpPr>
        <p:spPr>
          <a:xfrm flipH="1">
            <a:off x="7061252" y="4813957"/>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Gerader Verbinder 177">
            <a:extLst>
              <a:ext uri="{FF2B5EF4-FFF2-40B4-BE49-F238E27FC236}">
                <a16:creationId xmlns:a16="http://schemas.microsoft.com/office/drawing/2014/main" id="{5DFBFD65-6E24-40AD-94B5-347629CE4751}"/>
              </a:ext>
            </a:extLst>
          </p:cNvPr>
          <p:cNvCxnSpPr>
            <a:cxnSpLocks/>
          </p:cNvCxnSpPr>
          <p:nvPr/>
        </p:nvCxnSpPr>
        <p:spPr>
          <a:xfrm>
            <a:off x="7422530" y="4769628"/>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pPr marL="342900" lvl="1" indent="-342900">
              <a:buFont typeface="Arial" panose="020B0604020202020204" pitchFamily="34" charset="0"/>
              <a:buChar char="•"/>
            </a:pPr>
            <a:r>
              <a:rPr lang="de-DE" dirty="0" err="1"/>
              <a:t>We</a:t>
            </a:r>
            <a:r>
              <a:rPr lang="de-DE" dirty="0"/>
              <a:t> </a:t>
            </a:r>
            <a:r>
              <a:rPr lang="de-DE" dirty="0" err="1"/>
              <a:t>tried</a:t>
            </a:r>
            <a:r>
              <a:rPr lang="de-DE" dirty="0"/>
              <a:t> Annotation Tool </a:t>
            </a:r>
            <a:r>
              <a:rPr lang="de-DE" dirty="0" err="1"/>
              <a:t>from</a:t>
            </a:r>
            <a:r>
              <a:rPr lang="de-DE" dirty="0"/>
              <a:t> AIPHES</a:t>
            </a:r>
          </a:p>
          <a:p>
            <a:pPr marL="701675" lvl="2" indent="-342900">
              <a:buFont typeface="Arial" panose="020B0604020202020204" pitchFamily="34" charset="0"/>
              <a:buChar char="•"/>
            </a:pPr>
            <a:r>
              <a:rPr lang="de-DE" dirty="0"/>
              <a:t>11% </a:t>
            </a:r>
            <a:r>
              <a:rPr lang="de-DE" dirty="0" err="1"/>
              <a:t>similarity</a:t>
            </a:r>
            <a:r>
              <a:rPr lang="de-DE" dirty="0"/>
              <a:t> </a:t>
            </a:r>
            <a:r>
              <a:rPr lang="de-DE" dirty="0" err="1"/>
              <a:t>average</a:t>
            </a:r>
            <a:r>
              <a:rPr lang="de-DE" dirty="0"/>
              <a:t> </a:t>
            </a:r>
            <a:r>
              <a:rPr lang="de-DE" dirty="0" err="1"/>
              <a:t>against</a:t>
            </a:r>
            <a:r>
              <a:rPr lang="de-DE" dirty="0"/>
              <a:t> Gold </a:t>
            </a:r>
            <a:r>
              <a:rPr lang="de-DE" dirty="0" err="1"/>
              <a:t>standard</a:t>
            </a:r>
            <a:r>
              <a:rPr lang="de-DE" dirty="0"/>
              <a:t> (same </a:t>
            </a:r>
            <a:r>
              <a:rPr lang="de-DE" dirty="0" err="1"/>
              <a:t>as</a:t>
            </a:r>
            <a:r>
              <a:rPr lang="de-DE" dirty="0"/>
              <a:t> Random </a:t>
            </a:r>
            <a:r>
              <a:rPr lang="de-DE" dirty="0" err="1"/>
              <a:t>Trees</a:t>
            </a:r>
            <a:r>
              <a:rPr lang="de-DE" dirty="0"/>
              <a:t>)</a:t>
            </a:r>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err="1"/>
              <a:t>our</a:t>
            </a:r>
            <a:r>
              <a:rPr lang="de-DE" dirty="0"/>
              <a:t> </a:t>
            </a:r>
            <a:r>
              <a:rPr lang="de-DE" dirty="0" err="1"/>
              <a:t>algorithm</a:t>
            </a:r>
            <a:r>
              <a:rPr lang="de-DE" dirty="0"/>
              <a:t> </a:t>
            </a:r>
            <a:r>
              <a:rPr lang="de-DE" dirty="0" err="1"/>
              <a:t>is</a:t>
            </a:r>
            <a:r>
              <a:rPr lang="de-DE" dirty="0"/>
              <a:t> slow (&gt;30 min) </a:t>
            </a:r>
            <a:r>
              <a:rPr lang="de-DE" dirty="0" err="1"/>
              <a:t>with</a:t>
            </a:r>
            <a:r>
              <a:rPr lang="de-DE" dirty="0"/>
              <a:t> 300+ Nuggets</a:t>
            </a:r>
          </a:p>
          <a:p>
            <a:pPr marL="881062" lvl="3"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Find „</a:t>
            </a:r>
            <a:r>
              <a:rPr lang="de-DE" dirty="0" err="1"/>
              <a:t>right</a:t>
            </a:r>
            <a:r>
              <a:rPr lang="de-DE" dirty="0"/>
              <a:t>“ </a:t>
            </a:r>
            <a:r>
              <a:rPr lang="de-DE" dirty="0" err="1"/>
              <a:t>balance</a:t>
            </a:r>
            <a:r>
              <a:rPr lang="de-DE" dirty="0"/>
              <a:t> </a:t>
            </a:r>
            <a:r>
              <a:rPr lang="de-DE" dirty="0" err="1"/>
              <a:t>instead</a:t>
            </a:r>
            <a:endParaRPr lang="de-DE" dirty="0"/>
          </a:p>
          <a:p>
            <a:pPr marL="701675" lvl="2" indent="-342900">
              <a:buFont typeface="Arial" panose="020B0604020202020204" pitchFamily="34" charset="0"/>
              <a:buChar char="•"/>
            </a:pPr>
            <a:r>
              <a:rPr lang="de-DE" dirty="0"/>
              <a:t>1-5 Nuggets in </a:t>
            </a:r>
            <a:r>
              <a:rPr lang="de-DE" dirty="0" err="1"/>
              <a:t>each</a:t>
            </a:r>
            <a:r>
              <a:rPr lang="de-DE" dirty="0"/>
              <a:t> Bubble</a:t>
            </a:r>
          </a:p>
          <a:p>
            <a:pPr marL="701675" lvl="2" indent="-342900">
              <a:buFont typeface="Arial" panose="020B0604020202020204" pitchFamily="34" charset="0"/>
              <a:buChar char="•"/>
            </a:pPr>
            <a:r>
              <a:rPr lang="de-DE" dirty="0"/>
              <a:t>5+ </a:t>
            </a:r>
            <a:r>
              <a:rPr lang="de-DE" dirty="0" err="1"/>
              <a:t>Bubbles</a:t>
            </a:r>
            <a:r>
              <a:rPr lang="de-DE" dirty="0"/>
              <a:t> in root </a:t>
            </a:r>
            <a:r>
              <a:rPr lang="de-DE" dirty="0" err="1"/>
              <a:t>node</a:t>
            </a: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592F73CE-A564-46C7-85B9-8D05C326AEBC}"/>
              </a:ext>
            </a:extLst>
          </p:cNvPr>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val="425502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55F1C206-784F-4189-90ED-AC9B151F608F}"/>
              </a:ext>
            </a:extLst>
          </p:cNvPr>
          <p:cNvPicPr>
            <a:picLocks noChangeAspect="1"/>
          </p:cNvPicPr>
          <p:nvPr/>
        </p:nvPicPr>
        <p:blipFill>
          <a:blip r:embed="rId2" cstate="print"/>
          <a:stretch>
            <a:fillRect/>
          </a:stretch>
        </p:blipFill>
        <p:spPr>
          <a:xfrm>
            <a:off x="1215332" y="2556540"/>
            <a:ext cx="6585445" cy="3618000"/>
          </a:xfrm>
          <a:prstGeom prst="rect">
            <a:avLst/>
          </a:prstGeom>
        </p:spPr>
      </p:pic>
    </p:spTree>
    <p:extLst>
      <p:ext uri="{BB962C8B-B14F-4D97-AF65-F5344CB8AC3E}">
        <p14:creationId xmlns:p14="http://schemas.microsoft.com/office/powerpoint/2010/main" val="349276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4B061075-8760-45E6-9B71-78202EDC90AE}"/>
              </a:ext>
            </a:extLst>
          </p:cNvPr>
          <p:cNvPicPr>
            <a:picLocks noChangeAspect="1"/>
          </p:cNvPicPr>
          <p:nvPr/>
        </p:nvPicPr>
        <p:blipFill>
          <a:blip r:embed="rId2" cstate="print"/>
          <a:stretch>
            <a:fillRect/>
          </a:stretch>
        </p:blipFill>
        <p:spPr>
          <a:xfrm>
            <a:off x="1115616" y="2561521"/>
            <a:ext cx="6882190" cy="3618000"/>
          </a:xfrm>
          <a:prstGeom prst="rect">
            <a:avLst/>
          </a:prstGeom>
        </p:spPr>
      </p:pic>
    </p:spTree>
    <p:extLst>
      <p:ext uri="{BB962C8B-B14F-4D97-AF65-F5344CB8AC3E}">
        <p14:creationId xmlns:p14="http://schemas.microsoft.com/office/powerpoint/2010/main" val="294888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4FF76654-2A95-4314-ACA4-33F1C4A8CAAA}"/>
              </a:ext>
            </a:extLst>
          </p:cNvPr>
          <p:cNvPicPr>
            <a:picLocks noChangeAspect="1"/>
          </p:cNvPicPr>
          <p:nvPr/>
        </p:nvPicPr>
        <p:blipFill>
          <a:blip r:embed="rId2" cstate="print"/>
          <a:stretch>
            <a:fillRect/>
          </a:stretch>
        </p:blipFill>
        <p:spPr>
          <a:xfrm>
            <a:off x="1151621" y="2424515"/>
            <a:ext cx="6840758" cy="3751016"/>
          </a:xfrm>
          <a:prstGeom prst="rect">
            <a:avLst/>
          </a:prstGeom>
        </p:spPr>
      </p:pic>
    </p:spTree>
    <p:extLst>
      <p:ext uri="{BB962C8B-B14F-4D97-AF65-F5344CB8AC3E}">
        <p14:creationId xmlns:p14="http://schemas.microsoft.com/office/powerpoint/2010/main" val="11616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DB0A2857-99F0-46A3-85E8-949572CCE261}"/>
              </a:ext>
            </a:extLst>
          </p:cNvPr>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val="415591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t>
                </a:r>
                <a:r>
                  <a:rPr lang="de-DE" dirty="0" err="1"/>
                  <a:t>calculating</a:t>
                </a:r>
                <a:r>
                  <a:rPr lang="de-DE" dirty="0"/>
                  <a:t> score </a:t>
                </a:r>
                <a:r>
                  <a:rPr lang="de-DE" dirty="0" err="1"/>
                  <a:t>for</a:t>
                </a:r>
                <a:r>
                  <a:rPr lang="de-DE" dirty="0"/>
                  <a:t> </a:t>
                </a:r>
                <a:r>
                  <a:rPr lang="de-DE" dirty="0" err="1"/>
                  <a:t>each</a:t>
                </a:r>
                <a:r>
                  <a:rPr lang="de-DE" dirty="0"/>
                  <a:t> </a:t>
                </a:r>
                <a:r>
                  <a:rPr lang="de-DE" dirty="0" err="1"/>
                  <a:t>summary</a:t>
                </a:r>
                <a:r>
                  <a:rPr lang="de-DE" dirty="0"/>
                  <a:t>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t>
                </a:r>
                <a:r>
                  <a:rPr lang="de-DE" dirty="0" err="1"/>
                  <a:t>average</a:t>
                </a:r>
                <a:r>
                  <a:rPr lang="de-DE" dirty="0"/>
                  <a:t> score </a:t>
                </a:r>
                <a:r>
                  <a:rPr lang="de-DE" dirty="0" err="1"/>
                  <a:t>for</a:t>
                </a:r>
                <a:r>
                  <a:rPr lang="de-DE" dirty="0"/>
                  <a:t> </a:t>
                </a:r>
                <a:r>
                  <a:rPr lang="de-DE" dirty="0" err="1"/>
                  <a:t>each</a:t>
                </a:r>
                <a:r>
                  <a:rPr lang="de-DE" dirty="0"/>
                  <a:t> </a:t>
                </a:r>
                <a:r>
                  <a:rPr lang="de-DE" dirty="0" err="1"/>
                  <a:t>summary</a:t>
                </a:r>
                <a:endParaRPr lang="de-DE" dirty="0"/>
              </a:p>
            </p:txBody>
          </p:sp>
        </mc:Choice>
        <mc:Fallback xmlns="">
          <p:sp>
            <p:nvSpPr>
              <p:cNvPr id="3" name="Inhaltsplatzhalter 2">
                <a:extLst>
                  <a:ext uri="{FF2B5EF4-FFF2-40B4-BE49-F238E27FC236}">
                    <a16:creationId xmlns:a16="http://schemas.microsoft.com/office/drawing/2014/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3" name="Text Placeholder 2"/>
          <p:cNvSpPr>
            <a:spLocks noGrp="1"/>
          </p:cNvSpPr>
          <p:nvPr>
            <p:ph type="body" idx="1"/>
          </p:nvPr>
        </p:nvSpPr>
        <p:spPr>
          <a:xfrm>
            <a:off x="358775" y="571480"/>
            <a:ext cx="6421455" cy="642931"/>
          </a:xfrm>
        </p:spPr>
        <p:txBody>
          <a:bodyPr/>
          <a:lstStyle/>
          <a:p>
            <a:r>
              <a:rPr lang="de-DE" b="1" dirty="0"/>
              <a:t>Percentage of Similarity of Hierarchy Trees</a:t>
            </a:r>
          </a:p>
        </p:txBody>
      </p:sp>
      <p:pic>
        <p:nvPicPr>
          <p:cNvPr id="1026" name="Picture 2"/>
          <p:cNvPicPr>
            <a:picLocks noChangeAspect="1" noChangeArrowheads="1"/>
          </p:cNvPicPr>
          <p:nvPr/>
        </p:nvPicPr>
        <p:blipFill>
          <a:blip r:embed="rId2"/>
          <a:srcRect/>
          <a:stretch>
            <a:fillRect/>
          </a:stretch>
        </p:blipFill>
        <p:spPr bwMode="auto">
          <a:xfrm>
            <a:off x="214281" y="1714488"/>
            <a:ext cx="8689015" cy="4429156"/>
          </a:xfrm>
          <a:prstGeom prst="rect">
            <a:avLst/>
          </a:prstGeom>
          <a:noFill/>
          <a:ln w="9525">
            <a:noFill/>
            <a:miter lim="800000"/>
            <a:headEnd/>
            <a:tailEnd/>
          </a:ln>
          <a:effectLst/>
        </p:spPr>
      </p:pic>
      <p:sp>
        <p:nvSpPr>
          <p:cNvPr id="5" name="Titel 1">
            <a:extLst>
              <a:ext uri="{FF2B5EF4-FFF2-40B4-BE49-F238E27FC236}">
                <a16:creationId xmlns:a16="http://schemas.microsoft.com/office/drawing/2014/main" id="{594F37A0-8FD9-42A4-A80F-4C479182787E}"/>
              </a:ext>
            </a:extLst>
          </p:cNvPr>
          <p:cNvSpPr txBox="1">
            <a:spLocks/>
          </p:cNvSpPr>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1" i="0" u="none" strike="noStrike" kern="0" cap="all" spc="0" normalizeH="0" baseline="0" noProof="0" dirty="0">
              <a:ln>
                <a:noFill/>
              </a:ln>
              <a:solidFill>
                <a:schemeClr val="tx1"/>
              </a:solidFill>
              <a:effectLst/>
              <a:uLnTx/>
              <a:uFillTx/>
              <a:latin typeface="+mn-lt"/>
              <a:ea typeface="+mj-ea"/>
              <a:cs typeface="Tahoma" pitchFamily="34" charset="0"/>
            </a:endParaRPr>
          </a:p>
        </p:txBody>
      </p:sp>
      <p:sp>
        <p:nvSpPr>
          <p:cNvPr id="7" name="Text Placeholder 2"/>
          <p:cNvSpPr txBox="1">
            <a:spLocks/>
          </p:cNvSpPr>
          <p:nvPr/>
        </p:nvSpPr>
        <p:spPr bwMode="auto">
          <a:xfrm>
            <a:off x="428596" y="6000767"/>
            <a:ext cx="8429684" cy="338663"/>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p>
            <a:pPr marL="0" marR="0" lvl="0" indent="0" algn="ctr" defTabSz="914400" rtl="0" eaLnBrk="1" fontAlgn="base" latinLnBrk="0" hangingPunct="1">
              <a:lnSpc>
                <a:spcPct val="130000"/>
              </a:lnSpc>
              <a:spcBef>
                <a:spcPts val="200"/>
              </a:spcBef>
              <a:spcAft>
                <a:spcPts val="230"/>
              </a:spcAft>
              <a:buClrTx/>
              <a:buSzTx/>
              <a:buFont typeface="Wingdings" pitchFamily="2" charset="2"/>
              <a:buNone/>
              <a:tabLst/>
              <a:defRPr/>
            </a:pPr>
            <a:r>
              <a:rPr lang="de-DE" sz="1400" kern="0" dirty="0">
                <a:latin typeface="+mn-lt"/>
                <a:cs typeface="Tahoma" pitchFamily="34" charset="0"/>
              </a:rPr>
              <a:t>Summarys</a:t>
            </a:r>
            <a:endParaRPr kumimoji="0" lang="de-DE" sz="1400" i="0" u="none" strike="noStrike" kern="0" cap="none" spc="0" normalizeH="0" baseline="0" noProof="0" dirty="0">
              <a:ln>
                <a:noFill/>
              </a:ln>
              <a:solidFill>
                <a:schemeClr val="tx1"/>
              </a:solidFill>
              <a:effectLst/>
              <a:uLnTx/>
              <a:uFillTx/>
              <a:latin typeface="+mn-lt"/>
              <a:ea typeface="+mn-ea"/>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200" b="1" dirty="0"/>
              <a:t>Nugget </a:t>
            </a:r>
            <a:r>
              <a:rPr lang="de-DE" sz="2200" b="1" dirty="0" err="1"/>
              <a:t>ratios</a:t>
            </a:r>
            <a:endParaRPr lang="de-DE" sz="22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pPr marL="1588" lvl="1" indent="0">
              <a:buNone/>
            </a:pPr>
            <a:endParaRPr lang="de-DE" sz="2200" dirty="0"/>
          </a:p>
          <a:p>
            <a:r>
              <a:rPr lang="de-DE" sz="2200" b="1" dirty="0"/>
              <a:t>Nugget </a:t>
            </a:r>
            <a:r>
              <a:rPr lang="de-DE" sz="2200" b="1" dirty="0" err="1"/>
              <a:t>structure</a:t>
            </a:r>
            <a:endParaRPr lang="de-DE" sz="22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sz="2200"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05760" y="1988840"/>
            <a:ext cx="8532480" cy="4111103"/>
          </a:xfrm>
        </p:spPr>
        <p:txBody>
          <a:bodyPr/>
          <a:lstStyle/>
          <a:p>
            <a:r>
              <a:rPr lang="de-DE" sz="2200" b="1" dirty="0"/>
              <a:t>Approach</a:t>
            </a:r>
            <a:r>
              <a:rPr lang="de-DE" sz="2200" dirty="0"/>
              <a:t>: </a:t>
            </a:r>
            <a:r>
              <a:rPr lang="de-DE" sz="2200" dirty="0" err="1"/>
              <a:t>Learn</a:t>
            </a:r>
            <a:r>
              <a:rPr lang="de-DE" sz="2200" dirty="0"/>
              <a:t> a </a:t>
            </a:r>
            <a:r>
              <a:rPr lang="de-DE" sz="2200" dirty="0" err="1"/>
              <a:t>classifier</a:t>
            </a:r>
            <a:r>
              <a:rPr lang="de-DE" sz="2200" dirty="0"/>
              <a:t> </a:t>
            </a:r>
            <a:r>
              <a:rPr lang="de-DE" sz="2200" dirty="0" err="1"/>
              <a:t>to</a:t>
            </a:r>
            <a:r>
              <a:rPr lang="de-DE" sz="2200" dirty="0"/>
              <a:t> </a:t>
            </a:r>
            <a:r>
              <a:rPr lang="de-DE" sz="2200" dirty="0" err="1"/>
              <a:t>recognize</a:t>
            </a:r>
            <a:r>
              <a:rPr lang="de-DE" sz="2200" dirty="0"/>
              <a:t> </a:t>
            </a:r>
            <a:r>
              <a:rPr lang="de-DE" sz="2200" dirty="0" err="1"/>
              <a:t>nuggets</a:t>
            </a:r>
            <a:endParaRPr lang="de-DE" sz="2200" dirty="0"/>
          </a:p>
          <a:p>
            <a:r>
              <a:rPr lang="de-DE" sz="2200" dirty="0" err="1"/>
              <a:t>Use</a:t>
            </a:r>
            <a:r>
              <a:rPr lang="de-DE" sz="2200" dirty="0"/>
              <a:t> </a:t>
            </a:r>
            <a:r>
              <a:rPr lang="de-DE" sz="2200" dirty="0" err="1"/>
              <a:t>binary</a:t>
            </a:r>
            <a:r>
              <a:rPr lang="de-DE" sz="2200" dirty="0"/>
              <a:t> </a:t>
            </a:r>
            <a:r>
              <a:rPr lang="de-DE" sz="2200" dirty="0" err="1"/>
              <a:t>labeled</a:t>
            </a:r>
            <a:r>
              <a:rPr lang="de-DE" sz="2200" dirty="0"/>
              <a:t> </a:t>
            </a:r>
            <a:r>
              <a:rPr lang="de-DE" sz="2200" dirty="0" err="1"/>
              <a:t>training</a:t>
            </a:r>
            <a:r>
              <a:rPr lang="de-DE" sz="2200" dirty="0"/>
              <a:t> </a:t>
            </a:r>
            <a:r>
              <a:rPr lang="de-DE" sz="2200" dirty="0" err="1"/>
              <a:t>data</a:t>
            </a:r>
            <a:r>
              <a:rPr lang="de-DE" sz="2200" dirty="0"/>
              <a:t> </a:t>
            </a:r>
            <a:r>
              <a:rPr lang="de-DE" sz="2200" dirty="0" err="1"/>
              <a:t>from</a:t>
            </a:r>
            <a:r>
              <a:rPr lang="de-DE" sz="2200" dirty="0"/>
              <a:t> all 10 </a:t>
            </a:r>
            <a:r>
              <a:rPr lang="de-DE" sz="2200" dirty="0" err="1"/>
              <a:t>given</a:t>
            </a:r>
            <a:r>
              <a:rPr lang="de-DE" sz="2200" dirty="0"/>
              <a:t> </a:t>
            </a:r>
            <a:r>
              <a:rPr lang="de-DE" sz="2200" dirty="0" err="1"/>
              <a:t>topics</a:t>
            </a:r>
            <a:endParaRPr lang="en-US" sz="2200"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1187</Words>
  <Application>Microsoft Office PowerPoint</Application>
  <PresentationFormat>Bildschirmpräsentation (4:3)</PresentationFormat>
  <Paragraphs>357</Paragraphs>
  <Slides>37</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37</vt:i4>
      </vt:variant>
    </vt:vector>
  </HeadingPairs>
  <TitlesOfParts>
    <vt:vector size="46"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Approaches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103</cp:revision>
  <cp:lastPrinted>2018-07-13T06:35:10Z</cp:lastPrinted>
  <dcterms:created xsi:type="dcterms:W3CDTF">2009-12-23T09:42:49Z</dcterms:created>
  <dcterms:modified xsi:type="dcterms:W3CDTF">2018-07-13T06:35:24Z</dcterms:modified>
</cp:coreProperties>
</file>