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2" r:id="rId11"/>
    <p:sldId id="269" r:id="rId12"/>
    <p:sldId id="273" r:id="rId13"/>
    <p:sldId id="274" r:id="rId14"/>
    <p:sldId id="275" r:id="rId15"/>
    <p:sldId id="271" r:id="rId16"/>
    <p:sldId id="276" r:id="rId17"/>
    <p:sldId id="277" r:id="rId18"/>
    <p:sldId id="278" r:id="rId19"/>
    <p:sldId id="279" r:id="rId20"/>
    <p:sldId id="280" r:id="rId21"/>
    <p:sldId id="281" r:id="rId22"/>
    <p:sldId id="264" r:id="rId23"/>
    <p:sldId id="265" r:id="rId24"/>
    <p:sldId id="268" r:id="rId2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9C1C26"/>
    <a:srgbClr val="848284"/>
    <a:srgbClr val="FCCE9C"/>
    <a:srgbClr val="FDCA00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1188" autoAdjust="0"/>
  </p:normalViewPr>
  <p:slideViewPr>
    <p:cSldViewPr snapToObjects="1">
      <p:cViewPr varScale="1">
        <p:scale>
          <a:sx n="63" d="100"/>
          <a:sy n="63" d="100"/>
        </p:scale>
        <p:origin x="-1620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9. Juli 2018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9. Juli 2018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Luhn</a:t>
            </a:r>
            <a:r>
              <a:rPr lang="de-DE" dirty="0" smtClean="0"/>
              <a:t>:</a:t>
            </a:r>
            <a:r>
              <a:rPr lang="de-DE" baseline="0" dirty="0" smtClean="0"/>
              <a:t> um so mehr wichtige Wörter in einem Satz, desto wichtiger für Zusammenfassung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/>
              <a:t>Original </a:t>
            </a:r>
            <a:r>
              <a:rPr lang="de-DE" dirty="0" err="1" smtClean="0"/>
              <a:t>TextRank</a:t>
            </a:r>
            <a:r>
              <a:rPr lang="de-DE" dirty="0" smtClean="0"/>
              <a:t> </a:t>
            </a:r>
            <a:r>
              <a:rPr lang="de-DE" dirty="0" err="1" smtClean="0"/>
              <a:t>calculates</a:t>
            </a:r>
            <a:r>
              <a:rPr lang="de-DE" dirty="0" smtClean="0"/>
              <a:t> </a:t>
            </a: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sentences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plus </a:t>
            </a:r>
            <a:r>
              <a:rPr lang="de-DE" dirty="0" err="1" smtClean="0"/>
              <a:t>divided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length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promotion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sentences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Optimization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similarity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BM25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maybe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bubble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last </a:t>
            </a:r>
            <a:r>
              <a:rPr lang="de-DE" baseline="0" dirty="0" err="1" smtClean="0"/>
              <a:t>sentence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hirarchy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sentences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concurrency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13.07.2018  |  Fachbereich Informatik  |  </a:t>
            </a:r>
            <a:r>
              <a:rPr lang="de-DE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Knowledge Engineering Group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| 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Mar­got Mieskes, Enel­do Loza Mencía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  <p:pic>
        <p:nvPicPr>
          <p:cNvPr id="13" name="Picture 2" descr="small ke-icon">
            <a:extLst>
              <a:ext uri="{FF2B5EF4-FFF2-40B4-BE49-F238E27FC236}">
                <a16:creationId xmlns="" xmlns:a16="http://schemas.microsoft.com/office/drawing/2014/main" id="{83854E58-1482-478C-955E-C8509C8684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453187"/>
            <a:ext cx="3429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988840"/>
            <a:ext cx="8532480" cy="411110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988840"/>
            <a:ext cx="4135438" cy="415480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988840"/>
            <a:ext cx="4105274" cy="415480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13.07.2018  |  Fachbereich Informatik  |  </a:t>
            </a:r>
            <a:r>
              <a:rPr lang="de-DE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Knowledge Engineering Group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Mar­got Mieskes, Enel­do Loza Mencía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small ke-icon">
            <a:extLst>
              <a:ext uri="{FF2B5EF4-FFF2-40B4-BE49-F238E27FC236}">
                <a16:creationId xmlns="" xmlns:a16="http://schemas.microsoft.com/office/drawing/2014/main" id="{2CEB455C-E142-47B5-A2EA-F103D223A1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453187"/>
            <a:ext cx="3429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5</a:t>
            </a:r>
          </a:p>
          <a:p>
            <a:r>
              <a:rPr lang="de-DE" dirty="0"/>
              <a:t>F</a:t>
            </a:r>
            <a:r>
              <a:rPr lang="de-DE" dirty="0" smtClean="0"/>
              <a:t>inal </a:t>
            </a:r>
            <a:r>
              <a:rPr lang="de-DE" dirty="0" err="1"/>
              <a:t>R</a:t>
            </a:r>
            <a:r>
              <a:rPr lang="de-DE" dirty="0" err="1" smtClean="0"/>
              <a:t>esults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Automatic </a:t>
            </a:r>
            <a:r>
              <a:rPr lang="de-DE" dirty="0"/>
              <a:t>Text </a:t>
            </a:r>
            <a:r>
              <a:rPr lang="de-DE" dirty="0" err="1" smtClean="0"/>
              <a:t>Summarization</a:t>
            </a:r>
            <a:endParaRPr lang="de-DE" dirty="0"/>
          </a:p>
        </p:txBody>
      </p:sp>
      <p:pic>
        <p:nvPicPr>
          <p:cNvPr id="2052" name="Picture 4" descr="http://www.ke.tu-darmstadt.de/ke_site_header.jpg">
            <a:extLst>
              <a:ext uri="{FF2B5EF4-FFF2-40B4-BE49-F238E27FC236}">
                <a16:creationId xmlns="" xmlns:a16="http://schemas.microsoft.com/office/drawing/2014/main" id="{A4296F2A-DF52-4654-B393-FD38D561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0" y="3750538"/>
            <a:ext cx="8643600" cy="134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59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: </a:t>
            </a:r>
            <a:r>
              <a:rPr lang="de-DE" dirty="0" err="1" smtClean="0"/>
              <a:t>Iterate</a:t>
            </a:r>
            <a:r>
              <a:rPr lang="de-DE" dirty="0" smtClean="0"/>
              <a:t> in </a:t>
            </a:r>
            <a:r>
              <a:rPr lang="de-DE" dirty="0" err="1" smtClean="0"/>
              <a:t>depth-first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order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nuggets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60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cut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 off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shorter</a:t>
            </a:r>
            <a:r>
              <a:rPr lang="de-DE" dirty="0" smtClean="0"/>
              <a:t> </a:t>
            </a:r>
            <a:r>
              <a:rPr lang="de-DE" dirty="0" err="1" smtClean="0"/>
              <a:t>summaries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4824" y="2420887"/>
            <a:ext cx="7190348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summaries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4515"/>
            <a:ext cx="6840760" cy="37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shortest</a:t>
            </a:r>
            <a:r>
              <a:rPr lang="de-DE" dirty="0" smtClean="0"/>
              <a:t> </a:t>
            </a:r>
            <a:r>
              <a:rPr lang="de-DE" dirty="0" err="1" smtClean="0"/>
              <a:t>sentences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root</a:t>
            </a:r>
            <a:r>
              <a:rPr lang="de-DE" dirty="0" smtClean="0"/>
              <a:t> </a:t>
            </a:r>
            <a:r>
              <a:rPr lang="de-DE" dirty="0" err="1" smtClean="0"/>
              <a:t>bubbles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largest</a:t>
            </a:r>
            <a:r>
              <a:rPr lang="de-DE" dirty="0" smtClean="0"/>
              <a:t> </a:t>
            </a:r>
            <a:r>
              <a:rPr lang="de-DE" dirty="0" err="1" smtClean="0"/>
              <a:t>trees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59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599800" y="3151859"/>
            <a:ext cx="2016224" cy="1296144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Tool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611560" y="3154371"/>
            <a:ext cx="2016224" cy="129614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Baseline Text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516216" y="3151859"/>
            <a:ext cx="2016224" cy="12961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2843808" y="3717032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5796136" y="368937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/>
          </a:p>
          <a:p>
            <a:r>
              <a:rPr lang="de-DE" b="1" dirty="0" err="1" smtClean="0"/>
              <a:t>Gensim</a:t>
            </a:r>
            <a:r>
              <a:rPr lang="de-DE" b="1" dirty="0" smtClean="0"/>
              <a:t> </a:t>
            </a:r>
            <a:r>
              <a:rPr lang="de-DE" b="1" dirty="0" err="1" smtClean="0"/>
              <a:t>Summarizer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TextRank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Did</a:t>
            </a:r>
            <a:r>
              <a:rPr lang="de-DE" dirty="0" smtClean="0"/>
              <a:t> not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at all!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91880" y="2277151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Tool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836002" y="2277151"/>
            <a:ext cx="1682772" cy="1077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Baseline Text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221319" y="2259629"/>
            <a:ext cx="1584296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2826305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5545106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0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r>
              <a:rPr lang="de-DE" b="1" dirty="0" err="1" smtClean="0"/>
              <a:t>Sumy</a:t>
            </a:r>
            <a:r>
              <a:rPr lang="de-DE" b="1" dirty="0" smtClean="0"/>
              <a:t> </a:t>
            </a:r>
            <a:r>
              <a:rPr lang="de-DE" b="1" dirty="0" err="1" smtClean="0"/>
              <a:t>summariezers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Implementations </a:t>
            </a:r>
            <a:r>
              <a:rPr lang="de-DE" dirty="0" err="1" smtClean="0"/>
              <a:t>of</a:t>
            </a:r>
            <a:r>
              <a:rPr lang="de-DE" dirty="0" smtClean="0"/>
              <a:t> KL </a:t>
            </a:r>
            <a:r>
              <a:rPr lang="de-DE" dirty="0" err="1" smtClean="0"/>
              <a:t>divergence</a:t>
            </a:r>
            <a:r>
              <a:rPr lang="de-DE" dirty="0" smtClean="0"/>
              <a:t>, </a:t>
            </a:r>
            <a:r>
              <a:rPr lang="de-DE" dirty="0" err="1"/>
              <a:t>LexRank</a:t>
            </a:r>
            <a:r>
              <a:rPr lang="de-DE" dirty="0"/>
              <a:t>, LSA, </a:t>
            </a:r>
            <a:r>
              <a:rPr lang="de-DE" dirty="0" err="1"/>
              <a:t>Luhn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TextRank</a:t>
            </a:r>
            <a:r>
              <a:rPr lang="de-DE" dirty="0"/>
              <a:t>, </a:t>
            </a:r>
            <a:r>
              <a:rPr lang="de-DE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produced</a:t>
            </a:r>
            <a:r>
              <a:rPr lang="de-DE" dirty="0" smtClean="0"/>
              <a:t> </a:t>
            </a:r>
            <a:r>
              <a:rPr lang="de-DE" dirty="0" err="1" smtClean="0"/>
              <a:t>barely</a:t>
            </a:r>
            <a:r>
              <a:rPr lang="de-DE" dirty="0" smtClean="0"/>
              <a:t> </a:t>
            </a:r>
            <a:r>
              <a:rPr lang="de-DE" dirty="0" err="1" smtClean="0"/>
              <a:t>acceptable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91880" y="2277151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Tool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836002" y="2277151"/>
            <a:ext cx="1682772" cy="1077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Baseline Text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221319" y="2259629"/>
            <a:ext cx="1584296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2826305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5545106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/>
          </a:p>
          <a:p>
            <a:r>
              <a:rPr lang="de-DE" b="1" dirty="0" smtClean="0"/>
              <a:t>Summa </a:t>
            </a:r>
            <a:r>
              <a:rPr lang="de-DE" b="1" dirty="0" err="1" smtClean="0"/>
              <a:t>summarizer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Also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TextRank</a:t>
            </a:r>
            <a:r>
              <a:rPr lang="de-DE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But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funktion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Worked</a:t>
            </a:r>
            <a:r>
              <a:rPr lang="de-DE" dirty="0" smtClean="0"/>
              <a:t> </a:t>
            </a:r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91880" y="2277151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Tool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836002" y="2277151"/>
            <a:ext cx="1682772" cy="1077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Baseline Text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221319" y="2259629"/>
            <a:ext cx="1584296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2826305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5545106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3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r>
              <a:rPr lang="de-DE" b="1" dirty="0" smtClean="0"/>
              <a:t>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Implementations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, </a:t>
            </a:r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ratios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Never on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</a:p>
          <a:p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6179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209E4DA-0ABD-4811-9B3D-451135F8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0201C4E-97C9-45D8-ABE0-F9473FAAE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88840"/>
            <a:ext cx="8532480" cy="4111103"/>
          </a:xfrm>
        </p:spPr>
        <p:txBody>
          <a:bodyPr/>
          <a:lstStyle/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S</a:t>
            </a:r>
            <a:r>
              <a:rPr lang="de-DE" dirty="0"/>
              <a:t>ituation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T</a:t>
            </a:r>
            <a:r>
              <a:rPr lang="de-DE" dirty="0"/>
              <a:t>ask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A</a:t>
            </a:r>
            <a:r>
              <a:rPr lang="de-DE" dirty="0"/>
              <a:t>ction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 err="1">
                <a:latin typeface="Broadway" panose="04040905080B02020502" pitchFamily="82" charset="0"/>
              </a:rPr>
              <a:t>R</a:t>
            </a:r>
            <a:r>
              <a:rPr lang="de-DE" dirty="0" err="1"/>
              <a:t>esult</a:t>
            </a:r>
            <a:endParaRPr lang="de-DE" dirty="0"/>
          </a:p>
        </p:txBody>
      </p:sp>
      <p:sp>
        <p:nvSpPr>
          <p:cNvPr id="4" name="Stern: 5 Zacken 3">
            <a:extLst>
              <a:ext uri="{FF2B5EF4-FFF2-40B4-BE49-F238E27FC236}">
                <a16:creationId xmlns="" xmlns:a16="http://schemas.microsoft.com/office/drawing/2014/main" id="{DBABFC3A-E1A9-4FC4-AE97-94DBBB5E3AED}"/>
              </a:ext>
            </a:extLst>
          </p:cNvPr>
          <p:cNvSpPr/>
          <p:nvPr/>
        </p:nvSpPr>
        <p:spPr>
          <a:xfrm>
            <a:off x="5220312" y="2708920"/>
            <a:ext cx="2160000" cy="2160000"/>
          </a:xfrm>
          <a:prstGeom prst="star5">
            <a:avLst/>
          </a:prstGeom>
          <a:solidFill>
            <a:srgbClr val="FCCE9C"/>
          </a:solidFill>
          <a:ln>
            <a:solidFill>
              <a:srgbClr val="848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6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pPr algn="ctr"/>
            <a:r>
              <a:rPr lang="de-DE" b="1" dirty="0" err="1" smtClean="0"/>
              <a:t>Solutuion</a:t>
            </a:r>
            <a:endParaRPr lang="de-DE" b="1" dirty="0"/>
          </a:p>
          <a:p>
            <a:pPr marL="1588" lvl="1" indent="0" algn="ctr">
              <a:buNone/>
            </a:pPr>
            <a:r>
              <a:rPr lang="de-DE" dirty="0" err="1" smtClean="0"/>
              <a:t>Sett</a:t>
            </a:r>
            <a:r>
              <a:rPr lang="de-DE" dirty="0" smtClean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approximately</a:t>
            </a:r>
            <a:r>
              <a:rPr lang="de-DE" dirty="0"/>
              <a:t> 600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reached</a:t>
            </a:r>
            <a:endParaRPr lang="de-DE" dirty="0"/>
          </a:p>
          <a:p>
            <a:pPr marL="1588" lvl="1" indent="0" algn="ctr">
              <a:buNone/>
            </a:pPr>
            <a:endParaRPr lang="de-DE" dirty="0" smtClean="0"/>
          </a:p>
          <a:p>
            <a:pPr marL="1588" lvl="1" indent="0" algn="ctr">
              <a:buNone/>
            </a:pPr>
            <a:r>
              <a:rPr lang="de-DE" dirty="0" smtClean="0"/>
              <a:t>Cut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 smtClean="0"/>
              <a:t>leading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600</a:t>
            </a:r>
          </a:p>
          <a:p>
            <a:pPr marL="1588" lvl="1" indent="0" algn="ctr">
              <a:buNone/>
            </a:pPr>
            <a:endParaRPr lang="de-DE" dirty="0" smtClean="0"/>
          </a:p>
          <a:p>
            <a:pPr marL="1588" lvl="1" indent="0" algn="ctr">
              <a:buNone/>
            </a:pPr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hirarchy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 smtClean="0"/>
              <a:t>bubbles</a:t>
            </a:r>
            <a:endParaRPr lang="de-DE" sz="2000" dirty="0" smtClean="0"/>
          </a:p>
          <a:p>
            <a:pPr marL="350838" lvl="2" indent="0" algn="ctr">
              <a:buNone/>
            </a:pPr>
            <a:endParaRPr lang="de-DE" sz="2000" dirty="0" smtClean="0"/>
          </a:p>
          <a:p>
            <a:pPr marL="350838" lvl="2" indent="0" algn="ctr">
              <a:buNone/>
            </a:pPr>
            <a:r>
              <a:rPr lang="de-DE" sz="2000" dirty="0" err="1" smtClean="0"/>
              <a:t>make</a:t>
            </a:r>
            <a:r>
              <a:rPr lang="de-DE" sz="2000" dirty="0" smtClean="0"/>
              <a:t> </a:t>
            </a:r>
            <a:r>
              <a:rPr lang="de-DE" sz="2000" dirty="0" err="1"/>
              <a:t>sure</a:t>
            </a:r>
            <a:r>
              <a:rPr lang="de-DE" sz="2000" dirty="0"/>
              <a:t> </a:t>
            </a:r>
            <a:r>
              <a:rPr lang="de-DE" sz="2000" dirty="0" err="1"/>
              <a:t>there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 smtClean="0"/>
              <a:t>duplicates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9" name="Pfeil nach rechts 8"/>
          <p:cNvSpPr/>
          <p:nvPr/>
        </p:nvSpPr>
        <p:spPr>
          <a:xfrm rot="5400000">
            <a:off x="4444822" y="3048809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 rot="5400000">
            <a:off x="4409391" y="3915832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5400000">
            <a:off x="4444822" y="4871445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2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pPr algn="ctr"/>
            <a:r>
              <a:rPr lang="de-DE" b="1" dirty="0" smtClean="0"/>
              <a:t>Observation </a:t>
            </a:r>
            <a:r>
              <a:rPr lang="de-DE" b="1" dirty="0" err="1" smtClean="0"/>
              <a:t>that</a:t>
            </a:r>
            <a:r>
              <a:rPr lang="de-DE" b="1" dirty="0" smtClean="0"/>
              <a:t> </a:t>
            </a:r>
            <a:r>
              <a:rPr lang="de-DE" b="1" dirty="0" err="1"/>
              <a:t>there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many</a:t>
            </a:r>
            <a:r>
              <a:rPr lang="de-DE" b="1" dirty="0"/>
              <a:t> </a:t>
            </a:r>
            <a:r>
              <a:rPr lang="de-DE" b="1" dirty="0" err="1"/>
              <a:t>definition</a:t>
            </a:r>
            <a:r>
              <a:rPr lang="de-DE" b="1" dirty="0"/>
              <a:t> </a:t>
            </a:r>
            <a:r>
              <a:rPr lang="de-DE" b="1" dirty="0" err="1" smtClean="0"/>
              <a:t>sentences</a:t>
            </a:r>
            <a:r>
              <a:rPr lang="de-DE" b="1" dirty="0" smtClean="0"/>
              <a:t>!</a:t>
            </a:r>
            <a:endParaRPr lang="de-DE" b="1" dirty="0"/>
          </a:p>
          <a:p>
            <a:pPr algn="ctr"/>
            <a:r>
              <a:rPr lang="de-DE" dirty="0" smtClean="0"/>
              <a:t>„ADHD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brain-based</a:t>
            </a:r>
            <a:r>
              <a:rPr lang="de-DE" dirty="0" smtClean="0"/>
              <a:t> </a:t>
            </a:r>
            <a:r>
              <a:rPr lang="de-DE" dirty="0" err="1" smtClean="0"/>
              <a:t>disorder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chemistry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brain</a:t>
            </a:r>
            <a:r>
              <a:rPr lang="de-DE" dirty="0" smtClean="0"/>
              <a:t> (</a:t>
            </a:r>
            <a:r>
              <a:rPr lang="de-DE" dirty="0" err="1" smtClean="0"/>
              <a:t>neurotransmitters</a:t>
            </a:r>
            <a:r>
              <a:rPr lang="de-DE" dirty="0" smtClean="0"/>
              <a:t>)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functioning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.„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619247" y="4149080"/>
            <a:ext cx="1728192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Extract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5508104" y="4149080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Add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endParaRPr lang="de-DE" dirty="0" smtClean="0"/>
          </a:p>
          <a:p>
            <a:pPr algn="ctr"/>
            <a:r>
              <a:rPr lang="de-DE" dirty="0" err="1" smtClean="0"/>
              <a:t>sentence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3707904" y="4490629"/>
            <a:ext cx="1296144" cy="39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summaries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at least 4 </a:t>
            </a:r>
            <a:r>
              <a:rPr lang="de-DE" dirty="0" err="1"/>
              <a:t>raters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367615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09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Situation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73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summarazation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sth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and </a:t>
            </a: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on in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summarization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6201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7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desctiption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87714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46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397511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3154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499</Words>
  <Application>Microsoft Office PowerPoint</Application>
  <PresentationFormat>Bildschirmpräsentation (4:3)</PresentationFormat>
  <Paragraphs>183</Paragraphs>
  <Slides>24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Präsentationsvorlage_BWL9</vt:lpstr>
      <vt:lpstr>Automatic Text Summarization</vt:lpstr>
      <vt:lpstr>Content</vt:lpstr>
      <vt:lpstr>Situation</vt:lpstr>
      <vt:lpstr>multi document summarazation</vt:lpstr>
      <vt:lpstr>Task</vt:lpstr>
      <vt:lpstr>hierarchical approach</vt:lpstr>
      <vt:lpstr>Action</vt:lpstr>
      <vt:lpstr>Step 1</vt:lpstr>
      <vt:lpstr>Step 2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Result</vt:lpstr>
      <vt:lpstr>evaluation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jojoh</cp:lastModifiedBy>
  <cp:revision>54</cp:revision>
  <dcterms:created xsi:type="dcterms:W3CDTF">2009-12-23T09:42:49Z</dcterms:created>
  <dcterms:modified xsi:type="dcterms:W3CDTF">2018-07-09T18:08:43Z</dcterms:modified>
</cp:coreProperties>
</file>