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2.xml" ContentType="application/vnd.openxmlformats-officedocument.drawingml.diagramLayout+xml"/>
  <Override PartName="/ppt/comments/comment1.xml" ContentType="application/vnd.openxmlformats-officedocument.presentationml.comments+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272" r:id="rId17"/>
    <p:sldId id="269" r:id="rId18"/>
    <p:sldId id="273" r:id="rId19"/>
    <p:sldId id="274" r:id="rId20"/>
    <p:sldId id="275"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 id="308" r:id="rId3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xmlns=""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713" autoAdjust="0"/>
    <p:restoredTop sz="90877" autoAdjust="0"/>
  </p:normalViewPr>
  <p:slideViewPr>
    <p:cSldViewPr snapToObjects="1">
      <p:cViewPr varScale="1">
        <p:scale>
          <a:sx n="116" d="100"/>
          <a:sy n="116" d="100"/>
        </p:scale>
        <p:origin x="-60" y="-8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xmlns=""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xmlns=""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xmlns=""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t>
        <a:bodyPr/>
        <a:lstStyle/>
        <a:p>
          <a:endParaRPr lang="de-DE"/>
        </a:p>
      </dgm:t>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t>
        <a:bodyPr/>
        <a:lstStyle/>
        <a:p>
          <a:endParaRPr lang="de-DE"/>
        </a:p>
      </dgm:t>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t>
        <a:bodyPr/>
        <a:lstStyle/>
        <a:p>
          <a:endParaRPr lang="de-DE"/>
        </a:p>
      </dgm:t>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t>
        <a:bodyPr/>
        <a:lstStyle/>
        <a:p>
          <a:endParaRPr lang="de-DE"/>
        </a:p>
      </dgm:t>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t>
        <a:bodyPr/>
        <a:lstStyle/>
        <a:p>
          <a:endParaRPr lang="de-DE"/>
        </a:p>
      </dgm:t>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t>
        <a:bodyPr/>
        <a:lstStyle/>
        <a:p>
          <a:endParaRPr lang="de-DE"/>
        </a:p>
      </dgm:t>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t>
        <a:bodyPr/>
        <a:lstStyle/>
        <a:p>
          <a:endParaRPr lang="de-DE"/>
        </a:p>
      </dgm:t>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t>
        <a:bodyPr/>
        <a:lstStyle/>
        <a:p>
          <a:endParaRPr lang="de-DE"/>
        </a:p>
      </dgm:t>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9CBCB46E-ED88-4C20-852C-D8FDF6CAB28E}" srcId="{C0E8203B-5169-4CD6-9702-53FE3A38D4B7}" destId="{D04B8673-CF3C-4249-8FC0-37430591706B}" srcOrd="5" destOrd="0" parTransId="{AD28C86C-54AE-47C8-A0F9-5BCFA576A240}" sibTransId="{8038754E-B726-4859-9C89-A6BEC7CE1930}"/>
    <dgm:cxn modelId="{7B3DC829-8965-4F76-AECF-2D49CE626B61}" srcId="{C0E8203B-5169-4CD6-9702-53FE3A38D4B7}" destId="{EBAC00E8-AD22-49D1-A406-8557910A263D}" srcOrd="0" destOrd="0" parTransId="{C995157E-B4AB-4871-B74C-615D6B76C504}" sibTransId="{BE83C256-8C93-401C-901D-4ADDB015BA2A}"/>
    <dgm:cxn modelId="{5E364358-14E0-4092-8929-4F3402F69850}" type="presOf" srcId="{72E01D4A-CC17-466A-AD45-D5D735EB8271}" destId="{1F40FA49-3CA3-4E6F-8033-33616EC3A9A1}"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E8BB7D19-2D6A-40DA-84F8-B5D6D86E4356}" srcId="{C0E8203B-5169-4CD6-9702-53FE3A38D4B7}" destId="{D19C3654-EC85-4D17-8A65-476C8BCED155}" srcOrd="2" destOrd="0" parTransId="{8E751289-9790-49EB-8039-CA4E92FB1665}" sibTransId="{67D87B0F-7D65-41BE-9F23-1E80F104C8AA}"/>
    <dgm:cxn modelId="{EB9CC432-DA39-4291-AB50-78FBF72479CA}" type="presOf" srcId="{FE210EA8-9E36-4661-A004-AD95A93117EF}" destId="{B59BED8F-2E92-459B-946F-F8F67E0A26E2}"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1401745F-0965-48CD-85E8-3D578D914F4B}" type="presOf" srcId="{2133CF33-4E5C-4D91-A00C-CCB6369CC28D}" destId="{99DFEC6A-F643-4B07-8618-867DBF955F8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B107EB98-0D15-4C3E-BCD9-74B999BB9B5B}" type="presOf" srcId="{D04B8673-CF3C-4249-8FC0-37430591706B}" destId="{59E07A22-84B7-47CE-803B-AD1E4127ABD0}" srcOrd="0" destOrd="0" presId="urn:microsoft.com/office/officeart/2008/layout/LinedList"/>
    <dgm:cxn modelId="{2732C65E-EBE0-429A-B44E-32A3D0242CB8}" srcId="{C0E8203B-5169-4CD6-9702-53FE3A38D4B7}" destId="{FE210EA8-9E36-4661-A004-AD95A93117EF}" srcOrd="1" destOrd="0" parTransId="{0F3A3B59-86B4-454E-A1AA-459B903C5A6E}" sibTransId="{CCD9615C-3035-460A-A4F3-54D8AA770FA2}"/>
    <dgm:cxn modelId="{4D15FD03-2980-4536-85E0-A4B5F951E9D3}" type="presOf" srcId="{D19C3654-EC85-4D17-8A65-476C8BCED155}" destId="{BFE0CF65-F27D-47F8-9D70-A9026C57CB17}" srcOrd="0" destOrd="0" presId="urn:microsoft.com/office/officeart/2008/layout/LinedList"/>
    <dgm:cxn modelId="{E148CD2D-7C89-45E8-9322-F62594E1D71A}" type="presOf" srcId="{C0E8203B-5169-4CD6-9702-53FE3A38D4B7}" destId="{55250350-E17F-4CB6-83BA-1D4FE4D0BB7B}" srcOrd="0" destOrd="0" presId="urn:microsoft.com/office/officeart/2008/layout/LinedList"/>
    <dgm:cxn modelId="{FE9C151E-542E-4BAC-8771-AE334A43F846}" type="presOf" srcId="{EBAC00E8-AD22-49D1-A406-8557910A263D}" destId="{A4F65490-42AA-4A0A-9E92-496007A45D48}" srcOrd="0" destOrd="0" presId="urn:microsoft.com/office/officeart/2008/layout/LinedList"/>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t>
        <a:bodyPr/>
        <a:lstStyle/>
        <a:p>
          <a:endParaRPr lang="de-DE"/>
        </a:p>
      </dgm:t>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t>
        <a:bodyPr/>
        <a:lstStyle/>
        <a:p>
          <a:endParaRPr lang="de-DE"/>
        </a:p>
      </dgm:t>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t>
        <a:bodyPr/>
        <a:lstStyle/>
        <a:p>
          <a:endParaRPr lang="de-DE"/>
        </a:p>
      </dgm:t>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t>
        <a:bodyPr/>
        <a:lstStyle/>
        <a:p>
          <a:endParaRPr lang="de-DE"/>
        </a:p>
      </dgm:t>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t>
        <a:bodyPr/>
        <a:lstStyle/>
        <a:p>
          <a:endParaRPr lang="de-DE"/>
        </a:p>
      </dgm:t>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t>
        <a:bodyPr/>
        <a:lstStyle/>
        <a:p>
          <a:endParaRPr lang="de-DE"/>
        </a:p>
      </dgm:t>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694C24C9-293F-44AC-8D46-C0C63198B23F}" type="presOf" srcId="{CF9D0527-0BA1-4294-9D0E-5E87E70E9558}" destId="{4021A4CB-A016-4309-8003-441B4765E50D}" srcOrd="0" destOrd="0" presId="urn:microsoft.com/office/officeart/2008/layout/LinedList"/>
    <dgm:cxn modelId="{7C802E8D-933B-41A8-BCE0-61BE606423AD}" srcId="{CC21F494-BAA2-47FE-B6A1-19AB0C0C95ED}" destId="{C6E2C73E-E40C-447D-8663-EAB5B9C40124}" srcOrd="3" destOrd="0" parTransId="{EDC914D5-FC8E-4C9F-B6F4-B88EDF977117}" sibTransId="{BFFC85B7-D0EA-4AB1-9549-23491F0E1572}"/>
    <dgm:cxn modelId="{5465E1B3-ADD6-43DD-A61B-79058F09657E}" type="presOf" srcId="{C6E2C73E-E40C-447D-8663-EAB5B9C40124}" destId="{99B4E6DD-6B66-4412-89C6-9350E2D1D32C}"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8B63603B-F12D-4664-8E61-20141215B6FF}" type="presOf" srcId="{CC21F494-BAA2-47FE-B6A1-19AB0C0C95ED}" destId="{0FD6BB48-29D0-498E-BAB0-9759B4FDBA26}"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61F6D0B1-DF69-4F7D-8767-7539A800AAA1}" srcId="{CC21F494-BAA2-47FE-B6A1-19AB0C0C95ED}" destId="{BC354689-7573-41A5-99A7-FB220FD47960}" srcOrd="1" destOrd="0" parTransId="{DC74516C-AF05-49B6-ACB8-D5EBB2DA2FC3}" sibTransId="{A31DBC45-B7DF-4375-A782-EE39AB23EC79}"/>
    <dgm:cxn modelId="{9A6F8306-535B-48F8-B6DE-774CE0A263BC}" type="presOf" srcId="{12966170-2A97-4B94-A4A8-4FBFC521FF80}" destId="{2135EF6E-EFA6-41B5-979F-9A2D3CB1FD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xmlns=""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xmlns=""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xmlns=""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xmlns=""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xmlns=""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xmlns=""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xmlns=""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xmlns=""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xmlns=""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xmlns=""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xmlns="" val="20000"/>
                    </a:ext>
                  </a:extLst>
                </a:gridCol>
                <a:gridCol w="2520280">
                  <a:extLst>
                    <a:ext uri="{9D8B030D-6E8A-4147-A177-3AD203B41FA5}">
                      <a16:colId xmlns:a16="http://schemas.microsoft.com/office/drawing/2014/main" xmlns="" val="20001"/>
                    </a:ext>
                  </a:extLst>
                </a:gridCol>
                <a:gridCol w="2520280">
                  <a:extLst>
                    <a:ext uri="{9D8B030D-6E8A-4147-A177-3AD203B41FA5}">
                      <a16:colId xmlns:a16="http://schemas.microsoft.com/office/drawing/2014/main" xmlns=""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xmlns=""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xmlns=""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xmlns=""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xmlns=""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xmlns=""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xmlns="" val="10005"/>
                  </a:ext>
                </a:extLst>
              </a:tr>
            </a:tbl>
          </a:graphicData>
        </a:graphic>
      </p:graphicFrame>
      <p:sp>
        <p:nvSpPr>
          <p:cNvPr id="9" name="Pfeil: Chevron 8">
            <a:extLst>
              <a:ext uri="{FF2B5EF4-FFF2-40B4-BE49-F238E27FC236}">
                <a16:creationId xmlns:a16="http://schemas.microsoft.com/office/drawing/2014/main" xmlns=""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xmlns=""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pPr marL="342900" indent="-342900">
              <a:buFont typeface="Arial" panose="020B0604020202020204" pitchFamily="34" charset="0"/>
              <a:buChar char="•"/>
            </a:pPr>
            <a:r>
              <a:rPr lang="de-DE" dirty="0" smtClean="0"/>
              <a:t>Insert one Nuggets after </a:t>
            </a:r>
            <a:r>
              <a:rPr lang="de-DE" dirty="0" smtClean="0"/>
              <a:t>another</a:t>
            </a:r>
            <a:endParaRPr lang="de-DE" dirty="0" smtClean="0"/>
          </a:p>
          <a:p>
            <a:pPr marL="342900" indent="-342900">
              <a:buFont typeface="Arial" panose="020B0604020202020204" pitchFamily="34" charset="0"/>
              <a:buChar char="•"/>
            </a:pPr>
            <a:r>
              <a:rPr lang="de-DE" dirty="0" smtClean="0"/>
              <a:t>compare Nuggets (similarity =/= general/specific)</a:t>
            </a:r>
            <a:endParaRPr lang="de-DE" dirty="0"/>
          </a:p>
          <a:p>
            <a:pPr marL="342900" indent="-342900">
              <a:buFont typeface="Arial" panose="020B0604020202020204" pitchFamily="34" charset="0"/>
              <a:buChar char="•"/>
            </a:pPr>
            <a:r>
              <a:rPr lang="de-DE" dirty="0" smtClean="0"/>
              <a:t>find </a:t>
            </a:r>
            <a:r>
              <a:rPr lang="de-DE" dirty="0"/>
              <a:t>right Bubbles for </a:t>
            </a:r>
            <a:r>
              <a:rPr lang="de-DE" dirty="0" smtClean="0"/>
              <a:t>Nuggets (similar topics)</a:t>
            </a:r>
            <a:endParaRPr lang="de-DE" dirty="0"/>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smtClean="0"/>
              <a:t>removed </a:t>
            </a:r>
            <a:r>
              <a:rPr lang="de-DE" dirty="0"/>
              <a:t>Stopwords, </a:t>
            </a:r>
            <a:r>
              <a:rPr lang="de-DE" dirty="0" smtClean="0"/>
              <a:t>removed </a:t>
            </a:r>
            <a:r>
              <a:rPr lang="de-DE" dirty="0" smtClean="0"/>
              <a:t>words </a:t>
            </a:r>
            <a:r>
              <a:rPr lang="de-DE" dirty="0" smtClean="0"/>
              <a:t>less then 2 </a:t>
            </a:r>
            <a:r>
              <a:rPr lang="de-DE" dirty="0" smtClean="0"/>
              <a:t>characters, Stemming</a:t>
            </a:r>
            <a:endParaRPr lang="de-DE" dirty="0"/>
          </a:p>
          <a:p>
            <a:pPr marL="342900" indent="-342900">
              <a:buFont typeface="Arial" panose="020B0604020202020204" pitchFamily="34" charset="0"/>
              <a:buChar char="•"/>
            </a:pPr>
            <a:endParaRPr lang="de-DE" dirty="0"/>
          </a:p>
        </p:txBody>
      </p:sp>
      <p:sp>
        <p:nvSpPr>
          <p:cNvPr id="9" name="Pfeil: Chevron 8">
            <a:extLst>
              <a:ext uri="{FF2B5EF4-FFF2-40B4-BE49-F238E27FC236}">
                <a16:creationId xmlns:a16="http://schemas.microsoft.com/office/drawing/2014/main" xmlns=""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xmlns="" id="{12090F8B-0EE1-49C0-8557-731AE5DB00E1}"/>
              </a:ext>
            </a:extLst>
          </p:cNvPr>
          <p:cNvSpPr/>
          <p:nvPr/>
        </p:nvSpPr>
        <p:spPr>
          <a:xfrm>
            <a:off x="1729653" y="3664196"/>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xmlns=""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xmlns=""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xmlns=""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xmlns=""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xmlns=""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xmlns=""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xmlns=""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xmlns=""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xmlns=""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xmlns=""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xmlns=""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xmlns=""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xmlns=""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xmlns=""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xmlns=""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xmlns=""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xmlns=""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xmlns=""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xmlns=""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xmlns=""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xmlns=""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xmlns=""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xmlns=""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xmlns=""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xmlns=""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xmlns=""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xmlns=""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xmlns=""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xmlns=""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xmlns=""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xmlns=""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xmlns=""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xmlns=""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xmlns=""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xmlns=""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xmlns=""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xmlns=""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xmlns="" id="{0F0150EA-BC0A-4394-BB8F-97650B478257}"/>
                </a:ext>
              </a:extLst>
            </p:cNvPr>
            <p:cNvSpPr/>
            <p:nvPr/>
          </p:nvSpPr>
          <p:spPr>
            <a:xfrm>
              <a:off x="5426489" y="5378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xmlns=""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xmlns=""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xmlns=""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xmlns=""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xmlns=""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xmlns=""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xmlns=""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xmlns=""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xmlns=""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xmlns=""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xmlns=""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xmlns=""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xmlns=""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xmlns=""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xmlns=""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xmlns=""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xmlns=""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xmlns=""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xmlns=""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xmlns=""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xmlns=""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xmlns=""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xmlns="" id="{27207203-E1CF-4410-8384-200882C6BF69}"/>
              </a:ext>
            </a:extLst>
          </p:cNvPr>
          <p:cNvSpPr txBox="1"/>
          <p:nvPr/>
        </p:nvSpPr>
        <p:spPr>
          <a:xfrm>
            <a:off x="4623874" y="1968361"/>
            <a:ext cx="902811" cy="369332"/>
          </a:xfrm>
          <a:prstGeom prst="rect">
            <a:avLst/>
          </a:prstGeom>
          <a:noFill/>
        </p:spPr>
        <p:txBody>
          <a:bodyPr wrap="none" rtlCol="0">
            <a:spAutoFit/>
          </a:bodyPr>
          <a:lstStyle/>
          <a:p>
            <a:pPr algn="ctr"/>
            <a:r>
              <a:rPr lang="de-DE" dirty="0" smtClean="0"/>
              <a:t>Bubble</a:t>
            </a:r>
            <a:endParaRPr lang="de-DE" dirty="0"/>
          </a:p>
        </p:txBody>
      </p:sp>
      <p:sp>
        <p:nvSpPr>
          <p:cNvPr id="117" name="Textfeld 116">
            <a:extLst>
              <a:ext uri="{FF2B5EF4-FFF2-40B4-BE49-F238E27FC236}">
                <a16:creationId xmlns:a16="http://schemas.microsoft.com/office/drawing/2014/main" xmlns="" id="{766E97B1-4368-4508-806B-A1E81034EF71}"/>
              </a:ext>
            </a:extLst>
          </p:cNvPr>
          <p:cNvSpPr txBox="1"/>
          <p:nvPr/>
        </p:nvSpPr>
        <p:spPr>
          <a:xfrm>
            <a:off x="464317" y="4487736"/>
            <a:ext cx="1133645" cy="369332"/>
          </a:xfrm>
          <a:prstGeom prst="rect">
            <a:avLst/>
          </a:prstGeom>
          <a:noFill/>
        </p:spPr>
        <p:txBody>
          <a:bodyPr wrap="none" rtlCol="0">
            <a:spAutoFit/>
          </a:bodyPr>
          <a:lstStyle/>
          <a:p>
            <a:pPr algn="ctr"/>
            <a:r>
              <a:rPr lang="de-DE" dirty="0" smtClean="0"/>
              <a:t>APPEND</a:t>
            </a:r>
            <a:endParaRPr lang="de-DE" dirty="0"/>
          </a:p>
        </p:txBody>
      </p:sp>
      <p:sp>
        <p:nvSpPr>
          <p:cNvPr id="118" name="Textfeld 117">
            <a:extLst>
              <a:ext uri="{FF2B5EF4-FFF2-40B4-BE49-F238E27FC236}">
                <a16:creationId xmlns:a16="http://schemas.microsoft.com/office/drawing/2014/main" xmlns="" id="{A3AFE58C-95AA-4B0D-81ED-2932A98ED891}"/>
              </a:ext>
            </a:extLst>
          </p:cNvPr>
          <p:cNvSpPr txBox="1"/>
          <p:nvPr/>
        </p:nvSpPr>
        <p:spPr>
          <a:xfrm>
            <a:off x="3182322" y="4422356"/>
            <a:ext cx="1338828" cy="369332"/>
          </a:xfrm>
          <a:prstGeom prst="rect">
            <a:avLst/>
          </a:prstGeom>
          <a:noFill/>
        </p:spPr>
        <p:txBody>
          <a:bodyPr wrap="none" rtlCol="0">
            <a:spAutoFit/>
          </a:bodyPr>
          <a:lstStyle/>
          <a:p>
            <a:pPr algn="ctr"/>
            <a:r>
              <a:rPr lang="de-DE" dirty="0" smtClean="0"/>
              <a:t>GO DOWN</a:t>
            </a:r>
            <a:endParaRPr lang="de-DE" dirty="0"/>
          </a:p>
        </p:txBody>
      </p:sp>
      <p:sp>
        <p:nvSpPr>
          <p:cNvPr id="119" name="Textfeld 118">
            <a:extLst>
              <a:ext uri="{FF2B5EF4-FFF2-40B4-BE49-F238E27FC236}">
                <a16:creationId xmlns:a16="http://schemas.microsoft.com/office/drawing/2014/main" xmlns="" id="{DCF89224-C8EB-4485-9F93-89F512BA5EC1}"/>
              </a:ext>
            </a:extLst>
          </p:cNvPr>
          <p:cNvSpPr txBox="1"/>
          <p:nvPr/>
        </p:nvSpPr>
        <p:spPr>
          <a:xfrm>
            <a:off x="5295407" y="4357070"/>
            <a:ext cx="1869166" cy="369332"/>
          </a:xfrm>
          <a:prstGeom prst="rect">
            <a:avLst/>
          </a:prstGeom>
          <a:noFill/>
        </p:spPr>
        <p:txBody>
          <a:bodyPr wrap="none" rtlCol="0">
            <a:spAutoFit/>
          </a:bodyPr>
          <a:lstStyle/>
          <a:p>
            <a:pPr algn="ctr"/>
            <a:r>
              <a:rPr lang="de-DE" dirty="0" smtClean="0"/>
              <a:t>INSERT </a:t>
            </a:r>
            <a:r>
              <a:rPr lang="de-DE" dirty="0" smtClean="0"/>
              <a:t>ABOVE</a:t>
            </a:r>
            <a:endParaRPr lang="de-DE" dirty="0"/>
          </a:p>
        </p:txBody>
      </p:sp>
      <p:sp>
        <p:nvSpPr>
          <p:cNvPr id="120" name="Textfeld 119">
            <a:extLst>
              <a:ext uri="{FF2B5EF4-FFF2-40B4-BE49-F238E27FC236}">
                <a16:creationId xmlns:a16="http://schemas.microsoft.com/office/drawing/2014/main" xmlns="" id="{4EE65BD6-28CA-40FE-9DE3-925C4D879436}"/>
              </a:ext>
            </a:extLst>
          </p:cNvPr>
          <p:cNvSpPr txBox="1"/>
          <p:nvPr/>
        </p:nvSpPr>
        <p:spPr>
          <a:xfrm>
            <a:off x="1100686" y="3180225"/>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xmlns=""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xmlns=""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xmlns=""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00" name="Textfeld 115">
            <a:extLst>
              <a:ext uri="{FF2B5EF4-FFF2-40B4-BE49-F238E27FC236}">
                <a16:creationId xmlns:a16="http://schemas.microsoft.com/office/drawing/2014/main" xmlns="" id="{27207203-E1CF-4410-8384-200882C6BF69}"/>
              </a:ext>
            </a:extLst>
          </p:cNvPr>
          <p:cNvSpPr txBox="1"/>
          <p:nvPr/>
        </p:nvSpPr>
        <p:spPr>
          <a:xfrm>
            <a:off x="338465" y="2059195"/>
            <a:ext cx="2624436" cy="1015663"/>
          </a:xfrm>
          <a:prstGeom prst="rect">
            <a:avLst/>
          </a:prstGeom>
          <a:noFill/>
        </p:spPr>
        <p:txBody>
          <a:bodyPr wrap="none" rtlCol="0">
            <a:spAutoFit/>
          </a:bodyPr>
          <a:lstStyle/>
          <a:p>
            <a:r>
              <a:rPr lang="de-DE" sz="2000" dirty="0" smtClean="0"/>
              <a:t>Insert()</a:t>
            </a:r>
          </a:p>
          <a:p>
            <a:pPr>
              <a:buFont typeface="Arial" charset="0"/>
              <a:buChar char="•"/>
            </a:pPr>
            <a:r>
              <a:rPr lang="de-DE" sz="2000" dirty="0" smtClean="0"/>
              <a:t> recursive function</a:t>
            </a:r>
          </a:p>
          <a:p>
            <a:pPr>
              <a:buFont typeface="Arial" charset="0"/>
              <a:buChar char="•"/>
            </a:pPr>
            <a:r>
              <a:rPr lang="de-DE" sz="2000" dirty="0" smtClean="0"/>
              <a:t> inserts new nuggets</a:t>
            </a:r>
            <a:endParaRPr lang="de-DE" sz="2000" dirty="0"/>
          </a:p>
        </p:txBody>
      </p:sp>
      <p:sp>
        <p:nvSpPr>
          <p:cNvPr id="101" name="Textfeld 115">
            <a:extLst>
              <a:ext uri="{FF2B5EF4-FFF2-40B4-BE49-F238E27FC236}">
                <a16:creationId xmlns:a16="http://schemas.microsoft.com/office/drawing/2014/main" xmlns="" id="{27207203-E1CF-4410-8384-200882C6BF69}"/>
              </a:ext>
            </a:extLst>
          </p:cNvPr>
          <p:cNvSpPr txBox="1"/>
          <p:nvPr/>
        </p:nvSpPr>
        <p:spPr>
          <a:xfrm>
            <a:off x="5357818" y="2567027"/>
            <a:ext cx="1043877" cy="369332"/>
          </a:xfrm>
          <a:prstGeom prst="rect">
            <a:avLst/>
          </a:prstGeom>
          <a:noFill/>
        </p:spPr>
        <p:txBody>
          <a:bodyPr wrap="none" rtlCol="0">
            <a:spAutoFit/>
          </a:bodyPr>
          <a:lstStyle/>
          <a:p>
            <a:pPr algn="ctr"/>
            <a:r>
              <a:rPr lang="de-DE" dirty="0" smtClean="0"/>
              <a:t>Nuggets</a:t>
            </a:r>
            <a:endParaRPr lang="de-DE" dirty="0"/>
          </a:p>
        </p:txBody>
      </p:sp>
    </p:spTree>
    <p:extLst>
      <p:ext uri="{BB962C8B-B14F-4D97-AF65-F5344CB8AC3E}">
        <p14:creationId xmlns:p14="http://schemas.microsoft.com/office/powerpoint/2010/main" xmlns=""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xmlns="" id="{4C3C2E83-3E17-48F9-843C-20D0AE7CC0EA}"/>
              </a:ext>
            </a:extLst>
          </p:cNvPr>
          <p:cNvCxnSpPr>
            <a:cxnSpLocks/>
            <a:stCxn id="140" idx="3"/>
          </p:cNvCxnSpPr>
          <p:nvPr/>
        </p:nvCxnSpPr>
        <p:spPr>
          <a:xfrm flipH="1">
            <a:off x="5815536" y="4414567"/>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xmlns="" id="{1808E2F0-4001-441C-A042-B8CF15382928}"/>
              </a:ext>
            </a:extLst>
          </p:cNvPr>
          <p:cNvCxnSpPr>
            <a:cxnSpLocks/>
            <a:stCxn id="140" idx="4"/>
          </p:cNvCxnSpPr>
          <p:nvPr/>
        </p:nvCxnSpPr>
        <p:spPr>
          <a:xfrm>
            <a:off x="6291431" y="4467288"/>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xmlns="" id="{A916DEA5-C4AA-4B3E-A759-AE6B9472D5DB}"/>
              </a:ext>
            </a:extLst>
          </p:cNvPr>
          <p:cNvCxnSpPr>
            <a:cxnSpLocks/>
            <a:stCxn id="140" idx="5"/>
          </p:cNvCxnSpPr>
          <p:nvPr/>
        </p:nvCxnSpPr>
        <p:spPr>
          <a:xfrm>
            <a:off x="6418710" y="4414567"/>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xmlns="" id="{3DE5479E-FEDB-4349-9D8E-5CEAD5C97758}"/>
              </a:ext>
            </a:extLst>
          </p:cNvPr>
          <p:cNvSpPr>
            <a:spLocks noGrp="1"/>
          </p:cNvSpPr>
          <p:nvPr>
            <p:ph idx="1"/>
          </p:nvPr>
        </p:nvSpPr>
        <p:spPr>
          <a:xfrm>
            <a:off x="394924" y="1988840"/>
            <a:ext cx="8532480" cy="4111103"/>
          </a:xfrm>
        </p:spPr>
        <p:txBody>
          <a:bodyPr/>
          <a:lstStyle/>
          <a:p>
            <a:r>
              <a:rPr lang="de-DE" dirty="0" smtClean="0"/>
              <a:t>compare()</a:t>
            </a:r>
          </a:p>
          <a:p>
            <a:pPr marL="342900" indent="-342900">
              <a:buFont typeface="Symbol" panose="05050102010706020507" pitchFamily="18" charset="2"/>
              <a:buChar char="-"/>
            </a:pPr>
            <a:r>
              <a:rPr lang="de-DE" dirty="0" smtClean="0"/>
              <a:t>find right position for Nugget</a:t>
            </a:r>
          </a:p>
          <a:p>
            <a:pPr marL="342900" indent="-342900">
              <a:buFont typeface="Symbol" panose="05050102010706020507" pitchFamily="18" charset="2"/>
              <a:buChar char="-"/>
            </a:pPr>
            <a:r>
              <a:rPr lang="de-DE" dirty="0" smtClean="0"/>
              <a:t>compare TF-IDF scores</a:t>
            </a:r>
          </a:p>
          <a:p>
            <a:endParaRPr lang="de-DE" dirty="0" smtClean="0"/>
          </a:p>
          <a:p>
            <a:endParaRPr lang="de-DE" dirty="0" smtClean="0"/>
          </a:p>
          <a:p>
            <a:r>
              <a:rPr lang="de-DE" dirty="0" smtClean="0"/>
              <a:t>which()</a:t>
            </a:r>
            <a:endParaRPr lang="de-DE" dirty="0"/>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a:t>uses </a:t>
            </a:r>
            <a:r>
              <a:rPr lang="de-DE" dirty="0" smtClean="0"/>
              <a:t>NLTK path_similarity()</a:t>
            </a:r>
            <a:endParaRPr lang="de-DE" dirty="0"/>
          </a:p>
          <a:p>
            <a:pPr marL="0" indent="0"/>
            <a:endParaRPr lang="de-DE" dirty="0"/>
          </a:p>
          <a:p>
            <a:pPr marL="0" indent="0"/>
            <a:endParaRPr lang="de-DE" dirty="0"/>
          </a:p>
          <a:p>
            <a:pPr marL="0" indent="0"/>
            <a:endParaRPr lang="de-DE" dirty="0"/>
          </a:p>
        </p:txBody>
      </p:sp>
      <p:grpSp>
        <p:nvGrpSpPr>
          <p:cNvPr id="41" name="Gruppieren 40">
            <a:extLst>
              <a:ext uri="{FF2B5EF4-FFF2-40B4-BE49-F238E27FC236}">
                <a16:creationId xmlns:a16="http://schemas.microsoft.com/office/drawing/2014/main" xmlns="" id="{E398B641-73C2-4907-ADF6-00A4F44C9BE4}"/>
              </a:ext>
            </a:extLst>
          </p:cNvPr>
          <p:cNvGrpSpPr/>
          <p:nvPr/>
        </p:nvGrpSpPr>
        <p:grpSpPr>
          <a:xfrm>
            <a:off x="6175323" y="2308252"/>
            <a:ext cx="1036724" cy="713532"/>
            <a:chOff x="4105389" y="4553022"/>
            <a:chExt cx="1036724" cy="713532"/>
          </a:xfrm>
        </p:grpSpPr>
        <p:sp>
          <p:nvSpPr>
            <p:cNvPr id="97" name="Rechteck 96">
              <a:extLst>
                <a:ext uri="{FF2B5EF4-FFF2-40B4-BE49-F238E27FC236}">
                  <a16:creationId xmlns:a16="http://schemas.microsoft.com/office/drawing/2014/main" xmlns=""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xmlns=""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xmlns=""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xmlns=""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xmlns=""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xmlns=""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xmlns=""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xmlns=""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xmlns=""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xmlns="" id="{D04BC624-D1B8-4921-82B9-96DDA701CCC0}"/>
              </a:ext>
            </a:extLst>
          </p:cNvPr>
          <p:cNvGrpSpPr/>
          <p:nvPr/>
        </p:nvGrpSpPr>
        <p:grpSpPr>
          <a:xfrm>
            <a:off x="5423586" y="5076907"/>
            <a:ext cx="745245" cy="667279"/>
            <a:chOff x="6318150" y="3272839"/>
            <a:chExt cx="745245" cy="667279"/>
          </a:xfrm>
        </p:grpSpPr>
        <p:sp>
          <p:nvSpPr>
            <p:cNvPr id="99" name="Ellipse 98">
              <a:extLst>
                <a:ext uri="{FF2B5EF4-FFF2-40B4-BE49-F238E27FC236}">
                  <a16:creationId xmlns:a16="http://schemas.microsoft.com/office/drawing/2014/main" xmlns=""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xmlns=""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xmlns=""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xmlns=""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xmlns=""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xmlns=""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xmlns="" id="{7A8F02D8-8430-4ECE-BE5F-1276638B515D}"/>
              </a:ext>
            </a:extLst>
          </p:cNvPr>
          <p:cNvSpPr/>
          <p:nvPr/>
        </p:nvSpPr>
        <p:spPr>
          <a:xfrm>
            <a:off x="7115251" y="4618458"/>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xmlns="" id="{96C7F909-89DC-4D2C-B6C4-1D49B9A8ABFB}"/>
              </a:ext>
            </a:extLst>
          </p:cNvPr>
          <p:cNvGrpSpPr/>
          <p:nvPr/>
        </p:nvGrpSpPr>
        <p:grpSpPr>
          <a:xfrm>
            <a:off x="6370006" y="5076907"/>
            <a:ext cx="745245" cy="667279"/>
            <a:chOff x="6318150" y="3272839"/>
            <a:chExt cx="745245" cy="667279"/>
          </a:xfrm>
        </p:grpSpPr>
        <p:sp>
          <p:nvSpPr>
            <p:cNvPr id="110" name="Ellipse 109">
              <a:extLst>
                <a:ext uri="{FF2B5EF4-FFF2-40B4-BE49-F238E27FC236}">
                  <a16:creationId xmlns:a16="http://schemas.microsoft.com/office/drawing/2014/main" xmlns=""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xmlns=""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xmlns=""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xmlns=""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xmlns=""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xmlns=""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xmlns="" id="{320327D5-173D-451C-8EDB-7FAB7AD9DD20}"/>
              </a:ext>
            </a:extLst>
          </p:cNvPr>
          <p:cNvGrpSpPr/>
          <p:nvPr/>
        </p:nvGrpSpPr>
        <p:grpSpPr>
          <a:xfrm>
            <a:off x="7316425" y="5076907"/>
            <a:ext cx="745245" cy="667279"/>
            <a:chOff x="6318150" y="3272839"/>
            <a:chExt cx="745245" cy="667279"/>
          </a:xfrm>
        </p:grpSpPr>
        <p:sp>
          <p:nvSpPr>
            <p:cNvPr id="126" name="Ellipse 125">
              <a:extLst>
                <a:ext uri="{FF2B5EF4-FFF2-40B4-BE49-F238E27FC236}">
                  <a16:creationId xmlns:a16="http://schemas.microsoft.com/office/drawing/2014/main" xmlns=""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xmlns=""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xmlns=""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xmlns=""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xmlns=""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xmlns=""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xmlns="" id="{7F05F61F-0845-4356-9136-9654EDCDEE40}"/>
              </a:ext>
            </a:extLst>
          </p:cNvPr>
          <p:cNvSpPr/>
          <p:nvPr/>
        </p:nvSpPr>
        <p:spPr>
          <a:xfrm>
            <a:off x="6111431" y="4107288"/>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xmlns="" id="{D884463F-3390-40C5-815A-94BE95D290C0}"/>
              </a:ext>
            </a:extLst>
          </p:cNvPr>
          <p:cNvSpPr/>
          <p:nvPr/>
        </p:nvSpPr>
        <p:spPr>
          <a:xfrm>
            <a:off x="6727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xmlns="" id="{B4D4A6C0-87BE-4ADA-A582-D90C5D471F3B}"/>
              </a:ext>
            </a:extLst>
          </p:cNvPr>
          <p:cNvSpPr/>
          <p:nvPr/>
        </p:nvSpPr>
        <p:spPr>
          <a:xfrm>
            <a:off x="6835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xmlns="" id="{7D0581FC-0B4D-4C9E-B767-A45D8EFC67FF}"/>
              </a:ext>
            </a:extLst>
          </p:cNvPr>
          <p:cNvCxnSpPr>
            <a:cxnSpLocks/>
            <a:stCxn id="140" idx="6"/>
            <a:endCxn id="141" idx="1"/>
          </p:cNvCxnSpPr>
          <p:nvPr/>
        </p:nvCxnSpPr>
        <p:spPr>
          <a:xfrm>
            <a:off x="6471431" y="4287288"/>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xmlns="" id="{2A8A01D3-FC8D-4852-AF75-33EA98DC7860}"/>
              </a:ext>
            </a:extLst>
          </p:cNvPr>
          <p:cNvCxnSpPr>
            <a:cxnSpLocks/>
          </p:cNvCxnSpPr>
          <p:nvPr/>
        </p:nvCxnSpPr>
        <p:spPr>
          <a:xfrm flipH="1">
            <a:off x="6104918" y="4716827"/>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xmlns="" id="{3547AB33-B599-4C1C-863B-6FCEE23D94DE}"/>
              </a:ext>
            </a:extLst>
          </p:cNvPr>
          <p:cNvCxnSpPr>
            <a:cxnSpLocks/>
          </p:cNvCxnSpPr>
          <p:nvPr/>
        </p:nvCxnSpPr>
        <p:spPr>
          <a:xfrm flipH="1">
            <a:off x="7061252" y="4813957"/>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xmlns="" id="{45FFF2BB-7A0C-4029-AB43-5BA5ECB3DB6D}"/>
              </a:ext>
            </a:extLst>
          </p:cNvPr>
          <p:cNvCxnSpPr>
            <a:cxnSpLocks/>
          </p:cNvCxnSpPr>
          <p:nvPr/>
        </p:nvCxnSpPr>
        <p:spPr>
          <a:xfrm>
            <a:off x="7422530" y="4769628"/>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xmlns=""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xmlns=""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xmlns=""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xmlns="" id="{3DE5479E-FEDB-4349-9D8E-5CEAD5C97758}"/>
              </a:ext>
            </a:extLst>
          </p:cNvPr>
          <p:cNvSpPr>
            <a:spLocks noGrp="1"/>
          </p:cNvSpPr>
          <p:nvPr>
            <p:ph idx="1"/>
          </p:nvPr>
        </p:nvSpPr>
        <p:spPr>
          <a:xfrm>
            <a:off x="394924" y="1988840"/>
            <a:ext cx="8532480" cy="4111103"/>
          </a:xfrm>
        </p:spPr>
        <p:txBody>
          <a:bodyPr/>
          <a:lstStyle/>
          <a:p>
            <a:pPr marL="342900" lvl="1" indent="-342900">
              <a:buFont typeface="Arial" panose="020B0604020202020204" pitchFamily="34" charset="0"/>
              <a:buChar char="•"/>
            </a:pPr>
            <a:r>
              <a:rPr lang="de-DE" dirty="0" smtClean="0"/>
              <a:t>We tried </a:t>
            </a:r>
            <a:r>
              <a:rPr lang="de-DE" dirty="0"/>
              <a:t>Annotation Tool from AIPHES</a:t>
            </a:r>
          </a:p>
          <a:p>
            <a:pPr marL="701675" lvl="2" indent="-342900">
              <a:buFont typeface="Arial" panose="020B0604020202020204" pitchFamily="34" charset="0"/>
              <a:buChar char="•"/>
            </a:pPr>
            <a:r>
              <a:rPr lang="de-DE" dirty="0"/>
              <a:t>11% similarity </a:t>
            </a:r>
            <a:r>
              <a:rPr lang="de-DE" dirty="0" smtClean="0"/>
              <a:t>average against </a:t>
            </a:r>
            <a:r>
              <a:rPr lang="de-DE" dirty="0"/>
              <a:t>Gold </a:t>
            </a:r>
            <a:r>
              <a:rPr lang="de-DE" dirty="0" smtClean="0"/>
              <a:t>standard (same as Random Trees)</a:t>
            </a:r>
            <a:endParaRPr lang="de-DE" dirty="0"/>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a:t>our algorithm is slow (&gt;30 min) with 300+ </a:t>
            </a:r>
            <a:r>
              <a:rPr lang="de-DE" dirty="0" smtClean="0"/>
              <a:t>Nuggets</a:t>
            </a:r>
          </a:p>
          <a:p>
            <a:pPr marL="881062" lvl="3"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smtClean="0"/>
              <a:t>Find </a:t>
            </a:r>
            <a:r>
              <a:rPr lang="de-DE" dirty="0" smtClean="0"/>
              <a:t>„right“ </a:t>
            </a:r>
            <a:r>
              <a:rPr lang="de-DE" dirty="0" smtClean="0"/>
              <a:t>balance instead</a:t>
            </a:r>
            <a:endParaRPr lang="de-DE" dirty="0" smtClean="0"/>
          </a:p>
          <a:p>
            <a:pPr marL="701675" lvl="2" indent="-342900">
              <a:buFont typeface="Arial" panose="020B0604020202020204" pitchFamily="34" charset="0"/>
              <a:buChar char="•"/>
            </a:pPr>
            <a:r>
              <a:rPr lang="de-DE" dirty="0" smtClean="0"/>
              <a:t>1-5 Nuggets </a:t>
            </a:r>
            <a:r>
              <a:rPr lang="de-DE" dirty="0" smtClean="0"/>
              <a:t>in each </a:t>
            </a:r>
            <a:r>
              <a:rPr lang="de-DE" dirty="0" smtClean="0"/>
              <a:t>Bubble</a:t>
            </a:r>
          </a:p>
          <a:p>
            <a:pPr marL="701675" lvl="2" indent="-342900">
              <a:buFont typeface="Arial" panose="020B0604020202020204" pitchFamily="34" charset="0"/>
              <a:buChar char="•"/>
            </a:pPr>
            <a:r>
              <a:rPr lang="de-DE" dirty="0" smtClean="0"/>
              <a:t>5+ Bubbles </a:t>
            </a:r>
            <a:r>
              <a:rPr lang="de-DE" dirty="0" smtClean="0"/>
              <a:t>in root node</a:t>
            </a:r>
          </a:p>
          <a:p>
            <a:pPr marL="342900" indent="-342900">
              <a:buFont typeface="Arial" panose="020B0604020202020204" pitchFamily="34" charset="0"/>
              <a:buChar char="•"/>
            </a:pPr>
            <a:endParaRPr lang="de-DE" dirty="0"/>
          </a:p>
        </p:txBody>
      </p:sp>
      <p:sp>
        <p:nvSpPr>
          <p:cNvPr id="50" name="Pfeil: Chevron 49">
            <a:extLst>
              <a:ext uri="{FF2B5EF4-FFF2-40B4-BE49-F238E27FC236}">
                <a16:creationId xmlns:a16="http://schemas.microsoft.com/office/drawing/2014/main" xmlns=""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xmlns=""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xmlns=""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xmlns=""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
        <p:nvSpPr>
          <p:cNvPr id="9" name="Pfeil: Chevron 8">
            <a:extLst>
              <a:ext uri="{FF2B5EF4-FFF2-40B4-BE49-F238E27FC236}">
                <a16:creationId xmlns:a16="http://schemas.microsoft.com/office/drawing/2014/main" xmlns=""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
        <p:nvSpPr>
          <p:cNvPr id="9" name="Pfeil: Chevron 8">
            <a:extLst>
              <a:ext uri="{FF2B5EF4-FFF2-40B4-BE49-F238E27FC236}">
                <a16:creationId xmlns:a16="http://schemas.microsoft.com/office/drawing/2014/main" xmlns=""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
        <p:nvSpPr>
          <p:cNvPr id="9" name="Pfeil: Chevron 8">
            <a:extLst>
              <a:ext uri="{FF2B5EF4-FFF2-40B4-BE49-F238E27FC236}">
                <a16:creationId xmlns:a16="http://schemas.microsoft.com/office/drawing/2014/main" xmlns=""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xmlns=""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xmlns=""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xmlns=""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xmlns=""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xmlns=""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xmlns=""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xmlns=""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xmlns=""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xmlns=""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xmlns=""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xmlns=""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xmlns=""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xmlns=""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xmlns=""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xmlns=""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60363" y="2001728"/>
            <a:ext cx="8532812" cy="4084856"/>
          </a:xfrm>
        </p:spPr>
      </p:pic>
    </p:spTree>
    <p:extLst>
      <p:ext uri="{BB962C8B-B14F-4D97-AF65-F5344CB8AC3E}">
        <p14:creationId xmlns:p14="http://schemas.microsoft.com/office/powerpoint/2010/main" xmlns=""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xmlns=""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xmlns=""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63216" y="1989138"/>
            <a:ext cx="8527105" cy="4110037"/>
          </a:xfrm>
        </p:spPr>
      </p:pic>
    </p:spTree>
    <p:extLst>
      <p:ext uri="{BB962C8B-B14F-4D97-AF65-F5344CB8AC3E}">
        <p14:creationId xmlns:p14="http://schemas.microsoft.com/office/powerpoint/2010/main" xmlns=""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xmlns=""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xmlns=""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xmlns=""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xmlns=""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xmlns=""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xmlns=""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xmlns=""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xmlns=""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xmlns=""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xmlns=""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xmlns=""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xmlns=""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xmlns=""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xmlns=""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xmlns=""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xmlns=""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xmlns=""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xmlns=""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xmlns=""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mc:Choice xmlns:a14="http://schemas.microsoft.com/office/drawing/2010/main" xmlns=""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r>
                <a:r>
                  <a:rPr lang="de-DE" dirty="0" err="1"/>
                  <a:t>calculating</a:t>
                </a:r>
                <a:r>
                  <a:rPr lang="de-DE" dirty="0"/>
                  <a:t> score </a:t>
                </a:r>
                <a:r>
                  <a:rPr lang="de-DE" dirty="0" err="1"/>
                  <a:t>for</a:t>
                </a:r>
                <a:r>
                  <a:rPr lang="de-DE" dirty="0"/>
                  <a:t/>
                </a:r>
                <a:r>
                  <a:rPr lang="de-DE" dirty="0" err="1"/>
                  <a:t>each</a:t>
                </a:r>
                <a:r>
                  <a:rPr lang="de-DE" dirty="0"/>
                  <a:t/>
                </a:r>
                <a:r>
                  <a:rPr lang="de-DE" dirty="0" err="1"/>
                  <a:t>summary</a:t>
                </a:r>
                <a:r>
                  <a:rPr lang="de-DE" dirty="0"/>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r>
                <a:r>
                  <a:rPr lang="de-DE" dirty="0" err="1"/>
                  <a:t>average</a:t>
                </a:r>
                <a:r>
                  <a:rPr lang="de-DE" dirty="0"/>
                  <a:t> score </a:t>
                </a:r>
                <a:r>
                  <a:rPr lang="de-DE" dirty="0" err="1"/>
                  <a:t>for</a:t>
                </a:r>
                <a:r>
                  <a:rPr lang="de-DE" dirty="0"/>
                  <a:t/>
                </a:r>
                <a:r>
                  <a:rPr lang="de-DE" dirty="0" err="1"/>
                  <a:t>each</a:t>
                </a:r>
                <a:r>
                  <a:rPr lang="de-DE" dirty="0"/>
                  <a:t/>
                </a:r>
                <a:r>
                  <a:rPr lang="de-DE" dirty="0" err="1"/>
                  <a:t>summary</a:t>
                </a:r>
                <a:endParaRPr lang="de-DE" dirty="0"/>
              </a:p>
            </p:txBody>
          </p:sp>
        </mc:Choice>
        <mc:Fallback>
          <p:sp>
            <p:nvSpPr>
              <p:cNvPr id="3" name="Inhaltsplatzhalter 2">
                <a:extLst>
                  <a:ext uri="{FF2B5EF4-FFF2-40B4-BE49-F238E27FC236}">
                    <a16:creationId xmlns:a16="http://schemas.microsoft.com/office/drawing/2014/main" xmlns="" xmlns:a14="http://schemas.microsoft.com/office/drawing/2010/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xmlns=""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xmlns=""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xmlns=""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xmlns=""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xmlns=""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xmlns=""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60363" y="1991254"/>
            <a:ext cx="8532812" cy="4105804"/>
          </a:xfrm>
        </p:spPr>
      </p:pic>
    </p:spTree>
    <p:extLst>
      <p:ext uri="{BB962C8B-B14F-4D97-AF65-F5344CB8AC3E}">
        <p14:creationId xmlns:p14="http://schemas.microsoft.com/office/powerpoint/2010/main" xmlns=""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xmlns=""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xmlns=""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60363" y="2001728"/>
            <a:ext cx="8532812" cy="4084856"/>
          </a:xfrm>
        </p:spPr>
      </p:pic>
    </p:spTree>
    <p:extLst>
      <p:ext uri="{BB962C8B-B14F-4D97-AF65-F5344CB8AC3E}">
        <p14:creationId xmlns:p14="http://schemas.microsoft.com/office/powerpoint/2010/main" xmlns=""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xmlns=""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xmlns=""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70442" y="1989138"/>
            <a:ext cx="8512653" cy="4110037"/>
          </a:xfrm>
        </p:spPr>
      </p:pic>
    </p:spTree>
    <p:extLst>
      <p:ext uri="{BB962C8B-B14F-4D97-AF65-F5344CB8AC3E}">
        <p14:creationId xmlns:p14="http://schemas.microsoft.com/office/powerpoint/2010/main" xmlns=""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xmlns=""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xmlns=""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xmlns="" val="107609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3" name="Text Placeholder 2"/>
          <p:cNvSpPr>
            <a:spLocks noGrp="1"/>
          </p:cNvSpPr>
          <p:nvPr>
            <p:ph type="body" idx="1"/>
          </p:nvPr>
        </p:nvSpPr>
        <p:spPr>
          <a:xfrm>
            <a:off x="358775" y="571480"/>
            <a:ext cx="6421455" cy="642931"/>
          </a:xfrm>
        </p:spPr>
        <p:txBody>
          <a:bodyPr/>
          <a:lstStyle/>
          <a:p>
            <a:r>
              <a:rPr lang="de-DE" b="1" dirty="0" smtClean="0"/>
              <a:t>Percentage of Similarity of Hierarchy Trees</a:t>
            </a:r>
            <a:endParaRPr lang="de-DE" b="1" dirty="0"/>
          </a:p>
        </p:txBody>
      </p:sp>
      <p:pic>
        <p:nvPicPr>
          <p:cNvPr id="1026" name="Picture 2"/>
          <p:cNvPicPr>
            <a:picLocks noChangeAspect="1" noChangeArrowheads="1"/>
          </p:cNvPicPr>
          <p:nvPr/>
        </p:nvPicPr>
        <p:blipFill>
          <a:blip r:embed="rId2"/>
          <a:srcRect/>
          <a:stretch>
            <a:fillRect/>
          </a:stretch>
        </p:blipFill>
        <p:spPr bwMode="auto">
          <a:xfrm>
            <a:off x="214281" y="1714488"/>
            <a:ext cx="8689015" cy="4429156"/>
          </a:xfrm>
          <a:prstGeom prst="rect">
            <a:avLst/>
          </a:prstGeom>
          <a:noFill/>
          <a:ln w="9525">
            <a:noFill/>
            <a:miter lim="800000"/>
            <a:headEnd/>
            <a:tailEnd/>
          </a:ln>
          <a:effectLst/>
        </p:spPr>
      </p:pic>
      <p:sp>
        <p:nvSpPr>
          <p:cNvPr id="5" name="Titel 1">
            <a:extLst>
              <a:ext uri="{FF2B5EF4-FFF2-40B4-BE49-F238E27FC236}">
                <a16:creationId xmlns:a16="http://schemas.microsoft.com/office/drawing/2014/main" xmlns="" id="{594F37A0-8FD9-42A4-A80F-4C479182787E}"/>
              </a:ext>
            </a:extLst>
          </p:cNvPr>
          <p:cNvSpPr txBox="1">
            <a:spLocks/>
          </p:cNvSpPr>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1" i="0" u="none" strike="noStrike" kern="0" cap="all" spc="0" normalizeH="0" baseline="0" noProof="0" dirty="0">
              <a:ln>
                <a:noFill/>
              </a:ln>
              <a:solidFill>
                <a:schemeClr val="tx1"/>
              </a:solidFill>
              <a:effectLst/>
              <a:uLnTx/>
              <a:uFillTx/>
              <a:latin typeface="+mn-lt"/>
              <a:ea typeface="+mj-ea"/>
              <a:cs typeface="Tahoma" pitchFamily="34" charset="0"/>
            </a:endParaRPr>
          </a:p>
        </p:txBody>
      </p:sp>
      <p:sp>
        <p:nvSpPr>
          <p:cNvPr id="7" name="Text Placeholder 2"/>
          <p:cNvSpPr txBox="1">
            <a:spLocks/>
          </p:cNvSpPr>
          <p:nvPr/>
        </p:nvSpPr>
        <p:spPr bwMode="auto">
          <a:xfrm>
            <a:off x="428596" y="6000767"/>
            <a:ext cx="8429684" cy="338663"/>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p>
            <a:pPr marL="0" marR="0" lvl="0" indent="0" algn="ctr" defTabSz="914400" rtl="0" eaLnBrk="1" fontAlgn="base" latinLnBrk="0" hangingPunct="1">
              <a:lnSpc>
                <a:spcPct val="130000"/>
              </a:lnSpc>
              <a:spcBef>
                <a:spcPts val="200"/>
              </a:spcBef>
              <a:spcAft>
                <a:spcPts val="230"/>
              </a:spcAft>
              <a:buClrTx/>
              <a:buSzTx/>
              <a:buFont typeface="Wingdings" pitchFamily="2" charset="2"/>
              <a:buNone/>
              <a:tabLst/>
              <a:defRPr/>
            </a:pPr>
            <a:r>
              <a:rPr lang="de-DE" sz="1400" kern="0" dirty="0" smtClean="0">
                <a:latin typeface="+mn-lt"/>
                <a:cs typeface="Tahoma" pitchFamily="34" charset="0"/>
              </a:rPr>
              <a:t>Summarys</a:t>
            </a:r>
            <a:endParaRPr kumimoji="0" lang="de-DE" sz="1400" i="0" u="none" strike="noStrike" kern="0" cap="none" spc="0" normalizeH="0" baseline="0" noProof="0" dirty="0">
              <a:ln>
                <a:noFill/>
              </a:ln>
              <a:solidFill>
                <a:schemeClr val="tx1"/>
              </a:solidFill>
              <a:effectLst/>
              <a:uLnTx/>
              <a:uFillTx/>
              <a:latin typeface="+mn-lt"/>
              <a:ea typeface="+mn-ea"/>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Data Analysis</a:t>
            </a:r>
          </a:p>
        </p:txBody>
      </p:sp>
      <p:sp>
        <p:nvSpPr>
          <p:cNvPr id="9" name="Pfeil: Chevron 8">
            <a:extLst>
              <a:ext uri="{FF2B5EF4-FFF2-40B4-BE49-F238E27FC236}">
                <a16:creationId xmlns:a16="http://schemas.microsoft.com/office/drawing/2014/main" xmlns=""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xmlns=""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xmlns=""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xmlns=""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xmlns=""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xmlns=""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xmlns=""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xmlns=""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xmlns=""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r>
              <a:rPr lang="de-DE" sz="2200" dirty="0"/>
              <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r>
              <a:rPr lang="de-DE" sz="2400" dirty="0"/>
              <a:t/>
            </a:r>
            <a:br>
              <a:rPr lang="de-DE" sz="2400" dirty="0"/>
            </a:br>
            <a:r>
              <a:rPr lang="de-DE" sz="2400" dirty="0"/>
              <a:t/>
            </a:r>
            <a:br>
              <a:rPr lang="de-DE" sz="2400" dirty="0"/>
            </a:br>
            <a:endParaRPr lang="de-DE" sz="2400" dirty="0"/>
          </a:p>
          <a:p>
            <a:endParaRPr lang="de-DE" dirty="0"/>
          </a:p>
        </p:txBody>
      </p:sp>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xmlns=""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xmlns=""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xmlns=""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1162</Words>
  <Application>Microsoft Office PowerPoint</Application>
  <PresentationFormat>On-screen Show (4:3)</PresentationFormat>
  <Paragraphs>352</Paragraphs>
  <Slides>37</Slides>
  <Notes>10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biz</cp:lastModifiedBy>
  <cp:revision>104</cp:revision>
  <dcterms:created xsi:type="dcterms:W3CDTF">2009-12-23T09:42:49Z</dcterms:created>
  <dcterms:modified xsi:type="dcterms:W3CDTF">2018-07-12T20:23:26Z</dcterms:modified>
</cp:coreProperties>
</file>