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9" r:id="rId7"/>
    <p:sldId id="270" r:id="rId8"/>
    <p:sldId id="271" r:id="rId9"/>
    <p:sldId id="272" r:id="rId10"/>
    <p:sldId id="273" r:id="rId11"/>
    <p:sldId id="274" r:id="rId12"/>
    <p:sldId id="280"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A2DE8-9C12-48DD-911B-27EDD5739299}" v="272" dt="2023-03-31T16:58:03.8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1563" autoAdjust="0"/>
  </p:normalViewPr>
  <p:slideViewPr>
    <p:cSldViewPr snapToGrid="0">
      <p:cViewPr>
        <p:scale>
          <a:sx n="100" d="100"/>
          <a:sy n="100" d="100"/>
        </p:scale>
        <p:origin x="43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3DB33-0782-460A-9422-7194C7792041}" type="datetimeFigureOut">
              <a:rPr lang="en-CA" smtClean="0"/>
              <a:t>2024-01-14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409C1-884E-40DE-B25D-5F0BAC342D84}" type="slidenum">
              <a:rPr lang="en-CA" smtClean="0"/>
              <a:t>‹#›</a:t>
            </a:fld>
            <a:endParaRPr lang="en-CA"/>
          </a:p>
        </p:txBody>
      </p:sp>
    </p:spTree>
    <p:extLst>
      <p:ext uri="{BB962C8B-B14F-4D97-AF65-F5344CB8AC3E}">
        <p14:creationId xmlns:p14="http://schemas.microsoft.com/office/powerpoint/2010/main" val="325532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Urban densification can have a positive impact on the environment, by bringing people closer to work and reducing overall </a:t>
            </a:r>
            <a:r>
              <a:rPr lang="en-CA" dirty="0" err="1"/>
              <a:t>landtake</a:t>
            </a:r>
            <a:r>
              <a:rPr lang="en-CA" dirty="0"/>
              <a:t>. However, the major construction sites needed during this process are associated with a higher levels of air pollution. A case study in China, found the daily concentration of total suspended particulates (TSP) near a construction site increased by over 42%.</a:t>
            </a:r>
          </a:p>
          <a:p>
            <a:endParaRPr lang="en-CA" dirty="0"/>
          </a:p>
          <a:p>
            <a:r>
              <a:rPr lang="en-CA" dirty="0"/>
              <a:t>A different study in Sweden analyzed over 300,000 construction workers from 1971 to 1999, and found that over 52% of the cases of Chronic Obstructive Pulmonary Disease can be attributed to airborne exposure at work.</a:t>
            </a:r>
          </a:p>
          <a:p>
            <a:endParaRPr lang="en-CA" dirty="0"/>
          </a:p>
          <a:p>
            <a:r>
              <a:rPr lang="en-CA" dirty="0"/>
              <a:t>The emission rates of pollutants was also observed to vary with weather, and increased during construction working hours.</a:t>
            </a:r>
          </a:p>
          <a:p>
            <a:endParaRPr lang="en-CA" dirty="0"/>
          </a:p>
          <a:p>
            <a:r>
              <a:rPr lang="en-CA" dirty="0"/>
              <a:t>A past attempt to model air pollutants to the number of construction sites did not produce definite results They cited the lack of weather data in the model as a weakness. They also modelled each pollutant individually, not accounting for possible relationships between them.</a:t>
            </a:r>
          </a:p>
        </p:txBody>
      </p:sp>
      <p:sp>
        <p:nvSpPr>
          <p:cNvPr id="4" name="Slide Number Placeholder 3"/>
          <p:cNvSpPr>
            <a:spLocks noGrp="1"/>
          </p:cNvSpPr>
          <p:nvPr>
            <p:ph type="sldNum" sz="quarter" idx="5"/>
          </p:nvPr>
        </p:nvSpPr>
        <p:spPr/>
        <p:txBody>
          <a:bodyPr/>
          <a:lstStyle/>
          <a:p>
            <a:fld id="{F15409C1-884E-40DE-B25D-5F0BAC342D84}" type="slidenum">
              <a:rPr lang="en-CA" smtClean="0"/>
              <a:t>2</a:t>
            </a:fld>
            <a:endParaRPr lang="en-CA"/>
          </a:p>
        </p:txBody>
      </p:sp>
    </p:spTree>
    <p:extLst>
      <p:ext uri="{BB962C8B-B14F-4D97-AF65-F5344CB8AC3E}">
        <p14:creationId xmlns:p14="http://schemas.microsoft.com/office/powerpoint/2010/main" val="166251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summary, the Vector Autoregressive with Moving Average model performed slightly better than just the Vector </a:t>
            </a:r>
            <a:r>
              <a:rPr lang="en-US" dirty="0" err="1"/>
              <a:t>AutoRegressive</a:t>
            </a:r>
            <a:r>
              <a:rPr lang="en-US" dirty="0"/>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forecast error decreased as the size of the training set increased, but a limit of 1000 data points (vectors in our case) was observed due to computation stresses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larger data resolution, 60 minutes, performed better than the smaller resolutions of 1 min and 15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Sensitivity Analysis showed us which variables each pollutant was most sensitive to, and often times it was a combination of 2 variables that produced the largest </a:t>
            </a:r>
            <a:r>
              <a:rPr lang="en-US" dirty="0" err="1"/>
              <a:t>sensitities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we achieve the initial objective of improving forecasting in construction zones. I would say not to the degree needed for construction companies to plan their activity around it, since the forecasts were only accurate up to a couple of days. But the sensitivity results do suggest there are interdependencies amongst the variables, and when combined with the steps I outlined to increase the training time , can potentially lead to further improvements. </a:t>
            </a:r>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11</a:t>
            </a:fld>
            <a:endParaRPr lang="en-CA"/>
          </a:p>
        </p:txBody>
      </p:sp>
    </p:spTree>
    <p:extLst>
      <p:ext uri="{BB962C8B-B14F-4D97-AF65-F5344CB8AC3E}">
        <p14:creationId xmlns:p14="http://schemas.microsoft.com/office/powerpoint/2010/main" val="30301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my thesis was to improve past attempts of modelling air pollutant levels in construction zones.</a:t>
            </a:r>
          </a:p>
          <a:p>
            <a:endParaRPr lang="en-US" dirty="0"/>
          </a:p>
          <a:p>
            <a:r>
              <a:rPr lang="en-US" dirty="0"/>
              <a:t>Why? </a:t>
            </a:r>
          </a:p>
          <a:p>
            <a:endParaRPr lang="en-US" dirty="0"/>
          </a:p>
          <a:p>
            <a:r>
              <a:rPr lang="en-US" dirty="0"/>
              <a:t>With an accurate forecast and understanding of what causes increases in certain air pollutants, construction companies can plan their activity in order to minimize the amount of air pollution being created.</a:t>
            </a:r>
          </a:p>
          <a:p>
            <a:r>
              <a:rPr lang="en-US" dirty="0"/>
              <a:t>How would I achieve this?</a:t>
            </a:r>
          </a:p>
          <a:p>
            <a:endParaRPr lang="en-US" dirty="0"/>
          </a:p>
          <a:p>
            <a:r>
              <a:rPr lang="en-US" dirty="0"/>
              <a:t>Using the data collected by the 10 </a:t>
            </a:r>
            <a:r>
              <a:rPr lang="en-US" dirty="0" err="1"/>
              <a:t>AirSENCE</a:t>
            </a:r>
            <a:r>
              <a:rPr lang="en-US" dirty="0"/>
              <a:t> devices near the Yonge &amp; Eglington Construction Hub. They capture </a:t>
            </a:r>
            <a:r>
              <a:rPr lang="en-US" dirty="0" err="1"/>
              <a:t>meteorlogical</a:t>
            </a:r>
            <a:r>
              <a:rPr lang="en-US" dirty="0"/>
              <a:t> and noise level data, which can be incorporated to the model to improve upon past attempts.</a:t>
            </a:r>
          </a:p>
          <a:p>
            <a:endParaRPr lang="en-US" dirty="0"/>
          </a:p>
          <a:p>
            <a:r>
              <a:rPr lang="en-US" dirty="0"/>
              <a:t>I will treat this as a </a:t>
            </a:r>
            <a:r>
              <a:rPr lang="en-US" dirty="0" err="1"/>
              <a:t>MultiVariate</a:t>
            </a:r>
            <a:r>
              <a:rPr lang="en-US" dirty="0"/>
              <a:t> Time Series Problem, modelling the different air pollutants and weather data all together.</a:t>
            </a:r>
          </a:p>
          <a:p>
            <a:endParaRPr lang="en-US" dirty="0"/>
          </a:p>
          <a:p>
            <a:r>
              <a:rPr lang="en-US" dirty="0"/>
              <a:t>Here is a full list of the variables used when modelling, and the first 8 air pollutants are the ones we are trying to predict.</a:t>
            </a:r>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3</a:t>
            </a:fld>
            <a:endParaRPr lang="en-CA"/>
          </a:p>
        </p:txBody>
      </p:sp>
    </p:spTree>
    <p:extLst>
      <p:ext uri="{BB962C8B-B14F-4D97-AF65-F5344CB8AC3E}">
        <p14:creationId xmlns:p14="http://schemas.microsoft.com/office/powerpoint/2010/main" val="279116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rPr>
              <a:t>Two models commonly used for such multivariate time series problems are Vector Autoregressive and Vector Autoregressive with Moving Average.</a:t>
            </a:r>
          </a:p>
          <a:p>
            <a:r>
              <a:rPr lang="en-US" sz="1200" dirty="0">
                <a:effectLst/>
                <a:latin typeface="Times New Roman" panose="02020603050405020304" pitchFamily="18" charset="0"/>
                <a:ea typeface="Calibri" panose="020F0502020204030204" pitchFamily="34" charset="0"/>
              </a:rPr>
              <a:t>In a Vector </a:t>
            </a:r>
            <a:r>
              <a:rPr lang="en-US" sz="1200" dirty="0" err="1">
                <a:effectLst/>
                <a:latin typeface="Times New Roman" panose="02020603050405020304" pitchFamily="18" charset="0"/>
                <a:ea typeface="Calibri" panose="020F0502020204030204" pitchFamily="34" charset="0"/>
              </a:rPr>
              <a:t>AutoRegressive</a:t>
            </a:r>
            <a:r>
              <a:rPr lang="en-US" sz="1200" dirty="0">
                <a:effectLst/>
                <a:latin typeface="Times New Roman" panose="02020603050405020304" pitchFamily="18" charset="0"/>
                <a:ea typeface="Calibri" panose="020F0502020204030204" pitchFamily="34" charset="0"/>
              </a:rPr>
              <a:t> model, each variable has an equation modelling its evolution over time. It includes the variable’s lagged (past) values, the lagged values of all other variables in the model, and an error term. </a:t>
            </a:r>
          </a:p>
          <a:p>
            <a:endParaRPr lang="en-US" sz="1200" dirty="0">
              <a:effectLst/>
              <a:latin typeface="Times New Roman" panose="02020603050405020304" pitchFamily="18" charset="0"/>
              <a:ea typeface="Calibri" panose="020F0502020204030204" pitchFamily="34" charset="0"/>
            </a:endParaRPr>
          </a:p>
          <a:p>
            <a:r>
              <a:rPr lang="en-US" sz="1200" dirty="0">
                <a:effectLst/>
                <a:latin typeface="Times New Roman" panose="02020603050405020304" pitchFamily="18" charset="0"/>
                <a:ea typeface="Calibri" panose="020F0502020204030204" pitchFamily="34" charset="0"/>
              </a:rPr>
              <a:t>The Vector </a:t>
            </a:r>
            <a:r>
              <a:rPr lang="en-US" sz="1200" dirty="0" err="1">
                <a:effectLst/>
                <a:latin typeface="Times New Roman" panose="02020603050405020304" pitchFamily="18" charset="0"/>
                <a:ea typeface="Calibri" panose="020F0502020204030204" pitchFamily="34" charset="0"/>
              </a:rPr>
              <a:t>AutoRegressive</a:t>
            </a:r>
            <a:r>
              <a:rPr lang="en-US" sz="1200" dirty="0">
                <a:effectLst/>
                <a:latin typeface="Times New Roman" panose="02020603050405020304" pitchFamily="18" charset="0"/>
                <a:ea typeface="Calibri" panose="020F0502020204030204" pitchFamily="34" charset="0"/>
              </a:rPr>
              <a:t> with Moving Average expands upon the first model, by including a Moving Average Component to the equation. A Moving Average model only uses past error (or residual) terms to predict future values. The order of both the autoregressive part (p) and moving average part (q) can be customized.</a:t>
            </a:r>
          </a:p>
          <a:p>
            <a:endParaRPr lang="en-US" sz="1200" dirty="0">
              <a:effectLst/>
              <a:latin typeface="Times New Roman" panose="02020603050405020304" pitchFamily="18" charset="0"/>
              <a:ea typeface="Calibri" panose="020F0502020204030204" pitchFamily="34" charset="0"/>
            </a:endParaRPr>
          </a:p>
          <a:p>
            <a:r>
              <a:rPr lang="en-US" sz="1200" dirty="0">
                <a:effectLst/>
                <a:latin typeface="Times New Roman" panose="02020603050405020304" pitchFamily="18" charset="0"/>
                <a:ea typeface="Calibri" panose="020F0502020204030204" pitchFamily="34" charset="0"/>
              </a:rPr>
              <a:t>Another powerful tool to learn about relationships between variables in a model is Sensitivity Analysis. You generate samples to input into model that will test how the model reacts to impulses from a single variable or two of them together. It tells you how sensitive a variable is to changes in a different variable.</a:t>
            </a:r>
          </a:p>
        </p:txBody>
      </p:sp>
      <p:sp>
        <p:nvSpPr>
          <p:cNvPr id="4" name="Slide Number Placeholder 3"/>
          <p:cNvSpPr>
            <a:spLocks noGrp="1"/>
          </p:cNvSpPr>
          <p:nvPr>
            <p:ph type="sldNum" sz="quarter" idx="5"/>
          </p:nvPr>
        </p:nvSpPr>
        <p:spPr/>
        <p:txBody>
          <a:bodyPr/>
          <a:lstStyle/>
          <a:p>
            <a:fld id="{F15409C1-884E-40DE-B25D-5F0BAC342D84}" type="slidenum">
              <a:rPr lang="en-CA" smtClean="0"/>
              <a:t>4</a:t>
            </a:fld>
            <a:endParaRPr lang="en-CA"/>
          </a:p>
        </p:txBody>
      </p:sp>
    </p:spTree>
    <p:extLst>
      <p:ext uri="{BB962C8B-B14F-4D97-AF65-F5344CB8AC3E}">
        <p14:creationId xmlns:p14="http://schemas.microsoft.com/office/powerpoint/2010/main" val="247798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wanted to see whether adding the moving average component to the vector autoregressive model improved predictions. The Metric I used to compare different models was the Mean Absolute Percentage Error. It’s important I used a percentage-based error for the metric, since I am forecasting for a variety of air pollutants, some of them (like Carbon Dioxide) have naturally much higher values, so we don’t want biases in the comparison.</a:t>
            </a:r>
          </a:p>
          <a:p>
            <a:endParaRPr lang="en-US" dirty="0"/>
          </a:p>
          <a:p>
            <a:r>
              <a:rPr lang="en-US" dirty="0"/>
              <a:t>As you can in the graph, both models were able to forecast the next day for the 8 air pollutants with only around 20% error, but this grows drastically when attempting longer range forecasts, like a week or 2 weeks ahead. The model with both the autoregressive and moving average component, shown in orange, slightly outperformed the one without the moving average part, so  we will use this one going forward.</a:t>
            </a:r>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5</a:t>
            </a:fld>
            <a:endParaRPr lang="en-CA"/>
          </a:p>
        </p:txBody>
      </p:sp>
    </p:spTree>
    <p:extLst>
      <p:ext uri="{BB962C8B-B14F-4D97-AF65-F5344CB8AC3E}">
        <p14:creationId xmlns:p14="http://schemas.microsoft.com/office/powerpoint/2010/main" val="378754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size refers to the number of data points I used. This first graph was created using 15 min resolution data, so each point represents 15m of time. Generally, the error decreased as I increased the training size used for the model. This first graph demonstrates that, showing the error of Nitrogen Monoxide for a 1 week forecast range using 4 different training sizes. </a:t>
            </a:r>
          </a:p>
          <a:p>
            <a:endParaRPr lang="en-US" dirty="0"/>
          </a:p>
          <a:p>
            <a:r>
              <a:rPr lang="en-US" dirty="0"/>
              <a:t>However, the time it took to complete training also increased with the training size. The second graph shows that for the vector autoregressive models.</a:t>
            </a:r>
          </a:p>
          <a:p>
            <a:endParaRPr lang="en-US" dirty="0"/>
          </a:p>
          <a:p>
            <a:r>
              <a:rPr lang="en-US" dirty="0"/>
              <a:t>This created a limitation, where trying to train an autoregressive with moving average model beyond 1000 datapoints was difficult due to the long training time and computation limits. </a:t>
            </a:r>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6</a:t>
            </a:fld>
            <a:endParaRPr lang="en-CA"/>
          </a:p>
        </p:txBody>
      </p:sp>
    </p:spTree>
    <p:extLst>
      <p:ext uri="{BB962C8B-B14F-4D97-AF65-F5344CB8AC3E}">
        <p14:creationId xmlns:p14="http://schemas.microsoft.com/office/powerpoint/2010/main" val="280581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wanted to determine what the best resolution of data was for forecasting. The Grafana interface that received the data from the devices gave several options of data resolution, such as 1, 15, or 60 min.</a:t>
            </a:r>
          </a:p>
          <a:p>
            <a:endParaRPr lang="en-US" dirty="0"/>
          </a:p>
          <a:p>
            <a:r>
              <a:rPr lang="en-US" dirty="0"/>
              <a:t>With the training size fixed at 1000, the higher time resolution data produced the lowest errors, as you see with the graph for Nitrogen Dioxide.</a:t>
            </a:r>
          </a:p>
          <a:p>
            <a:endParaRPr lang="en-US" dirty="0"/>
          </a:p>
          <a:p>
            <a:r>
              <a:rPr lang="en-US" dirty="0"/>
              <a:t>This makes sense given the limit of 1000 data points. For the 1 min frequency it’s only ~16 hours worth of data, but for the 60 min frequency data that is more than 40 days worth of data. You can imagine it’s hard for a model to learn about daily cycles if it doesn’t even have a full day’s worth of data to train on.</a:t>
            </a:r>
          </a:p>
        </p:txBody>
      </p:sp>
      <p:sp>
        <p:nvSpPr>
          <p:cNvPr id="4" name="Slide Number Placeholder 3"/>
          <p:cNvSpPr>
            <a:spLocks noGrp="1"/>
          </p:cNvSpPr>
          <p:nvPr>
            <p:ph type="sldNum" sz="quarter" idx="5"/>
          </p:nvPr>
        </p:nvSpPr>
        <p:spPr/>
        <p:txBody>
          <a:bodyPr/>
          <a:lstStyle/>
          <a:p>
            <a:fld id="{F15409C1-884E-40DE-B25D-5F0BAC342D84}" type="slidenum">
              <a:rPr lang="en-CA" smtClean="0"/>
              <a:t>7</a:t>
            </a:fld>
            <a:endParaRPr lang="en-CA"/>
          </a:p>
        </p:txBody>
      </p:sp>
    </p:spTree>
    <p:extLst>
      <p:ext uri="{BB962C8B-B14F-4D97-AF65-F5344CB8AC3E}">
        <p14:creationId xmlns:p14="http://schemas.microsoft.com/office/powerpoint/2010/main" val="379760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D1D5DB"/>
                </a:solidFill>
                <a:effectLst/>
                <a:latin typeface="Söhne"/>
              </a:rPr>
              <a:t>Next I performed sensitivity analysis on the highest performing model.</a:t>
            </a:r>
          </a:p>
          <a:p>
            <a:r>
              <a:rPr lang="en-CA" b="0" i="0" dirty="0">
                <a:solidFill>
                  <a:srgbClr val="D1D5DB"/>
                </a:solidFill>
                <a:effectLst/>
                <a:latin typeface="Söhne"/>
              </a:rPr>
              <a:t> </a:t>
            </a:r>
          </a:p>
          <a:p>
            <a:r>
              <a:rPr lang="en-CA" b="0" i="0" dirty="0">
                <a:solidFill>
                  <a:srgbClr val="D1D5DB"/>
                </a:solidFill>
                <a:effectLst/>
                <a:latin typeface="Söhne"/>
              </a:rPr>
              <a:t>Positive sensitivity indices indicate as the input parameter increases, the output variable will either increase or decrease consistently.</a:t>
            </a:r>
          </a:p>
          <a:p>
            <a:endParaRPr lang="en-CA" b="0" i="0" dirty="0">
              <a:solidFill>
                <a:srgbClr val="D1D5DB"/>
              </a:solidFill>
              <a:effectLst/>
              <a:latin typeface="Söhne"/>
            </a:endParaRPr>
          </a:p>
          <a:p>
            <a:r>
              <a:rPr lang="en-US" dirty="0"/>
              <a:t>Negative Sensitivity Values </a:t>
            </a:r>
            <a:r>
              <a:rPr lang="en-CA" b="0" i="0" dirty="0">
                <a:solidFill>
                  <a:srgbClr val="D1D5DB"/>
                </a:solidFill>
                <a:effectLst/>
                <a:latin typeface="Söhne"/>
              </a:rPr>
              <a:t>indicate that the input parameter is not important for the output of the model</a:t>
            </a:r>
          </a:p>
          <a:p>
            <a:endParaRPr lang="en-CA" b="0" i="0" dirty="0">
              <a:solidFill>
                <a:srgbClr val="D1D5DB"/>
              </a:solidFill>
              <a:effectLst/>
              <a:latin typeface="Söhne"/>
            </a:endParaRPr>
          </a:p>
          <a:p>
            <a:endParaRPr lang="en-CA" b="0" i="0" dirty="0">
              <a:solidFill>
                <a:srgbClr val="D1D5DB"/>
              </a:solidFill>
              <a:effectLst/>
              <a:latin typeface="Söhne"/>
            </a:endParaRPr>
          </a:p>
          <a:p>
            <a:r>
              <a:rPr lang="en-CA" b="0" i="0" dirty="0">
                <a:solidFill>
                  <a:srgbClr val="D1D5DB"/>
                </a:solidFill>
                <a:effectLst/>
                <a:latin typeface="Söhne"/>
              </a:rPr>
              <a:t>(CLICK)</a:t>
            </a:r>
          </a:p>
          <a:p>
            <a:endParaRPr lang="en-CA" b="0" i="0" dirty="0">
              <a:solidFill>
                <a:srgbClr val="D1D5DB"/>
              </a:solidFill>
              <a:effectLst/>
              <a:latin typeface="Söhne"/>
            </a:endParaRPr>
          </a:p>
          <a:p>
            <a:r>
              <a:rPr lang="en-CA" b="0" i="0" dirty="0">
                <a:solidFill>
                  <a:srgbClr val="D1D5DB"/>
                </a:solidFill>
                <a:effectLst/>
                <a:latin typeface="Söhne"/>
              </a:rPr>
              <a:t>This first heatmap shows the total-order sensitivities in the first column, and first order sensitivities in the second one for Particulate Matter smaller than 1 microns wide. You can see both Pressure and Temperature had the greatest affect on the resulting predictions. But the Total order sensitivity is much higher than the first order one, suggesting higher order relationships are at play.</a:t>
            </a:r>
          </a:p>
          <a:p>
            <a:endParaRPr lang="en-CA"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D1D5DB"/>
                </a:solidFill>
                <a:effectLst/>
                <a:latin typeface="Söhne"/>
              </a:rPr>
              <a:t>If the total sensitivity index is higher than the first-order sensitivities, it suggests that there are interactions between the input parameters that should be taken into account when analyzing the model or designing experiments.</a:t>
            </a:r>
          </a:p>
          <a:p>
            <a:endParaRPr lang="en-CA" b="0" i="0" dirty="0">
              <a:solidFill>
                <a:srgbClr val="D1D5DB"/>
              </a:solidFill>
              <a:effectLst/>
              <a:latin typeface="Söhne"/>
            </a:endParaRPr>
          </a:p>
          <a:p>
            <a:r>
              <a:rPr lang="en-CA" b="0" i="0" dirty="0">
                <a:solidFill>
                  <a:srgbClr val="D1D5DB"/>
                </a:solidFill>
                <a:effectLst/>
                <a:latin typeface="Söhne"/>
              </a:rPr>
              <a:t>(Click)</a:t>
            </a:r>
          </a:p>
          <a:p>
            <a:endParaRPr lang="en-CA" b="0" i="0" dirty="0">
              <a:solidFill>
                <a:srgbClr val="D1D5DB"/>
              </a:solidFill>
              <a:effectLst/>
              <a:latin typeface="Söhne"/>
            </a:endParaRPr>
          </a:p>
          <a:p>
            <a:r>
              <a:rPr lang="en-CA" b="0" i="0" dirty="0">
                <a:solidFill>
                  <a:srgbClr val="D1D5DB"/>
                </a:solidFill>
                <a:effectLst/>
                <a:latin typeface="Söhne"/>
              </a:rPr>
              <a:t>We that here in the second order sensitivities, where Pressure with Temperature, Temperature with </a:t>
            </a:r>
            <a:r>
              <a:rPr lang="en-CA" b="0" i="0" dirty="0" err="1">
                <a:solidFill>
                  <a:srgbClr val="D1D5DB"/>
                </a:solidFill>
                <a:effectLst/>
                <a:latin typeface="Söhne"/>
              </a:rPr>
              <a:t>WindDirection</a:t>
            </a:r>
            <a:r>
              <a:rPr lang="en-CA" b="0" i="0" dirty="0">
                <a:solidFill>
                  <a:srgbClr val="D1D5DB"/>
                </a:solidFill>
                <a:effectLst/>
                <a:latin typeface="Söhne"/>
              </a:rPr>
              <a:t>, and Particulate Matter 2.5 with Pressure, were the most impactful pairs on particulate matter 1 predictions.</a:t>
            </a:r>
          </a:p>
          <a:p>
            <a:endParaRPr lang="en-CA" b="0" i="0" dirty="0">
              <a:solidFill>
                <a:srgbClr val="D1D5DB"/>
              </a:solidFill>
              <a:effectLst/>
              <a:latin typeface="Söhne"/>
            </a:endParaRPr>
          </a:p>
          <a:p>
            <a:r>
              <a:rPr lang="en-CA" b="0" i="0" dirty="0">
                <a:solidFill>
                  <a:srgbClr val="D1D5DB"/>
                </a:solidFill>
                <a:effectLst/>
                <a:latin typeface="Söhne"/>
              </a:rPr>
              <a:t>(Click)</a:t>
            </a:r>
          </a:p>
          <a:p>
            <a:endParaRPr lang="en-CA"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D1D5DB"/>
                </a:solidFill>
                <a:effectLst/>
                <a:latin typeface="Söhne"/>
              </a:rPr>
              <a:t>The table shows the variable each responding pollutant is most sensitive to, which are the ones with the greatest total sensitivity. Whether these relationships are real, or due to interference of the </a:t>
            </a:r>
            <a:r>
              <a:rPr lang="en-CA" b="0" i="0" dirty="0" err="1">
                <a:solidFill>
                  <a:srgbClr val="D1D5DB"/>
                </a:solidFill>
                <a:effectLst/>
                <a:latin typeface="Söhne"/>
              </a:rPr>
              <a:t>AirSENCE</a:t>
            </a:r>
            <a:r>
              <a:rPr lang="en-CA" b="0" i="0" dirty="0">
                <a:solidFill>
                  <a:srgbClr val="D1D5DB"/>
                </a:solidFill>
                <a:effectLst/>
                <a:latin typeface="Söhne"/>
              </a:rPr>
              <a:t> sensors is something to consider. For example, I’ve been told that Humidity can interfere with the CO2 sensor, potentially explaining that sensitivity, however the other sensitivities are more likely “real”, suggesting relationships between variables and weather.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D1D5DB"/>
                </a:solidFill>
                <a:effectLst/>
                <a:latin typeface="Söhne"/>
              </a:rPr>
              <a:t>It’s important to remember these results are model specific. Gives insights into model, but the model may not be accurate of real life. In our case, the model was able to predict daily forecasts with only about 20% error, but long-term forecasts were inaccurate, so these </a:t>
            </a:r>
            <a:r>
              <a:rPr lang="en-CA" b="0" i="0" dirty="0" err="1">
                <a:solidFill>
                  <a:srgbClr val="D1D5DB"/>
                </a:solidFill>
                <a:effectLst/>
                <a:latin typeface="Söhne"/>
              </a:rPr>
              <a:t>sensitivies</a:t>
            </a:r>
            <a:r>
              <a:rPr lang="en-CA" b="0" i="0" dirty="0">
                <a:solidFill>
                  <a:srgbClr val="D1D5DB"/>
                </a:solidFill>
                <a:effectLst/>
                <a:latin typeface="Söhne"/>
              </a:rPr>
              <a:t> should only be considered for short-term changes.</a:t>
            </a:r>
          </a:p>
          <a:p>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8</a:t>
            </a:fld>
            <a:endParaRPr lang="en-CA"/>
          </a:p>
        </p:txBody>
      </p:sp>
    </p:spTree>
    <p:extLst>
      <p:ext uri="{BB962C8B-B14F-4D97-AF65-F5344CB8AC3E}">
        <p14:creationId xmlns:p14="http://schemas.microsoft.com/office/powerpoint/2010/main" val="19648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Another interesting result with the forecasts is their tendency to converge to the historical mean for long-term predictions. Even when daily cycles can be observed, it elects to flatten out the predictions. This could be a result of the difficulty of the task of modelling 14 different variables together, with no external or known variables to assist with predictions other than the past values. Also the random nature of weather can make forecasts difficult.</a:t>
            </a:r>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9</a:t>
            </a:fld>
            <a:endParaRPr lang="en-CA"/>
          </a:p>
        </p:txBody>
      </p:sp>
    </p:spTree>
    <p:extLst>
      <p:ext uri="{BB962C8B-B14F-4D97-AF65-F5344CB8AC3E}">
        <p14:creationId xmlns:p14="http://schemas.microsoft.com/office/powerpoint/2010/main" val="217474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try to improve forecasts for longer time horizons, I believe training on a larger dataset can improve it’s chances to learn of daily, weekly, and even seasonal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computation limit that didn’t allow for more than 1000 training points. In the future, I can look into using a more powerful computer.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perhaps the better option is to look into reducing the dimension of the model, by decreasing the 14 variables into something smaller. This would make training quicker because there are less equations needed to learn during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do this through Johansen Co-Integration, where you look for variables that closely correlate to each other and combine them into a single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also look at which variables “cause” others through a granger causality test. The Variables which do not appear to cause changes to the target variable can be removed from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you can ask for expert opinion as a quick way to remove unnecessary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type of model that can be used to better learn some of the complex higher order relationships between variables could be feedforward neural networks. This would be recurrent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inner parameters of such a model would not be interpretable, you can still perform sensitivity analysis to determine the impulse responses of each variable, allowing for some understanding.</a:t>
            </a:r>
            <a:endParaRPr lang="en-CA" dirty="0"/>
          </a:p>
          <a:p>
            <a:endParaRPr lang="en-CA" dirty="0"/>
          </a:p>
        </p:txBody>
      </p:sp>
      <p:sp>
        <p:nvSpPr>
          <p:cNvPr id="4" name="Slide Number Placeholder 3"/>
          <p:cNvSpPr>
            <a:spLocks noGrp="1"/>
          </p:cNvSpPr>
          <p:nvPr>
            <p:ph type="sldNum" sz="quarter" idx="5"/>
          </p:nvPr>
        </p:nvSpPr>
        <p:spPr/>
        <p:txBody>
          <a:bodyPr/>
          <a:lstStyle/>
          <a:p>
            <a:fld id="{F15409C1-884E-40DE-B25D-5F0BAC342D84}" type="slidenum">
              <a:rPr lang="en-CA" smtClean="0"/>
              <a:t>10</a:t>
            </a:fld>
            <a:endParaRPr lang="en-CA"/>
          </a:p>
        </p:txBody>
      </p:sp>
    </p:spTree>
    <p:extLst>
      <p:ext uri="{BB962C8B-B14F-4D97-AF65-F5344CB8AC3E}">
        <p14:creationId xmlns:p14="http://schemas.microsoft.com/office/powerpoint/2010/main" val="424634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0FF6-4EB1-B68F-BBF4-16A7D377C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A0F15A3-29E0-1839-C144-6192A153D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72EA847-334C-E965-2CE3-0A39A0FF5D97}"/>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028879D6-C894-34EB-2B5B-DBB25A1D36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F826DE-5E64-522B-7932-0A440F4F3A52}"/>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137237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3C45-A341-40A1-F507-F95AC17C2C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1F50ED-5CCA-AB34-3C49-F235D2C58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620ECD-8A8B-C034-F06D-FB8F94CBB6AA}"/>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FA6CA203-4080-62C0-0B7F-03E1BEFE08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9554BB-D6CD-2FB9-8ACB-01A668065DF3}"/>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216772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FD1A5-7CE1-31DE-EC66-9E21FDD872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8F26AF3-221A-779C-B909-35D7025D1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4F2C7F-8737-6400-1B67-214A38C234B8}"/>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4B9FF986-0D49-F4CF-94EA-04DD16219B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AE5120-9327-308B-3CC8-1BC45EF82539}"/>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327267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79D2-07E0-3383-0F56-A13BCFD8EA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23DE81-3E68-CC38-FFA7-494E413EC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1576326-8F4F-6CAD-277E-C279A69F3806}"/>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3888C579-DAE1-4399-5CC4-98F8D35203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70777C-EEB5-7CAF-A9E8-A1232BA0650A}"/>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284042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1A0-1981-F3FB-B3D2-4408984D3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AF9325-3667-CD33-14DD-693CCD99C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02304D-8EFD-1B6C-1D4F-908694FAA037}"/>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0A847E2E-EB78-E1D9-C6A4-C3558DE872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843457-C62B-7D38-612A-0A60958D2136}"/>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38891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A600-862C-86F8-D665-0F1C7E982D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A7A615-FAB4-EA21-50B0-EDBAACA33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C61A71D-43CD-BB7F-EF5C-F51C9F33A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60303C9-4D46-5736-6E3E-D9941BFBB6DD}"/>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6" name="Footer Placeholder 5">
            <a:extLst>
              <a:ext uri="{FF2B5EF4-FFF2-40B4-BE49-F238E27FC236}">
                <a16:creationId xmlns:a16="http://schemas.microsoft.com/office/drawing/2014/main" id="{BF629AB6-684E-8E42-588C-2E04BD56EC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C930328-7A92-7B19-C193-9A28F939CCEE}"/>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210525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4F27-3C33-6301-4CE6-0852F9D9FC8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D845A8-5DCF-9356-3313-BC43294A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853D9-D75B-BAD9-D36A-5EBB96EC7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EA993E4-6A96-43C2-9A5D-8D73AC35D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32405-1CA9-BEE6-4B89-01343F3D6C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C4F6587-0C1E-9959-A8F2-6ADCE45B478C}"/>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8" name="Footer Placeholder 7">
            <a:extLst>
              <a:ext uri="{FF2B5EF4-FFF2-40B4-BE49-F238E27FC236}">
                <a16:creationId xmlns:a16="http://schemas.microsoft.com/office/drawing/2014/main" id="{F2F9B8E9-0019-E4F3-3B6C-1EC2DB729B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2B69A6-93E8-8CF6-8998-6D715E3A0F53}"/>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282894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5C5C-DDFC-0811-CCEE-0045B990365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8D2FC69-6675-723A-33B8-343B53973BEC}"/>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4" name="Footer Placeholder 3">
            <a:extLst>
              <a:ext uri="{FF2B5EF4-FFF2-40B4-BE49-F238E27FC236}">
                <a16:creationId xmlns:a16="http://schemas.microsoft.com/office/drawing/2014/main" id="{A0C83CD4-01B6-262B-D779-9C67E070747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14B6920-2DAC-15C3-2C21-383FAC26FD15}"/>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375174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074F2-D20D-7BFE-8E41-ECC0D354422C}"/>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3" name="Footer Placeholder 2">
            <a:extLst>
              <a:ext uri="{FF2B5EF4-FFF2-40B4-BE49-F238E27FC236}">
                <a16:creationId xmlns:a16="http://schemas.microsoft.com/office/drawing/2014/main" id="{C4DAA708-2744-151A-D1AD-8105DF77B2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31819FA-561D-D300-FFD4-65417D5DD4D4}"/>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2127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C1CC-4808-4AE2-8B95-181716927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E3D17BB-CBD1-9F7B-5AD2-7A51308BE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561C43B-B0C6-AD17-966C-9F0CCCC2B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0F21A-FFAD-FBE9-FEFA-3FE3D0916935}"/>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6" name="Footer Placeholder 5">
            <a:extLst>
              <a:ext uri="{FF2B5EF4-FFF2-40B4-BE49-F238E27FC236}">
                <a16:creationId xmlns:a16="http://schemas.microsoft.com/office/drawing/2014/main" id="{7FC81FC7-AC45-C5D0-AF86-D57626C8A6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78B26A-E961-B229-E40D-9D0CCE7D3C33}"/>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17291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295F-A5B7-5135-F137-79B336C88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71B9165-2B39-9B39-4D2D-87B1F73B7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127309F-E569-18D1-7333-484B9FC21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84886-A032-E60D-61BE-05F0821BA31B}"/>
              </a:ext>
            </a:extLst>
          </p:cNvPr>
          <p:cNvSpPr>
            <a:spLocks noGrp="1"/>
          </p:cNvSpPr>
          <p:nvPr>
            <p:ph type="dt" sz="half" idx="10"/>
          </p:nvPr>
        </p:nvSpPr>
        <p:spPr/>
        <p:txBody>
          <a:bodyPr/>
          <a:lstStyle/>
          <a:p>
            <a:fld id="{3E6E5656-F072-4DC7-93E0-5D248A80DCFE}" type="datetimeFigureOut">
              <a:rPr lang="en-CA" smtClean="0"/>
              <a:t>2024-01-14</a:t>
            </a:fld>
            <a:endParaRPr lang="en-CA"/>
          </a:p>
        </p:txBody>
      </p:sp>
      <p:sp>
        <p:nvSpPr>
          <p:cNvPr id="6" name="Footer Placeholder 5">
            <a:extLst>
              <a:ext uri="{FF2B5EF4-FFF2-40B4-BE49-F238E27FC236}">
                <a16:creationId xmlns:a16="http://schemas.microsoft.com/office/drawing/2014/main" id="{F51E7464-9EBE-FAEA-AA86-2F89A28E4C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35853C-CC46-AA11-DE2E-C67A82A141CF}"/>
              </a:ext>
            </a:extLst>
          </p:cNvPr>
          <p:cNvSpPr>
            <a:spLocks noGrp="1"/>
          </p:cNvSpPr>
          <p:nvPr>
            <p:ph type="sldNum" sz="quarter" idx="12"/>
          </p:nvPr>
        </p:nvSpPr>
        <p:spPr/>
        <p:txBody>
          <a:bodyPr/>
          <a:lstStyle/>
          <a:p>
            <a:fld id="{FD7EA352-0FA5-4F5B-A6B3-18C0AA68C92D}" type="slidenum">
              <a:rPr lang="en-CA" smtClean="0"/>
              <a:t>‹#›</a:t>
            </a:fld>
            <a:endParaRPr lang="en-CA"/>
          </a:p>
        </p:txBody>
      </p:sp>
    </p:spTree>
    <p:extLst>
      <p:ext uri="{BB962C8B-B14F-4D97-AF65-F5344CB8AC3E}">
        <p14:creationId xmlns:p14="http://schemas.microsoft.com/office/powerpoint/2010/main" val="115354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58FFA-42AE-E3CB-119F-859EE29AA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0FC4DE-FDA7-7B47-80C8-925AD8130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A62A9C-9BC8-1BD3-71D4-3C6D51426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5656-F072-4DC7-93E0-5D248A80DCFE}" type="datetimeFigureOut">
              <a:rPr lang="en-CA" smtClean="0"/>
              <a:t>2024-01-14</a:t>
            </a:fld>
            <a:endParaRPr lang="en-CA"/>
          </a:p>
        </p:txBody>
      </p:sp>
      <p:sp>
        <p:nvSpPr>
          <p:cNvPr id="5" name="Footer Placeholder 4">
            <a:extLst>
              <a:ext uri="{FF2B5EF4-FFF2-40B4-BE49-F238E27FC236}">
                <a16:creationId xmlns:a16="http://schemas.microsoft.com/office/drawing/2014/main" id="{80694BA8-A779-23D3-9DFA-CB2EAED0D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B52D562-D736-3397-BF09-C7A74692A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EA352-0FA5-4F5B-A6B3-18C0AA68C92D}" type="slidenum">
              <a:rPr lang="en-CA" smtClean="0"/>
              <a:t>‹#›</a:t>
            </a:fld>
            <a:endParaRPr lang="en-CA"/>
          </a:p>
        </p:txBody>
      </p:sp>
    </p:spTree>
    <p:extLst>
      <p:ext uri="{BB962C8B-B14F-4D97-AF65-F5344CB8AC3E}">
        <p14:creationId xmlns:p14="http://schemas.microsoft.com/office/powerpoint/2010/main" val="110832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markus.kunej@mail.utoronto.c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buildings">
            <a:extLst>
              <a:ext uri="{FF2B5EF4-FFF2-40B4-BE49-F238E27FC236}">
                <a16:creationId xmlns:a16="http://schemas.microsoft.com/office/drawing/2014/main" id="{EFEDAB60-F4B2-01AC-2F05-73E13CB4FCBC}"/>
              </a:ext>
            </a:extLst>
          </p:cNvPr>
          <p:cNvPicPr>
            <a:picLocks noChangeAspect="1"/>
          </p:cNvPicPr>
          <p:nvPr/>
        </p:nvPicPr>
        <p:blipFill rotWithShape="1">
          <a:blip r:embed="rId2"/>
          <a:srcRect l="16599" t="9091" r="6700"/>
          <a:stretch/>
        </p:blipFill>
        <p:spPr>
          <a:xfrm>
            <a:off x="20" y="10"/>
            <a:ext cx="8668492" cy="6857990"/>
          </a:xfrm>
          <a:prstGeom prst="rect">
            <a:avLst/>
          </a:prstGeom>
        </p:spPr>
      </p:pic>
      <p:sp>
        <p:nvSpPr>
          <p:cNvPr id="37"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73B8FD-90E6-F2DA-E0D9-E90438C18D9C}"/>
              </a:ext>
            </a:extLst>
          </p:cNvPr>
          <p:cNvSpPr>
            <a:spLocks noGrp="1"/>
          </p:cNvSpPr>
          <p:nvPr>
            <p:ph type="ctrTitle"/>
          </p:nvPr>
        </p:nvSpPr>
        <p:spPr>
          <a:xfrm>
            <a:off x="7848600" y="1122363"/>
            <a:ext cx="4023360" cy="3204134"/>
          </a:xfrm>
        </p:spPr>
        <p:txBody>
          <a:bodyPr anchor="b">
            <a:normAutofit/>
          </a:bodyPr>
          <a:lstStyle/>
          <a:p>
            <a:pPr algn="l"/>
            <a:r>
              <a:rPr lang="en-US" sz="3700"/>
              <a:t>Modelling Air Pollutants in Major Construction Zones in Downtown Toronto</a:t>
            </a:r>
            <a:endParaRPr lang="en-CA" sz="3700" dirty="0"/>
          </a:p>
        </p:txBody>
      </p:sp>
      <p:sp>
        <p:nvSpPr>
          <p:cNvPr id="3" name="Subtitle 2">
            <a:extLst>
              <a:ext uri="{FF2B5EF4-FFF2-40B4-BE49-F238E27FC236}">
                <a16:creationId xmlns:a16="http://schemas.microsoft.com/office/drawing/2014/main" id="{E29E5043-FA99-E86C-E7CF-EEB57D14A83E}"/>
              </a:ext>
            </a:extLst>
          </p:cNvPr>
          <p:cNvSpPr>
            <a:spLocks noGrp="1"/>
          </p:cNvSpPr>
          <p:nvPr>
            <p:ph type="subTitle" idx="1"/>
          </p:nvPr>
        </p:nvSpPr>
        <p:spPr>
          <a:xfrm>
            <a:off x="7848600" y="4872922"/>
            <a:ext cx="4023360" cy="1208141"/>
          </a:xfrm>
        </p:spPr>
        <p:txBody>
          <a:bodyPr>
            <a:normAutofit/>
          </a:bodyPr>
          <a:lstStyle/>
          <a:p>
            <a:pPr algn="l"/>
            <a:r>
              <a:rPr lang="en-US" sz="2000" dirty="0"/>
              <a:t>Markus Kunej</a:t>
            </a:r>
          </a:p>
          <a:p>
            <a:pPr algn="l"/>
            <a:r>
              <a:rPr lang="en-US" sz="2000" dirty="0"/>
              <a:t>Supervisor: Professor Greg Evans</a:t>
            </a:r>
            <a:endParaRPr lang="en-CA" sz="2000" dirty="0"/>
          </a:p>
        </p:txBody>
      </p:sp>
      <p:sp>
        <p:nvSpPr>
          <p:cNvPr id="38"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918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Future Work</a:t>
            </a:r>
            <a:endParaRPr lang="en-CA" sz="4000" dirty="0">
              <a:solidFill>
                <a:srgbClr val="FFFFFF"/>
              </a:solidFill>
            </a:endParaRPr>
          </a:p>
        </p:txBody>
      </p:sp>
      <p:sp>
        <p:nvSpPr>
          <p:cNvPr id="7" name="Content Placeholder 2">
            <a:extLst>
              <a:ext uri="{FF2B5EF4-FFF2-40B4-BE49-F238E27FC236}">
                <a16:creationId xmlns:a16="http://schemas.microsoft.com/office/drawing/2014/main" id="{56CB54A9-AEA3-3E9D-2B07-057F48228E91}"/>
              </a:ext>
            </a:extLst>
          </p:cNvPr>
          <p:cNvSpPr>
            <a:spLocks noGrp="1"/>
          </p:cNvSpPr>
          <p:nvPr>
            <p:ph idx="1"/>
          </p:nvPr>
        </p:nvSpPr>
        <p:spPr>
          <a:xfrm>
            <a:off x="838200" y="1825625"/>
            <a:ext cx="10515600" cy="4351338"/>
          </a:xfrm>
        </p:spPr>
        <p:txBody>
          <a:bodyPr/>
          <a:lstStyle/>
          <a:p>
            <a:r>
              <a:rPr lang="en-US" dirty="0"/>
              <a:t>Train on longer periods of time</a:t>
            </a:r>
          </a:p>
          <a:p>
            <a:pPr lvl="1"/>
            <a:r>
              <a:rPr lang="en-US" dirty="0"/>
              <a:t>Use a more powerful computer</a:t>
            </a:r>
          </a:p>
          <a:p>
            <a:pPr lvl="1"/>
            <a:r>
              <a:rPr lang="en-US" dirty="0"/>
              <a:t>Reduce Dimensions</a:t>
            </a:r>
          </a:p>
          <a:p>
            <a:pPr lvl="2"/>
            <a:r>
              <a:rPr lang="en-US" dirty="0"/>
              <a:t>Johansen Co-Integration</a:t>
            </a:r>
          </a:p>
          <a:p>
            <a:pPr lvl="2"/>
            <a:r>
              <a:rPr lang="en-US" dirty="0"/>
              <a:t>Granger Causality</a:t>
            </a:r>
          </a:p>
          <a:p>
            <a:pPr lvl="2"/>
            <a:r>
              <a:rPr lang="en-US" dirty="0"/>
              <a:t>Expert Opinion</a:t>
            </a:r>
          </a:p>
          <a:p>
            <a:r>
              <a:rPr lang="en-US" dirty="0"/>
              <a:t>Model using Feedforward Neural Networks</a:t>
            </a:r>
          </a:p>
          <a:p>
            <a:pPr lvl="1"/>
            <a:r>
              <a:rPr lang="en-US" dirty="0"/>
              <a:t>Can still perform sensitivity analysis</a:t>
            </a:r>
          </a:p>
          <a:p>
            <a:pPr lvl="1"/>
            <a:endParaRPr lang="en-CA" dirty="0"/>
          </a:p>
        </p:txBody>
      </p:sp>
      <p:pic>
        <p:nvPicPr>
          <p:cNvPr id="12" name="Picture 11">
            <a:extLst>
              <a:ext uri="{FF2B5EF4-FFF2-40B4-BE49-F238E27FC236}">
                <a16:creationId xmlns:a16="http://schemas.microsoft.com/office/drawing/2014/main" id="{1FD4FFEE-2B82-7ED4-A571-EDF5072E5C3E}"/>
              </a:ext>
            </a:extLst>
          </p:cNvPr>
          <p:cNvPicPr>
            <a:picLocks noChangeAspect="1"/>
          </p:cNvPicPr>
          <p:nvPr/>
        </p:nvPicPr>
        <p:blipFill>
          <a:blip r:embed="rId3"/>
          <a:stretch>
            <a:fillRect/>
          </a:stretch>
        </p:blipFill>
        <p:spPr>
          <a:xfrm>
            <a:off x="8239125" y="1897856"/>
            <a:ext cx="3533775" cy="3533775"/>
          </a:xfrm>
          <a:prstGeom prst="rect">
            <a:avLst/>
          </a:prstGeom>
        </p:spPr>
      </p:pic>
    </p:spTree>
    <p:extLst>
      <p:ext uri="{BB962C8B-B14F-4D97-AF65-F5344CB8AC3E}">
        <p14:creationId xmlns:p14="http://schemas.microsoft.com/office/powerpoint/2010/main" val="263699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Summary</a:t>
            </a:r>
            <a:endParaRPr lang="en-CA" sz="4000" dirty="0">
              <a:solidFill>
                <a:srgbClr val="FFFFFF"/>
              </a:solidFill>
            </a:endParaRPr>
          </a:p>
        </p:txBody>
      </p:sp>
      <p:sp>
        <p:nvSpPr>
          <p:cNvPr id="5" name="Content Placeholder 2">
            <a:extLst>
              <a:ext uri="{FF2B5EF4-FFF2-40B4-BE49-F238E27FC236}">
                <a16:creationId xmlns:a16="http://schemas.microsoft.com/office/drawing/2014/main" id="{4543827E-CD03-FB3B-B271-7CA3FDF8B2C8}"/>
              </a:ext>
            </a:extLst>
          </p:cNvPr>
          <p:cNvSpPr>
            <a:spLocks noGrp="1"/>
          </p:cNvSpPr>
          <p:nvPr>
            <p:ph idx="1"/>
          </p:nvPr>
        </p:nvSpPr>
        <p:spPr>
          <a:xfrm>
            <a:off x="838200" y="1825625"/>
            <a:ext cx="7820025" cy="4351338"/>
          </a:xfrm>
        </p:spPr>
        <p:txBody>
          <a:bodyPr/>
          <a:lstStyle/>
          <a:p>
            <a:r>
              <a:rPr lang="en-US" dirty="0"/>
              <a:t>Best Model Type: Vector Autoregressive with Moving Average</a:t>
            </a:r>
          </a:p>
          <a:p>
            <a:r>
              <a:rPr lang="en-US" dirty="0"/>
              <a:t>Best Training Size: 1000 data points (vectors)</a:t>
            </a:r>
          </a:p>
          <a:p>
            <a:r>
              <a:rPr lang="en-US" dirty="0"/>
              <a:t>Best Data Resolution: 60 minutes</a:t>
            </a:r>
          </a:p>
          <a:p>
            <a:r>
              <a:rPr lang="en-US" dirty="0"/>
              <a:t>Sensitivity Analysis</a:t>
            </a:r>
          </a:p>
          <a:p>
            <a:r>
              <a:rPr lang="en-US" dirty="0"/>
              <a:t>Achieved Objective?</a:t>
            </a:r>
          </a:p>
          <a:p>
            <a:endParaRPr lang="en-US" dirty="0"/>
          </a:p>
          <a:p>
            <a:endParaRPr lang="en-CA" dirty="0"/>
          </a:p>
        </p:txBody>
      </p:sp>
      <p:graphicFrame>
        <p:nvGraphicFramePr>
          <p:cNvPr id="6" name="Table 8">
            <a:extLst>
              <a:ext uri="{FF2B5EF4-FFF2-40B4-BE49-F238E27FC236}">
                <a16:creationId xmlns:a16="http://schemas.microsoft.com/office/drawing/2014/main" id="{7A58791C-1AB2-78E8-68B2-7FD4E7D775ED}"/>
              </a:ext>
            </a:extLst>
          </p:cNvPr>
          <p:cNvGraphicFramePr>
            <a:graphicFrameLocks noGrp="1"/>
          </p:cNvGraphicFramePr>
          <p:nvPr>
            <p:extLst>
              <p:ext uri="{D42A27DB-BD31-4B8C-83A1-F6EECF244321}">
                <p14:modId xmlns:p14="http://schemas.microsoft.com/office/powerpoint/2010/main" val="1112882535"/>
              </p:ext>
            </p:extLst>
          </p:nvPr>
        </p:nvGraphicFramePr>
        <p:xfrm>
          <a:off x="8631665" y="2182602"/>
          <a:ext cx="3057525" cy="3637384"/>
        </p:xfrm>
        <a:graphic>
          <a:graphicData uri="http://schemas.openxmlformats.org/drawingml/2006/table">
            <a:tbl>
              <a:tblPr firstRow="1" bandRow="1">
                <a:tableStyleId>{5C22544A-7EE6-4342-B048-85BDC9FD1C3A}</a:tableStyleId>
              </a:tblPr>
              <a:tblGrid>
                <a:gridCol w="1460468">
                  <a:extLst>
                    <a:ext uri="{9D8B030D-6E8A-4147-A177-3AD203B41FA5}">
                      <a16:colId xmlns:a16="http://schemas.microsoft.com/office/drawing/2014/main" val="3273390505"/>
                    </a:ext>
                  </a:extLst>
                </a:gridCol>
                <a:gridCol w="1597057">
                  <a:extLst>
                    <a:ext uri="{9D8B030D-6E8A-4147-A177-3AD203B41FA5}">
                      <a16:colId xmlns:a16="http://schemas.microsoft.com/office/drawing/2014/main" val="1924689559"/>
                    </a:ext>
                  </a:extLst>
                </a:gridCol>
              </a:tblGrid>
              <a:tr h="592046">
                <a:tc>
                  <a:txBody>
                    <a:bodyPr/>
                    <a:lstStyle/>
                    <a:p>
                      <a:pPr algn="ctr"/>
                      <a:r>
                        <a:rPr lang="en-US" sz="1800" dirty="0"/>
                        <a:t>Responding Pollutant</a:t>
                      </a:r>
                      <a:endParaRPr lang="en-CA" sz="1800" dirty="0"/>
                    </a:p>
                  </a:txBody>
                  <a:tcPr/>
                </a:tc>
                <a:tc>
                  <a:txBody>
                    <a:bodyPr/>
                    <a:lstStyle/>
                    <a:p>
                      <a:pPr algn="ctr"/>
                      <a:r>
                        <a:rPr lang="en-US" sz="1800" dirty="0"/>
                        <a:t>Top Total Sensitivity</a:t>
                      </a:r>
                      <a:endParaRPr lang="en-CA" sz="1800" dirty="0"/>
                    </a:p>
                  </a:txBody>
                  <a:tcPr anchor="ctr"/>
                </a:tc>
                <a:extLst>
                  <a:ext uri="{0D108BD9-81ED-4DB2-BD59-A6C34878D82A}">
                    <a16:rowId xmlns:a16="http://schemas.microsoft.com/office/drawing/2014/main" val="503084425"/>
                  </a:ext>
                </a:extLst>
              </a:tr>
              <a:tr h="374663">
                <a:tc>
                  <a:txBody>
                    <a:bodyPr/>
                    <a:lstStyle/>
                    <a:p>
                      <a:pPr algn="ctr"/>
                      <a:r>
                        <a:rPr lang="en-US" dirty="0"/>
                        <a:t>PM1</a:t>
                      </a:r>
                      <a:endParaRPr lang="en-CA" dirty="0"/>
                    </a:p>
                  </a:txBody>
                  <a:tcPr/>
                </a:tc>
                <a:tc>
                  <a:txBody>
                    <a:bodyPr/>
                    <a:lstStyle/>
                    <a:p>
                      <a:pPr algn="ctr"/>
                      <a:r>
                        <a:rPr lang="en-US" dirty="0"/>
                        <a:t>Pressure</a:t>
                      </a:r>
                      <a:endParaRPr lang="en-CA" dirty="0"/>
                    </a:p>
                  </a:txBody>
                  <a:tcPr/>
                </a:tc>
                <a:extLst>
                  <a:ext uri="{0D108BD9-81ED-4DB2-BD59-A6C34878D82A}">
                    <a16:rowId xmlns:a16="http://schemas.microsoft.com/office/drawing/2014/main" val="3713048487"/>
                  </a:ext>
                </a:extLst>
              </a:tr>
              <a:tr h="374663">
                <a:tc>
                  <a:txBody>
                    <a:bodyPr/>
                    <a:lstStyle/>
                    <a:p>
                      <a:pPr algn="ctr"/>
                      <a:r>
                        <a:rPr lang="en-US" dirty="0"/>
                        <a:t>PM2</a:t>
                      </a:r>
                      <a:endParaRPr lang="en-CA" dirty="0"/>
                    </a:p>
                  </a:txBody>
                  <a:tcPr/>
                </a:tc>
                <a:tc>
                  <a:txBody>
                    <a:bodyPr/>
                    <a:lstStyle/>
                    <a:p>
                      <a:pPr algn="ctr"/>
                      <a:r>
                        <a:rPr lang="en-US" dirty="0"/>
                        <a:t>CO2</a:t>
                      </a:r>
                      <a:endParaRPr lang="en-CA" dirty="0"/>
                    </a:p>
                  </a:txBody>
                  <a:tcPr/>
                </a:tc>
                <a:extLst>
                  <a:ext uri="{0D108BD9-81ED-4DB2-BD59-A6C34878D82A}">
                    <a16:rowId xmlns:a16="http://schemas.microsoft.com/office/drawing/2014/main" val="788558983"/>
                  </a:ext>
                </a:extLst>
              </a:tr>
              <a:tr h="374663">
                <a:tc>
                  <a:txBody>
                    <a:bodyPr/>
                    <a:lstStyle/>
                    <a:p>
                      <a:pPr algn="ctr"/>
                      <a:r>
                        <a:rPr lang="en-US" dirty="0"/>
                        <a:t>PM10</a:t>
                      </a:r>
                      <a:endParaRPr lang="en-CA" dirty="0"/>
                    </a:p>
                  </a:txBody>
                  <a:tcPr/>
                </a:tc>
                <a:tc>
                  <a:txBody>
                    <a:bodyPr/>
                    <a:lstStyle/>
                    <a:p>
                      <a:pPr algn="ctr"/>
                      <a:r>
                        <a:rPr lang="en-US" dirty="0"/>
                        <a:t>Pressure</a:t>
                      </a:r>
                      <a:endParaRPr lang="en-CA" dirty="0"/>
                    </a:p>
                  </a:txBody>
                  <a:tcPr/>
                </a:tc>
                <a:extLst>
                  <a:ext uri="{0D108BD9-81ED-4DB2-BD59-A6C34878D82A}">
                    <a16:rowId xmlns:a16="http://schemas.microsoft.com/office/drawing/2014/main" val="862945337"/>
                  </a:ext>
                </a:extLst>
              </a:tr>
              <a:tr h="374663">
                <a:tc>
                  <a:txBody>
                    <a:bodyPr/>
                    <a:lstStyle/>
                    <a:p>
                      <a:pPr algn="ctr"/>
                      <a:r>
                        <a:rPr lang="en-US" dirty="0"/>
                        <a:t>CO</a:t>
                      </a:r>
                      <a:endParaRPr lang="en-CA" dirty="0"/>
                    </a:p>
                  </a:txBody>
                  <a:tcPr/>
                </a:tc>
                <a:tc>
                  <a:txBody>
                    <a:bodyPr/>
                    <a:lstStyle/>
                    <a:p>
                      <a:pPr algn="ctr"/>
                      <a:r>
                        <a:rPr lang="en-US" dirty="0"/>
                        <a:t>Wind Direction</a:t>
                      </a:r>
                      <a:endParaRPr lang="en-CA" dirty="0"/>
                    </a:p>
                  </a:txBody>
                  <a:tcPr/>
                </a:tc>
                <a:extLst>
                  <a:ext uri="{0D108BD9-81ED-4DB2-BD59-A6C34878D82A}">
                    <a16:rowId xmlns:a16="http://schemas.microsoft.com/office/drawing/2014/main" val="1551557000"/>
                  </a:ext>
                </a:extLst>
              </a:tr>
              <a:tr h="374663">
                <a:tc>
                  <a:txBody>
                    <a:bodyPr/>
                    <a:lstStyle/>
                    <a:p>
                      <a:pPr algn="ctr"/>
                      <a:r>
                        <a:rPr lang="en-US" dirty="0"/>
                        <a:t>CO2</a:t>
                      </a:r>
                      <a:endParaRPr lang="en-CA" dirty="0"/>
                    </a:p>
                  </a:txBody>
                  <a:tcPr/>
                </a:tc>
                <a:tc>
                  <a:txBody>
                    <a:bodyPr/>
                    <a:lstStyle/>
                    <a:p>
                      <a:pPr algn="ctr"/>
                      <a:r>
                        <a:rPr lang="en-US" dirty="0"/>
                        <a:t>Humidity</a:t>
                      </a:r>
                      <a:endParaRPr lang="en-CA" dirty="0"/>
                    </a:p>
                  </a:txBody>
                  <a:tcPr/>
                </a:tc>
                <a:extLst>
                  <a:ext uri="{0D108BD9-81ED-4DB2-BD59-A6C34878D82A}">
                    <a16:rowId xmlns:a16="http://schemas.microsoft.com/office/drawing/2014/main" val="847147577"/>
                  </a:ext>
                </a:extLst>
              </a:tr>
              <a:tr h="374663">
                <a:tc>
                  <a:txBody>
                    <a:bodyPr/>
                    <a:lstStyle/>
                    <a:p>
                      <a:pPr algn="ctr"/>
                      <a:r>
                        <a:rPr lang="en-US" dirty="0"/>
                        <a:t>O3</a:t>
                      </a:r>
                      <a:endParaRPr lang="en-CA" dirty="0"/>
                    </a:p>
                  </a:txBody>
                  <a:tcPr/>
                </a:tc>
                <a:tc>
                  <a:txBody>
                    <a:bodyPr/>
                    <a:lstStyle/>
                    <a:p>
                      <a:pPr algn="ctr"/>
                      <a:r>
                        <a:rPr lang="en-US" dirty="0"/>
                        <a:t>CO</a:t>
                      </a:r>
                      <a:endParaRPr lang="en-CA" dirty="0"/>
                    </a:p>
                  </a:txBody>
                  <a:tcPr/>
                </a:tc>
                <a:extLst>
                  <a:ext uri="{0D108BD9-81ED-4DB2-BD59-A6C34878D82A}">
                    <a16:rowId xmlns:a16="http://schemas.microsoft.com/office/drawing/2014/main" val="3498580346"/>
                  </a:ext>
                </a:extLst>
              </a:tr>
              <a:tr h="374663">
                <a:tc>
                  <a:txBody>
                    <a:bodyPr/>
                    <a:lstStyle/>
                    <a:p>
                      <a:pPr algn="ctr"/>
                      <a:r>
                        <a:rPr lang="en-US" dirty="0"/>
                        <a:t>NO</a:t>
                      </a:r>
                      <a:endParaRPr lang="en-CA" dirty="0"/>
                    </a:p>
                  </a:txBody>
                  <a:tcPr/>
                </a:tc>
                <a:tc>
                  <a:txBody>
                    <a:bodyPr/>
                    <a:lstStyle/>
                    <a:p>
                      <a:pPr algn="ctr"/>
                      <a:r>
                        <a:rPr lang="en-US" dirty="0"/>
                        <a:t>NO2</a:t>
                      </a:r>
                      <a:endParaRPr lang="en-CA" dirty="0"/>
                    </a:p>
                  </a:txBody>
                  <a:tcPr/>
                </a:tc>
                <a:extLst>
                  <a:ext uri="{0D108BD9-81ED-4DB2-BD59-A6C34878D82A}">
                    <a16:rowId xmlns:a16="http://schemas.microsoft.com/office/drawing/2014/main" val="3099507094"/>
                  </a:ext>
                </a:extLst>
              </a:tr>
              <a:tr h="374663">
                <a:tc>
                  <a:txBody>
                    <a:bodyPr/>
                    <a:lstStyle/>
                    <a:p>
                      <a:pPr algn="ctr"/>
                      <a:r>
                        <a:rPr lang="en-US" dirty="0"/>
                        <a:t>NO2</a:t>
                      </a:r>
                      <a:endParaRPr lang="en-CA" dirty="0"/>
                    </a:p>
                  </a:txBody>
                  <a:tcPr/>
                </a:tc>
                <a:tc>
                  <a:txBody>
                    <a:bodyPr/>
                    <a:lstStyle/>
                    <a:p>
                      <a:pPr algn="ctr"/>
                      <a:r>
                        <a:rPr lang="en-US" dirty="0"/>
                        <a:t>Wind Direction</a:t>
                      </a:r>
                      <a:endParaRPr lang="en-CA" dirty="0"/>
                    </a:p>
                  </a:txBody>
                  <a:tcPr/>
                </a:tc>
                <a:extLst>
                  <a:ext uri="{0D108BD9-81ED-4DB2-BD59-A6C34878D82A}">
                    <a16:rowId xmlns:a16="http://schemas.microsoft.com/office/drawing/2014/main" val="1629880210"/>
                  </a:ext>
                </a:extLst>
              </a:tr>
            </a:tbl>
          </a:graphicData>
        </a:graphic>
      </p:graphicFrame>
    </p:spTree>
    <p:extLst>
      <p:ext uri="{BB962C8B-B14F-4D97-AF65-F5344CB8AC3E}">
        <p14:creationId xmlns:p14="http://schemas.microsoft.com/office/powerpoint/2010/main" val="336180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1CD9BF8-3A67-47D6-5A60-02A970565E6B}"/>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Questions?</a:t>
            </a:r>
            <a:endParaRPr lang="en-CA" sz="4800" dirty="0">
              <a:solidFill>
                <a:srgbClr val="FFFFFF"/>
              </a:solidFill>
            </a:endParaRPr>
          </a:p>
        </p:txBody>
      </p:sp>
      <p:sp>
        <p:nvSpPr>
          <p:cNvPr id="5" name="Subtitle 4">
            <a:extLst>
              <a:ext uri="{FF2B5EF4-FFF2-40B4-BE49-F238E27FC236}">
                <a16:creationId xmlns:a16="http://schemas.microsoft.com/office/drawing/2014/main" id="{9687E20B-4831-A054-A197-23E7FDAC8DD1}"/>
              </a:ext>
            </a:extLst>
          </p:cNvPr>
          <p:cNvSpPr>
            <a:spLocks noGrp="1"/>
          </p:cNvSpPr>
          <p:nvPr>
            <p:ph type="subTitle" idx="1"/>
          </p:nvPr>
        </p:nvSpPr>
        <p:spPr>
          <a:xfrm>
            <a:off x="1350682" y="4870824"/>
            <a:ext cx="10005951" cy="1458258"/>
          </a:xfrm>
        </p:spPr>
        <p:txBody>
          <a:bodyPr anchor="ctr">
            <a:normAutofit/>
          </a:bodyPr>
          <a:lstStyle/>
          <a:p>
            <a:r>
              <a:rPr lang="en-US" dirty="0">
                <a:hlinkClick r:id="rId2"/>
              </a:rPr>
              <a:t>markus.kunej@mail.utoronto.ca</a:t>
            </a:r>
            <a:endParaRPr lang="en-US" dirty="0"/>
          </a:p>
          <a:p>
            <a:r>
              <a:rPr lang="en-CA" dirty="0"/>
              <a:t>https://github.com/markuskunej/air-pollution-thesis</a:t>
            </a:r>
          </a:p>
          <a:p>
            <a:pPr algn="l"/>
            <a:endParaRPr lang="en-CA" dirty="0"/>
          </a:p>
        </p:txBody>
      </p:sp>
    </p:spTree>
    <p:extLst>
      <p:ext uri="{BB962C8B-B14F-4D97-AF65-F5344CB8AC3E}">
        <p14:creationId xmlns:p14="http://schemas.microsoft.com/office/powerpoint/2010/main" val="203063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Background</a:t>
            </a:r>
            <a:endParaRPr lang="en-CA" sz="4000" dirty="0">
              <a:solidFill>
                <a:srgbClr val="FFFFFF"/>
              </a:solidFill>
            </a:endParaRPr>
          </a:p>
        </p:txBody>
      </p:sp>
      <p:sp>
        <p:nvSpPr>
          <p:cNvPr id="3" name="Content Placeholder 2">
            <a:extLst>
              <a:ext uri="{FF2B5EF4-FFF2-40B4-BE49-F238E27FC236}">
                <a16:creationId xmlns:a16="http://schemas.microsoft.com/office/drawing/2014/main" id="{28A629DC-FECB-C924-B40A-FA3721A8E0A0}"/>
              </a:ext>
            </a:extLst>
          </p:cNvPr>
          <p:cNvSpPr>
            <a:spLocks noGrp="1"/>
          </p:cNvSpPr>
          <p:nvPr>
            <p:ph idx="1"/>
          </p:nvPr>
        </p:nvSpPr>
        <p:spPr>
          <a:xfrm>
            <a:off x="942344" y="2112579"/>
            <a:ext cx="8067675" cy="3792342"/>
          </a:xfrm>
        </p:spPr>
        <p:txBody>
          <a:bodyPr>
            <a:normAutofit/>
          </a:bodyPr>
          <a:lstStyle/>
          <a:p>
            <a:pPr marL="0" indent="0" defTabSz="694944">
              <a:spcBef>
                <a:spcPts val="760"/>
              </a:spcBef>
              <a:buNone/>
            </a:pPr>
            <a:r>
              <a:rPr lang="en-US" sz="2400" kern="1200" dirty="0">
                <a:solidFill>
                  <a:schemeClr val="tx1"/>
                </a:solidFill>
                <a:latin typeface="+mn-lt"/>
                <a:ea typeface="+mn-ea"/>
                <a:cs typeface="+mn-cs"/>
              </a:rPr>
              <a:t>42% increase of total suspended particulates (TSP) near construction zones</a:t>
            </a:r>
            <a:r>
              <a:rPr lang="en-US" sz="2400" kern="1200" baseline="30000" dirty="0">
                <a:solidFill>
                  <a:schemeClr val="tx1"/>
                </a:solidFill>
                <a:latin typeface="+mn-lt"/>
                <a:ea typeface="+mn-ea"/>
                <a:cs typeface="+mn-cs"/>
              </a:rPr>
              <a:t>1</a:t>
            </a:r>
          </a:p>
          <a:p>
            <a:pPr marL="0" indent="0" defTabSz="694944">
              <a:spcBef>
                <a:spcPts val="760"/>
              </a:spcBef>
              <a:buNone/>
            </a:pPr>
            <a:r>
              <a:rPr lang="en-US" sz="2400" kern="1200" dirty="0">
                <a:solidFill>
                  <a:schemeClr val="tx1"/>
                </a:solidFill>
                <a:latin typeface="+mn-lt"/>
                <a:ea typeface="+mn-ea"/>
                <a:cs typeface="+mn-cs"/>
              </a:rPr>
              <a:t>Construction workers more likely to develop Chronic Obstructive Pulmonary Disease (COPD)</a:t>
            </a:r>
            <a:r>
              <a:rPr lang="en-US" sz="2400" kern="1200" baseline="30000" dirty="0">
                <a:solidFill>
                  <a:schemeClr val="tx1"/>
                </a:solidFill>
                <a:latin typeface="+mn-lt"/>
                <a:ea typeface="+mn-ea"/>
                <a:cs typeface="+mn-cs"/>
              </a:rPr>
              <a:t>2</a:t>
            </a:r>
            <a:endParaRPr lang="en-US" sz="2400" kern="1200" dirty="0">
              <a:solidFill>
                <a:schemeClr val="tx1"/>
              </a:solidFill>
              <a:latin typeface="+mn-lt"/>
              <a:ea typeface="+mn-ea"/>
              <a:cs typeface="+mn-cs"/>
            </a:endParaRPr>
          </a:p>
          <a:p>
            <a:pPr marL="0" indent="0" defTabSz="694944">
              <a:spcBef>
                <a:spcPts val="760"/>
              </a:spcBef>
              <a:buNone/>
            </a:pPr>
            <a:r>
              <a:rPr lang="en-US" sz="2400" kern="1200" dirty="0">
                <a:solidFill>
                  <a:schemeClr val="tx1"/>
                </a:solidFill>
                <a:latin typeface="+mn-lt"/>
                <a:ea typeface="+mn-ea"/>
                <a:cs typeface="+mn-cs"/>
              </a:rPr>
              <a:t>Emission rates vary with construction activity and weather</a:t>
            </a:r>
            <a:r>
              <a:rPr lang="en-US" sz="2400" kern="1200" baseline="30000" dirty="0">
                <a:solidFill>
                  <a:schemeClr val="tx1"/>
                </a:solidFill>
                <a:latin typeface="+mn-lt"/>
                <a:ea typeface="+mn-ea"/>
                <a:cs typeface="+mn-cs"/>
              </a:rPr>
              <a:t>3</a:t>
            </a:r>
          </a:p>
          <a:p>
            <a:pPr marL="0" indent="0" defTabSz="694944">
              <a:spcBef>
                <a:spcPts val="760"/>
              </a:spcBef>
              <a:buNone/>
            </a:pPr>
            <a:r>
              <a:rPr lang="en-US" sz="2400" kern="1200" dirty="0">
                <a:solidFill>
                  <a:schemeClr val="tx1"/>
                </a:solidFill>
                <a:latin typeface="+mn-lt"/>
                <a:ea typeface="+mn-ea"/>
                <a:cs typeface="+mn-cs"/>
              </a:rPr>
              <a:t>Past attempts to model/predict these pollutant levels can be improved</a:t>
            </a:r>
            <a:r>
              <a:rPr lang="en-US" sz="2400" kern="1200" baseline="30000" dirty="0">
                <a:solidFill>
                  <a:schemeClr val="tx1"/>
                </a:solidFill>
                <a:latin typeface="+mn-lt"/>
                <a:ea typeface="+mn-ea"/>
                <a:cs typeface="+mn-cs"/>
              </a:rPr>
              <a:t>4</a:t>
            </a:r>
          </a:p>
          <a:p>
            <a:pPr marL="521208" lvl="1" indent="-173736" defTabSz="694944">
              <a:spcBef>
                <a:spcPts val="380"/>
              </a:spcBef>
            </a:pPr>
            <a:r>
              <a:rPr lang="en-US" sz="2000" kern="1200" dirty="0">
                <a:solidFill>
                  <a:schemeClr val="tx1"/>
                </a:solidFill>
                <a:latin typeface="+mn-lt"/>
                <a:ea typeface="+mn-ea"/>
                <a:cs typeface="+mn-cs"/>
              </a:rPr>
              <a:t>Lack of meteorological data</a:t>
            </a:r>
          </a:p>
          <a:p>
            <a:pPr marL="521208" lvl="1" indent="-173736" defTabSz="694944">
              <a:spcBef>
                <a:spcPts val="380"/>
              </a:spcBef>
            </a:pPr>
            <a:r>
              <a:rPr lang="en-US" sz="2000" kern="1200" dirty="0">
                <a:solidFill>
                  <a:schemeClr val="tx1"/>
                </a:solidFill>
                <a:latin typeface="+mn-lt"/>
                <a:ea typeface="+mn-ea"/>
                <a:cs typeface="+mn-cs"/>
              </a:rPr>
              <a:t>Modelling a single pollutant at a time (not accounting for possible interdependencies)</a:t>
            </a:r>
          </a:p>
          <a:p>
            <a:endParaRPr lang="en-US" dirty="0"/>
          </a:p>
        </p:txBody>
      </p:sp>
      <p:sp>
        <p:nvSpPr>
          <p:cNvPr id="4" name="TextBox 3">
            <a:extLst>
              <a:ext uri="{FF2B5EF4-FFF2-40B4-BE49-F238E27FC236}">
                <a16:creationId xmlns:a16="http://schemas.microsoft.com/office/drawing/2014/main" id="{D3194915-CDA4-3CCF-5AAC-2ED8A2B75FFB}"/>
              </a:ext>
            </a:extLst>
          </p:cNvPr>
          <p:cNvSpPr txBox="1"/>
          <p:nvPr/>
        </p:nvSpPr>
        <p:spPr>
          <a:xfrm>
            <a:off x="314325" y="5985967"/>
            <a:ext cx="11344274" cy="790986"/>
          </a:xfrm>
          <a:prstGeom prst="rect">
            <a:avLst/>
          </a:prstGeom>
          <a:noFill/>
        </p:spPr>
        <p:txBody>
          <a:bodyPr wrap="square" rtlCol="0">
            <a:spAutoFit/>
          </a:bodyPr>
          <a:lstStyle/>
          <a:p>
            <a:pPr defTabSz="694944">
              <a:spcAft>
                <a:spcPts val="600"/>
              </a:spcAft>
            </a:pPr>
            <a:r>
              <a:rPr lang="en-CA" sz="760" kern="1200" dirty="0">
                <a:solidFill>
                  <a:schemeClr val="tx1"/>
                </a:solidFill>
                <a:latin typeface="+mn-lt"/>
                <a:ea typeface="+mn-ea"/>
                <a:cs typeface="+mn-cs"/>
              </a:rPr>
              <a:t>[1] H. Yan, G. Ding, H. Li, Y. Wang, L. Zhang, Q. Shen, and K. Feng, “Field evaluation of the dust impacts from construction sites on surrounding areas: A city case study in China,” Sustainability, vol. 11, no. 7, p. 1906, 2019.</a:t>
            </a:r>
          </a:p>
          <a:p>
            <a:pPr defTabSz="694944">
              <a:spcAft>
                <a:spcPts val="600"/>
              </a:spcAft>
            </a:pPr>
            <a:r>
              <a:rPr lang="en-CA" sz="760" kern="1200" dirty="0">
                <a:solidFill>
                  <a:schemeClr val="tx1"/>
                </a:solidFill>
                <a:latin typeface="+mn-lt"/>
                <a:ea typeface="+mn-ea"/>
                <a:cs typeface="+mn-cs"/>
              </a:rPr>
              <a:t>[2] I. A. Bergdahl, K. </a:t>
            </a:r>
            <a:r>
              <a:rPr lang="en-CA" sz="760" kern="1200" dirty="0" err="1">
                <a:solidFill>
                  <a:schemeClr val="tx1"/>
                </a:solidFill>
                <a:latin typeface="+mn-lt"/>
                <a:ea typeface="+mn-ea"/>
                <a:cs typeface="+mn-cs"/>
              </a:rPr>
              <a:t>Torén</a:t>
            </a:r>
            <a:r>
              <a:rPr lang="en-CA" sz="760" kern="1200" dirty="0">
                <a:solidFill>
                  <a:schemeClr val="tx1"/>
                </a:solidFill>
                <a:latin typeface="+mn-lt"/>
                <a:ea typeface="+mn-ea"/>
                <a:cs typeface="+mn-cs"/>
              </a:rPr>
              <a:t>, K. Eriksson, U. Hedlund, T. Nilsson, R. </a:t>
            </a:r>
            <a:r>
              <a:rPr lang="en-CA" sz="760" kern="1200" dirty="0" err="1">
                <a:solidFill>
                  <a:schemeClr val="tx1"/>
                </a:solidFill>
                <a:latin typeface="+mn-lt"/>
                <a:ea typeface="+mn-ea"/>
                <a:cs typeface="+mn-cs"/>
              </a:rPr>
              <a:t>Flodin</a:t>
            </a:r>
            <a:r>
              <a:rPr lang="en-CA" sz="760" kern="1200" dirty="0">
                <a:solidFill>
                  <a:schemeClr val="tx1"/>
                </a:solidFill>
                <a:latin typeface="+mn-lt"/>
                <a:ea typeface="+mn-ea"/>
                <a:cs typeface="+mn-cs"/>
              </a:rPr>
              <a:t>, and B. </a:t>
            </a:r>
            <a:r>
              <a:rPr lang="en-CA" sz="760" kern="1200" dirty="0" err="1">
                <a:solidFill>
                  <a:schemeClr val="tx1"/>
                </a:solidFill>
                <a:latin typeface="+mn-lt"/>
                <a:ea typeface="+mn-ea"/>
                <a:cs typeface="+mn-cs"/>
              </a:rPr>
              <a:t>Järvholm</a:t>
            </a:r>
            <a:r>
              <a:rPr lang="en-CA" sz="760" kern="1200" dirty="0">
                <a:solidFill>
                  <a:schemeClr val="tx1"/>
                </a:solidFill>
                <a:latin typeface="+mn-lt"/>
                <a:ea typeface="+mn-ea"/>
                <a:cs typeface="+mn-cs"/>
              </a:rPr>
              <a:t>, “Increased mortality in COPD among construction workers exposed to inorganic dust,” European Respiratory Journal, vol. 23, no. 3, pp. 402–406, 2004.</a:t>
            </a:r>
          </a:p>
          <a:p>
            <a:pPr defTabSz="694944">
              <a:spcAft>
                <a:spcPts val="600"/>
              </a:spcAft>
            </a:pPr>
            <a:r>
              <a:rPr lang="en-CA" sz="760" kern="1200" dirty="0">
                <a:solidFill>
                  <a:schemeClr val="tx1"/>
                </a:solidFill>
                <a:latin typeface="+mn-lt"/>
                <a:ea typeface="+mn-ea"/>
                <a:cs typeface="+mn-cs"/>
              </a:rPr>
              <a:t>[3] Y.-M. Chang, T.-C. Chang, and W.-K. Chen, “An estimation on overall emission rate of fugitive dust emitted from road construction activity,” Environmental Engineering Science, vol. 16, no. 5, pp. 375–388, 1999. </a:t>
            </a:r>
          </a:p>
          <a:p>
            <a:pPr defTabSz="694944">
              <a:spcAft>
                <a:spcPts val="600"/>
              </a:spcAft>
            </a:pPr>
            <a:r>
              <a:rPr lang="en-CA" sz="760" kern="1200" dirty="0">
                <a:solidFill>
                  <a:schemeClr val="tx1"/>
                </a:solidFill>
                <a:latin typeface="+mn-lt"/>
                <a:ea typeface="+mn-ea"/>
                <a:cs typeface="+mn-cs"/>
              </a:rPr>
              <a:t>[4] H. Li, A. </a:t>
            </a:r>
            <a:r>
              <a:rPr lang="en-CA" sz="760" kern="1200" dirty="0" err="1">
                <a:solidFill>
                  <a:schemeClr val="tx1"/>
                </a:solidFill>
                <a:latin typeface="+mn-lt"/>
                <a:ea typeface="+mn-ea"/>
                <a:cs typeface="+mn-cs"/>
              </a:rPr>
              <a:t>Cheshmehzangi</a:t>
            </a:r>
            <a:r>
              <a:rPr lang="en-CA" sz="760" kern="1200" dirty="0">
                <a:solidFill>
                  <a:schemeClr val="tx1"/>
                </a:solidFill>
                <a:latin typeface="+mn-lt"/>
                <a:ea typeface="+mn-ea"/>
                <a:cs typeface="+mn-cs"/>
              </a:rPr>
              <a:t>, Z. Zhang, Z. </a:t>
            </a:r>
            <a:r>
              <a:rPr lang="en-CA" sz="760" kern="1200" dirty="0" err="1">
                <a:solidFill>
                  <a:schemeClr val="tx1"/>
                </a:solidFill>
                <a:latin typeface="+mn-lt"/>
                <a:ea typeface="+mn-ea"/>
                <a:cs typeface="+mn-cs"/>
              </a:rPr>
              <a:t>Su</a:t>
            </a:r>
            <a:r>
              <a:rPr lang="en-CA" sz="760" kern="1200" dirty="0">
                <a:solidFill>
                  <a:schemeClr val="tx1"/>
                </a:solidFill>
                <a:latin typeface="+mn-lt"/>
                <a:ea typeface="+mn-ea"/>
                <a:cs typeface="+mn-cs"/>
              </a:rPr>
              <a:t>, S. </a:t>
            </a:r>
            <a:r>
              <a:rPr lang="en-CA" sz="760" kern="1200" dirty="0" err="1">
                <a:solidFill>
                  <a:schemeClr val="tx1"/>
                </a:solidFill>
                <a:latin typeface="+mn-lt"/>
                <a:ea typeface="+mn-ea"/>
                <a:cs typeface="+mn-cs"/>
              </a:rPr>
              <a:t>Pourroostaei</a:t>
            </a:r>
            <a:r>
              <a:rPr lang="en-CA" sz="760" kern="1200" dirty="0">
                <a:solidFill>
                  <a:schemeClr val="tx1"/>
                </a:solidFill>
                <a:latin typeface="+mn-lt"/>
                <a:ea typeface="+mn-ea"/>
                <a:cs typeface="+mn-cs"/>
              </a:rPr>
              <a:t> </a:t>
            </a:r>
            <a:r>
              <a:rPr lang="en-CA" sz="760" kern="1200" dirty="0" err="1">
                <a:solidFill>
                  <a:schemeClr val="tx1"/>
                </a:solidFill>
                <a:latin typeface="+mn-lt"/>
                <a:ea typeface="+mn-ea"/>
                <a:cs typeface="+mn-cs"/>
              </a:rPr>
              <a:t>Ardakani</a:t>
            </a:r>
            <a:r>
              <a:rPr lang="en-CA" sz="760" kern="1200" dirty="0">
                <a:solidFill>
                  <a:schemeClr val="tx1"/>
                </a:solidFill>
                <a:latin typeface="+mn-lt"/>
                <a:ea typeface="+mn-ea"/>
                <a:cs typeface="+mn-cs"/>
              </a:rPr>
              <a:t>, M. </a:t>
            </a:r>
            <a:r>
              <a:rPr lang="en-CA" sz="760" kern="1200" dirty="0" err="1">
                <a:solidFill>
                  <a:schemeClr val="tx1"/>
                </a:solidFill>
                <a:latin typeface="+mn-lt"/>
                <a:ea typeface="+mn-ea"/>
                <a:cs typeface="+mn-cs"/>
              </a:rPr>
              <a:t>Sedrez</a:t>
            </a:r>
            <a:r>
              <a:rPr lang="en-CA" sz="760" kern="1200" dirty="0">
                <a:solidFill>
                  <a:schemeClr val="tx1"/>
                </a:solidFill>
                <a:latin typeface="+mn-lt"/>
                <a:ea typeface="+mn-ea"/>
                <a:cs typeface="+mn-cs"/>
              </a:rPr>
              <a:t>, and A. </a:t>
            </a:r>
            <a:r>
              <a:rPr lang="en-CA" sz="760" kern="1200" dirty="0" err="1">
                <a:solidFill>
                  <a:schemeClr val="tx1"/>
                </a:solidFill>
                <a:latin typeface="+mn-lt"/>
                <a:ea typeface="+mn-ea"/>
                <a:cs typeface="+mn-cs"/>
              </a:rPr>
              <a:t>Dawodu</a:t>
            </a:r>
            <a:r>
              <a:rPr lang="en-CA" sz="760" kern="1200" dirty="0">
                <a:solidFill>
                  <a:schemeClr val="tx1"/>
                </a:solidFill>
                <a:latin typeface="+mn-lt"/>
                <a:ea typeface="+mn-ea"/>
                <a:cs typeface="+mn-cs"/>
              </a:rPr>
              <a:t>, “The correlation analysis between air quality and construction sites: Evaluation in the urban environment during the COVID-19 pandemic,” Sustainability, vol. 14, no. 12, p. 7075, 2022. </a:t>
            </a:r>
            <a:endParaRPr lang="en-CA" sz="1000" dirty="0"/>
          </a:p>
        </p:txBody>
      </p:sp>
      <p:pic>
        <p:nvPicPr>
          <p:cNvPr id="7" name="Graphic 6" descr="Crane with solid fill">
            <a:extLst>
              <a:ext uri="{FF2B5EF4-FFF2-40B4-BE49-F238E27FC236}">
                <a16:creationId xmlns:a16="http://schemas.microsoft.com/office/drawing/2014/main" id="{E29C83AE-7DA2-A17C-0959-2A103EACA4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1636" y="1955950"/>
            <a:ext cx="1289264" cy="1289264"/>
          </a:xfrm>
          <a:prstGeom prst="rect">
            <a:avLst/>
          </a:prstGeom>
        </p:spPr>
      </p:pic>
      <p:pic>
        <p:nvPicPr>
          <p:cNvPr id="9" name="Graphic 8" descr="Lungs outline">
            <a:extLst>
              <a:ext uri="{FF2B5EF4-FFF2-40B4-BE49-F238E27FC236}">
                <a16:creationId xmlns:a16="http://schemas.microsoft.com/office/drawing/2014/main" id="{ACFF408F-15F0-31ED-DE92-2F1F3D030B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1636" y="3572100"/>
            <a:ext cx="1289264" cy="1289264"/>
          </a:xfrm>
          <a:prstGeom prst="rect">
            <a:avLst/>
          </a:prstGeom>
        </p:spPr>
      </p:pic>
    </p:spTree>
    <p:extLst>
      <p:ext uri="{BB962C8B-B14F-4D97-AF65-F5344CB8AC3E}">
        <p14:creationId xmlns:p14="http://schemas.microsoft.com/office/powerpoint/2010/main" val="11122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Objectives</a:t>
            </a:r>
            <a:endParaRPr lang="en-CA" sz="4000" dirty="0">
              <a:solidFill>
                <a:srgbClr val="FFFFFF"/>
              </a:solidFill>
            </a:endParaRPr>
          </a:p>
        </p:txBody>
      </p:sp>
      <p:sp>
        <p:nvSpPr>
          <p:cNvPr id="3" name="Content Placeholder 2">
            <a:extLst>
              <a:ext uri="{FF2B5EF4-FFF2-40B4-BE49-F238E27FC236}">
                <a16:creationId xmlns:a16="http://schemas.microsoft.com/office/drawing/2014/main" id="{28A629DC-FECB-C924-B40A-FA3721A8E0A0}"/>
              </a:ext>
            </a:extLst>
          </p:cNvPr>
          <p:cNvSpPr>
            <a:spLocks noGrp="1"/>
          </p:cNvSpPr>
          <p:nvPr>
            <p:ph idx="1"/>
          </p:nvPr>
        </p:nvSpPr>
        <p:spPr>
          <a:xfrm>
            <a:off x="942344" y="2112579"/>
            <a:ext cx="8067675" cy="3792342"/>
          </a:xfrm>
        </p:spPr>
        <p:txBody>
          <a:bodyPr>
            <a:normAutofit/>
          </a:bodyPr>
          <a:lstStyle/>
          <a:p>
            <a:pPr marL="0" indent="0" defTabSz="694944">
              <a:spcBef>
                <a:spcPts val="760"/>
              </a:spcBef>
              <a:buNone/>
            </a:pPr>
            <a:r>
              <a:rPr lang="en-CA" sz="2400" dirty="0"/>
              <a:t>Improve forecasting of air pollutant levels in construction zones</a:t>
            </a:r>
          </a:p>
          <a:p>
            <a:pPr marL="0" indent="0" defTabSz="694944">
              <a:spcBef>
                <a:spcPts val="760"/>
              </a:spcBef>
              <a:buNone/>
            </a:pPr>
            <a:r>
              <a:rPr lang="en-CA" sz="2400" dirty="0"/>
              <a:t>Why?</a:t>
            </a:r>
          </a:p>
          <a:p>
            <a:pPr defTabSz="694944">
              <a:spcBef>
                <a:spcPts val="760"/>
              </a:spcBef>
              <a:buFont typeface="Wingdings" panose="05000000000000000000" pitchFamily="2" charset="2"/>
              <a:buChar char="§"/>
            </a:pPr>
            <a:r>
              <a:rPr lang="en-CA" sz="2400" dirty="0"/>
              <a:t>Construction companies can plan activity according to the forecast to minimize risk to workers and residents</a:t>
            </a:r>
          </a:p>
          <a:p>
            <a:pPr marL="0" indent="0" defTabSz="694944">
              <a:spcBef>
                <a:spcPts val="760"/>
              </a:spcBef>
              <a:buNone/>
            </a:pPr>
            <a:r>
              <a:rPr lang="en-CA" sz="2400" dirty="0"/>
              <a:t>How?</a:t>
            </a:r>
          </a:p>
          <a:p>
            <a:pPr defTabSz="694944">
              <a:spcBef>
                <a:spcPts val="760"/>
              </a:spcBef>
              <a:buFont typeface="Wingdings" panose="05000000000000000000" pitchFamily="2" charset="2"/>
              <a:buChar char="§"/>
            </a:pPr>
            <a:r>
              <a:rPr lang="en-CA" sz="2400" dirty="0"/>
              <a:t>10 </a:t>
            </a:r>
            <a:r>
              <a:rPr lang="en-CA" sz="2400" dirty="0" err="1"/>
              <a:t>AirSENCE</a:t>
            </a:r>
            <a:r>
              <a:rPr lang="en-CA" sz="2400" dirty="0"/>
              <a:t> units near Yonge &amp; Eglington Construction Hub</a:t>
            </a:r>
          </a:p>
          <a:p>
            <a:pPr defTabSz="694944">
              <a:spcBef>
                <a:spcPts val="760"/>
              </a:spcBef>
              <a:buFont typeface="Wingdings" panose="05000000000000000000" pitchFamily="2" charset="2"/>
              <a:buChar char="§"/>
            </a:pPr>
            <a:r>
              <a:rPr lang="en-CA" sz="2400" dirty="0"/>
              <a:t>Incorporate meteorological data (Humidity, Temperature, Wind Speed, etc.) and construction activity (Noise)</a:t>
            </a:r>
          </a:p>
          <a:p>
            <a:pPr defTabSz="694944">
              <a:spcBef>
                <a:spcPts val="760"/>
              </a:spcBef>
              <a:buFont typeface="Wingdings" panose="05000000000000000000" pitchFamily="2" charset="2"/>
              <a:buChar char="§"/>
            </a:pPr>
            <a:r>
              <a:rPr lang="en-CA" sz="2400" dirty="0"/>
              <a:t>Treat as Multivariate Time Series Problem</a:t>
            </a:r>
          </a:p>
          <a:p>
            <a:endParaRPr lang="en-US" dirty="0"/>
          </a:p>
        </p:txBody>
      </p:sp>
      <p:pic>
        <p:nvPicPr>
          <p:cNvPr id="5" name="Picture 4">
            <a:extLst>
              <a:ext uri="{FF2B5EF4-FFF2-40B4-BE49-F238E27FC236}">
                <a16:creationId xmlns:a16="http://schemas.microsoft.com/office/drawing/2014/main" id="{BEDDECCD-4107-CA63-ACA2-3BC378332C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5000"/>
                    </a14:imgEffect>
                  </a14:imgLayer>
                </a14:imgProps>
              </a:ext>
            </a:extLst>
          </a:blip>
          <a:stretch>
            <a:fillRect/>
          </a:stretch>
        </p:blipFill>
        <p:spPr>
          <a:xfrm>
            <a:off x="9204273" y="2107214"/>
            <a:ext cx="2793472" cy="2282166"/>
          </a:xfrm>
          <a:prstGeom prst="rect">
            <a:avLst/>
          </a:prstGeom>
        </p:spPr>
      </p:pic>
      <p:sp>
        <p:nvSpPr>
          <p:cNvPr id="6" name="TextBox 5">
            <a:extLst>
              <a:ext uri="{FF2B5EF4-FFF2-40B4-BE49-F238E27FC236}">
                <a16:creationId xmlns:a16="http://schemas.microsoft.com/office/drawing/2014/main" id="{D8B6E8D9-850C-F290-524D-D9C0898A273A}"/>
              </a:ext>
            </a:extLst>
          </p:cNvPr>
          <p:cNvSpPr txBox="1"/>
          <p:nvPr/>
        </p:nvSpPr>
        <p:spPr>
          <a:xfrm>
            <a:off x="168565" y="6071722"/>
            <a:ext cx="11854870" cy="369332"/>
          </a:xfrm>
          <a:prstGeom prst="rect">
            <a:avLst/>
          </a:prstGeom>
          <a:noFill/>
        </p:spPr>
        <p:txBody>
          <a:bodyPr wrap="square" rtlCol="0">
            <a:spAutoFit/>
          </a:bodyPr>
          <a:lstStyle/>
          <a:p>
            <a:pPr algn="ctr"/>
            <a:r>
              <a:rPr lang="en-CA" dirty="0"/>
              <a:t>CO, CO2, NO, NO2, O3, PM1, PM10, PM2.5, Humidity, Noise, Pressure, Temperature, Wind Direction, Wind Speed</a:t>
            </a:r>
          </a:p>
        </p:txBody>
      </p:sp>
      <p:sp>
        <p:nvSpPr>
          <p:cNvPr id="8" name="Rectangle 7">
            <a:extLst>
              <a:ext uri="{FF2B5EF4-FFF2-40B4-BE49-F238E27FC236}">
                <a16:creationId xmlns:a16="http://schemas.microsoft.com/office/drawing/2014/main" id="{03DD29F0-A701-C184-411A-679445CBD48C}"/>
              </a:ext>
            </a:extLst>
          </p:cNvPr>
          <p:cNvSpPr/>
          <p:nvPr/>
        </p:nvSpPr>
        <p:spPr>
          <a:xfrm>
            <a:off x="742950" y="6107679"/>
            <a:ext cx="4171951" cy="3333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F1A1C0A4-4FDF-A02C-1DBC-0E2BC8F83D6D}"/>
              </a:ext>
            </a:extLst>
          </p:cNvPr>
          <p:cNvSpPr txBox="1"/>
          <p:nvPr/>
        </p:nvSpPr>
        <p:spPr>
          <a:xfrm>
            <a:off x="9204273" y="1768660"/>
            <a:ext cx="3181981" cy="338554"/>
          </a:xfrm>
          <a:prstGeom prst="rect">
            <a:avLst/>
          </a:prstGeom>
          <a:noFill/>
        </p:spPr>
        <p:txBody>
          <a:bodyPr wrap="square" rtlCol="0">
            <a:spAutoFit/>
          </a:bodyPr>
          <a:lstStyle/>
          <a:p>
            <a:r>
              <a:rPr lang="en-US" sz="1600" dirty="0"/>
              <a:t>Location of 10 </a:t>
            </a:r>
            <a:r>
              <a:rPr lang="en-US" sz="1600" dirty="0" err="1"/>
              <a:t>AirSENCE</a:t>
            </a:r>
            <a:r>
              <a:rPr lang="en-US" sz="1600" dirty="0"/>
              <a:t> Units</a:t>
            </a:r>
            <a:endParaRPr lang="en-CA" sz="1600" dirty="0"/>
          </a:p>
        </p:txBody>
      </p:sp>
      <p:pic>
        <p:nvPicPr>
          <p:cNvPr id="1026" name="Picture 2" descr="AirSENCE&quot; - Advance, Accurate &amp; Affordable caaqMicro-Monitoring System  Envirotech Online">
            <a:extLst>
              <a:ext uri="{FF2B5EF4-FFF2-40B4-BE49-F238E27FC236}">
                <a16:creationId xmlns:a16="http://schemas.microsoft.com/office/drawing/2014/main" id="{CE7D41A1-49CC-E92C-085D-0E41714A78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9916" y="4419580"/>
            <a:ext cx="2262187" cy="162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3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Methods</a:t>
            </a:r>
            <a:endParaRPr lang="en-CA" sz="4000" dirty="0">
              <a:solidFill>
                <a:srgbClr val="FFFFFF"/>
              </a:solidFill>
            </a:endParaRPr>
          </a:p>
        </p:txBody>
      </p:sp>
      <p:sp>
        <p:nvSpPr>
          <p:cNvPr id="4" name="Content Placeholder 2">
            <a:extLst>
              <a:ext uri="{FF2B5EF4-FFF2-40B4-BE49-F238E27FC236}">
                <a16:creationId xmlns:a16="http://schemas.microsoft.com/office/drawing/2014/main" id="{A1F9A8CA-C61F-F07B-1881-13CCA42E2B2B}"/>
              </a:ext>
            </a:extLst>
          </p:cNvPr>
          <p:cNvSpPr txBox="1">
            <a:spLocks/>
          </p:cNvSpPr>
          <p:nvPr/>
        </p:nvSpPr>
        <p:spPr>
          <a:xfrm>
            <a:off x="1089049" y="2157797"/>
            <a:ext cx="75723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Vector Autoregressive (VAR) model:</a:t>
            </a:r>
          </a:p>
          <a:p>
            <a:endParaRPr lang="en-US" dirty="0"/>
          </a:p>
          <a:p>
            <a:endParaRPr lang="en-US" dirty="0"/>
          </a:p>
          <a:p>
            <a:r>
              <a:rPr lang="en-US" dirty="0"/>
              <a:t>Vector Autoregressive Moving Average (VARMA) model:</a:t>
            </a:r>
          </a:p>
          <a:p>
            <a:pPr marL="0" indent="0">
              <a:buFont typeface="Arial" panose="020B0604020202020204" pitchFamily="34" charset="0"/>
              <a:buNone/>
            </a:pPr>
            <a:endParaRPr lang="en-US" dirty="0"/>
          </a:p>
          <a:p>
            <a:endParaRPr lang="en-US" dirty="0"/>
          </a:p>
          <a:p>
            <a:r>
              <a:rPr lang="en-US" dirty="0"/>
              <a:t>Sobol Sensitivity Analysis</a:t>
            </a:r>
          </a:p>
          <a:p>
            <a:pPr lvl="1"/>
            <a:r>
              <a:rPr lang="en-US" dirty="0"/>
              <a:t>Generate Impulse Responses using </a:t>
            </a:r>
            <a:r>
              <a:rPr lang="en-US" dirty="0" err="1"/>
              <a:t>Saltelli</a:t>
            </a:r>
            <a:r>
              <a:rPr lang="en-US" dirty="0"/>
              <a:t> Sampling</a:t>
            </a:r>
            <a:r>
              <a:rPr lang="en-US" baseline="30000" dirty="0"/>
              <a:t>5</a:t>
            </a:r>
          </a:p>
        </p:txBody>
      </p:sp>
      <p:pic>
        <p:nvPicPr>
          <p:cNvPr id="7" name="Picture 6">
            <a:extLst>
              <a:ext uri="{FF2B5EF4-FFF2-40B4-BE49-F238E27FC236}">
                <a16:creationId xmlns:a16="http://schemas.microsoft.com/office/drawing/2014/main" id="{F04647C8-1D95-1BA1-C5B9-22EDFB3633CB}"/>
              </a:ext>
            </a:extLst>
          </p:cNvPr>
          <p:cNvPicPr>
            <a:picLocks noChangeAspect="1"/>
          </p:cNvPicPr>
          <p:nvPr/>
        </p:nvPicPr>
        <p:blipFill rotWithShape="1">
          <a:blip r:embed="rId3"/>
          <a:srcRect t="18744" b="16662"/>
          <a:stretch/>
        </p:blipFill>
        <p:spPr>
          <a:xfrm>
            <a:off x="2559948" y="2855004"/>
            <a:ext cx="5162104" cy="461946"/>
          </a:xfrm>
          <a:prstGeom prst="rect">
            <a:avLst/>
          </a:prstGeom>
        </p:spPr>
      </p:pic>
      <p:pic>
        <p:nvPicPr>
          <p:cNvPr id="9" name="Picture 8">
            <a:extLst>
              <a:ext uri="{FF2B5EF4-FFF2-40B4-BE49-F238E27FC236}">
                <a16:creationId xmlns:a16="http://schemas.microsoft.com/office/drawing/2014/main" id="{32156076-A8AC-7FB4-CB86-75D0F17FDDE9}"/>
              </a:ext>
            </a:extLst>
          </p:cNvPr>
          <p:cNvPicPr>
            <a:picLocks noChangeAspect="1"/>
          </p:cNvPicPr>
          <p:nvPr/>
        </p:nvPicPr>
        <p:blipFill>
          <a:blip r:embed="rId4"/>
          <a:stretch>
            <a:fillRect/>
          </a:stretch>
        </p:blipFill>
        <p:spPr>
          <a:xfrm>
            <a:off x="1089048" y="4762856"/>
            <a:ext cx="8103904" cy="517631"/>
          </a:xfrm>
          <a:prstGeom prst="rect">
            <a:avLst/>
          </a:prstGeom>
        </p:spPr>
      </p:pic>
      <p:sp>
        <p:nvSpPr>
          <p:cNvPr id="10" name="Rectangle 9">
            <a:extLst>
              <a:ext uri="{FF2B5EF4-FFF2-40B4-BE49-F238E27FC236}">
                <a16:creationId xmlns:a16="http://schemas.microsoft.com/office/drawing/2014/main" id="{04F2B920-9274-412D-D524-A65E604507CC}"/>
              </a:ext>
            </a:extLst>
          </p:cNvPr>
          <p:cNvSpPr/>
          <p:nvPr/>
        </p:nvSpPr>
        <p:spPr>
          <a:xfrm>
            <a:off x="2327922" y="4762856"/>
            <a:ext cx="2686050" cy="46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7473D3E9-89C1-8A3C-6A08-8EDCFAD24E2E}"/>
              </a:ext>
            </a:extLst>
          </p:cNvPr>
          <p:cNvSpPr/>
          <p:nvPr/>
        </p:nvSpPr>
        <p:spPr>
          <a:xfrm>
            <a:off x="6619331" y="4762856"/>
            <a:ext cx="2452291" cy="46194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a:extLst>
              <a:ext uri="{FF2B5EF4-FFF2-40B4-BE49-F238E27FC236}">
                <a16:creationId xmlns:a16="http://schemas.microsoft.com/office/drawing/2014/main" id="{E069ECAF-3911-DC4F-FF57-D917749522A9}"/>
              </a:ext>
            </a:extLst>
          </p:cNvPr>
          <p:cNvPicPr>
            <a:picLocks noChangeAspect="1"/>
          </p:cNvPicPr>
          <p:nvPr/>
        </p:nvPicPr>
        <p:blipFill>
          <a:blip r:embed="rId5"/>
          <a:stretch>
            <a:fillRect/>
          </a:stretch>
        </p:blipFill>
        <p:spPr>
          <a:xfrm>
            <a:off x="9333173" y="2541859"/>
            <a:ext cx="2551306" cy="3074445"/>
          </a:xfrm>
          <a:prstGeom prst="rect">
            <a:avLst/>
          </a:prstGeom>
        </p:spPr>
      </p:pic>
      <p:sp>
        <p:nvSpPr>
          <p:cNvPr id="17" name="TextBox 16">
            <a:extLst>
              <a:ext uri="{FF2B5EF4-FFF2-40B4-BE49-F238E27FC236}">
                <a16:creationId xmlns:a16="http://schemas.microsoft.com/office/drawing/2014/main" id="{55613045-87CE-E794-9596-2CE56E0B0AAE}"/>
              </a:ext>
            </a:extLst>
          </p:cNvPr>
          <p:cNvSpPr txBox="1"/>
          <p:nvPr/>
        </p:nvSpPr>
        <p:spPr>
          <a:xfrm>
            <a:off x="9333173" y="5667375"/>
            <a:ext cx="2808003" cy="430887"/>
          </a:xfrm>
          <a:prstGeom prst="rect">
            <a:avLst/>
          </a:prstGeom>
          <a:noFill/>
        </p:spPr>
        <p:txBody>
          <a:bodyPr wrap="square" rtlCol="0">
            <a:spAutoFit/>
          </a:bodyPr>
          <a:lstStyle/>
          <a:p>
            <a:r>
              <a:rPr lang="en-CA" sz="1100" dirty="0"/>
              <a:t>[5] Global sensitivity analysis: The Primer. Hoboken, NJ: John Wiley &amp;amp; Sons, 2008. </a:t>
            </a:r>
          </a:p>
        </p:txBody>
      </p:sp>
    </p:spTree>
    <p:extLst>
      <p:ext uri="{BB962C8B-B14F-4D97-AF65-F5344CB8AC3E}">
        <p14:creationId xmlns:p14="http://schemas.microsoft.com/office/powerpoint/2010/main" val="124850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Results – Model Type</a:t>
            </a:r>
            <a:endParaRPr lang="en-CA" sz="4000" dirty="0">
              <a:solidFill>
                <a:srgbClr val="FFFFFF"/>
              </a:solidFill>
            </a:endParaRPr>
          </a:p>
        </p:txBody>
      </p:sp>
      <p:pic>
        <p:nvPicPr>
          <p:cNvPr id="8" name="Content Placeholder 3">
            <a:extLst>
              <a:ext uri="{FF2B5EF4-FFF2-40B4-BE49-F238E27FC236}">
                <a16:creationId xmlns:a16="http://schemas.microsoft.com/office/drawing/2014/main" id="{558C5A4D-5D4F-99F8-E0EB-8D342183B0F4}"/>
              </a:ext>
            </a:extLst>
          </p:cNvPr>
          <p:cNvPicPr>
            <a:picLocks noGrp="1" noChangeAspect="1"/>
          </p:cNvPicPr>
          <p:nvPr>
            <p:ph idx="1"/>
          </p:nvPr>
        </p:nvPicPr>
        <p:blipFill rotWithShape="1">
          <a:blip r:embed="rId3"/>
          <a:srcRect l="7411" t="6087"/>
          <a:stretch/>
        </p:blipFill>
        <p:spPr>
          <a:xfrm>
            <a:off x="1143000" y="2219325"/>
            <a:ext cx="5168014" cy="4638675"/>
          </a:xfrm>
          <a:prstGeom prst="rect">
            <a:avLst/>
          </a:prstGeom>
        </p:spPr>
      </p:pic>
      <p:pic>
        <p:nvPicPr>
          <p:cNvPr id="11" name="Picture 10">
            <a:extLst>
              <a:ext uri="{FF2B5EF4-FFF2-40B4-BE49-F238E27FC236}">
                <a16:creationId xmlns:a16="http://schemas.microsoft.com/office/drawing/2014/main" id="{34CEDAB1-6E39-DAA0-7AE6-756597220337}"/>
              </a:ext>
            </a:extLst>
          </p:cNvPr>
          <p:cNvPicPr>
            <a:picLocks noChangeAspect="1"/>
          </p:cNvPicPr>
          <p:nvPr/>
        </p:nvPicPr>
        <p:blipFill>
          <a:blip r:embed="rId4"/>
          <a:stretch>
            <a:fillRect/>
          </a:stretch>
        </p:blipFill>
        <p:spPr>
          <a:xfrm>
            <a:off x="6955982" y="2636080"/>
            <a:ext cx="4616893" cy="2805112"/>
          </a:xfrm>
          <a:prstGeom prst="rect">
            <a:avLst/>
          </a:prstGeom>
        </p:spPr>
      </p:pic>
      <p:sp>
        <p:nvSpPr>
          <p:cNvPr id="12" name="TextBox 11">
            <a:extLst>
              <a:ext uri="{FF2B5EF4-FFF2-40B4-BE49-F238E27FC236}">
                <a16:creationId xmlns:a16="http://schemas.microsoft.com/office/drawing/2014/main" id="{2B00AB74-CB18-671D-9D8E-5FDF12FCD37F}"/>
              </a:ext>
            </a:extLst>
          </p:cNvPr>
          <p:cNvSpPr txBox="1"/>
          <p:nvPr/>
        </p:nvSpPr>
        <p:spPr>
          <a:xfrm>
            <a:off x="8165657" y="5193155"/>
            <a:ext cx="3829050" cy="276999"/>
          </a:xfrm>
          <a:prstGeom prst="rect">
            <a:avLst/>
          </a:prstGeom>
          <a:noFill/>
        </p:spPr>
        <p:txBody>
          <a:bodyPr wrap="square" rtlCol="0">
            <a:spAutoFit/>
          </a:bodyPr>
          <a:lstStyle/>
          <a:p>
            <a:r>
              <a:rPr lang="en-CA" sz="1200" dirty="0"/>
              <a:t>https://www.geeksforgeeks.org</a:t>
            </a:r>
          </a:p>
        </p:txBody>
      </p:sp>
      <p:sp>
        <p:nvSpPr>
          <p:cNvPr id="13" name="TextBox 12">
            <a:extLst>
              <a:ext uri="{FF2B5EF4-FFF2-40B4-BE49-F238E27FC236}">
                <a16:creationId xmlns:a16="http://schemas.microsoft.com/office/drawing/2014/main" id="{5CCDF3E1-2DEC-0199-72D0-CBCF540BC0CE}"/>
              </a:ext>
            </a:extLst>
          </p:cNvPr>
          <p:cNvSpPr txBox="1"/>
          <p:nvPr/>
        </p:nvSpPr>
        <p:spPr>
          <a:xfrm>
            <a:off x="804741" y="2147458"/>
            <a:ext cx="428623" cy="184666"/>
          </a:xfrm>
          <a:prstGeom prst="rect">
            <a:avLst/>
          </a:prstGeom>
          <a:noFill/>
        </p:spPr>
        <p:txBody>
          <a:bodyPr wrap="square" lIns="0" tIns="0" rIns="0" bIns="0" rtlCol="0">
            <a:spAutoFit/>
          </a:bodyPr>
          <a:lstStyle/>
          <a:p>
            <a:r>
              <a:rPr lang="en-US" sz="1200" dirty="0"/>
              <a:t>100%</a:t>
            </a:r>
            <a:endParaRPr lang="en-CA" sz="1200" dirty="0"/>
          </a:p>
        </p:txBody>
      </p:sp>
      <p:sp>
        <p:nvSpPr>
          <p:cNvPr id="15" name="TextBox 14">
            <a:extLst>
              <a:ext uri="{FF2B5EF4-FFF2-40B4-BE49-F238E27FC236}">
                <a16:creationId xmlns:a16="http://schemas.microsoft.com/office/drawing/2014/main" id="{CA5A520A-B232-B213-D87D-FCFB28547F35}"/>
              </a:ext>
            </a:extLst>
          </p:cNvPr>
          <p:cNvSpPr txBox="1"/>
          <p:nvPr/>
        </p:nvSpPr>
        <p:spPr>
          <a:xfrm>
            <a:off x="853905" y="3698061"/>
            <a:ext cx="338533" cy="184666"/>
          </a:xfrm>
          <a:prstGeom prst="rect">
            <a:avLst/>
          </a:prstGeom>
          <a:noFill/>
        </p:spPr>
        <p:txBody>
          <a:bodyPr wrap="square" lIns="0" tIns="0" rIns="0" bIns="0" rtlCol="0">
            <a:spAutoFit/>
          </a:bodyPr>
          <a:lstStyle/>
          <a:p>
            <a:r>
              <a:rPr lang="en-US" sz="1200" dirty="0"/>
              <a:t>60%</a:t>
            </a:r>
            <a:endParaRPr lang="en-CA" sz="1200" dirty="0"/>
          </a:p>
        </p:txBody>
      </p:sp>
      <p:sp>
        <p:nvSpPr>
          <p:cNvPr id="17" name="TextBox 16">
            <a:extLst>
              <a:ext uri="{FF2B5EF4-FFF2-40B4-BE49-F238E27FC236}">
                <a16:creationId xmlns:a16="http://schemas.microsoft.com/office/drawing/2014/main" id="{90963135-5B0B-39BD-339D-864C276B4FF7}"/>
              </a:ext>
            </a:extLst>
          </p:cNvPr>
          <p:cNvSpPr txBox="1"/>
          <p:nvPr/>
        </p:nvSpPr>
        <p:spPr>
          <a:xfrm>
            <a:off x="847082" y="4483105"/>
            <a:ext cx="338533" cy="184666"/>
          </a:xfrm>
          <a:prstGeom prst="rect">
            <a:avLst/>
          </a:prstGeom>
          <a:noFill/>
        </p:spPr>
        <p:txBody>
          <a:bodyPr wrap="square" lIns="0" tIns="0" rIns="0" bIns="0" rtlCol="0">
            <a:spAutoFit/>
          </a:bodyPr>
          <a:lstStyle/>
          <a:p>
            <a:r>
              <a:rPr lang="en-US" sz="1200" dirty="0"/>
              <a:t>40%</a:t>
            </a:r>
            <a:endParaRPr lang="en-CA" sz="1200" dirty="0"/>
          </a:p>
        </p:txBody>
      </p:sp>
      <p:sp>
        <p:nvSpPr>
          <p:cNvPr id="19" name="TextBox 18">
            <a:extLst>
              <a:ext uri="{FF2B5EF4-FFF2-40B4-BE49-F238E27FC236}">
                <a16:creationId xmlns:a16="http://schemas.microsoft.com/office/drawing/2014/main" id="{8494C0FF-0ECD-6611-E6A2-1F331CDE7822}"/>
              </a:ext>
            </a:extLst>
          </p:cNvPr>
          <p:cNvSpPr txBox="1"/>
          <p:nvPr/>
        </p:nvSpPr>
        <p:spPr>
          <a:xfrm>
            <a:off x="853905" y="5268149"/>
            <a:ext cx="338533" cy="184666"/>
          </a:xfrm>
          <a:prstGeom prst="rect">
            <a:avLst/>
          </a:prstGeom>
          <a:noFill/>
        </p:spPr>
        <p:txBody>
          <a:bodyPr wrap="square" lIns="0" tIns="0" rIns="0" bIns="0" rtlCol="0">
            <a:spAutoFit/>
          </a:bodyPr>
          <a:lstStyle/>
          <a:p>
            <a:r>
              <a:rPr lang="en-US" sz="1200" dirty="0"/>
              <a:t>20%</a:t>
            </a:r>
            <a:endParaRPr lang="en-CA" sz="1200" dirty="0"/>
          </a:p>
        </p:txBody>
      </p:sp>
      <p:sp>
        <p:nvSpPr>
          <p:cNvPr id="21" name="TextBox 20">
            <a:extLst>
              <a:ext uri="{FF2B5EF4-FFF2-40B4-BE49-F238E27FC236}">
                <a16:creationId xmlns:a16="http://schemas.microsoft.com/office/drawing/2014/main" id="{285BCFCD-F178-083E-6761-527E2F4BC4B6}"/>
              </a:ext>
            </a:extLst>
          </p:cNvPr>
          <p:cNvSpPr txBox="1"/>
          <p:nvPr/>
        </p:nvSpPr>
        <p:spPr>
          <a:xfrm>
            <a:off x="847083" y="2903136"/>
            <a:ext cx="338533" cy="184666"/>
          </a:xfrm>
          <a:prstGeom prst="rect">
            <a:avLst/>
          </a:prstGeom>
          <a:noFill/>
        </p:spPr>
        <p:txBody>
          <a:bodyPr wrap="square" lIns="0" tIns="0" rIns="0" bIns="0" rtlCol="0">
            <a:spAutoFit/>
          </a:bodyPr>
          <a:lstStyle/>
          <a:p>
            <a:r>
              <a:rPr lang="en-US" sz="1200" dirty="0"/>
              <a:t>80%</a:t>
            </a:r>
            <a:endParaRPr lang="en-CA" sz="1200" dirty="0"/>
          </a:p>
        </p:txBody>
      </p:sp>
      <p:sp>
        <p:nvSpPr>
          <p:cNvPr id="22" name="TextBox 21">
            <a:extLst>
              <a:ext uri="{FF2B5EF4-FFF2-40B4-BE49-F238E27FC236}">
                <a16:creationId xmlns:a16="http://schemas.microsoft.com/office/drawing/2014/main" id="{62AE6B11-58A2-B8D2-AFA0-B83C78ADBFD3}"/>
              </a:ext>
            </a:extLst>
          </p:cNvPr>
          <p:cNvSpPr txBox="1"/>
          <p:nvPr/>
        </p:nvSpPr>
        <p:spPr>
          <a:xfrm rot="16200000">
            <a:off x="-1037909" y="4032066"/>
            <a:ext cx="3295650" cy="369332"/>
          </a:xfrm>
          <a:prstGeom prst="rect">
            <a:avLst/>
          </a:prstGeom>
          <a:noFill/>
        </p:spPr>
        <p:txBody>
          <a:bodyPr wrap="square" rtlCol="0">
            <a:spAutoFit/>
          </a:bodyPr>
          <a:lstStyle/>
          <a:p>
            <a:r>
              <a:rPr lang="en-US" dirty="0"/>
              <a:t>Mean Absolute Percentage Error</a:t>
            </a:r>
            <a:endParaRPr lang="en-CA" dirty="0"/>
          </a:p>
        </p:txBody>
      </p:sp>
      <p:sp>
        <p:nvSpPr>
          <p:cNvPr id="28" name="TextBox 27">
            <a:extLst>
              <a:ext uri="{FF2B5EF4-FFF2-40B4-BE49-F238E27FC236}">
                <a16:creationId xmlns:a16="http://schemas.microsoft.com/office/drawing/2014/main" id="{9BCB13D1-3C6F-D15D-3B33-5A783F87BDB6}"/>
              </a:ext>
            </a:extLst>
          </p:cNvPr>
          <p:cNvSpPr txBox="1"/>
          <p:nvPr/>
        </p:nvSpPr>
        <p:spPr>
          <a:xfrm>
            <a:off x="930104" y="6048051"/>
            <a:ext cx="338533" cy="184666"/>
          </a:xfrm>
          <a:prstGeom prst="rect">
            <a:avLst/>
          </a:prstGeom>
          <a:noFill/>
        </p:spPr>
        <p:txBody>
          <a:bodyPr wrap="square" lIns="0" tIns="0" rIns="0" bIns="0" rtlCol="0">
            <a:spAutoFit/>
          </a:bodyPr>
          <a:lstStyle/>
          <a:p>
            <a:r>
              <a:rPr lang="en-US" sz="1200" dirty="0"/>
              <a:t>0%</a:t>
            </a:r>
            <a:endParaRPr lang="en-CA" sz="1200" dirty="0"/>
          </a:p>
        </p:txBody>
      </p:sp>
      <p:sp>
        <p:nvSpPr>
          <p:cNvPr id="29" name="TextBox 28">
            <a:extLst>
              <a:ext uri="{FF2B5EF4-FFF2-40B4-BE49-F238E27FC236}">
                <a16:creationId xmlns:a16="http://schemas.microsoft.com/office/drawing/2014/main" id="{46A95055-D8A9-D3D2-07C7-B2453FED59E3}"/>
              </a:ext>
            </a:extLst>
          </p:cNvPr>
          <p:cNvSpPr txBox="1"/>
          <p:nvPr/>
        </p:nvSpPr>
        <p:spPr>
          <a:xfrm>
            <a:off x="1522459" y="1601654"/>
            <a:ext cx="4338516" cy="646331"/>
          </a:xfrm>
          <a:prstGeom prst="rect">
            <a:avLst/>
          </a:prstGeom>
          <a:noFill/>
        </p:spPr>
        <p:txBody>
          <a:bodyPr wrap="square" rtlCol="0">
            <a:spAutoFit/>
          </a:bodyPr>
          <a:lstStyle/>
          <a:p>
            <a:pPr algn="ctr"/>
            <a:r>
              <a:rPr lang="en-US" dirty="0"/>
              <a:t>Vector Autoregressive with Moving Average Predicts with Less Error</a:t>
            </a:r>
            <a:endParaRPr lang="en-CA" dirty="0"/>
          </a:p>
        </p:txBody>
      </p:sp>
    </p:spTree>
    <p:extLst>
      <p:ext uri="{BB962C8B-B14F-4D97-AF65-F5344CB8AC3E}">
        <p14:creationId xmlns:p14="http://schemas.microsoft.com/office/powerpoint/2010/main" val="37219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Results – Training Size</a:t>
            </a:r>
            <a:endParaRPr lang="en-CA" sz="4000" dirty="0">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0855B656-51A0-7E9B-CA95-84F5DD9E9716}"/>
              </a:ext>
            </a:extLst>
          </p:cNvPr>
          <p:cNvPicPr>
            <a:picLocks noChangeAspect="1"/>
          </p:cNvPicPr>
          <p:nvPr/>
        </p:nvPicPr>
        <p:blipFill rotWithShape="1">
          <a:blip r:embed="rId3">
            <a:extLst>
              <a:ext uri="{28A0092B-C50C-407E-A947-70E740481C1C}">
                <a14:useLocalDpi xmlns:a14="http://schemas.microsoft.com/office/drawing/2010/main" val="0"/>
              </a:ext>
            </a:extLst>
          </a:blip>
          <a:srcRect l="6947" t="3941" r="37051" b="36528"/>
          <a:stretch/>
        </p:blipFill>
        <p:spPr>
          <a:xfrm>
            <a:off x="1228725" y="2431760"/>
            <a:ext cx="4648199" cy="4150018"/>
          </a:xfrm>
          <a:prstGeom prst="rect">
            <a:avLst/>
          </a:prstGeom>
        </p:spPr>
      </p:pic>
      <p:pic>
        <p:nvPicPr>
          <p:cNvPr id="6" name="Picture 5">
            <a:extLst>
              <a:ext uri="{FF2B5EF4-FFF2-40B4-BE49-F238E27FC236}">
                <a16:creationId xmlns:a16="http://schemas.microsoft.com/office/drawing/2014/main" id="{93C2EF93-B7FE-45FC-E061-F2A055EC0D09}"/>
              </a:ext>
            </a:extLst>
          </p:cNvPr>
          <p:cNvPicPr>
            <a:picLocks noChangeAspect="1"/>
          </p:cNvPicPr>
          <p:nvPr/>
        </p:nvPicPr>
        <p:blipFill>
          <a:blip r:embed="rId4"/>
          <a:stretch>
            <a:fillRect/>
          </a:stretch>
        </p:blipFill>
        <p:spPr>
          <a:xfrm>
            <a:off x="6515099" y="2157020"/>
            <a:ext cx="4743580" cy="3101179"/>
          </a:xfrm>
          <a:prstGeom prst="rect">
            <a:avLst/>
          </a:prstGeom>
        </p:spPr>
      </p:pic>
      <p:sp>
        <p:nvSpPr>
          <p:cNvPr id="7" name="TextBox 6">
            <a:extLst>
              <a:ext uri="{FF2B5EF4-FFF2-40B4-BE49-F238E27FC236}">
                <a16:creationId xmlns:a16="http://schemas.microsoft.com/office/drawing/2014/main" id="{380D8AC8-7858-173C-B89A-28B03D8240D5}"/>
              </a:ext>
            </a:extLst>
          </p:cNvPr>
          <p:cNvSpPr txBox="1"/>
          <p:nvPr/>
        </p:nvSpPr>
        <p:spPr>
          <a:xfrm>
            <a:off x="6796223" y="5411768"/>
            <a:ext cx="47435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Unable to train beyond 3000 data points for VAR, 1000 data points for VARMA</a:t>
            </a:r>
            <a:endParaRPr lang="en-CA" dirty="0"/>
          </a:p>
        </p:txBody>
      </p:sp>
      <p:sp>
        <p:nvSpPr>
          <p:cNvPr id="9" name="TextBox 8">
            <a:extLst>
              <a:ext uri="{FF2B5EF4-FFF2-40B4-BE49-F238E27FC236}">
                <a16:creationId xmlns:a16="http://schemas.microsoft.com/office/drawing/2014/main" id="{A28B1418-9548-A803-B2BD-6BE6AEAD73C7}"/>
              </a:ext>
            </a:extLst>
          </p:cNvPr>
          <p:cNvSpPr txBox="1"/>
          <p:nvPr/>
        </p:nvSpPr>
        <p:spPr>
          <a:xfrm>
            <a:off x="652197" y="2094715"/>
            <a:ext cx="5443803" cy="369332"/>
          </a:xfrm>
          <a:prstGeom prst="rect">
            <a:avLst/>
          </a:prstGeom>
          <a:solidFill>
            <a:schemeClr val="bg1"/>
          </a:solidFill>
        </p:spPr>
        <p:txBody>
          <a:bodyPr wrap="square" rtlCol="0">
            <a:spAutoFit/>
          </a:bodyPr>
          <a:lstStyle/>
          <a:p>
            <a:r>
              <a:rPr lang="en-US" dirty="0"/>
              <a:t>Increasing the Training Size Reduces the Model Error</a:t>
            </a:r>
            <a:endParaRPr lang="en-CA" dirty="0"/>
          </a:p>
        </p:txBody>
      </p:sp>
      <p:sp>
        <p:nvSpPr>
          <p:cNvPr id="10" name="TextBox 9">
            <a:extLst>
              <a:ext uri="{FF2B5EF4-FFF2-40B4-BE49-F238E27FC236}">
                <a16:creationId xmlns:a16="http://schemas.microsoft.com/office/drawing/2014/main" id="{5D2A0264-F7D4-71BB-F8B8-CC7721129C1B}"/>
              </a:ext>
            </a:extLst>
          </p:cNvPr>
          <p:cNvSpPr txBox="1"/>
          <p:nvPr/>
        </p:nvSpPr>
        <p:spPr>
          <a:xfrm>
            <a:off x="6529122" y="2092760"/>
            <a:ext cx="5443803" cy="369332"/>
          </a:xfrm>
          <a:prstGeom prst="rect">
            <a:avLst/>
          </a:prstGeom>
          <a:solidFill>
            <a:schemeClr val="bg1"/>
          </a:solidFill>
        </p:spPr>
        <p:txBody>
          <a:bodyPr wrap="square" rtlCol="0">
            <a:spAutoFit/>
          </a:bodyPr>
          <a:lstStyle/>
          <a:p>
            <a:r>
              <a:rPr lang="en-US" dirty="0"/>
              <a:t>Increasing the Training Size Increases the Time to Train</a:t>
            </a:r>
            <a:endParaRPr lang="en-CA" dirty="0"/>
          </a:p>
        </p:txBody>
      </p:sp>
      <p:sp>
        <p:nvSpPr>
          <p:cNvPr id="13" name="TextBox 12">
            <a:extLst>
              <a:ext uri="{FF2B5EF4-FFF2-40B4-BE49-F238E27FC236}">
                <a16:creationId xmlns:a16="http://schemas.microsoft.com/office/drawing/2014/main" id="{AD1ABFC9-407D-11D3-C3B9-90B13EBE5C21}"/>
              </a:ext>
            </a:extLst>
          </p:cNvPr>
          <p:cNvSpPr txBox="1"/>
          <p:nvPr/>
        </p:nvSpPr>
        <p:spPr>
          <a:xfrm>
            <a:off x="795007" y="2988259"/>
            <a:ext cx="519378" cy="307777"/>
          </a:xfrm>
          <a:prstGeom prst="rect">
            <a:avLst/>
          </a:prstGeom>
          <a:solidFill>
            <a:schemeClr val="bg1"/>
          </a:solidFill>
        </p:spPr>
        <p:txBody>
          <a:bodyPr wrap="square" rtlCol="0">
            <a:spAutoFit/>
          </a:bodyPr>
          <a:lstStyle/>
          <a:p>
            <a:r>
              <a:rPr lang="en-US" sz="1400" dirty="0"/>
              <a:t>35%</a:t>
            </a:r>
            <a:endParaRPr lang="en-CA" sz="1400" dirty="0"/>
          </a:p>
        </p:txBody>
      </p:sp>
      <p:sp>
        <p:nvSpPr>
          <p:cNvPr id="15" name="TextBox 14">
            <a:extLst>
              <a:ext uri="{FF2B5EF4-FFF2-40B4-BE49-F238E27FC236}">
                <a16:creationId xmlns:a16="http://schemas.microsoft.com/office/drawing/2014/main" id="{30BFBCF6-F0B2-2212-9A3D-8D13F01CAAE8}"/>
              </a:ext>
            </a:extLst>
          </p:cNvPr>
          <p:cNvSpPr txBox="1"/>
          <p:nvPr/>
        </p:nvSpPr>
        <p:spPr>
          <a:xfrm>
            <a:off x="795007" y="4426240"/>
            <a:ext cx="519378" cy="307777"/>
          </a:xfrm>
          <a:prstGeom prst="rect">
            <a:avLst/>
          </a:prstGeom>
          <a:solidFill>
            <a:schemeClr val="bg1"/>
          </a:solidFill>
        </p:spPr>
        <p:txBody>
          <a:bodyPr wrap="square" rtlCol="0">
            <a:spAutoFit/>
          </a:bodyPr>
          <a:lstStyle/>
          <a:p>
            <a:r>
              <a:rPr lang="en-US" sz="1400" dirty="0"/>
              <a:t>25%</a:t>
            </a:r>
            <a:endParaRPr lang="en-CA" sz="1400" dirty="0"/>
          </a:p>
        </p:txBody>
      </p:sp>
      <p:sp>
        <p:nvSpPr>
          <p:cNvPr id="17" name="TextBox 16">
            <a:extLst>
              <a:ext uri="{FF2B5EF4-FFF2-40B4-BE49-F238E27FC236}">
                <a16:creationId xmlns:a16="http://schemas.microsoft.com/office/drawing/2014/main" id="{EF5E7F53-7947-515B-DDD8-5E4B9A2547F5}"/>
              </a:ext>
            </a:extLst>
          </p:cNvPr>
          <p:cNvSpPr txBox="1"/>
          <p:nvPr/>
        </p:nvSpPr>
        <p:spPr>
          <a:xfrm>
            <a:off x="795072" y="5169492"/>
            <a:ext cx="519378" cy="307777"/>
          </a:xfrm>
          <a:prstGeom prst="rect">
            <a:avLst/>
          </a:prstGeom>
          <a:solidFill>
            <a:schemeClr val="bg1"/>
          </a:solidFill>
        </p:spPr>
        <p:txBody>
          <a:bodyPr wrap="square" rtlCol="0">
            <a:spAutoFit/>
          </a:bodyPr>
          <a:lstStyle/>
          <a:p>
            <a:r>
              <a:rPr lang="en-US" sz="1400" dirty="0"/>
              <a:t>20%</a:t>
            </a:r>
            <a:endParaRPr lang="en-CA" sz="1400" dirty="0"/>
          </a:p>
        </p:txBody>
      </p:sp>
      <p:sp>
        <p:nvSpPr>
          <p:cNvPr id="19" name="TextBox 18">
            <a:extLst>
              <a:ext uri="{FF2B5EF4-FFF2-40B4-BE49-F238E27FC236}">
                <a16:creationId xmlns:a16="http://schemas.microsoft.com/office/drawing/2014/main" id="{59678A94-37F6-7E21-6EBC-59C2B3F2AED1}"/>
              </a:ext>
            </a:extLst>
          </p:cNvPr>
          <p:cNvSpPr txBox="1"/>
          <p:nvPr/>
        </p:nvSpPr>
        <p:spPr>
          <a:xfrm>
            <a:off x="795007" y="5904210"/>
            <a:ext cx="519378" cy="307777"/>
          </a:xfrm>
          <a:prstGeom prst="rect">
            <a:avLst/>
          </a:prstGeom>
          <a:solidFill>
            <a:schemeClr val="bg1"/>
          </a:solidFill>
        </p:spPr>
        <p:txBody>
          <a:bodyPr wrap="square" rtlCol="0">
            <a:spAutoFit/>
          </a:bodyPr>
          <a:lstStyle/>
          <a:p>
            <a:r>
              <a:rPr lang="en-US" sz="1400" dirty="0"/>
              <a:t>15%</a:t>
            </a:r>
            <a:endParaRPr lang="en-CA" sz="1400" dirty="0"/>
          </a:p>
        </p:txBody>
      </p:sp>
      <p:sp>
        <p:nvSpPr>
          <p:cNvPr id="21" name="TextBox 20">
            <a:extLst>
              <a:ext uri="{FF2B5EF4-FFF2-40B4-BE49-F238E27FC236}">
                <a16:creationId xmlns:a16="http://schemas.microsoft.com/office/drawing/2014/main" id="{9F97E12B-815A-29A9-114A-83900EFAA2BE}"/>
              </a:ext>
            </a:extLst>
          </p:cNvPr>
          <p:cNvSpPr txBox="1"/>
          <p:nvPr/>
        </p:nvSpPr>
        <p:spPr>
          <a:xfrm>
            <a:off x="776022" y="3691522"/>
            <a:ext cx="519378" cy="307777"/>
          </a:xfrm>
          <a:prstGeom prst="rect">
            <a:avLst/>
          </a:prstGeom>
          <a:solidFill>
            <a:schemeClr val="bg1"/>
          </a:solidFill>
        </p:spPr>
        <p:txBody>
          <a:bodyPr wrap="square" rtlCol="0">
            <a:spAutoFit/>
          </a:bodyPr>
          <a:lstStyle/>
          <a:p>
            <a:r>
              <a:rPr lang="en-US" sz="1400" dirty="0"/>
              <a:t>30%</a:t>
            </a:r>
            <a:endParaRPr lang="en-CA" sz="1400" dirty="0"/>
          </a:p>
        </p:txBody>
      </p:sp>
      <p:sp>
        <p:nvSpPr>
          <p:cNvPr id="22" name="TextBox 21">
            <a:extLst>
              <a:ext uri="{FF2B5EF4-FFF2-40B4-BE49-F238E27FC236}">
                <a16:creationId xmlns:a16="http://schemas.microsoft.com/office/drawing/2014/main" id="{1144AD21-30DC-2532-13D0-A5FF5F55384A}"/>
              </a:ext>
            </a:extLst>
          </p:cNvPr>
          <p:cNvSpPr txBox="1"/>
          <p:nvPr/>
        </p:nvSpPr>
        <p:spPr>
          <a:xfrm>
            <a:off x="2566987" y="2582303"/>
            <a:ext cx="2128838" cy="307777"/>
          </a:xfrm>
          <a:prstGeom prst="rect">
            <a:avLst/>
          </a:prstGeom>
          <a:noFill/>
        </p:spPr>
        <p:txBody>
          <a:bodyPr wrap="square" rtlCol="0">
            <a:spAutoFit/>
          </a:bodyPr>
          <a:lstStyle/>
          <a:p>
            <a:r>
              <a:rPr lang="en-US" sz="1400" dirty="0"/>
              <a:t>Nitrogen Monoxide</a:t>
            </a:r>
            <a:endParaRPr lang="en-CA" sz="1400" dirty="0"/>
          </a:p>
        </p:txBody>
      </p:sp>
      <p:sp>
        <p:nvSpPr>
          <p:cNvPr id="23" name="TextBox 22">
            <a:extLst>
              <a:ext uri="{FF2B5EF4-FFF2-40B4-BE49-F238E27FC236}">
                <a16:creationId xmlns:a16="http://schemas.microsoft.com/office/drawing/2014/main" id="{6252C99F-5B72-4DA8-63FC-A826B17FF2A3}"/>
              </a:ext>
            </a:extLst>
          </p:cNvPr>
          <p:cNvSpPr txBox="1"/>
          <p:nvPr/>
        </p:nvSpPr>
        <p:spPr>
          <a:xfrm rot="16200000">
            <a:off x="-1036714" y="4214739"/>
            <a:ext cx="3295650" cy="338554"/>
          </a:xfrm>
          <a:prstGeom prst="rect">
            <a:avLst/>
          </a:prstGeom>
          <a:noFill/>
        </p:spPr>
        <p:txBody>
          <a:bodyPr wrap="square" rtlCol="0">
            <a:spAutoFit/>
          </a:bodyPr>
          <a:lstStyle/>
          <a:p>
            <a:r>
              <a:rPr lang="en-US" sz="1600" dirty="0"/>
              <a:t>Mean Absolute Percentage Error</a:t>
            </a:r>
            <a:endParaRPr lang="en-CA" sz="1600" dirty="0"/>
          </a:p>
        </p:txBody>
      </p:sp>
    </p:spTree>
    <p:extLst>
      <p:ext uri="{BB962C8B-B14F-4D97-AF65-F5344CB8AC3E}">
        <p14:creationId xmlns:p14="http://schemas.microsoft.com/office/powerpoint/2010/main" val="313152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Results – Measurement Resolution</a:t>
            </a:r>
            <a:endParaRPr lang="en-CA" sz="4000" dirty="0">
              <a:solidFill>
                <a:srgbClr val="FFFFFF"/>
              </a:solidFill>
            </a:endParaRPr>
          </a:p>
        </p:txBody>
      </p:sp>
      <p:pic>
        <p:nvPicPr>
          <p:cNvPr id="3" name="Content Placeholder 4">
            <a:extLst>
              <a:ext uri="{FF2B5EF4-FFF2-40B4-BE49-F238E27FC236}">
                <a16:creationId xmlns:a16="http://schemas.microsoft.com/office/drawing/2014/main" id="{45A52F8A-C59C-D501-AA0F-23DF072AFB67}"/>
              </a:ext>
            </a:extLst>
          </p:cNvPr>
          <p:cNvPicPr>
            <a:picLocks noGrp="1" noChangeAspect="1"/>
          </p:cNvPicPr>
          <p:nvPr>
            <p:ph idx="1"/>
          </p:nvPr>
        </p:nvPicPr>
        <p:blipFill rotWithShape="1">
          <a:blip r:embed="rId3"/>
          <a:srcRect l="12654" t="9266" r="2503"/>
          <a:stretch/>
        </p:blipFill>
        <p:spPr>
          <a:xfrm>
            <a:off x="1495425" y="2619375"/>
            <a:ext cx="4343400" cy="3637553"/>
          </a:xfrm>
        </p:spPr>
      </p:pic>
      <p:sp>
        <p:nvSpPr>
          <p:cNvPr id="4" name="TextBox 3">
            <a:extLst>
              <a:ext uri="{FF2B5EF4-FFF2-40B4-BE49-F238E27FC236}">
                <a16:creationId xmlns:a16="http://schemas.microsoft.com/office/drawing/2014/main" id="{DB06B825-E3CE-0EAC-E5C7-654F90BADB07}"/>
              </a:ext>
            </a:extLst>
          </p:cNvPr>
          <p:cNvSpPr txBox="1"/>
          <p:nvPr/>
        </p:nvSpPr>
        <p:spPr>
          <a:xfrm>
            <a:off x="1233362" y="4020100"/>
            <a:ext cx="300159" cy="184666"/>
          </a:xfrm>
          <a:prstGeom prst="rect">
            <a:avLst/>
          </a:prstGeom>
          <a:noFill/>
        </p:spPr>
        <p:txBody>
          <a:bodyPr wrap="square" lIns="0" tIns="0" rIns="0" bIns="0" rtlCol="0">
            <a:spAutoFit/>
          </a:bodyPr>
          <a:lstStyle/>
          <a:p>
            <a:r>
              <a:rPr lang="en-US" sz="1200" dirty="0"/>
              <a:t>30%</a:t>
            </a:r>
            <a:endParaRPr lang="en-CA" sz="1200" dirty="0"/>
          </a:p>
        </p:txBody>
      </p:sp>
      <p:sp>
        <p:nvSpPr>
          <p:cNvPr id="8" name="TextBox 7">
            <a:extLst>
              <a:ext uri="{FF2B5EF4-FFF2-40B4-BE49-F238E27FC236}">
                <a16:creationId xmlns:a16="http://schemas.microsoft.com/office/drawing/2014/main" id="{96722183-C71F-E805-936C-BF2F377E8E31}"/>
              </a:ext>
            </a:extLst>
          </p:cNvPr>
          <p:cNvSpPr txBox="1"/>
          <p:nvPr/>
        </p:nvSpPr>
        <p:spPr>
          <a:xfrm>
            <a:off x="1233363" y="2842987"/>
            <a:ext cx="338533" cy="184666"/>
          </a:xfrm>
          <a:prstGeom prst="rect">
            <a:avLst/>
          </a:prstGeom>
          <a:noFill/>
        </p:spPr>
        <p:txBody>
          <a:bodyPr wrap="square" lIns="0" tIns="0" rIns="0" bIns="0" rtlCol="0">
            <a:spAutoFit/>
          </a:bodyPr>
          <a:lstStyle/>
          <a:p>
            <a:r>
              <a:rPr lang="en-US" sz="1200" dirty="0"/>
              <a:t>60%</a:t>
            </a:r>
            <a:endParaRPr lang="en-CA" sz="1200" dirty="0"/>
          </a:p>
        </p:txBody>
      </p:sp>
      <p:sp>
        <p:nvSpPr>
          <p:cNvPr id="9" name="TextBox 8">
            <a:extLst>
              <a:ext uri="{FF2B5EF4-FFF2-40B4-BE49-F238E27FC236}">
                <a16:creationId xmlns:a16="http://schemas.microsoft.com/office/drawing/2014/main" id="{3554A20A-1C5E-D25E-DC7B-FFD1D1EDAF33}"/>
              </a:ext>
            </a:extLst>
          </p:cNvPr>
          <p:cNvSpPr txBox="1"/>
          <p:nvPr/>
        </p:nvSpPr>
        <p:spPr>
          <a:xfrm>
            <a:off x="1233363" y="3620597"/>
            <a:ext cx="338533" cy="184666"/>
          </a:xfrm>
          <a:prstGeom prst="rect">
            <a:avLst/>
          </a:prstGeom>
          <a:noFill/>
        </p:spPr>
        <p:txBody>
          <a:bodyPr wrap="square" lIns="0" tIns="0" rIns="0" bIns="0" rtlCol="0">
            <a:spAutoFit/>
          </a:bodyPr>
          <a:lstStyle/>
          <a:p>
            <a:r>
              <a:rPr lang="en-US" sz="1200" dirty="0"/>
              <a:t>40%</a:t>
            </a:r>
            <a:endParaRPr lang="en-CA" sz="1200" dirty="0"/>
          </a:p>
        </p:txBody>
      </p:sp>
      <p:sp>
        <p:nvSpPr>
          <p:cNvPr id="10" name="TextBox 9">
            <a:extLst>
              <a:ext uri="{FF2B5EF4-FFF2-40B4-BE49-F238E27FC236}">
                <a16:creationId xmlns:a16="http://schemas.microsoft.com/office/drawing/2014/main" id="{9DD00BF6-61C9-90EA-93AF-5FB6B8F2106D}"/>
              </a:ext>
            </a:extLst>
          </p:cNvPr>
          <p:cNvSpPr txBox="1"/>
          <p:nvPr/>
        </p:nvSpPr>
        <p:spPr>
          <a:xfrm>
            <a:off x="1233364" y="4796232"/>
            <a:ext cx="338533" cy="184666"/>
          </a:xfrm>
          <a:prstGeom prst="rect">
            <a:avLst/>
          </a:prstGeom>
          <a:noFill/>
        </p:spPr>
        <p:txBody>
          <a:bodyPr wrap="square" lIns="0" tIns="0" rIns="0" bIns="0" rtlCol="0">
            <a:spAutoFit/>
          </a:bodyPr>
          <a:lstStyle/>
          <a:p>
            <a:r>
              <a:rPr lang="en-US" sz="1200" dirty="0"/>
              <a:t>10%</a:t>
            </a:r>
            <a:endParaRPr lang="en-CA" sz="1200" dirty="0"/>
          </a:p>
        </p:txBody>
      </p:sp>
      <p:sp>
        <p:nvSpPr>
          <p:cNvPr id="11" name="TextBox 10">
            <a:extLst>
              <a:ext uri="{FF2B5EF4-FFF2-40B4-BE49-F238E27FC236}">
                <a16:creationId xmlns:a16="http://schemas.microsoft.com/office/drawing/2014/main" id="{B632CD6B-FD21-291C-C90C-187E95153269}"/>
              </a:ext>
            </a:extLst>
          </p:cNvPr>
          <p:cNvSpPr txBox="1"/>
          <p:nvPr/>
        </p:nvSpPr>
        <p:spPr>
          <a:xfrm>
            <a:off x="1233362" y="3233716"/>
            <a:ext cx="338533" cy="184666"/>
          </a:xfrm>
          <a:prstGeom prst="rect">
            <a:avLst/>
          </a:prstGeom>
          <a:noFill/>
        </p:spPr>
        <p:txBody>
          <a:bodyPr wrap="square" lIns="0" tIns="0" rIns="0" bIns="0" rtlCol="0">
            <a:spAutoFit/>
          </a:bodyPr>
          <a:lstStyle/>
          <a:p>
            <a:r>
              <a:rPr lang="en-US" sz="1200" dirty="0"/>
              <a:t>50%</a:t>
            </a:r>
            <a:endParaRPr lang="en-CA" sz="1200" dirty="0"/>
          </a:p>
        </p:txBody>
      </p:sp>
      <p:sp>
        <p:nvSpPr>
          <p:cNvPr id="12" name="TextBox 11">
            <a:extLst>
              <a:ext uri="{FF2B5EF4-FFF2-40B4-BE49-F238E27FC236}">
                <a16:creationId xmlns:a16="http://schemas.microsoft.com/office/drawing/2014/main" id="{F51302E0-95E9-2163-6928-B997E5E171B3}"/>
              </a:ext>
            </a:extLst>
          </p:cNvPr>
          <p:cNvSpPr txBox="1"/>
          <p:nvPr/>
        </p:nvSpPr>
        <p:spPr>
          <a:xfrm>
            <a:off x="1318446" y="5175816"/>
            <a:ext cx="338533" cy="184666"/>
          </a:xfrm>
          <a:prstGeom prst="rect">
            <a:avLst/>
          </a:prstGeom>
          <a:noFill/>
        </p:spPr>
        <p:txBody>
          <a:bodyPr wrap="square" lIns="0" tIns="0" rIns="0" bIns="0" rtlCol="0">
            <a:spAutoFit/>
          </a:bodyPr>
          <a:lstStyle/>
          <a:p>
            <a:r>
              <a:rPr lang="en-US" sz="1200" dirty="0"/>
              <a:t>0%</a:t>
            </a:r>
            <a:endParaRPr lang="en-CA" sz="1200" dirty="0"/>
          </a:p>
        </p:txBody>
      </p:sp>
      <p:sp>
        <p:nvSpPr>
          <p:cNvPr id="13" name="TextBox 12">
            <a:extLst>
              <a:ext uri="{FF2B5EF4-FFF2-40B4-BE49-F238E27FC236}">
                <a16:creationId xmlns:a16="http://schemas.microsoft.com/office/drawing/2014/main" id="{A247A672-7011-198A-FECD-44F20789992E}"/>
              </a:ext>
            </a:extLst>
          </p:cNvPr>
          <p:cNvSpPr txBox="1"/>
          <p:nvPr/>
        </p:nvSpPr>
        <p:spPr>
          <a:xfrm>
            <a:off x="1233362" y="4398331"/>
            <a:ext cx="300159" cy="184666"/>
          </a:xfrm>
          <a:prstGeom prst="rect">
            <a:avLst/>
          </a:prstGeom>
          <a:noFill/>
        </p:spPr>
        <p:txBody>
          <a:bodyPr wrap="square" lIns="0" tIns="0" rIns="0" bIns="0" rtlCol="0">
            <a:spAutoFit/>
          </a:bodyPr>
          <a:lstStyle/>
          <a:p>
            <a:r>
              <a:rPr lang="en-US" sz="1200" dirty="0"/>
              <a:t>20%</a:t>
            </a:r>
            <a:endParaRPr lang="en-CA" sz="1200" dirty="0"/>
          </a:p>
        </p:txBody>
      </p:sp>
      <p:sp>
        <p:nvSpPr>
          <p:cNvPr id="15" name="TextBox 14">
            <a:extLst>
              <a:ext uri="{FF2B5EF4-FFF2-40B4-BE49-F238E27FC236}">
                <a16:creationId xmlns:a16="http://schemas.microsoft.com/office/drawing/2014/main" id="{CEB12502-88D4-5C49-2620-06C9A72AD9F2}"/>
              </a:ext>
            </a:extLst>
          </p:cNvPr>
          <p:cNvSpPr txBox="1"/>
          <p:nvPr/>
        </p:nvSpPr>
        <p:spPr>
          <a:xfrm>
            <a:off x="6977474" y="3339016"/>
            <a:ext cx="4233770" cy="461665"/>
          </a:xfrm>
          <a:prstGeom prst="rect">
            <a:avLst/>
          </a:prstGeom>
          <a:noFill/>
        </p:spPr>
        <p:txBody>
          <a:bodyPr wrap="square" rtlCol="0">
            <a:spAutoFit/>
          </a:bodyPr>
          <a:lstStyle/>
          <a:p>
            <a:r>
              <a:rPr lang="en-US" sz="2400" dirty="0"/>
              <a:t>1000 x 1 min = 16.7 hours</a:t>
            </a:r>
            <a:endParaRPr lang="en-CA" sz="2400" dirty="0"/>
          </a:p>
        </p:txBody>
      </p:sp>
      <p:sp>
        <p:nvSpPr>
          <p:cNvPr id="17" name="TextBox 16">
            <a:extLst>
              <a:ext uri="{FF2B5EF4-FFF2-40B4-BE49-F238E27FC236}">
                <a16:creationId xmlns:a16="http://schemas.microsoft.com/office/drawing/2014/main" id="{439B3B78-7CDE-EC4C-B18A-0022E1C9DF7F}"/>
              </a:ext>
            </a:extLst>
          </p:cNvPr>
          <p:cNvSpPr txBox="1"/>
          <p:nvPr/>
        </p:nvSpPr>
        <p:spPr>
          <a:xfrm>
            <a:off x="6977474" y="4100465"/>
            <a:ext cx="4038733" cy="461665"/>
          </a:xfrm>
          <a:prstGeom prst="rect">
            <a:avLst/>
          </a:prstGeom>
          <a:noFill/>
        </p:spPr>
        <p:txBody>
          <a:bodyPr wrap="square" rtlCol="0">
            <a:spAutoFit/>
          </a:bodyPr>
          <a:lstStyle/>
          <a:p>
            <a:r>
              <a:rPr lang="en-US" sz="2400" dirty="0"/>
              <a:t>1000 x 60 min = 41.7 days</a:t>
            </a:r>
            <a:endParaRPr lang="en-CA" sz="2400" dirty="0"/>
          </a:p>
        </p:txBody>
      </p:sp>
      <p:sp>
        <p:nvSpPr>
          <p:cNvPr id="19" name="TextBox 18">
            <a:extLst>
              <a:ext uri="{FF2B5EF4-FFF2-40B4-BE49-F238E27FC236}">
                <a16:creationId xmlns:a16="http://schemas.microsoft.com/office/drawing/2014/main" id="{411D5ACD-BB6B-9425-BFE8-D78DA26189EE}"/>
              </a:ext>
            </a:extLst>
          </p:cNvPr>
          <p:cNvSpPr txBox="1"/>
          <p:nvPr/>
        </p:nvSpPr>
        <p:spPr>
          <a:xfrm rot="16200000">
            <a:off x="-438873" y="3770091"/>
            <a:ext cx="2934249" cy="307777"/>
          </a:xfrm>
          <a:prstGeom prst="rect">
            <a:avLst/>
          </a:prstGeom>
          <a:noFill/>
        </p:spPr>
        <p:txBody>
          <a:bodyPr wrap="square" rtlCol="0">
            <a:spAutoFit/>
          </a:bodyPr>
          <a:lstStyle/>
          <a:p>
            <a:r>
              <a:rPr lang="en-US" sz="1400" dirty="0"/>
              <a:t>Mean Absolute Percentage Error</a:t>
            </a:r>
            <a:endParaRPr lang="en-CA" sz="1400" dirty="0"/>
          </a:p>
        </p:txBody>
      </p:sp>
      <p:sp>
        <p:nvSpPr>
          <p:cNvPr id="21" name="TextBox 20">
            <a:extLst>
              <a:ext uri="{FF2B5EF4-FFF2-40B4-BE49-F238E27FC236}">
                <a16:creationId xmlns:a16="http://schemas.microsoft.com/office/drawing/2014/main" id="{8374B0D9-F83C-F2AE-74EE-8244ECD4242A}"/>
              </a:ext>
            </a:extLst>
          </p:cNvPr>
          <p:cNvSpPr txBox="1"/>
          <p:nvPr/>
        </p:nvSpPr>
        <p:spPr>
          <a:xfrm>
            <a:off x="694140" y="2163838"/>
            <a:ext cx="6773459" cy="369332"/>
          </a:xfrm>
          <a:prstGeom prst="rect">
            <a:avLst/>
          </a:prstGeom>
          <a:noFill/>
        </p:spPr>
        <p:txBody>
          <a:bodyPr wrap="square" rtlCol="0">
            <a:spAutoFit/>
          </a:bodyPr>
          <a:lstStyle/>
          <a:p>
            <a:r>
              <a:rPr lang="en-US" dirty="0"/>
              <a:t>Higher Time Resolution Data Produces Lower Forecast Error</a:t>
            </a:r>
            <a:endParaRPr lang="en-CA" dirty="0"/>
          </a:p>
        </p:txBody>
      </p:sp>
      <p:sp>
        <p:nvSpPr>
          <p:cNvPr id="26" name="TextBox 25">
            <a:extLst>
              <a:ext uri="{FF2B5EF4-FFF2-40B4-BE49-F238E27FC236}">
                <a16:creationId xmlns:a16="http://schemas.microsoft.com/office/drawing/2014/main" id="{2F63E8A5-1BDB-B49C-B6B1-EBF7759234DE}"/>
              </a:ext>
            </a:extLst>
          </p:cNvPr>
          <p:cNvSpPr txBox="1"/>
          <p:nvPr/>
        </p:nvSpPr>
        <p:spPr>
          <a:xfrm>
            <a:off x="3241735" y="2646282"/>
            <a:ext cx="752475" cy="369332"/>
          </a:xfrm>
          <a:prstGeom prst="rect">
            <a:avLst/>
          </a:prstGeom>
          <a:noFill/>
        </p:spPr>
        <p:txBody>
          <a:bodyPr wrap="square" rtlCol="0">
            <a:spAutoFit/>
          </a:bodyPr>
          <a:lstStyle/>
          <a:p>
            <a:r>
              <a:rPr lang="en-US" dirty="0"/>
              <a:t>NO</a:t>
            </a:r>
            <a:r>
              <a:rPr lang="en-US" baseline="-25000" dirty="0"/>
              <a:t>2</a:t>
            </a:r>
            <a:endParaRPr lang="en-CA" baseline="-25000" dirty="0"/>
          </a:p>
        </p:txBody>
      </p:sp>
    </p:spTree>
    <p:extLst>
      <p:ext uri="{BB962C8B-B14F-4D97-AF65-F5344CB8AC3E}">
        <p14:creationId xmlns:p14="http://schemas.microsoft.com/office/powerpoint/2010/main" val="186625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P spid="13" grpId="0"/>
      <p:bldP spid="15" grpId="0"/>
      <p:bldP spid="17" grpId="0"/>
      <p:bldP spid="19"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Results – Sensitivity Analysis</a:t>
            </a:r>
            <a:endParaRPr lang="en-CA" sz="4000" dirty="0">
              <a:solidFill>
                <a:srgbClr val="FFFFFF"/>
              </a:solidFill>
            </a:endParaRPr>
          </a:p>
        </p:txBody>
      </p:sp>
      <p:pic>
        <p:nvPicPr>
          <p:cNvPr id="3" name="Content Placeholder 4">
            <a:extLst>
              <a:ext uri="{FF2B5EF4-FFF2-40B4-BE49-F238E27FC236}">
                <a16:creationId xmlns:a16="http://schemas.microsoft.com/office/drawing/2014/main" id="{25135625-312B-EC94-42D7-290D67C20398}"/>
              </a:ext>
            </a:extLst>
          </p:cNvPr>
          <p:cNvPicPr>
            <a:picLocks noGrp="1" noChangeAspect="1"/>
          </p:cNvPicPr>
          <p:nvPr>
            <p:ph idx="1"/>
          </p:nvPr>
        </p:nvPicPr>
        <p:blipFill>
          <a:blip r:embed="rId3"/>
          <a:stretch>
            <a:fillRect/>
          </a:stretch>
        </p:blipFill>
        <p:spPr>
          <a:xfrm>
            <a:off x="314340" y="1924820"/>
            <a:ext cx="2933670" cy="4351338"/>
          </a:xfrm>
        </p:spPr>
      </p:pic>
      <p:pic>
        <p:nvPicPr>
          <p:cNvPr id="4" name="Picture 3">
            <a:extLst>
              <a:ext uri="{FF2B5EF4-FFF2-40B4-BE49-F238E27FC236}">
                <a16:creationId xmlns:a16="http://schemas.microsoft.com/office/drawing/2014/main" id="{4FE4023B-401C-513B-05EE-00EA098F923B}"/>
              </a:ext>
            </a:extLst>
          </p:cNvPr>
          <p:cNvPicPr>
            <a:picLocks noChangeAspect="1"/>
          </p:cNvPicPr>
          <p:nvPr/>
        </p:nvPicPr>
        <p:blipFill rotWithShape="1">
          <a:blip r:embed="rId4"/>
          <a:srcRect r="1852"/>
          <a:stretch/>
        </p:blipFill>
        <p:spPr>
          <a:xfrm>
            <a:off x="3543302" y="1924820"/>
            <a:ext cx="4544330" cy="4351338"/>
          </a:xfrm>
          <a:prstGeom prst="rect">
            <a:avLst/>
          </a:prstGeom>
        </p:spPr>
      </p:pic>
      <p:graphicFrame>
        <p:nvGraphicFramePr>
          <p:cNvPr id="8" name="Table 8">
            <a:extLst>
              <a:ext uri="{FF2B5EF4-FFF2-40B4-BE49-F238E27FC236}">
                <a16:creationId xmlns:a16="http://schemas.microsoft.com/office/drawing/2014/main" id="{47F483DF-F336-105D-FA59-72DFEB1C3F8B}"/>
              </a:ext>
            </a:extLst>
          </p:cNvPr>
          <p:cNvGraphicFramePr>
            <a:graphicFrameLocks noGrp="1"/>
          </p:cNvGraphicFramePr>
          <p:nvPr>
            <p:extLst>
              <p:ext uri="{D42A27DB-BD31-4B8C-83A1-F6EECF244321}">
                <p14:modId xmlns:p14="http://schemas.microsoft.com/office/powerpoint/2010/main" val="224874860"/>
              </p:ext>
            </p:extLst>
          </p:nvPr>
        </p:nvGraphicFramePr>
        <p:xfrm>
          <a:off x="8611053" y="2185989"/>
          <a:ext cx="3057525" cy="3637384"/>
        </p:xfrm>
        <a:graphic>
          <a:graphicData uri="http://schemas.openxmlformats.org/drawingml/2006/table">
            <a:tbl>
              <a:tblPr firstRow="1" bandRow="1">
                <a:tableStyleId>{5C22544A-7EE6-4342-B048-85BDC9FD1C3A}</a:tableStyleId>
              </a:tblPr>
              <a:tblGrid>
                <a:gridCol w="1460468">
                  <a:extLst>
                    <a:ext uri="{9D8B030D-6E8A-4147-A177-3AD203B41FA5}">
                      <a16:colId xmlns:a16="http://schemas.microsoft.com/office/drawing/2014/main" val="3273390505"/>
                    </a:ext>
                  </a:extLst>
                </a:gridCol>
                <a:gridCol w="1597057">
                  <a:extLst>
                    <a:ext uri="{9D8B030D-6E8A-4147-A177-3AD203B41FA5}">
                      <a16:colId xmlns:a16="http://schemas.microsoft.com/office/drawing/2014/main" val="1924689559"/>
                    </a:ext>
                  </a:extLst>
                </a:gridCol>
              </a:tblGrid>
              <a:tr h="592046">
                <a:tc>
                  <a:txBody>
                    <a:bodyPr/>
                    <a:lstStyle/>
                    <a:p>
                      <a:pPr algn="ctr"/>
                      <a:r>
                        <a:rPr lang="en-US" sz="1800" dirty="0"/>
                        <a:t>Responding Pollutant</a:t>
                      </a:r>
                      <a:endParaRPr lang="en-CA" sz="1800" dirty="0"/>
                    </a:p>
                  </a:txBody>
                  <a:tcPr/>
                </a:tc>
                <a:tc>
                  <a:txBody>
                    <a:bodyPr/>
                    <a:lstStyle/>
                    <a:p>
                      <a:pPr algn="ctr"/>
                      <a:r>
                        <a:rPr lang="en-US" sz="1800" dirty="0"/>
                        <a:t>Top Total Sensitivity</a:t>
                      </a:r>
                      <a:endParaRPr lang="en-CA" sz="1800" dirty="0"/>
                    </a:p>
                  </a:txBody>
                  <a:tcPr anchor="ctr"/>
                </a:tc>
                <a:extLst>
                  <a:ext uri="{0D108BD9-81ED-4DB2-BD59-A6C34878D82A}">
                    <a16:rowId xmlns:a16="http://schemas.microsoft.com/office/drawing/2014/main" val="503084425"/>
                  </a:ext>
                </a:extLst>
              </a:tr>
              <a:tr h="374663">
                <a:tc>
                  <a:txBody>
                    <a:bodyPr/>
                    <a:lstStyle/>
                    <a:p>
                      <a:pPr algn="ctr"/>
                      <a:r>
                        <a:rPr lang="en-US" dirty="0"/>
                        <a:t>PM1</a:t>
                      </a:r>
                      <a:endParaRPr lang="en-CA" dirty="0"/>
                    </a:p>
                  </a:txBody>
                  <a:tcPr/>
                </a:tc>
                <a:tc>
                  <a:txBody>
                    <a:bodyPr/>
                    <a:lstStyle/>
                    <a:p>
                      <a:pPr algn="ctr"/>
                      <a:r>
                        <a:rPr lang="en-US" dirty="0"/>
                        <a:t>Pressure</a:t>
                      </a:r>
                      <a:endParaRPr lang="en-CA" dirty="0"/>
                    </a:p>
                  </a:txBody>
                  <a:tcPr/>
                </a:tc>
                <a:extLst>
                  <a:ext uri="{0D108BD9-81ED-4DB2-BD59-A6C34878D82A}">
                    <a16:rowId xmlns:a16="http://schemas.microsoft.com/office/drawing/2014/main" val="3713048487"/>
                  </a:ext>
                </a:extLst>
              </a:tr>
              <a:tr h="374663">
                <a:tc>
                  <a:txBody>
                    <a:bodyPr/>
                    <a:lstStyle/>
                    <a:p>
                      <a:pPr algn="ctr"/>
                      <a:r>
                        <a:rPr lang="en-US" dirty="0"/>
                        <a:t>PM2</a:t>
                      </a:r>
                      <a:endParaRPr lang="en-CA" dirty="0"/>
                    </a:p>
                  </a:txBody>
                  <a:tcPr/>
                </a:tc>
                <a:tc>
                  <a:txBody>
                    <a:bodyPr/>
                    <a:lstStyle/>
                    <a:p>
                      <a:pPr algn="ctr"/>
                      <a:r>
                        <a:rPr lang="en-US" dirty="0"/>
                        <a:t>CO2</a:t>
                      </a:r>
                      <a:endParaRPr lang="en-CA" dirty="0"/>
                    </a:p>
                  </a:txBody>
                  <a:tcPr/>
                </a:tc>
                <a:extLst>
                  <a:ext uri="{0D108BD9-81ED-4DB2-BD59-A6C34878D82A}">
                    <a16:rowId xmlns:a16="http://schemas.microsoft.com/office/drawing/2014/main" val="788558983"/>
                  </a:ext>
                </a:extLst>
              </a:tr>
              <a:tr h="374663">
                <a:tc>
                  <a:txBody>
                    <a:bodyPr/>
                    <a:lstStyle/>
                    <a:p>
                      <a:pPr algn="ctr"/>
                      <a:r>
                        <a:rPr lang="en-US" dirty="0"/>
                        <a:t>PM10</a:t>
                      </a:r>
                      <a:endParaRPr lang="en-CA" dirty="0"/>
                    </a:p>
                  </a:txBody>
                  <a:tcPr/>
                </a:tc>
                <a:tc>
                  <a:txBody>
                    <a:bodyPr/>
                    <a:lstStyle/>
                    <a:p>
                      <a:pPr algn="ctr"/>
                      <a:r>
                        <a:rPr lang="en-US" dirty="0"/>
                        <a:t>Pressure</a:t>
                      </a:r>
                      <a:endParaRPr lang="en-CA" dirty="0"/>
                    </a:p>
                  </a:txBody>
                  <a:tcPr/>
                </a:tc>
                <a:extLst>
                  <a:ext uri="{0D108BD9-81ED-4DB2-BD59-A6C34878D82A}">
                    <a16:rowId xmlns:a16="http://schemas.microsoft.com/office/drawing/2014/main" val="862945337"/>
                  </a:ext>
                </a:extLst>
              </a:tr>
              <a:tr h="374663">
                <a:tc>
                  <a:txBody>
                    <a:bodyPr/>
                    <a:lstStyle/>
                    <a:p>
                      <a:pPr algn="ctr"/>
                      <a:r>
                        <a:rPr lang="en-US" dirty="0"/>
                        <a:t>CO</a:t>
                      </a:r>
                      <a:endParaRPr lang="en-CA" dirty="0"/>
                    </a:p>
                  </a:txBody>
                  <a:tcPr/>
                </a:tc>
                <a:tc>
                  <a:txBody>
                    <a:bodyPr/>
                    <a:lstStyle/>
                    <a:p>
                      <a:pPr algn="ctr"/>
                      <a:r>
                        <a:rPr lang="en-US" dirty="0"/>
                        <a:t>Wind Direction</a:t>
                      </a:r>
                      <a:endParaRPr lang="en-CA" dirty="0"/>
                    </a:p>
                  </a:txBody>
                  <a:tcPr/>
                </a:tc>
                <a:extLst>
                  <a:ext uri="{0D108BD9-81ED-4DB2-BD59-A6C34878D82A}">
                    <a16:rowId xmlns:a16="http://schemas.microsoft.com/office/drawing/2014/main" val="1551557000"/>
                  </a:ext>
                </a:extLst>
              </a:tr>
              <a:tr h="374663">
                <a:tc>
                  <a:txBody>
                    <a:bodyPr/>
                    <a:lstStyle/>
                    <a:p>
                      <a:pPr algn="ctr"/>
                      <a:r>
                        <a:rPr lang="en-US" dirty="0"/>
                        <a:t>CO2</a:t>
                      </a:r>
                      <a:endParaRPr lang="en-CA" dirty="0"/>
                    </a:p>
                  </a:txBody>
                  <a:tcPr/>
                </a:tc>
                <a:tc>
                  <a:txBody>
                    <a:bodyPr/>
                    <a:lstStyle/>
                    <a:p>
                      <a:pPr algn="ctr"/>
                      <a:r>
                        <a:rPr lang="en-US" dirty="0"/>
                        <a:t>Humidity</a:t>
                      </a:r>
                      <a:endParaRPr lang="en-CA" dirty="0"/>
                    </a:p>
                  </a:txBody>
                  <a:tcPr/>
                </a:tc>
                <a:extLst>
                  <a:ext uri="{0D108BD9-81ED-4DB2-BD59-A6C34878D82A}">
                    <a16:rowId xmlns:a16="http://schemas.microsoft.com/office/drawing/2014/main" val="847147577"/>
                  </a:ext>
                </a:extLst>
              </a:tr>
              <a:tr h="374663">
                <a:tc>
                  <a:txBody>
                    <a:bodyPr/>
                    <a:lstStyle/>
                    <a:p>
                      <a:pPr algn="ctr"/>
                      <a:r>
                        <a:rPr lang="en-US" dirty="0"/>
                        <a:t>O3</a:t>
                      </a:r>
                      <a:endParaRPr lang="en-CA" dirty="0"/>
                    </a:p>
                  </a:txBody>
                  <a:tcPr/>
                </a:tc>
                <a:tc>
                  <a:txBody>
                    <a:bodyPr/>
                    <a:lstStyle/>
                    <a:p>
                      <a:pPr algn="ctr"/>
                      <a:r>
                        <a:rPr lang="en-US" dirty="0"/>
                        <a:t>CO</a:t>
                      </a:r>
                      <a:endParaRPr lang="en-CA" dirty="0"/>
                    </a:p>
                  </a:txBody>
                  <a:tcPr/>
                </a:tc>
                <a:extLst>
                  <a:ext uri="{0D108BD9-81ED-4DB2-BD59-A6C34878D82A}">
                    <a16:rowId xmlns:a16="http://schemas.microsoft.com/office/drawing/2014/main" val="3498580346"/>
                  </a:ext>
                </a:extLst>
              </a:tr>
              <a:tr h="374663">
                <a:tc>
                  <a:txBody>
                    <a:bodyPr/>
                    <a:lstStyle/>
                    <a:p>
                      <a:pPr algn="ctr"/>
                      <a:r>
                        <a:rPr lang="en-US" dirty="0"/>
                        <a:t>NO</a:t>
                      </a:r>
                      <a:endParaRPr lang="en-CA" dirty="0"/>
                    </a:p>
                  </a:txBody>
                  <a:tcPr/>
                </a:tc>
                <a:tc>
                  <a:txBody>
                    <a:bodyPr/>
                    <a:lstStyle/>
                    <a:p>
                      <a:pPr algn="ctr"/>
                      <a:r>
                        <a:rPr lang="en-US" dirty="0"/>
                        <a:t>NO2</a:t>
                      </a:r>
                      <a:endParaRPr lang="en-CA" dirty="0"/>
                    </a:p>
                  </a:txBody>
                  <a:tcPr/>
                </a:tc>
                <a:extLst>
                  <a:ext uri="{0D108BD9-81ED-4DB2-BD59-A6C34878D82A}">
                    <a16:rowId xmlns:a16="http://schemas.microsoft.com/office/drawing/2014/main" val="3099507094"/>
                  </a:ext>
                </a:extLst>
              </a:tr>
              <a:tr h="374663">
                <a:tc>
                  <a:txBody>
                    <a:bodyPr/>
                    <a:lstStyle/>
                    <a:p>
                      <a:pPr algn="ctr"/>
                      <a:r>
                        <a:rPr lang="en-US" dirty="0"/>
                        <a:t>NO2</a:t>
                      </a:r>
                      <a:endParaRPr lang="en-CA" dirty="0"/>
                    </a:p>
                  </a:txBody>
                  <a:tcPr/>
                </a:tc>
                <a:tc>
                  <a:txBody>
                    <a:bodyPr/>
                    <a:lstStyle/>
                    <a:p>
                      <a:pPr algn="ctr"/>
                      <a:r>
                        <a:rPr lang="en-US" dirty="0"/>
                        <a:t>Wind Direction</a:t>
                      </a:r>
                      <a:endParaRPr lang="en-CA" dirty="0"/>
                    </a:p>
                  </a:txBody>
                  <a:tcPr/>
                </a:tc>
                <a:extLst>
                  <a:ext uri="{0D108BD9-81ED-4DB2-BD59-A6C34878D82A}">
                    <a16:rowId xmlns:a16="http://schemas.microsoft.com/office/drawing/2014/main" val="1629880210"/>
                  </a:ext>
                </a:extLst>
              </a:tr>
            </a:tbl>
          </a:graphicData>
        </a:graphic>
      </p:graphicFrame>
      <p:sp>
        <p:nvSpPr>
          <p:cNvPr id="11" name="Oval 10">
            <a:extLst>
              <a:ext uri="{FF2B5EF4-FFF2-40B4-BE49-F238E27FC236}">
                <a16:creationId xmlns:a16="http://schemas.microsoft.com/office/drawing/2014/main" id="{C93A7C23-EAB6-285B-E9F7-92C70BAF8F04}"/>
              </a:ext>
            </a:extLst>
          </p:cNvPr>
          <p:cNvSpPr/>
          <p:nvPr/>
        </p:nvSpPr>
        <p:spPr>
          <a:xfrm>
            <a:off x="6258833" y="4191000"/>
            <a:ext cx="1219200" cy="96202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2055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4D4C29-98D4-BCC0-060C-2EEA6D8D401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Results – Discussion</a:t>
            </a:r>
            <a:endParaRPr lang="en-CA" sz="4000" dirty="0">
              <a:solidFill>
                <a:srgbClr val="FFFFFF"/>
              </a:solidFill>
            </a:endParaRPr>
          </a:p>
        </p:txBody>
      </p:sp>
      <p:pic>
        <p:nvPicPr>
          <p:cNvPr id="7" name="Picture 6">
            <a:extLst>
              <a:ext uri="{FF2B5EF4-FFF2-40B4-BE49-F238E27FC236}">
                <a16:creationId xmlns:a16="http://schemas.microsoft.com/office/drawing/2014/main" id="{3388549A-6E20-4C7E-0169-91DCC1857ABC}"/>
              </a:ext>
            </a:extLst>
          </p:cNvPr>
          <p:cNvPicPr>
            <a:picLocks noChangeAspect="1"/>
          </p:cNvPicPr>
          <p:nvPr/>
        </p:nvPicPr>
        <p:blipFill rotWithShape="1">
          <a:blip r:embed="rId3"/>
          <a:srcRect t="4790"/>
          <a:stretch/>
        </p:blipFill>
        <p:spPr>
          <a:xfrm>
            <a:off x="766314" y="2286000"/>
            <a:ext cx="4529586" cy="4101764"/>
          </a:xfrm>
          <a:prstGeom prst="rect">
            <a:avLst/>
          </a:prstGeom>
        </p:spPr>
      </p:pic>
      <p:pic>
        <p:nvPicPr>
          <p:cNvPr id="9" name="Picture 8">
            <a:extLst>
              <a:ext uri="{FF2B5EF4-FFF2-40B4-BE49-F238E27FC236}">
                <a16:creationId xmlns:a16="http://schemas.microsoft.com/office/drawing/2014/main" id="{FAC2C4A2-21A9-1B90-EFAC-CD36F2D14D12}"/>
              </a:ext>
            </a:extLst>
          </p:cNvPr>
          <p:cNvPicPr>
            <a:picLocks noChangeAspect="1"/>
          </p:cNvPicPr>
          <p:nvPr/>
        </p:nvPicPr>
        <p:blipFill rotWithShape="1">
          <a:blip r:embed="rId4"/>
          <a:srcRect t="5021"/>
          <a:stretch/>
        </p:blipFill>
        <p:spPr>
          <a:xfrm>
            <a:off x="6434676" y="2214441"/>
            <a:ext cx="4618548" cy="4294694"/>
          </a:xfrm>
          <a:prstGeom prst="rect">
            <a:avLst/>
          </a:prstGeom>
        </p:spPr>
      </p:pic>
      <p:sp>
        <p:nvSpPr>
          <p:cNvPr id="10" name="TextBox 9">
            <a:extLst>
              <a:ext uri="{FF2B5EF4-FFF2-40B4-BE49-F238E27FC236}">
                <a16:creationId xmlns:a16="http://schemas.microsoft.com/office/drawing/2014/main" id="{41C8C403-DEE4-B318-501A-2A741B4077B4}"/>
              </a:ext>
            </a:extLst>
          </p:cNvPr>
          <p:cNvSpPr txBox="1"/>
          <p:nvPr/>
        </p:nvSpPr>
        <p:spPr>
          <a:xfrm>
            <a:off x="1157966" y="1845109"/>
            <a:ext cx="3576748" cy="369332"/>
          </a:xfrm>
          <a:prstGeom prst="rect">
            <a:avLst/>
          </a:prstGeom>
          <a:noFill/>
        </p:spPr>
        <p:txBody>
          <a:bodyPr wrap="none" rtlCol="0">
            <a:spAutoFit/>
          </a:bodyPr>
          <a:lstStyle/>
          <a:p>
            <a:r>
              <a:rPr lang="en-US" dirty="0"/>
              <a:t>Short-term Forecasts Fairly Accurate</a:t>
            </a:r>
            <a:endParaRPr lang="en-CA" dirty="0"/>
          </a:p>
        </p:txBody>
      </p:sp>
      <p:sp>
        <p:nvSpPr>
          <p:cNvPr id="12" name="TextBox 11">
            <a:extLst>
              <a:ext uri="{FF2B5EF4-FFF2-40B4-BE49-F238E27FC236}">
                <a16:creationId xmlns:a16="http://schemas.microsoft.com/office/drawing/2014/main" id="{1C50E576-8732-7D82-60E0-C6CC76FF8819}"/>
              </a:ext>
            </a:extLst>
          </p:cNvPr>
          <p:cNvSpPr txBox="1"/>
          <p:nvPr/>
        </p:nvSpPr>
        <p:spPr>
          <a:xfrm>
            <a:off x="6393608" y="1845109"/>
            <a:ext cx="4867166" cy="369332"/>
          </a:xfrm>
          <a:prstGeom prst="rect">
            <a:avLst/>
          </a:prstGeom>
          <a:noFill/>
        </p:spPr>
        <p:txBody>
          <a:bodyPr wrap="none" rtlCol="0">
            <a:spAutoFit/>
          </a:bodyPr>
          <a:lstStyle/>
          <a:p>
            <a:r>
              <a:rPr lang="en-US" dirty="0"/>
              <a:t>Long-term Forecasts Trend Towards Historic Mean</a:t>
            </a:r>
            <a:endParaRPr lang="en-CA" dirty="0"/>
          </a:p>
        </p:txBody>
      </p:sp>
      <p:sp>
        <p:nvSpPr>
          <p:cNvPr id="13" name="TextBox 12">
            <a:extLst>
              <a:ext uri="{FF2B5EF4-FFF2-40B4-BE49-F238E27FC236}">
                <a16:creationId xmlns:a16="http://schemas.microsoft.com/office/drawing/2014/main" id="{45D2EC7D-2E30-1C33-10AE-381C1C5E7511}"/>
              </a:ext>
            </a:extLst>
          </p:cNvPr>
          <p:cNvSpPr txBox="1"/>
          <p:nvPr/>
        </p:nvSpPr>
        <p:spPr>
          <a:xfrm rot="16200000">
            <a:off x="191060" y="4032066"/>
            <a:ext cx="781176" cy="369332"/>
          </a:xfrm>
          <a:prstGeom prst="rect">
            <a:avLst/>
          </a:prstGeom>
          <a:noFill/>
        </p:spPr>
        <p:txBody>
          <a:bodyPr wrap="none" rtlCol="0">
            <a:spAutoFit/>
          </a:bodyPr>
          <a:lstStyle/>
          <a:p>
            <a:r>
              <a:rPr lang="en-CA" dirty="0"/>
              <a:t>µg/m</a:t>
            </a:r>
            <a:r>
              <a:rPr lang="en-CA" baseline="30000" dirty="0"/>
              <a:t>3</a:t>
            </a:r>
          </a:p>
        </p:txBody>
      </p:sp>
      <p:sp>
        <p:nvSpPr>
          <p:cNvPr id="15" name="TextBox 14">
            <a:extLst>
              <a:ext uri="{FF2B5EF4-FFF2-40B4-BE49-F238E27FC236}">
                <a16:creationId xmlns:a16="http://schemas.microsoft.com/office/drawing/2014/main" id="{C1CD1DCE-E06F-1AC1-C0B8-A2C34759F09F}"/>
              </a:ext>
            </a:extLst>
          </p:cNvPr>
          <p:cNvSpPr txBox="1"/>
          <p:nvPr/>
        </p:nvSpPr>
        <p:spPr>
          <a:xfrm rot="16200000">
            <a:off x="5890078" y="4032066"/>
            <a:ext cx="781176" cy="369332"/>
          </a:xfrm>
          <a:prstGeom prst="rect">
            <a:avLst/>
          </a:prstGeom>
          <a:noFill/>
        </p:spPr>
        <p:txBody>
          <a:bodyPr wrap="none" rtlCol="0">
            <a:spAutoFit/>
          </a:bodyPr>
          <a:lstStyle/>
          <a:p>
            <a:r>
              <a:rPr lang="en-CA" dirty="0"/>
              <a:t>µg/m</a:t>
            </a:r>
            <a:r>
              <a:rPr lang="en-CA" baseline="30000" dirty="0"/>
              <a:t>3</a:t>
            </a:r>
          </a:p>
        </p:txBody>
      </p:sp>
    </p:spTree>
    <p:extLst>
      <p:ext uri="{BB962C8B-B14F-4D97-AF65-F5344CB8AC3E}">
        <p14:creationId xmlns:p14="http://schemas.microsoft.com/office/powerpoint/2010/main" val="3919288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67BA0640EE5640BAB8FC8B8A3C4437" ma:contentTypeVersion="14" ma:contentTypeDescription="Create a new document." ma:contentTypeScope="" ma:versionID="670e716411195e5d8f0748aefdf0cc00">
  <xsd:schema xmlns:xsd="http://www.w3.org/2001/XMLSchema" xmlns:xs="http://www.w3.org/2001/XMLSchema" xmlns:p="http://schemas.microsoft.com/office/2006/metadata/properties" xmlns:ns3="a2777717-ee91-4892-b060-47f0b33c9d1b" xmlns:ns4="08e4ab64-7c59-4126-8f7d-6328ca2a2371" targetNamespace="http://schemas.microsoft.com/office/2006/metadata/properties" ma:root="true" ma:fieldsID="4ddfdc9f189ad2210b39db9f707c5244" ns3:_="" ns4:_="">
    <xsd:import namespace="a2777717-ee91-4892-b060-47f0b33c9d1b"/>
    <xsd:import namespace="08e4ab64-7c59-4126-8f7d-6328ca2a23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777717-ee91-4892-b060-47f0b33c9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8e4ab64-7c59-4126-8f7d-6328ca2a237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2777717-ee91-4892-b060-47f0b33c9d1b" xsi:nil="true"/>
  </documentManagement>
</p:properties>
</file>

<file path=customXml/itemProps1.xml><?xml version="1.0" encoding="utf-8"?>
<ds:datastoreItem xmlns:ds="http://schemas.openxmlformats.org/officeDocument/2006/customXml" ds:itemID="{6DEB4BDE-3074-4E20-9F5A-91735EF2B6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777717-ee91-4892-b060-47f0b33c9d1b"/>
    <ds:schemaRef ds:uri="08e4ab64-7c59-4126-8f7d-6328ca2a23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C35A18-57F6-4CDC-9075-50522F3434A2}">
  <ds:schemaRefs>
    <ds:schemaRef ds:uri="http://schemas.microsoft.com/sharepoint/v3/contenttype/forms"/>
  </ds:schemaRefs>
</ds:datastoreItem>
</file>

<file path=customXml/itemProps3.xml><?xml version="1.0" encoding="utf-8"?>
<ds:datastoreItem xmlns:ds="http://schemas.openxmlformats.org/officeDocument/2006/customXml" ds:itemID="{5FA5F845-11DF-4805-B88E-918A9D092ADE}">
  <ds:schemaRefs>
    <ds:schemaRef ds:uri="http://schemas.openxmlformats.org/package/2006/metadata/core-properties"/>
    <ds:schemaRef ds:uri="http://purl.org/dc/dcmitype/"/>
    <ds:schemaRef ds:uri="a2777717-ee91-4892-b060-47f0b33c9d1b"/>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08e4ab64-7c59-4126-8f7d-6328ca2a23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3917</TotalTime>
  <Words>2562</Words>
  <Application>Microsoft Office PowerPoint</Application>
  <PresentationFormat>Widescreen</PresentationFormat>
  <Paragraphs>223</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Modelling Air Pollutants in Major Construction Zones in Downtown Toronto</vt:lpstr>
      <vt:lpstr>Background</vt:lpstr>
      <vt:lpstr>Objectives</vt:lpstr>
      <vt:lpstr>Methods</vt:lpstr>
      <vt:lpstr>Results – Model Type</vt:lpstr>
      <vt:lpstr>Results – Training Size</vt:lpstr>
      <vt:lpstr>Results – Measurement Resolution</vt:lpstr>
      <vt:lpstr>Results – Sensitivity Analysis</vt:lpstr>
      <vt:lpstr>Results – Discussion</vt:lpstr>
      <vt:lpstr>Future Work</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Air Pollutants in Major Construction Zones in Downtown Toronto</dc:title>
  <dc:creator>Markus Kunej</dc:creator>
  <cp:lastModifiedBy>Markus Kunej</cp:lastModifiedBy>
  <cp:revision>2</cp:revision>
  <dcterms:created xsi:type="dcterms:W3CDTF">2023-03-24T19:03:45Z</dcterms:created>
  <dcterms:modified xsi:type="dcterms:W3CDTF">2024-01-14T17:14:53Z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0x0101002267BA0640EE5640BAB8FC8B8A3C4437</vt:lpwstr>
  </property>
</Properties>
</file>