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89" r:id="rId2"/>
    <p:sldId id="341" r:id="rId3"/>
    <p:sldId id="340" r:id="rId4"/>
    <p:sldId id="349" r:id="rId5"/>
    <p:sldId id="342" r:id="rId6"/>
    <p:sldId id="346" r:id="rId7"/>
    <p:sldId id="343" r:id="rId8"/>
    <p:sldId id="344" r:id="rId9"/>
    <p:sldId id="348" r:id="rId10"/>
    <p:sldId id="347" r:id="rId11"/>
    <p:sldId id="350" r:id="rId12"/>
    <p:sldId id="345" r:id="rId13"/>
    <p:sldId id="324" r:id="rId14"/>
    <p:sldId id="336" r:id="rId15"/>
    <p:sldId id="351" r:id="rId16"/>
    <p:sldId id="354" r:id="rId17"/>
    <p:sldId id="337" r:id="rId18"/>
    <p:sldId id="327" r:id="rId19"/>
    <p:sldId id="329" r:id="rId20"/>
    <p:sldId id="331" r:id="rId21"/>
    <p:sldId id="330" r:id="rId22"/>
    <p:sldId id="332" r:id="rId23"/>
    <p:sldId id="352" r:id="rId24"/>
    <p:sldId id="35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09" autoAdjust="0"/>
    <p:restoredTop sz="83848" autoAdjust="0"/>
  </p:normalViewPr>
  <p:slideViewPr>
    <p:cSldViewPr snapToGrid="0" snapToObjects="1">
      <p:cViewPr varScale="1">
        <p:scale>
          <a:sx n="68" d="100"/>
          <a:sy n="68" d="100"/>
        </p:scale>
        <p:origin x="1278" y="132"/>
      </p:cViewPr>
      <p:guideLst>
        <p:guide orient="horz" pos="1620"/>
        <p:guide pos="2880"/>
        <p:guide orient="horz" pos="21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0C7062-0A6A-441B-8D1F-767A90336C67}" type="datetimeFigureOut">
              <a:rPr lang="en-US" smtClean="0"/>
              <a:t>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F8AF31-BCB2-4369-9BFD-B7C4AACECF40}" type="slidenum">
              <a:rPr lang="en-US" smtClean="0"/>
              <a:t>‹Nr.›</a:t>
            </a:fld>
            <a:endParaRPr lang="en-US"/>
          </a:p>
        </p:txBody>
      </p:sp>
    </p:spTree>
    <p:extLst>
      <p:ext uri="{BB962C8B-B14F-4D97-AF65-F5344CB8AC3E}">
        <p14:creationId xmlns:p14="http://schemas.microsoft.com/office/powerpoint/2010/main" val="3010095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Slot_machines" TargetMode="External"/><Relationship Id="rId3" Type="http://schemas.openxmlformats.org/officeDocument/2006/relationships/hyperlink" Target="https://en.wikipedia.org/wiki/Probability_theory" TargetMode="External"/><Relationship Id="rId7" Type="http://schemas.openxmlformats.org/officeDocument/2006/relationships/hyperlink" Target="https://en.wikipedia.org/wiki/Gambler"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en.wikipedia.org/wiki/Reinforcement_learning" TargetMode="External"/><Relationship Id="rId5" Type="http://schemas.openxmlformats.org/officeDocument/2006/relationships/hyperlink" Target="https://en.wikipedia.org/wiki/Multi-armed_bandit#cite_note-BF-4" TargetMode="External"/><Relationship Id="rId4" Type="http://schemas.openxmlformats.org/officeDocument/2006/relationships/hyperlink" Target="https://en.wikipedia.org/wiki/Multi-armed_bandit#cite_note-Gittins89-3"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t>
            </a:r>
            <a:r>
              <a:rPr lang="en-US" dirty="0" smtClean="0">
                <a:hlinkClick r:id="rId3" tooltip="Probability theory"/>
              </a:rPr>
              <a:t>probability theory</a:t>
            </a:r>
            <a:r>
              <a:rPr lang="en-US" dirty="0" smtClean="0"/>
              <a:t>, the </a:t>
            </a:r>
            <a:r>
              <a:rPr lang="en-US" b="1" dirty="0" smtClean="0"/>
              <a:t>multi-armed bandit problem</a:t>
            </a:r>
            <a:r>
              <a:rPr lang="en-US" dirty="0" smtClean="0"/>
              <a:t> (sometimes called the </a:t>
            </a:r>
            <a:r>
              <a:rPr lang="en-US" b="1" i="1" dirty="0" smtClean="0"/>
              <a:t>K</a:t>
            </a:r>
            <a:r>
              <a:rPr lang="en-US" b="1" dirty="0" smtClean="0"/>
              <a:t>- or </a:t>
            </a:r>
            <a:r>
              <a:rPr lang="en-US" b="1" i="1" dirty="0" smtClean="0"/>
              <a:t>N</a:t>
            </a:r>
            <a:r>
              <a:rPr lang="en-US" b="1" dirty="0" smtClean="0"/>
              <a:t>-armed bandit problem</a:t>
            </a:r>
            <a:r>
              <a:rPr lang="en-US" dirty="0" smtClean="0"/>
              <a:t>) is a problem in which a fixed limited set of resources must be allocated between competing (alternative) choices in a way that maximizes their expected gain, when each choice's properties are only partially known at the time of allocation, and may become better understood as time passes or by allocating resources to the choice.</a:t>
            </a:r>
            <a:r>
              <a:rPr lang="en-US" baseline="30000" dirty="0" smtClean="0">
                <a:hlinkClick r:id="rId4"/>
              </a:rPr>
              <a:t>[3]</a:t>
            </a:r>
            <a:r>
              <a:rPr lang="en-US" baseline="30000" dirty="0" smtClean="0">
                <a:hlinkClick r:id="rId5"/>
              </a:rPr>
              <a:t>[4]</a:t>
            </a:r>
            <a:r>
              <a:rPr lang="en-US" dirty="0" smtClean="0"/>
              <a:t> This is a classic </a:t>
            </a:r>
            <a:r>
              <a:rPr lang="en-US" dirty="0" smtClean="0">
                <a:hlinkClick r:id="rId6" tooltip="Reinforcement learning"/>
              </a:rPr>
              <a:t>reinforcement learning</a:t>
            </a:r>
            <a:r>
              <a:rPr lang="en-US" dirty="0" smtClean="0"/>
              <a:t> problem that exemplifies the exploration-exploitation tradeoff dilemma. The name comes from imagining a </a:t>
            </a:r>
            <a:r>
              <a:rPr lang="en-US" dirty="0" smtClean="0">
                <a:hlinkClick r:id="rId7" tooltip="Gambler"/>
              </a:rPr>
              <a:t>gambler</a:t>
            </a:r>
            <a:r>
              <a:rPr lang="en-US" dirty="0" smtClean="0"/>
              <a:t> at a row of </a:t>
            </a:r>
            <a:r>
              <a:rPr lang="en-US" dirty="0" smtClean="0">
                <a:hlinkClick r:id="rId8" tooltip="Slot machines"/>
              </a:rPr>
              <a:t>slot machines</a:t>
            </a:r>
            <a:r>
              <a:rPr lang="en-US" dirty="0" smtClean="0"/>
              <a:t> (sometimes known as "one-armed bandits"), who has to decide which machines to play, how many times to play each machine and in which order to play them, and whether to continue with the current machine or try a different machine.</a:t>
            </a:r>
            <a:endParaRPr lang="en-US" dirty="0"/>
          </a:p>
        </p:txBody>
      </p:sp>
      <p:sp>
        <p:nvSpPr>
          <p:cNvPr id="4" name="Slide Number Placeholder 3"/>
          <p:cNvSpPr>
            <a:spLocks noGrp="1"/>
          </p:cNvSpPr>
          <p:nvPr>
            <p:ph type="sldNum" sz="quarter" idx="10"/>
          </p:nvPr>
        </p:nvSpPr>
        <p:spPr/>
        <p:txBody>
          <a:bodyPr/>
          <a:lstStyle/>
          <a:p>
            <a:pPr>
              <a:defRPr/>
            </a:pPr>
            <a:fld id="{540E6743-A7B1-4C69-B851-C2754347BEDE}" type="slidenum">
              <a:rPr lang="de-DE" smtClean="0"/>
              <a:pPr>
                <a:defRPr/>
              </a:pPr>
              <a:t>1</a:t>
            </a:fld>
            <a:endParaRPr lang="de-DE"/>
          </a:p>
        </p:txBody>
      </p:sp>
    </p:spTree>
    <p:extLst>
      <p:ext uri="{BB962C8B-B14F-4D97-AF65-F5344CB8AC3E}">
        <p14:creationId xmlns:p14="http://schemas.microsoft.com/office/powerpoint/2010/main" val="3790863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3588" cy="3429000"/>
          </a:xfrm>
          <a:solidFill>
            <a:srgbClr val="4F81BD"/>
          </a:solidFill>
          <a:ln w="25402">
            <a:solidFill>
              <a:srgbClr val="385D8A"/>
            </a:solidFill>
            <a:prstDash val="solid"/>
          </a:ln>
        </p:spPr>
      </p:sp>
      <p:sp>
        <p:nvSpPr>
          <p:cNvPr id="3" name="Notizenplatzhalter 2"/>
          <p:cNvSpPr txBox="1">
            <a:spLocks noGrp="1"/>
          </p:cNvSpPr>
          <p:nvPr>
            <p:ph type="body" sz="quarter" idx="1"/>
          </p:nvPr>
        </p:nvSpPr>
        <p:spPr/>
        <p:txBody>
          <a:bodyPr/>
          <a:lstStyle/>
          <a:p>
            <a:r>
              <a:rPr lang="en-US" dirty="0" smtClean="0"/>
              <a:t>The ensuing dilemma is obvious: while we might be willing to spend the </a:t>
            </a:r>
            <a:r>
              <a:rPr lang="en-US" dirty="0" err="1" smtClean="0"/>
              <a:t>ressources</a:t>
            </a:r>
            <a:r>
              <a:rPr lang="en-US" dirty="0" smtClean="0"/>
              <a:t> necessary if the signal-to-noise ratio is so low that we need large sample sizes; at the same time, we naturally would like to be able to stop the experiment early in case sufficient evidence against a zero effect has emerged.</a:t>
            </a:r>
          </a:p>
          <a:p>
            <a:r>
              <a:rPr lang="en-US" dirty="0" smtClean="0"/>
              <a:t>For example, if the true effect size was twice as high as our expectation/safeguard, we could have gotten away with n= </a:t>
            </a:r>
            <a:endParaRPr lang="en-US" dirty="0"/>
          </a:p>
        </p:txBody>
      </p:sp>
    </p:spTree>
    <p:extLst>
      <p:ext uri="{BB962C8B-B14F-4D97-AF65-F5344CB8AC3E}">
        <p14:creationId xmlns:p14="http://schemas.microsoft.com/office/powerpoint/2010/main" val="3533825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3588" cy="3429000"/>
          </a:xfrm>
          <a:solidFill>
            <a:srgbClr val="4F81BD"/>
          </a:solidFill>
          <a:ln w="25402">
            <a:solidFill>
              <a:srgbClr val="385D8A"/>
            </a:solidFill>
            <a:prstDash val="solid"/>
          </a:ln>
        </p:spPr>
      </p:sp>
      <p:sp>
        <p:nvSpPr>
          <p:cNvPr id="3" name="Notizenplatzhalter 2"/>
          <p:cNvSpPr txBox="1">
            <a:spLocks noGrp="1"/>
          </p:cNvSpPr>
          <p:nvPr>
            <p:ph type="body" sz="quarter" idx="1"/>
          </p:nvPr>
        </p:nvSpPr>
        <p:spPr/>
        <p:txBody>
          <a:bodyPr/>
          <a:lstStyle/>
          <a:p>
            <a:r>
              <a:rPr lang="en-US" dirty="0" smtClean="0"/>
              <a:t>Unfortunately, this leads to a common pitfall in performing A/B testing, which is the habit of looking at a test while it’s running, then stopping the test as soon as the p-value reaches a particular threshold- say, .05. This seems reasonable, but in doing so, you’re making the p-value no longer trustworthy, and making it substantially more likely you’ll implement features that offer no improvement. </a:t>
            </a:r>
          </a:p>
          <a:p>
            <a:endParaRPr lang="en-US" dirty="0"/>
          </a:p>
        </p:txBody>
      </p:sp>
    </p:spTree>
    <p:extLst>
      <p:ext uri="{BB962C8B-B14F-4D97-AF65-F5344CB8AC3E}">
        <p14:creationId xmlns:p14="http://schemas.microsoft.com/office/powerpoint/2010/main" val="261039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3588" cy="3429000"/>
          </a:xfrm>
          <a:solidFill>
            <a:srgbClr val="4F81BD"/>
          </a:solidFill>
          <a:ln w="25402">
            <a:solidFill>
              <a:srgbClr val="385D8A"/>
            </a:solidFill>
            <a:prstDash val="solid"/>
          </a:ln>
        </p:spPr>
      </p:sp>
      <p:sp>
        <p:nvSpPr>
          <p:cNvPr id="3" name="Notizenplatzhalter 2"/>
          <p:cNvSpPr txBox="1">
            <a:spLocks noGrp="1"/>
          </p:cNvSpPr>
          <p:nvPr>
            <p:ph type="body" sz="quarter" idx="1"/>
          </p:nvPr>
        </p:nvSpPr>
        <p:spPr/>
        <p:txBody>
          <a:bodyPr/>
          <a:lstStyle/>
          <a:p>
            <a:r>
              <a:rPr lang="en-US" dirty="0" smtClean="0"/>
              <a:t>Our simulation studies focus on regret, the cumulative expected lost reward, relative to playing the optimal arm from the beginning of the experiment.</a:t>
            </a:r>
            <a:endParaRPr lang="en-US" dirty="0"/>
          </a:p>
        </p:txBody>
      </p:sp>
    </p:spTree>
    <p:extLst>
      <p:ext uri="{BB962C8B-B14F-4D97-AF65-F5344CB8AC3E}">
        <p14:creationId xmlns:p14="http://schemas.microsoft.com/office/powerpoint/2010/main" val="1174484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3588" cy="3429000"/>
          </a:xfrm>
          <a:solidFill>
            <a:srgbClr val="4F81BD"/>
          </a:solidFill>
          <a:ln w="25402">
            <a:solidFill>
              <a:srgbClr val="385D8A"/>
            </a:solidFill>
            <a:prstDash val="solid"/>
          </a:ln>
        </p:spPr>
      </p:sp>
      <p:sp>
        <p:nvSpPr>
          <p:cNvPr id="3" name="Textfeld 2"/>
          <p:cNvSpPr txBox="1"/>
          <p:nvPr/>
        </p:nvSpPr>
        <p:spPr>
          <a:xfrm>
            <a:off x="173881" y="4663749"/>
            <a:ext cx="6646463" cy="1061403"/>
          </a:xfrm>
          <a:prstGeom prst="rect">
            <a:avLst/>
          </a:prstGeom>
          <a:noFill/>
          <a:ln>
            <a:noFill/>
          </a:ln>
        </p:spPr>
        <p:txBody>
          <a:bodyPr vert="horz" wrap="square" lIns="83083" tIns="41537" rIns="83083" bIns="41537" anchor="t" anchorCtr="0" compatLnSpc="1"/>
          <a:lstStyle/>
          <a:p>
            <a:pPr defTabSz="844083">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sz="1800" b="0" i="0" u="none" strike="noStrike" kern="0" cap="none" spc="0" baseline="0">
                <a:solidFill>
                  <a:srgbClr val="000000"/>
                </a:solidFill>
                <a:uFillTx/>
              </a:defRPr>
            </a:pPr>
            <a:r>
              <a:rPr lang="de-DE" sz="1700">
                <a:solidFill>
                  <a:srgbClr val="000000"/>
                </a:solidFill>
                <a:latin typeface="Calibri" pitchFamily="34"/>
                <a:ea typeface="Microsoft YaHei" pitchFamily="2"/>
                <a:cs typeface="Mangal" pitchFamily="2"/>
              </a:rPr>
              <a:t>Let us explain it in website optimization context. Suppose you have two versions of a landing page (say a control and a variation). In normal A/B testing, you will split your traffic equally between these two versions, so both get 50% traffic.</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3588" cy="3429000"/>
          </a:xfrm>
          <a:solidFill>
            <a:srgbClr val="4F81BD"/>
          </a:solidFill>
          <a:ln w="25402">
            <a:solidFill>
              <a:srgbClr val="385D8A"/>
            </a:solidFill>
            <a:prstDash val="solid"/>
          </a:ln>
        </p:spPr>
      </p:sp>
      <p:sp>
        <p:nvSpPr>
          <p:cNvPr id="3" name="Textfeld 2"/>
          <p:cNvSpPr txBox="1"/>
          <p:nvPr/>
        </p:nvSpPr>
        <p:spPr>
          <a:xfrm>
            <a:off x="173881" y="4663749"/>
            <a:ext cx="6646463" cy="1061403"/>
          </a:xfrm>
          <a:prstGeom prst="rect">
            <a:avLst/>
          </a:prstGeom>
          <a:noFill/>
          <a:ln>
            <a:noFill/>
          </a:ln>
        </p:spPr>
        <p:txBody>
          <a:bodyPr vert="horz" wrap="square" lIns="83083" tIns="41537" rIns="83083" bIns="41537" anchor="t" anchorCtr="0" compatLnSpc="1"/>
          <a:lstStyle/>
          <a:p>
            <a:pPr defTabSz="844083">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sz="1800" b="0" i="0" u="none" strike="noStrike" kern="0" cap="none" spc="0" baseline="0">
                <a:solidFill>
                  <a:srgbClr val="000000"/>
                </a:solidFill>
                <a:uFillTx/>
              </a:defRPr>
            </a:pPr>
            <a:r>
              <a:rPr lang="de-DE" sz="1700">
                <a:solidFill>
                  <a:srgbClr val="000000"/>
                </a:solidFill>
                <a:latin typeface="Calibri" pitchFamily="34"/>
                <a:ea typeface="Microsoft YaHei" pitchFamily="2"/>
                <a:cs typeface="Mangal" pitchFamily="2"/>
              </a:rPr>
              <a:t>Let us explain it in website optimization context. Suppose you have two versions of a landing page (say a control and a variation). In normal A/B testing, you will split your traffic equally between these two versions, so both get 50% traffic.</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3588" cy="3429000"/>
          </a:xfrm>
          <a:solidFill>
            <a:srgbClr val="4F81BD"/>
          </a:solidFill>
          <a:ln w="25402">
            <a:solidFill>
              <a:srgbClr val="385D8A"/>
            </a:solidFill>
            <a:prstDash val="solid"/>
          </a:ln>
        </p:spPr>
      </p:sp>
      <p:sp>
        <p:nvSpPr>
          <p:cNvPr id="3" name="Notizenplatzhalt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918873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3588" cy="3429000"/>
          </a:xfrm>
          <a:solidFill>
            <a:srgbClr val="4F81BD"/>
          </a:solidFill>
          <a:ln w="25402">
            <a:solidFill>
              <a:srgbClr val="385D8A"/>
            </a:solidFill>
            <a:prstDash val="solid"/>
          </a:ln>
        </p:spPr>
      </p:sp>
      <p:sp>
        <p:nvSpPr>
          <p:cNvPr id="3" name="Notizenplatzhalt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458471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3588" cy="3429000"/>
          </a:xfrm>
          <a:solidFill>
            <a:srgbClr val="4F81BD"/>
          </a:solidFill>
          <a:ln w="25402">
            <a:solidFill>
              <a:srgbClr val="385D8A"/>
            </a:solidFill>
            <a:prstDash val="solid"/>
          </a:ln>
        </p:spPr>
      </p:sp>
      <p:sp>
        <p:nvSpPr>
          <p:cNvPr id="3" name="Notizenplatzhalter 2"/>
          <p:cNvSpPr txBox="1">
            <a:spLocks noGrp="1"/>
          </p:cNvSpPr>
          <p:nvPr>
            <p:ph type="body" sz="quarter"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3588" cy="3429000"/>
          </a:xfrm>
          <a:solidFill>
            <a:srgbClr val="4F81BD"/>
          </a:solidFill>
          <a:ln w="25402">
            <a:solidFill>
              <a:srgbClr val="385D8A"/>
            </a:solidFill>
            <a:prstDash val="solid"/>
          </a:ln>
        </p:spPr>
      </p:sp>
      <p:sp>
        <p:nvSpPr>
          <p:cNvPr id="3" name="Notizenplatzhalter 2"/>
          <p:cNvSpPr txBox="1">
            <a:spLocks noGrp="1"/>
          </p:cNvSpPr>
          <p:nvPr>
            <p:ph type="body" sz="quarter"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3588" cy="3429000"/>
          </a:xfrm>
          <a:solidFill>
            <a:srgbClr val="4F81BD"/>
          </a:solidFill>
          <a:ln w="25402">
            <a:solidFill>
              <a:srgbClr val="385D8A"/>
            </a:solidFill>
            <a:prstDash val="solid"/>
          </a:ln>
        </p:spPr>
      </p:sp>
      <p:sp>
        <p:nvSpPr>
          <p:cNvPr id="3" name="Notizenplatzhalter 2"/>
          <p:cNvSpPr txBox="1">
            <a:spLocks noGrp="1"/>
          </p:cNvSpPr>
          <p:nvPr>
            <p:ph type="body" sz="quarter" idx="1"/>
          </p:nvPr>
        </p:nvSpPr>
        <p:spPr/>
        <p:txBody>
          <a:bodyPr/>
          <a:lstStyle/>
          <a:p>
            <a:r>
              <a:rPr lang="en-US" dirty="0" smtClean="0"/>
              <a:t>The average experiment duration is 88 days (vs. 919 days for the classical experiment), and the average number of saved conversions is 1,173.</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3588" cy="3429000"/>
          </a:xfrm>
          <a:solidFill>
            <a:srgbClr val="4F81BD"/>
          </a:solidFill>
          <a:ln w="25402">
            <a:solidFill>
              <a:srgbClr val="385D8A"/>
            </a:solidFill>
            <a:prstDash val="solid"/>
          </a:ln>
        </p:spPr>
      </p:sp>
      <p:sp>
        <p:nvSpPr>
          <p:cNvPr id="3" name="Notizenplatzhalt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966595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3588" cy="3429000"/>
          </a:xfrm>
          <a:solidFill>
            <a:srgbClr val="4F81BD"/>
          </a:solidFill>
          <a:ln w="25402">
            <a:solidFill>
              <a:srgbClr val="385D8A"/>
            </a:solidFill>
            <a:prstDash val="solid"/>
          </a:ln>
        </p:spPr>
      </p:sp>
      <p:sp>
        <p:nvSpPr>
          <p:cNvPr id="3" name="Notizenplatzhalter 2"/>
          <p:cNvSpPr txBox="1">
            <a:spLocks noGrp="1"/>
          </p:cNvSpPr>
          <p:nvPr>
            <p:ph type="body" sz="quarter" idx="1"/>
          </p:nvPr>
        </p:nvSpPr>
        <p:spPr/>
        <p:txBody>
          <a:bodyPr/>
          <a:lstStyle/>
          <a:p>
            <a:r>
              <a:rPr lang="en-US" sz="1200" i="0" kern="1200" dirty="0" smtClean="0">
                <a:solidFill>
                  <a:schemeClr val="tx1"/>
                </a:solidFill>
                <a:effectLst/>
                <a:latin typeface="+mn-lt"/>
                <a:ea typeface="+mn-ea"/>
                <a:cs typeface="+mn-cs"/>
              </a:rPr>
              <a:t>Evolution of the posterior distribution (means and upper and lower 95% credibility bounds)</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of </a:t>
            </a:r>
            <a:r>
              <a:rPr lang="en-US" sz="1200" i="1" kern="120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under (a) randomized probability matching and (b) equal allocation. Each panel corresponds to an</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arm. Arms are sorted according to optimality probability when the experiment ends.</a:t>
            </a:r>
          </a:p>
          <a:p>
            <a:endParaRPr lang="de-DE" sz="1200" i="0" kern="1200" dirty="0" smtClean="0">
              <a:solidFill>
                <a:schemeClr val="tx1"/>
              </a:solidFill>
              <a:effectLst/>
              <a:latin typeface="+mn-lt"/>
              <a:ea typeface="+mn-ea"/>
              <a:cs typeface="+mn-cs"/>
            </a:endParaRPr>
          </a:p>
          <a:p>
            <a:r>
              <a:rPr lang="de-DE" sz="1200" i="0" kern="1200" dirty="0" err="1" smtClean="0">
                <a:solidFill>
                  <a:schemeClr val="tx1"/>
                </a:solidFill>
                <a:effectLst/>
                <a:latin typeface="+mn-lt"/>
                <a:ea typeface="+mn-ea"/>
                <a:cs typeface="+mn-cs"/>
              </a:rPr>
              <a:t>Notice</a:t>
            </a:r>
            <a:r>
              <a:rPr lang="de-DE" sz="1200" i="0" kern="1200" dirty="0" smtClean="0">
                <a:solidFill>
                  <a:schemeClr val="tx1"/>
                </a:solidFill>
                <a:effectLst/>
                <a:latin typeface="+mn-lt"/>
                <a:ea typeface="+mn-ea"/>
                <a:cs typeface="+mn-cs"/>
              </a:rPr>
              <a:t> </a:t>
            </a:r>
            <a:r>
              <a:rPr lang="de-DE" sz="1200" i="0" kern="1200" dirty="0" err="1" smtClean="0">
                <a:solidFill>
                  <a:schemeClr val="tx1"/>
                </a:solidFill>
                <a:effectLst/>
                <a:latin typeface="+mn-lt"/>
                <a:ea typeface="+mn-ea"/>
                <a:cs typeface="+mn-cs"/>
              </a:rPr>
              <a:t>how</a:t>
            </a:r>
            <a:r>
              <a:rPr lang="de-DE" sz="1200" i="0" kern="1200" dirty="0" smtClean="0">
                <a:solidFill>
                  <a:schemeClr val="tx1"/>
                </a:solidFill>
                <a:effectLst/>
                <a:latin typeface="+mn-lt"/>
                <a:ea typeface="+mn-ea"/>
                <a:cs typeface="+mn-cs"/>
              </a:rPr>
              <a:t> </a:t>
            </a:r>
            <a:r>
              <a:rPr lang="de-DE" sz="1200" i="0" kern="1200" dirty="0" err="1" smtClean="0">
                <a:solidFill>
                  <a:schemeClr val="tx1"/>
                </a:solidFill>
                <a:effectLst/>
                <a:latin typeface="+mn-lt"/>
                <a:ea typeface="+mn-ea"/>
                <a:cs typeface="+mn-cs"/>
              </a:rPr>
              <a:t>the</a:t>
            </a:r>
            <a:r>
              <a:rPr lang="de-DE" sz="1200" i="0" kern="120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95% credibility interval for the optimal arm (in the upper left plot of each panel) is smaller in</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panel (a) than in panel (b), despite the fact that the experiment in panel (b) ran longer. Likewise,</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notice that the 95% credible intervals for the sub-optimal arms are much wider under probability</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matching than under equal allocation.</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3588" cy="3429000"/>
          </a:xfrm>
          <a:solidFill>
            <a:srgbClr val="4F81BD"/>
          </a:solidFill>
          <a:ln w="25402">
            <a:solidFill>
              <a:srgbClr val="385D8A"/>
            </a:solidFill>
            <a:prstDash val="solid"/>
          </a:ln>
        </p:spPr>
      </p:sp>
      <p:sp>
        <p:nvSpPr>
          <p:cNvPr id="3" name="Notizenplatzhalter 2"/>
          <p:cNvSpPr txBox="1">
            <a:spLocks noGrp="1"/>
          </p:cNvSpPr>
          <p:nvPr>
            <p:ph type="body" sz="quarter" idx="1"/>
          </p:nvPr>
        </p:nvSpPr>
        <p:spPr/>
        <p:txBody>
          <a:bodyPr/>
          <a:lstStyle/>
          <a:p>
            <a:r>
              <a:rPr lang="en-US" sz="1200" i="0" kern="1200" dirty="0" smtClean="0">
                <a:solidFill>
                  <a:schemeClr val="tx1"/>
                </a:solidFill>
                <a:effectLst/>
                <a:latin typeface="+mn-lt"/>
                <a:ea typeface="+mn-ea"/>
                <a:cs typeface="+mn-cs"/>
              </a:rPr>
              <a:t>The simulation study consisted of 100 experiments, each with k=10 ‘true’ values of independently generated from the U(0,1/10 ) distribution. The first such value was assumed to be the current configuration and was assigned 10 6 prior observations, so that it was effectively a known</a:t>
            </a:r>
          </a:p>
          <a:p>
            <a:r>
              <a:rPr lang="en-US" sz="1200" i="0" kern="1200" dirty="0" smtClean="0">
                <a:solidFill>
                  <a:schemeClr val="tx1"/>
                </a:solidFill>
                <a:effectLst/>
                <a:latin typeface="+mn-lt"/>
                <a:ea typeface="+mn-ea"/>
                <a:cs typeface="+mn-cs"/>
              </a:rPr>
              <a:t>‘champion’ with the remaining nine arms being new ‘challengers’.</a:t>
            </a:r>
          </a:p>
          <a:p>
            <a:r>
              <a:rPr lang="en-US" sz="1200" i="0" kern="1200" dirty="0" smtClean="0">
                <a:solidFill>
                  <a:schemeClr val="tx1"/>
                </a:solidFill>
                <a:effectLst/>
                <a:latin typeface="+mn-lt"/>
                <a:ea typeface="+mn-ea"/>
                <a:cs typeface="+mn-cs"/>
              </a:rPr>
              <a:t>In this study, each update contains a Poisson(1000) number of observations allocated to the different</a:t>
            </a:r>
          </a:p>
          <a:p>
            <a:r>
              <a:rPr lang="en-US" sz="1200" i="0" kern="1200" dirty="0" smtClean="0">
                <a:solidFill>
                  <a:schemeClr val="tx1"/>
                </a:solidFill>
                <a:effectLst/>
                <a:latin typeface="+mn-lt"/>
                <a:ea typeface="+mn-ea"/>
                <a:cs typeface="+mn-cs"/>
              </a:rPr>
              <a:t>arms based on one of several allocation schemes. I ran each experiment until either the maximal</a:t>
            </a:r>
          </a:p>
          <a:p>
            <a:r>
              <a:rPr lang="en-US" sz="1200" i="0" kern="1200" dirty="0" smtClean="0">
                <a:solidFill>
                  <a:schemeClr val="tx1"/>
                </a:solidFill>
                <a:effectLst/>
                <a:latin typeface="+mn-lt"/>
                <a:ea typeface="+mn-ea"/>
                <a:cs typeface="+mn-cs"/>
              </a:rPr>
              <a:t>w at exceeded a threshold of 0.95, or else 100 time periods had elapsed. I consider both batch and real-time updates.</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3588" cy="3429000"/>
          </a:xfrm>
          <a:solidFill>
            <a:srgbClr val="4F81BD"/>
          </a:solidFill>
          <a:ln w="25402">
            <a:solidFill>
              <a:srgbClr val="385D8A"/>
            </a:solidFill>
            <a:prstDash val="solid"/>
          </a:ln>
        </p:spPr>
      </p:sp>
      <p:sp>
        <p:nvSpPr>
          <p:cNvPr id="3" name="Notizenplatzhalter 2"/>
          <p:cNvSpPr txBox="1">
            <a:spLocks noGrp="1"/>
          </p:cNvSpPr>
          <p:nvPr>
            <p:ph type="body" sz="quarter" idx="1"/>
          </p:nvPr>
        </p:nvSpPr>
        <p:spPr/>
        <p:txBody>
          <a:bodyPr/>
          <a:lstStyle/>
          <a:p>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3588" cy="3429000"/>
          </a:xfrm>
          <a:solidFill>
            <a:srgbClr val="4F81BD"/>
          </a:solidFill>
          <a:ln w="25402">
            <a:solidFill>
              <a:srgbClr val="385D8A"/>
            </a:solidFill>
            <a:prstDash val="solid"/>
          </a:ln>
        </p:spPr>
      </p:sp>
      <p:sp>
        <p:nvSpPr>
          <p:cNvPr id="3" name="Notizenplatzhalter 2"/>
          <p:cNvSpPr txBox="1">
            <a:spLocks noGrp="1"/>
          </p:cNvSpPr>
          <p:nvPr>
            <p:ph type="body" sz="quarter" idx="1"/>
          </p:nvPr>
        </p:nvSpPr>
        <p:spPr/>
        <p:txBody>
          <a:bodyPr/>
          <a:lstStyle/>
          <a:p>
            <a:r>
              <a:rPr lang="en-US" dirty="0" smtClean="0"/>
              <a:t>Optimize doesn't currently offer multi-armed bandit dynamic weight adjustment!</a:t>
            </a:r>
            <a:endParaRPr lang="en-US" dirty="0"/>
          </a:p>
        </p:txBody>
      </p:sp>
    </p:spTree>
    <p:extLst>
      <p:ext uri="{BB962C8B-B14F-4D97-AF65-F5344CB8AC3E}">
        <p14:creationId xmlns:p14="http://schemas.microsoft.com/office/powerpoint/2010/main" val="3044125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3588" cy="3429000"/>
          </a:xfrm>
          <a:solidFill>
            <a:srgbClr val="4F81BD"/>
          </a:solidFill>
          <a:ln w="25402">
            <a:solidFill>
              <a:srgbClr val="385D8A"/>
            </a:solidFill>
            <a:prstDash val="solid"/>
          </a:ln>
        </p:spPr>
      </p:sp>
      <p:sp>
        <p:nvSpPr>
          <p:cNvPr id="3" name="Notizenplatzhalt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1260680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3588" cy="3429000"/>
          </a:xfrm>
          <a:solidFill>
            <a:srgbClr val="4F81BD"/>
          </a:solidFill>
          <a:ln w="25402">
            <a:solidFill>
              <a:srgbClr val="385D8A"/>
            </a:solidFill>
            <a:prstDash val="solid"/>
          </a:ln>
        </p:spPr>
      </p:sp>
      <p:sp>
        <p:nvSpPr>
          <p:cNvPr id="3" name="Notizenplatzhalt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139193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3588" cy="3429000"/>
          </a:xfrm>
          <a:solidFill>
            <a:srgbClr val="4F81BD"/>
          </a:solidFill>
          <a:ln w="25402">
            <a:solidFill>
              <a:srgbClr val="385D8A"/>
            </a:solidFill>
            <a:prstDash val="solid"/>
          </a:ln>
        </p:spPr>
      </p:sp>
      <p:sp>
        <p:nvSpPr>
          <p:cNvPr id="3" name="Notizenplatzhalter 2"/>
          <p:cNvSpPr txBox="1">
            <a:spLocks noGrp="1"/>
          </p:cNvSpPr>
          <p:nvPr>
            <p:ph type="body" sz="quarter" idx="1"/>
          </p:nvPr>
        </p:nvSpPr>
        <p:spPr>
          <a:xfrm>
            <a:off x="685800" y="4343400"/>
            <a:ext cx="5486400" cy="688072"/>
          </a:xfrm>
        </p:spPr>
        <p:txBody>
          <a:bodyPr lIns="87395" tIns="43529" rIns="87395" bIns="43529">
            <a:spAutoFit/>
          </a:bodyPr>
          <a:lstStyle/>
          <a:p>
            <a:pPr lvl="0"/>
            <a:r>
              <a:rPr lang="de-DE" kern="1200"/>
              <a:t>L</a:t>
            </a:r>
            <a:r>
              <a:rPr lang="de-DE" sz="1300"/>
              <a:t>uckily our students have seen such an „asymmetry“ before, in the context of Bayes theorem and probability trees !</a:t>
            </a:r>
          </a:p>
          <a:p>
            <a:pPr lvl="0"/>
            <a:endParaRPr lang="de-DE" sz="1300"/>
          </a:p>
        </p:txBody>
      </p:sp>
    </p:spTree>
    <p:extLst>
      <p:ext uri="{BB962C8B-B14F-4D97-AF65-F5344CB8AC3E}">
        <p14:creationId xmlns:p14="http://schemas.microsoft.com/office/powerpoint/2010/main" val="2273852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3588" cy="3429000"/>
          </a:xfrm>
          <a:solidFill>
            <a:srgbClr val="4F81BD"/>
          </a:solidFill>
          <a:ln w="25402">
            <a:solidFill>
              <a:srgbClr val="385D8A"/>
            </a:solidFill>
            <a:prstDash val="solid"/>
          </a:ln>
        </p:spPr>
      </p:sp>
      <p:sp>
        <p:nvSpPr>
          <p:cNvPr id="3" name="Notizenplatzhalter 2"/>
          <p:cNvSpPr txBox="1">
            <a:spLocks noGrp="1"/>
          </p:cNvSpPr>
          <p:nvPr>
            <p:ph type="body" sz="quarter" idx="1"/>
          </p:nvPr>
        </p:nvSpPr>
        <p:spPr/>
        <p:txBody>
          <a:bodyPr/>
          <a:lstStyle/>
          <a:p>
            <a:r>
              <a:rPr lang="en-US" dirty="0" smtClean="0"/>
              <a:t>Very similar to one-sample</a:t>
            </a:r>
            <a:r>
              <a:rPr lang="en-US" baseline="0" dirty="0" smtClean="0"/>
              <a:t> test</a:t>
            </a:r>
            <a:endParaRPr lang="en-US" dirty="0"/>
          </a:p>
        </p:txBody>
      </p:sp>
    </p:spTree>
    <p:extLst>
      <p:ext uri="{BB962C8B-B14F-4D97-AF65-F5344CB8AC3E}">
        <p14:creationId xmlns:p14="http://schemas.microsoft.com/office/powerpoint/2010/main" val="1702691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3588" cy="3429000"/>
          </a:xfrm>
          <a:solidFill>
            <a:srgbClr val="4F81BD"/>
          </a:solidFill>
          <a:ln w="25402">
            <a:solidFill>
              <a:srgbClr val="385D8A"/>
            </a:solidFill>
            <a:prstDash val="solid"/>
          </a:ln>
        </p:spPr>
      </p:sp>
      <p:sp>
        <p:nvSpPr>
          <p:cNvPr id="3" name="Notizenplatzhalter 2"/>
          <p:cNvSpPr txBox="1">
            <a:spLocks noGrp="1"/>
          </p:cNvSpPr>
          <p:nvPr>
            <p:ph type="body" sz="quarter"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smtClean="0"/>
              <a:t>Power </a:t>
            </a:r>
            <a:r>
              <a:rPr lang="de-DE" sz="1200" dirty="0" err="1" smtClean="0"/>
              <a:t>calculation</a:t>
            </a:r>
            <a:r>
              <a:rPr lang="de-DE" sz="1200" dirty="0" smtClean="0"/>
              <a:t> </a:t>
            </a:r>
            <a:r>
              <a:rPr lang="de-DE" sz="1200" dirty="0" err="1" smtClean="0"/>
              <a:t>demands</a:t>
            </a:r>
            <a:r>
              <a:rPr lang="de-DE" sz="1200" dirty="0" smtClean="0"/>
              <a:t> 22K </a:t>
            </a:r>
            <a:r>
              <a:rPr lang="de-DE" sz="1200" dirty="0" err="1" smtClean="0"/>
              <a:t>observations</a:t>
            </a:r>
            <a:r>
              <a:rPr lang="de-DE" sz="120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smtClean="0"/>
              <a:t>Awkward</a:t>
            </a:r>
            <a:r>
              <a:rPr lang="de-DE" sz="1200" dirty="0" smtClean="0"/>
              <a:t> </a:t>
            </a:r>
            <a:r>
              <a:rPr lang="de-DE" sz="1200" dirty="0" err="1" smtClean="0"/>
              <a:t>even</a:t>
            </a:r>
            <a:r>
              <a:rPr lang="de-DE" sz="1200" baseline="0" dirty="0" smtClean="0"/>
              <a:t> </a:t>
            </a:r>
            <a:r>
              <a:rPr lang="de-DE" sz="1200" baseline="0" dirty="0" err="1" smtClean="0"/>
              <a:t>when</a:t>
            </a:r>
            <a:r>
              <a:rPr lang="de-DE" sz="1200" baseline="0" dirty="0" smtClean="0"/>
              <a:t> </a:t>
            </a:r>
            <a:r>
              <a:rPr lang="de-DE" sz="1200" baseline="0" dirty="0" err="1" smtClean="0"/>
              <a:t>teaching</a:t>
            </a:r>
            <a:r>
              <a:rPr lang="de-DE" sz="1200" baseline="0" dirty="0" smtClean="0"/>
              <a:t> </a:t>
            </a:r>
            <a:r>
              <a:rPr lang="de-DE" sz="1200" baseline="0" dirty="0" err="1" smtClean="0"/>
              <a:t>about</a:t>
            </a:r>
            <a:r>
              <a:rPr lang="de-DE" sz="1200" baseline="0" dirty="0" smtClean="0"/>
              <a:t> </a:t>
            </a:r>
            <a:r>
              <a:rPr lang="de-DE" sz="1200" baseline="0" dirty="0" err="1" smtClean="0"/>
              <a:t>pvalues</a:t>
            </a:r>
            <a:r>
              <a:rPr lang="de-DE" sz="1200"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aseline="0" dirty="0" smtClean="0"/>
              <a:t>„</a:t>
            </a:r>
            <a:r>
              <a:rPr lang="de-DE" sz="1200" baseline="0" dirty="0" err="1" smtClean="0"/>
              <a:t>What</a:t>
            </a:r>
            <a:r>
              <a:rPr lang="de-DE" sz="1200" baseline="0" dirty="0" smtClean="0"/>
              <a:t> </a:t>
            </a:r>
            <a:r>
              <a:rPr lang="de-DE" sz="1200" baseline="0" dirty="0" err="1" smtClean="0"/>
              <a:t>does</a:t>
            </a:r>
            <a:r>
              <a:rPr lang="de-DE" sz="1200" baseline="0" dirty="0" smtClean="0"/>
              <a:t> a super </a:t>
            </a:r>
            <a:r>
              <a:rPr lang="de-DE" sz="1200" baseline="0" dirty="0" err="1" smtClean="0"/>
              <a:t>low</a:t>
            </a:r>
            <a:r>
              <a:rPr lang="de-DE" sz="1200" baseline="0" dirty="0" smtClean="0"/>
              <a:t> p-</a:t>
            </a:r>
            <a:r>
              <a:rPr lang="de-DE" sz="1200" baseline="0" dirty="0" err="1" smtClean="0"/>
              <a:t>value</a:t>
            </a:r>
            <a:r>
              <a:rPr lang="de-DE" sz="1200" baseline="0" dirty="0" smtClean="0"/>
              <a:t> </a:t>
            </a:r>
            <a:r>
              <a:rPr lang="de-DE" sz="1200" baseline="0" dirty="0" err="1" smtClean="0"/>
              <a:t>of</a:t>
            </a:r>
            <a:r>
              <a:rPr lang="de-DE" sz="1200" baseline="0" dirty="0" smtClean="0"/>
              <a:t> 0.0001“ </a:t>
            </a:r>
            <a:r>
              <a:rPr lang="de-DE" sz="1200" baseline="0" dirty="0" err="1" smtClean="0"/>
              <a:t>mean</a:t>
            </a:r>
            <a:r>
              <a:rPr lang="de-DE" sz="1200" baseline="0" dirty="0" smtClean="0"/>
              <a:t> ? </a:t>
            </a:r>
            <a:endParaRPr lang="de-DE" sz="1200" dirty="0" smtClean="0"/>
          </a:p>
          <a:p>
            <a:endParaRPr lang="en-US" dirty="0"/>
          </a:p>
        </p:txBody>
      </p:sp>
    </p:spTree>
    <p:extLst>
      <p:ext uri="{BB962C8B-B14F-4D97-AF65-F5344CB8AC3E}">
        <p14:creationId xmlns:p14="http://schemas.microsoft.com/office/powerpoint/2010/main" val="2083118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3588" cy="3429000"/>
          </a:xfrm>
          <a:solidFill>
            <a:srgbClr val="4F81BD"/>
          </a:solidFill>
          <a:ln w="25402">
            <a:solidFill>
              <a:srgbClr val="385D8A"/>
            </a:solidFill>
            <a:prstDash val="solid"/>
          </a:ln>
        </p:spPr>
      </p:sp>
      <p:sp>
        <p:nvSpPr>
          <p:cNvPr id="3" name="Notizenplatzhalter 2"/>
          <p:cNvSpPr txBox="1">
            <a:spLocks noGrp="1"/>
          </p:cNvSpPr>
          <p:nvPr>
            <p:ph type="body" sz="quarter" idx="1"/>
          </p:nvPr>
        </p:nvSpPr>
        <p:spPr/>
        <p:txBody>
          <a:bodyPr/>
          <a:lstStyle/>
          <a:p>
            <a:r>
              <a:rPr lang="en-US" dirty="0" smtClean="0"/>
              <a:t>Think medical context,</a:t>
            </a:r>
            <a:r>
              <a:rPr lang="en-US" baseline="0" dirty="0" smtClean="0"/>
              <a:t> car alarms, airport security, …</a:t>
            </a:r>
          </a:p>
          <a:p>
            <a:r>
              <a:rPr lang="en-US" baseline="0" dirty="0" smtClean="0"/>
              <a:t>Compare to classification</a:t>
            </a:r>
            <a:endParaRPr lang="en-US" dirty="0"/>
          </a:p>
        </p:txBody>
      </p:sp>
    </p:spTree>
    <p:extLst>
      <p:ext uri="{BB962C8B-B14F-4D97-AF65-F5344CB8AC3E}">
        <p14:creationId xmlns:p14="http://schemas.microsoft.com/office/powerpoint/2010/main" val="1098395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3588" cy="3429000"/>
          </a:xfrm>
          <a:solidFill>
            <a:srgbClr val="4F81BD"/>
          </a:solidFill>
          <a:ln w="25402">
            <a:solidFill>
              <a:srgbClr val="385D8A"/>
            </a:solidFill>
            <a:prstDash val="solid"/>
          </a:ln>
        </p:spPr>
      </p:sp>
      <p:sp>
        <p:nvSpPr>
          <p:cNvPr id="3" name="Notizenplatzhalt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2768849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3588" cy="3429000"/>
          </a:xfrm>
          <a:solidFill>
            <a:srgbClr val="4F81BD"/>
          </a:solidFill>
          <a:ln w="25402">
            <a:solidFill>
              <a:srgbClr val="385D8A"/>
            </a:solidFill>
            <a:prstDash val="solid"/>
          </a:ln>
        </p:spPr>
      </p:sp>
      <p:sp>
        <p:nvSpPr>
          <p:cNvPr id="3" name="Notizenplatzhalter 2"/>
          <p:cNvSpPr txBox="1">
            <a:spLocks noGrp="1"/>
          </p:cNvSpPr>
          <p:nvPr>
            <p:ph type="body" sz="quarter" idx="1"/>
          </p:nvPr>
        </p:nvSpPr>
        <p:spPr/>
        <p:txBody>
          <a:bodyPr/>
          <a:lstStyle/>
          <a:p>
            <a:r>
              <a:rPr lang="en-US" sz="1200" b="0" i="0" kern="1200" dirty="0" smtClean="0">
                <a:solidFill>
                  <a:schemeClr val="tx1"/>
                </a:solidFill>
                <a:effectLst/>
                <a:latin typeface="+mn-lt"/>
                <a:ea typeface="+mn-ea"/>
                <a:cs typeface="+mn-cs"/>
              </a:rPr>
              <a:t>As mentioned above, there are several reasons to prefer Bayesian methods for A/B testing (and other forms of statistical analysis!). First of all, interpretability is everything. Would you rather say “P(A &gt; B) is 10%”, or “Assuming the null hypothesis that A and B are equal is true, the probability that we would see a result this extreme in A vs B is equal to 3%”? I think I know my answer. Furthermore, since we get a probability distribution over the parameters of the distributions of A and B, we can say something such as “There is a 74.2% chance that A’s </a:t>
            </a:r>
            <a:r>
              <a:rPr lang="en-US" sz="1200" b="0" i="0" u="none" strike="noStrike" kern="1200" dirty="0" err="1" smtClean="0">
                <a:solidFill>
                  <a:schemeClr val="tx1"/>
                </a:solidFill>
                <a:effectLst/>
                <a:latin typeface="+mn-lt"/>
                <a:ea typeface="+mn-ea"/>
                <a:cs typeface="+mn-cs"/>
              </a:rPr>
              <a:t>λλ</a:t>
            </a:r>
            <a:r>
              <a:rPr lang="en-US" sz="1200" b="0" i="0" kern="1200" dirty="0" smtClean="0">
                <a:solidFill>
                  <a:schemeClr val="tx1"/>
                </a:solidFill>
                <a:effectLst/>
                <a:latin typeface="+mn-lt"/>
                <a:ea typeface="+mn-ea"/>
                <a:cs typeface="+mn-cs"/>
              </a:rPr>
              <a:t> is between 3.7 and 5.9.” directly from the methods themselves.</a:t>
            </a:r>
            <a:endParaRPr lang="en-US" dirty="0"/>
          </a:p>
        </p:txBody>
      </p:sp>
    </p:spTree>
    <p:extLst>
      <p:ext uri="{BB962C8B-B14F-4D97-AF65-F5344CB8AC3E}">
        <p14:creationId xmlns:p14="http://schemas.microsoft.com/office/powerpoint/2010/main" val="3424626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0DA8BB-0D18-469F-8022-DD923457DE3A}" type="datetimeFigureOut">
              <a:rPr lang="nl-BE" smtClean="0"/>
              <a:t>7/01/2020</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B5274F97-0F13-42E5-9A1D-07478243785D}" type="slidenum">
              <a:rPr lang="nl-BE" smtClean="0"/>
              <a:t>‹Nr.›</a:t>
            </a:fld>
            <a:endParaRPr lang="nl-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34"/>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vl6pPr marL="2285886" indent="0" algn="ctr">
              <a:buNone/>
              <a:defRPr/>
            </a:lvl6pPr>
            <a:lvl7pPr marL="2743062" indent="0" algn="ctr">
              <a:buNone/>
              <a:defRPr/>
            </a:lvl7pPr>
            <a:lvl8pPr marL="3200240" indent="0" algn="ctr">
              <a:buNone/>
              <a:defRPr/>
            </a:lvl8pPr>
            <a:lvl9pPr marL="3657418" indent="0" algn="ctr">
              <a:buNone/>
              <a:defRPr/>
            </a:lvl9pPr>
          </a:lstStyle>
          <a:p>
            <a:r>
              <a:rPr lang="de-DE" smtClean="0"/>
              <a:t>Formatvorlage des Untertitelmasters durch Klicken bearbeiten</a:t>
            </a:r>
            <a:endParaRPr lang="de-DE"/>
          </a:p>
        </p:txBody>
      </p:sp>
      <p:sp>
        <p:nvSpPr>
          <p:cNvPr id="4" name="Rectangle 4"/>
          <p:cNvSpPr>
            <a:spLocks noGrp="1" noChangeArrowheads="1"/>
          </p:cNvSpPr>
          <p:nvPr>
            <p:ph type="dt" sz="half" idx="10"/>
          </p:nvPr>
        </p:nvSpPr>
        <p:spPr>
          <a:ln/>
        </p:spPr>
        <p:txBody>
          <a:bodyPr/>
          <a:lstStyle>
            <a:lvl1pPr>
              <a:defRPr/>
            </a:lvl1pPr>
          </a:lstStyle>
          <a:p>
            <a:pPr>
              <a:defRPr/>
            </a:pPr>
            <a:endParaRPr lang="de-DE"/>
          </a:p>
        </p:txBody>
      </p:sp>
      <p:sp>
        <p:nvSpPr>
          <p:cNvPr id="5" name="Rectangle 5"/>
          <p:cNvSpPr>
            <a:spLocks noGrp="1" noChangeArrowheads="1"/>
          </p:cNvSpPr>
          <p:nvPr>
            <p:ph type="ftr" sz="quarter" idx="11"/>
          </p:nvPr>
        </p:nvSpPr>
        <p:spPr>
          <a:ln/>
        </p:spPr>
        <p:txBody>
          <a:bodyPr/>
          <a:lstStyle>
            <a:lvl1pPr>
              <a:defRPr/>
            </a:lvl1pPr>
          </a:lstStyle>
          <a:p>
            <a:pPr>
              <a:defRPr/>
            </a:pPr>
            <a:endParaRPr lang="de-DE"/>
          </a:p>
        </p:txBody>
      </p:sp>
      <p:sp>
        <p:nvSpPr>
          <p:cNvPr id="6" name="Rectangle 6"/>
          <p:cNvSpPr>
            <a:spLocks noGrp="1" noChangeArrowheads="1"/>
          </p:cNvSpPr>
          <p:nvPr>
            <p:ph type="sldNum" sz="quarter" idx="12"/>
          </p:nvPr>
        </p:nvSpPr>
        <p:spPr>
          <a:ln/>
        </p:spPr>
        <p:txBody>
          <a:bodyPr/>
          <a:lstStyle>
            <a:lvl1pPr>
              <a:defRPr/>
            </a:lvl1pPr>
          </a:lstStyle>
          <a:p>
            <a:pPr>
              <a:defRPr/>
            </a:pPr>
            <a:fld id="{C08DBFDA-0D0E-45A8-A705-BD4E65C9264A}" type="slidenum">
              <a:rPr lang="de-DE"/>
              <a:pPr>
                <a:defRPr/>
              </a:pPr>
              <a:t>‹Nr.›</a:t>
            </a:fld>
            <a:endParaRPr lang="de-DE"/>
          </a:p>
        </p:txBody>
      </p:sp>
    </p:spTree>
    <p:extLst>
      <p:ext uri="{BB962C8B-B14F-4D97-AF65-F5344CB8AC3E}">
        <p14:creationId xmlns:p14="http://schemas.microsoft.com/office/powerpoint/2010/main" val="15888940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1" y="1825625"/>
            <a:ext cx="7886700" cy="43513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1"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6D13FA-D9CE-BD4E-BD68-42095A64D6A4}" type="datetimeFigureOut">
              <a:rPr lang="en-US" smtClean="0"/>
              <a:t>1/7/2020</a:t>
            </a:fld>
            <a:endParaRPr lang="en-US"/>
          </a:p>
        </p:txBody>
      </p:sp>
      <p:sp>
        <p:nvSpPr>
          <p:cNvPr id="5" name="Footer Placeholder 4"/>
          <p:cNvSpPr>
            <a:spLocks noGrp="1"/>
          </p:cNvSpPr>
          <p:nvPr>
            <p:ph type="ftr" sz="quarter" idx="3"/>
          </p:nvPr>
        </p:nvSpPr>
        <p:spPr>
          <a:xfrm>
            <a:off x="3028951"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1"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474F92-E894-1F48-9AC7-34F6EAB0E25F}" type="slidenum">
              <a:rPr lang="en-US" smtClean="0"/>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C:%5CUsers%5Cloecherm%5CDropbox%5CMarkus%5CResearch%5Cbandits%5Cbandits2014%5CMulti-armed%20Bandit%20Experiments%20-%20Analytics%20Blog.htm"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hyperlink" Target="https://youtu.be/5u35GY24A0Q?t=1874"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hyperlink" Target="https://youtu.be/gbZHmPJaU0I?t=1107" TargetMode="Externa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hyperlink" Target="https://support.google.com/analytics/answer/9366791?hl=en"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geogebra.org/m/g5VNUNSU%23material/RhuUbJs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565443" y="519688"/>
            <a:ext cx="7772400" cy="1470025"/>
          </a:xfrm>
        </p:spPr>
        <p:txBody>
          <a:bodyPr>
            <a:normAutofit fontScale="90000"/>
          </a:bodyPr>
          <a:lstStyle/>
          <a:p>
            <a:r>
              <a:rPr lang="en-US" dirty="0"/>
              <a:t/>
            </a:r>
            <a:br>
              <a:rPr lang="en-US" dirty="0"/>
            </a:br>
            <a:r>
              <a:rPr lang="en-US" dirty="0" smtClean="0"/>
              <a:t>Multi-armed (binomial) bandits </a:t>
            </a:r>
            <a:r>
              <a:rPr lang="en-US" dirty="0"/>
              <a:t/>
            </a:r>
            <a:br>
              <a:rPr lang="en-US" dirty="0"/>
            </a:br>
            <a:r>
              <a:rPr lang="en-US" dirty="0"/>
              <a:t>	</a:t>
            </a:r>
          </a:p>
        </p:txBody>
      </p:sp>
      <p:sp>
        <p:nvSpPr>
          <p:cNvPr id="4099" name="Rectangle 3"/>
          <p:cNvSpPr>
            <a:spLocks noGrp="1" noChangeArrowheads="1"/>
          </p:cNvSpPr>
          <p:nvPr>
            <p:ph type="subTitle" idx="1"/>
          </p:nvPr>
        </p:nvSpPr>
        <p:spPr>
          <a:xfrm>
            <a:off x="460375" y="4705795"/>
            <a:ext cx="4165080" cy="584905"/>
          </a:xfrm>
        </p:spPr>
        <p:txBody>
          <a:bodyPr>
            <a:normAutofit fontScale="92500" lnSpcReduction="20000"/>
          </a:bodyPr>
          <a:lstStyle/>
          <a:p>
            <a:pPr algn="l" eaLnBrk="1" hangingPunct="1"/>
            <a:r>
              <a:rPr lang="de-DE" altLang="de-DE" sz="2600" dirty="0"/>
              <a:t>Prof. Dr. Markus Löcher</a:t>
            </a:r>
            <a:r>
              <a:rPr lang="de-DE" altLang="de-DE" sz="2000" dirty="0"/>
              <a:t/>
            </a:r>
            <a:br>
              <a:rPr lang="de-DE" altLang="de-DE" sz="2000" dirty="0"/>
            </a:br>
            <a:endParaRPr lang="de-DE" altLang="de-DE" sz="2000" dirty="0"/>
          </a:p>
          <a:p>
            <a:pPr eaLnBrk="1" hangingPunct="1"/>
            <a:endParaRPr lang="de-DE" altLang="de-DE" dirty="0" smtClean="0"/>
          </a:p>
        </p:txBody>
      </p:sp>
      <p:pic>
        <p:nvPicPr>
          <p:cNvPr id="5" name="Picture 4" descr="HWR_Logo_RG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928" y="5310145"/>
            <a:ext cx="3950527" cy="1171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AutoShape 2" descr="BSEL"/>
          <p:cNvSpPr>
            <a:spLocks noChangeAspect="1" noChangeArrowheads="1"/>
          </p:cNvSpPr>
          <p:nvPr/>
        </p:nvSpPr>
        <p:spPr bwMode="auto">
          <a:xfrm>
            <a:off x="155575" y="-192613"/>
            <a:ext cx="304800" cy="4064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Grafik 1"/>
          <p:cNvPicPr>
            <a:picLocks noChangeAspect="1"/>
          </p:cNvPicPr>
          <p:nvPr/>
        </p:nvPicPr>
        <p:blipFill>
          <a:blip r:embed="rId4"/>
          <a:stretch>
            <a:fillRect/>
          </a:stretch>
        </p:blipFill>
        <p:spPr>
          <a:xfrm>
            <a:off x="2333817" y="1641041"/>
            <a:ext cx="3218623" cy="2725292"/>
          </a:xfrm>
          <a:prstGeom prst="rect">
            <a:avLst/>
          </a:prstGeom>
        </p:spPr>
      </p:pic>
    </p:spTree>
    <p:extLst>
      <p:ext uri="{BB962C8B-B14F-4D97-AF65-F5344CB8AC3E}">
        <p14:creationId xmlns:p14="http://schemas.microsoft.com/office/powerpoint/2010/main" val="740960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2"/>
          <p:cNvSpPr txBox="1"/>
          <p:nvPr/>
        </p:nvSpPr>
        <p:spPr>
          <a:xfrm>
            <a:off x="6552724" y="6356519"/>
            <a:ext cx="2133715" cy="365403"/>
          </a:xfrm>
          <a:prstGeom prst="rect">
            <a:avLst/>
          </a:prstGeom>
          <a:noFill/>
          <a:ln>
            <a:noFill/>
          </a:ln>
        </p:spPr>
        <p:txBody>
          <a:bodyPr vert="horz" wrap="square" lIns="90004" tIns="46799" rIns="90004" bIns="46799" anchor="ctr" anchorCtr="0" compatLnSpc="1"/>
          <a:lstStyle/>
          <a:p>
            <a:pPr algn="r" defTabSz="914354" hangingPunct="0">
              <a:defRPr sz="1800" b="0" i="0" u="none" strike="noStrike" kern="0" cap="none" spc="0" baseline="0">
                <a:solidFill>
                  <a:srgbClr val="000000"/>
                </a:solidFill>
                <a:uFillTx/>
              </a:defRPr>
            </a:pPr>
            <a:fld id="{1AA6B9B6-5F80-405C-BD4B-58FED608D342}" type="slidenum">
              <a:rPr/>
              <a:pPr algn="r" defTabSz="914354" hangingPunct="0">
                <a:defRPr sz="1800" b="0" i="0" u="none" strike="noStrike" kern="0" cap="none" spc="0" baseline="0">
                  <a:solidFill>
                    <a:srgbClr val="000000"/>
                  </a:solidFill>
                  <a:uFillTx/>
                </a:defRPr>
              </a:pPr>
              <a:t>10</a:t>
            </a:fld>
            <a:endParaRPr lang="de-DE" sz="1200">
              <a:solidFill>
                <a:srgbClr val="898989"/>
              </a:solidFill>
              <a:latin typeface="Times New Roman" pitchFamily="18"/>
              <a:ea typeface="Arial Unicode MS" pitchFamily="2"/>
              <a:cs typeface="Tahoma" pitchFamily="2"/>
            </a:endParaRPr>
          </a:p>
        </p:txBody>
      </p:sp>
      <p:sp>
        <p:nvSpPr>
          <p:cNvPr id="4" name="Textplatzhalter 2"/>
          <p:cNvSpPr txBox="1">
            <a:spLocks noGrp="1"/>
          </p:cNvSpPr>
          <p:nvPr>
            <p:ph type="body" idx="4294967295"/>
          </p:nvPr>
        </p:nvSpPr>
        <p:spPr>
          <a:xfrm>
            <a:off x="180002" y="1383961"/>
            <a:ext cx="8418419" cy="4334401"/>
          </a:xfrm>
        </p:spPr>
        <p:txBody>
          <a:bodyPr>
            <a:normAutofit/>
          </a:bodyPr>
          <a:lstStyle/>
          <a:p>
            <a:pPr lvl="0"/>
            <a:r>
              <a:rPr lang="en-US" sz="2400" dirty="0"/>
              <a:t>In a traditional (frequentist) NHST setup, we need to decide on the </a:t>
            </a:r>
            <a:r>
              <a:rPr lang="en-US" sz="2400" b="1" dirty="0"/>
              <a:t>smallest effect size </a:t>
            </a:r>
            <a:r>
              <a:rPr lang="en-US" sz="2400" dirty="0"/>
              <a:t>that we want to detect </a:t>
            </a:r>
            <a:r>
              <a:rPr lang="en-US" sz="2400" b="1" dirty="0"/>
              <a:t>prior</a:t>
            </a:r>
            <a:r>
              <a:rPr lang="en-US" sz="2400" dirty="0"/>
              <a:t> to running the experiment and commit to it !</a:t>
            </a:r>
          </a:p>
          <a:p>
            <a:pPr lvl="0"/>
            <a:r>
              <a:rPr lang="de-DE" sz="2400" dirty="0"/>
              <a:t>Dilemma: </a:t>
            </a:r>
            <a:r>
              <a:rPr lang="de-DE" sz="2400" dirty="0" err="1"/>
              <a:t>what</a:t>
            </a:r>
            <a:r>
              <a:rPr lang="de-DE" sz="2400" dirty="0"/>
              <a:t> </a:t>
            </a:r>
            <a:r>
              <a:rPr lang="de-DE" sz="2400" dirty="0" err="1"/>
              <a:t>if</a:t>
            </a:r>
            <a:r>
              <a:rPr lang="de-DE" sz="2400" dirty="0"/>
              <a:t> </a:t>
            </a:r>
            <a:r>
              <a:rPr lang="de-DE" sz="2400" dirty="0" err="1"/>
              <a:t>true</a:t>
            </a:r>
            <a:r>
              <a:rPr lang="de-DE" sz="2400" dirty="0"/>
              <a:t> </a:t>
            </a:r>
            <a:r>
              <a:rPr lang="de-DE" sz="2400" dirty="0" err="1"/>
              <a:t>effect</a:t>
            </a:r>
            <a:r>
              <a:rPr lang="de-DE" sz="2400" dirty="0"/>
              <a:t> </a:t>
            </a:r>
            <a:r>
              <a:rPr lang="de-DE" sz="2400" dirty="0" err="1"/>
              <a:t>size</a:t>
            </a:r>
            <a:r>
              <a:rPr lang="de-DE" sz="2400" dirty="0"/>
              <a:t> was larger:</a:t>
            </a:r>
          </a:p>
          <a:p>
            <a:pPr marL="0" indent="0">
              <a:buNone/>
            </a:pPr>
            <a:endParaRPr lang="de-DE" sz="2400" dirty="0"/>
          </a:p>
          <a:p>
            <a:pPr lvl="0"/>
            <a:r>
              <a:rPr lang="de-DE" sz="2400" dirty="0" err="1"/>
              <a:t>Ideally</a:t>
            </a:r>
            <a:r>
              <a:rPr lang="de-DE" sz="2400" dirty="0"/>
              <a:t>, </a:t>
            </a:r>
            <a:r>
              <a:rPr lang="de-DE" sz="2400" dirty="0" err="1"/>
              <a:t>we</a:t>
            </a:r>
            <a:r>
              <a:rPr lang="de-DE" sz="2400" dirty="0"/>
              <a:t> </a:t>
            </a:r>
            <a:r>
              <a:rPr lang="de-DE" sz="2400" dirty="0" err="1"/>
              <a:t>would</a:t>
            </a:r>
            <a:r>
              <a:rPr lang="de-DE" sz="2400" dirty="0"/>
              <a:t> like </a:t>
            </a:r>
            <a:r>
              <a:rPr lang="de-DE" sz="2400" dirty="0" err="1"/>
              <a:t>to</a:t>
            </a:r>
            <a:r>
              <a:rPr lang="de-DE" sz="2400" dirty="0"/>
              <a:t> „</a:t>
            </a:r>
            <a:r>
              <a:rPr lang="de-DE" sz="2400" dirty="0" err="1"/>
              <a:t>peek</a:t>
            </a:r>
            <a:r>
              <a:rPr lang="de-DE" sz="2400" dirty="0"/>
              <a:t>“ </a:t>
            </a:r>
            <a:r>
              <a:rPr lang="de-DE" sz="2400" dirty="0" err="1"/>
              <a:t>every</a:t>
            </a:r>
            <a:r>
              <a:rPr lang="de-DE" sz="2400" dirty="0"/>
              <a:t> so </a:t>
            </a:r>
            <a:r>
              <a:rPr lang="de-DE" sz="2400" dirty="0" err="1"/>
              <a:t>often</a:t>
            </a:r>
            <a:r>
              <a:rPr lang="de-DE" sz="2400" dirty="0"/>
              <a:t> </a:t>
            </a:r>
            <a:r>
              <a:rPr lang="de-DE" sz="2400" dirty="0" err="1"/>
              <a:t>and</a:t>
            </a:r>
            <a:r>
              <a:rPr lang="de-DE" sz="2400" dirty="0"/>
              <a:t> </a:t>
            </a:r>
            <a:r>
              <a:rPr lang="de-DE" sz="2400" dirty="0" err="1"/>
              <a:t>stop</a:t>
            </a:r>
            <a:r>
              <a:rPr lang="de-DE" sz="2400" dirty="0"/>
              <a:t> the </a:t>
            </a:r>
            <a:r>
              <a:rPr lang="de-DE" sz="2400" dirty="0" err="1"/>
              <a:t>test</a:t>
            </a:r>
            <a:r>
              <a:rPr lang="de-DE" sz="2400" dirty="0"/>
              <a:t> </a:t>
            </a:r>
            <a:r>
              <a:rPr lang="de-DE" sz="2400" dirty="0" err="1"/>
              <a:t>early</a:t>
            </a:r>
            <a:r>
              <a:rPr lang="de-DE" sz="2400" dirty="0"/>
              <a:t> in </a:t>
            </a:r>
            <a:r>
              <a:rPr lang="de-DE" sz="2400" dirty="0" err="1"/>
              <a:t>case</a:t>
            </a:r>
            <a:r>
              <a:rPr lang="de-DE" sz="2400" dirty="0"/>
              <a:t> </a:t>
            </a:r>
            <a:r>
              <a:rPr lang="en-US" sz="2400" dirty="0"/>
              <a:t>sufficient evidence against a zero effect has emerged</a:t>
            </a:r>
            <a:endParaRPr lang="de-DE" sz="2400" dirty="0"/>
          </a:p>
        </p:txBody>
      </p:sp>
      <p:sp>
        <p:nvSpPr>
          <p:cNvPr id="6" name="Rectangle 5"/>
          <p:cNvSpPr/>
          <p:nvPr/>
        </p:nvSpPr>
        <p:spPr>
          <a:xfrm>
            <a:off x="180003" y="233457"/>
            <a:ext cx="5161713" cy="584776"/>
          </a:xfrm>
          <a:prstGeom prst="rect">
            <a:avLst/>
          </a:prstGeom>
          <a:solidFill>
            <a:schemeClr val="bg1"/>
          </a:solidFill>
          <a:effectLst>
            <a:innerShdw blurRad="63500" dist="50800" dir="5400000">
              <a:schemeClr val="accent6">
                <a:lumMod val="75000"/>
                <a:alpha val="50000"/>
              </a:schemeClr>
            </a:innerShdw>
          </a:effectLst>
        </p:spPr>
        <p:txBody>
          <a:bodyPr wrap="square">
            <a:spAutoFit/>
          </a:bodyPr>
          <a:lstStyle/>
          <a:p>
            <a:r>
              <a:rPr lang="de-DE" sz="3200" b="1" dirty="0" err="1">
                <a:solidFill>
                  <a:srgbClr val="00B050"/>
                </a:solidFill>
              </a:rPr>
              <a:t>Sequential</a:t>
            </a:r>
            <a:r>
              <a:rPr lang="de-DE" sz="3200" b="1" dirty="0">
                <a:solidFill>
                  <a:srgbClr val="00B050"/>
                </a:solidFill>
              </a:rPr>
              <a:t> </a:t>
            </a:r>
            <a:r>
              <a:rPr lang="de-DE" sz="3200" b="1" dirty="0" err="1">
                <a:solidFill>
                  <a:srgbClr val="00B050"/>
                </a:solidFill>
              </a:rPr>
              <a:t>Testing</a:t>
            </a:r>
            <a:endParaRPr lang="de-DE" sz="3200" b="1" dirty="0">
              <a:solidFill>
                <a:srgbClr val="00B050"/>
              </a:solidFill>
            </a:endParaRPr>
          </a:p>
        </p:txBody>
      </p:sp>
      <p:pic>
        <p:nvPicPr>
          <p:cNvPr id="7" name="Grafik 6"/>
          <p:cNvPicPr>
            <a:picLocks noChangeAspect="1"/>
          </p:cNvPicPr>
          <p:nvPr/>
        </p:nvPicPr>
        <p:blipFill>
          <a:blip r:embed="rId3"/>
          <a:stretch>
            <a:fillRect/>
          </a:stretch>
        </p:blipFill>
        <p:spPr>
          <a:xfrm>
            <a:off x="343560" y="2918261"/>
            <a:ext cx="7086600" cy="584201"/>
          </a:xfrm>
          <a:prstGeom prst="rect">
            <a:avLst/>
          </a:prstGeom>
        </p:spPr>
      </p:pic>
    </p:spTree>
    <p:extLst>
      <p:ext uri="{BB962C8B-B14F-4D97-AF65-F5344CB8AC3E}">
        <p14:creationId xmlns:p14="http://schemas.microsoft.com/office/powerpoint/2010/main" val="3467444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2"/>
          <p:cNvSpPr txBox="1"/>
          <p:nvPr/>
        </p:nvSpPr>
        <p:spPr>
          <a:xfrm>
            <a:off x="6552724" y="6356519"/>
            <a:ext cx="2133715" cy="365403"/>
          </a:xfrm>
          <a:prstGeom prst="rect">
            <a:avLst/>
          </a:prstGeom>
          <a:noFill/>
          <a:ln>
            <a:noFill/>
          </a:ln>
        </p:spPr>
        <p:txBody>
          <a:bodyPr vert="horz" wrap="square" lIns="90004" tIns="46799" rIns="90004" bIns="46799" anchor="ctr" anchorCtr="0" compatLnSpc="1"/>
          <a:lstStyle/>
          <a:p>
            <a:pPr algn="r" defTabSz="914354" hangingPunct="0">
              <a:defRPr sz="1800" b="0" i="0" u="none" strike="noStrike" kern="0" cap="none" spc="0" baseline="0">
                <a:solidFill>
                  <a:srgbClr val="000000"/>
                </a:solidFill>
                <a:uFillTx/>
              </a:defRPr>
            </a:pPr>
            <a:fld id="{1AA6B9B6-5F80-405C-BD4B-58FED608D342}" type="slidenum">
              <a:rPr/>
              <a:pPr algn="r" defTabSz="914354" hangingPunct="0">
                <a:defRPr sz="1800" b="0" i="0" u="none" strike="noStrike" kern="0" cap="none" spc="0" baseline="0">
                  <a:solidFill>
                    <a:srgbClr val="000000"/>
                  </a:solidFill>
                  <a:uFillTx/>
                </a:defRPr>
              </a:pPr>
              <a:t>11</a:t>
            </a:fld>
            <a:endParaRPr lang="de-DE" sz="1200">
              <a:solidFill>
                <a:srgbClr val="898989"/>
              </a:solidFill>
              <a:latin typeface="Times New Roman" pitchFamily="18"/>
              <a:ea typeface="Arial Unicode MS" pitchFamily="2"/>
              <a:cs typeface="Tahoma" pitchFamily="2"/>
            </a:endParaRPr>
          </a:p>
        </p:txBody>
      </p:sp>
      <p:sp>
        <p:nvSpPr>
          <p:cNvPr id="6" name="Rectangle 5"/>
          <p:cNvSpPr/>
          <p:nvPr/>
        </p:nvSpPr>
        <p:spPr>
          <a:xfrm>
            <a:off x="180003" y="233457"/>
            <a:ext cx="5161713" cy="584776"/>
          </a:xfrm>
          <a:prstGeom prst="rect">
            <a:avLst/>
          </a:prstGeom>
          <a:solidFill>
            <a:schemeClr val="bg1"/>
          </a:solidFill>
          <a:effectLst>
            <a:innerShdw blurRad="63500" dist="50800" dir="5400000">
              <a:schemeClr val="accent6">
                <a:lumMod val="75000"/>
                <a:alpha val="50000"/>
              </a:schemeClr>
            </a:innerShdw>
          </a:effectLst>
        </p:spPr>
        <p:txBody>
          <a:bodyPr wrap="square">
            <a:spAutoFit/>
          </a:bodyPr>
          <a:lstStyle/>
          <a:p>
            <a:r>
              <a:rPr lang="de-DE" sz="3200" b="1" dirty="0">
                <a:solidFill>
                  <a:srgbClr val="00B050"/>
                </a:solidFill>
              </a:rPr>
              <a:t>Optional </a:t>
            </a:r>
            <a:r>
              <a:rPr lang="de-DE" sz="3200" b="1" dirty="0" err="1">
                <a:solidFill>
                  <a:srgbClr val="00B050"/>
                </a:solidFill>
              </a:rPr>
              <a:t>Stopping</a:t>
            </a:r>
            <a:endParaRPr lang="de-DE" sz="3200" b="1" dirty="0">
              <a:solidFill>
                <a:srgbClr val="00B050"/>
              </a:solidFill>
            </a:endParaRPr>
          </a:p>
        </p:txBody>
      </p:sp>
      <p:pic>
        <p:nvPicPr>
          <p:cNvPr id="3" name="Grafik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517" y="1103641"/>
            <a:ext cx="4344841" cy="5338188"/>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8358" y="1164460"/>
            <a:ext cx="4514322" cy="5345409"/>
          </a:xfrm>
          <a:prstGeom prst="rect">
            <a:avLst/>
          </a:prstGeom>
        </p:spPr>
      </p:pic>
    </p:spTree>
    <p:extLst>
      <p:ext uri="{BB962C8B-B14F-4D97-AF65-F5344CB8AC3E}">
        <p14:creationId xmlns:p14="http://schemas.microsoft.com/office/powerpoint/2010/main" val="165829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2"/>
          <p:cNvSpPr txBox="1"/>
          <p:nvPr/>
        </p:nvSpPr>
        <p:spPr>
          <a:xfrm>
            <a:off x="6552724" y="6356519"/>
            <a:ext cx="2133715" cy="365403"/>
          </a:xfrm>
          <a:prstGeom prst="rect">
            <a:avLst/>
          </a:prstGeom>
          <a:noFill/>
          <a:ln>
            <a:noFill/>
          </a:ln>
        </p:spPr>
        <p:txBody>
          <a:bodyPr vert="horz" wrap="square" lIns="90004" tIns="46799" rIns="90004" bIns="46799" anchor="ctr" anchorCtr="0" compatLnSpc="1"/>
          <a:lstStyle/>
          <a:p>
            <a:pPr algn="r" defTabSz="914354" hangingPunct="0">
              <a:defRPr sz="1800" b="0" i="0" u="none" strike="noStrike" kern="0" cap="none" spc="0" baseline="0">
                <a:solidFill>
                  <a:srgbClr val="000000"/>
                </a:solidFill>
                <a:uFillTx/>
              </a:defRPr>
            </a:pPr>
            <a:fld id="{1AA6B9B6-5F80-405C-BD4B-58FED608D342}" type="slidenum">
              <a:rPr/>
              <a:pPr algn="r" defTabSz="914354" hangingPunct="0">
                <a:defRPr sz="1800" b="0" i="0" u="none" strike="noStrike" kern="0" cap="none" spc="0" baseline="0">
                  <a:solidFill>
                    <a:srgbClr val="000000"/>
                  </a:solidFill>
                  <a:uFillTx/>
                </a:defRPr>
              </a:pPr>
              <a:t>12</a:t>
            </a:fld>
            <a:endParaRPr lang="de-DE" sz="1200">
              <a:solidFill>
                <a:srgbClr val="898989"/>
              </a:solidFill>
              <a:latin typeface="Times New Roman" pitchFamily="18"/>
              <a:ea typeface="Arial Unicode MS" pitchFamily="2"/>
              <a:cs typeface="Tahoma" pitchFamily="2"/>
            </a:endParaRPr>
          </a:p>
        </p:txBody>
      </p:sp>
      <p:sp>
        <p:nvSpPr>
          <p:cNvPr id="4" name="Textplatzhalter 2"/>
          <p:cNvSpPr txBox="1">
            <a:spLocks noGrp="1"/>
          </p:cNvSpPr>
          <p:nvPr>
            <p:ph type="body" idx="4294967295"/>
          </p:nvPr>
        </p:nvSpPr>
        <p:spPr>
          <a:xfrm>
            <a:off x="268018" y="1318054"/>
            <a:ext cx="7343744" cy="4845151"/>
          </a:xfrm>
        </p:spPr>
        <p:txBody>
          <a:bodyPr>
            <a:normAutofit/>
          </a:bodyPr>
          <a:lstStyle/>
          <a:p>
            <a:pPr lvl="0"/>
            <a:r>
              <a:rPr lang="de-DE" sz="2400" dirty="0" smtClean="0"/>
              <a:t>Optional </a:t>
            </a:r>
            <a:r>
              <a:rPr lang="de-DE" sz="2400" dirty="0" err="1" smtClean="0"/>
              <a:t>stopping</a:t>
            </a:r>
            <a:r>
              <a:rPr lang="de-DE" sz="2400" dirty="0" smtClean="0"/>
              <a:t> </a:t>
            </a:r>
            <a:r>
              <a:rPr lang="de-DE" sz="2400" dirty="0" err="1" smtClean="0"/>
              <a:t>attempts</a:t>
            </a:r>
            <a:r>
              <a:rPr lang="de-DE" sz="2400" dirty="0" smtClean="0"/>
              <a:t> </a:t>
            </a:r>
            <a:r>
              <a:rPr lang="de-DE" sz="2400" dirty="0" err="1" smtClean="0"/>
              <a:t>to</a:t>
            </a:r>
            <a:r>
              <a:rPr lang="de-DE" sz="2400" dirty="0" smtClean="0"/>
              <a:t> </a:t>
            </a:r>
            <a:r>
              <a:rPr lang="de-DE" sz="2400" dirty="0" err="1" smtClean="0"/>
              <a:t>minimize</a:t>
            </a:r>
            <a:r>
              <a:rPr lang="de-DE" sz="2400" dirty="0" smtClean="0"/>
              <a:t> „</a:t>
            </a:r>
            <a:r>
              <a:rPr lang="de-DE" sz="2400" dirty="0" err="1" smtClean="0"/>
              <a:t>loss</a:t>
            </a:r>
            <a:r>
              <a:rPr lang="de-DE" sz="2400" dirty="0" smtClean="0"/>
              <a:t>“ (sample </a:t>
            </a:r>
            <a:r>
              <a:rPr lang="de-DE" sz="2400" dirty="0" err="1" smtClean="0"/>
              <a:t>size</a:t>
            </a:r>
            <a:r>
              <a:rPr lang="de-DE" sz="2400" dirty="0" smtClean="0"/>
              <a:t>) </a:t>
            </a:r>
            <a:r>
              <a:rPr lang="de-DE" sz="2400" dirty="0" err="1" smtClean="0"/>
              <a:t>during</a:t>
            </a:r>
            <a:r>
              <a:rPr lang="de-DE" sz="2400" dirty="0" smtClean="0"/>
              <a:t> the </a:t>
            </a:r>
            <a:r>
              <a:rPr lang="de-DE" sz="2400" dirty="0" err="1" smtClean="0"/>
              <a:t>testing</a:t>
            </a:r>
            <a:r>
              <a:rPr lang="de-DE" sz="2400" dirty="0" smtClean="0"/>
              <a:t> </a:t>
            </a:r>
            <a:r>
              <a:rPr lang="de-DE" sz="2400" dirty="0" err="1" smtClean="0"/>
              <a:t>phase</a:t>
            </a:r>
            <a:r>
              <a:rPr lang="de-DE" sz="2400" dirty="0" smtClean="0"/>
              <a:t> (</a:t>
            </a:r>
            <a:r>
              <a:rPr lang="de-DE" sz="2400" dirty="0" err="1" smtClean="0"/>
              <a:t>equal</a:t>
            </a:r>
            <a:r>
              <a:rPr lang="de-DE" sz="2400" dirty="0" smtClean="0"/>
              <a:t> </a:t>
            </a:r>
            <a:r>
              <a:rPr lang="de-DE" sz="2400" dirty="0" err="1" smtClean="0"/>
              <a:t>allocation</a:t>
            </a:r>
            <a:r>
              <a:rPr lang="de-DE" sz="2400" dirty="0" smtClean="0"/>
              <a:t>)!</a:t>
            </a:r>
          </a:p>
          <a:p>
            <a:pPr lvl="0"/>
            <a:r>
              <a:rPr lang="de-DE" sz="2400" dirty="0" smtClean="0"/>
              <a:t>An </a:t>
            </a:r>
            <a:r>
              <a:rPr lang="de-DE" sz="2400" dirty="0" err="1" smtClean="0"/>
              <a:t>even</a:t>
            </a:r>
            <a:r>
              <a:rPr lang="de-DE" sz="2400" dirty="0" smtClean="0"/>
              <a:t> </a:t>
            </a:r>
            <a:r>
              <a:rPr lang="de-DE" sz="2400" dirty="0" err="1" smtClean="0"/>
              <a:t>greedier</a:t>
            </a:r>
            <a:r>
              <a:rPr lang="de-DE" sz="2400" dirty="0" smtClean="0"/>
              <a:t> </a:t>
            </a:r>
            <a:r>
              <a:rPr lang="de-DE" sz="2400" dirty="0" err="1" smtClean="0"/>
              <a:t>strategy</a:t>
            </a:r>
            <a:r>
              <a:rPr lang="de-DE" sz="2400" dirty="0" smtClean="0"/>
              <a:t> </a:t>
            </a:r>
            <a:r>
              <a:rPr lang="de-DE" sz="2400" dirty="0" err="1" smtClean="0"/>
              <a:t>would</a:t>
            </a:r>
            <a:r>
              <a:rPr lang="de-DE" sz="2400" dirty="0" smtClean="0"/>
              <a:t> </a:t>
            </a:r>
            <a:r>
              <a:rPr lang="de-DE" sz="2400" dirty="0" err="1" smtClean="0"/>
              <a:t>be</a:t>
            </a:r>
            <a:r>
              <a:rPr lang="de-DE" sz="2400" dirty="0" smtClean="0"/>
              <a:t> </a:t>
            </a:r>
            <a:r>
              <a:rPr lang="de-DE" sz="2400" dirty="0" err="1" smtClean="0"/>
              <a:t>to</a:t>
            </a:r>
            <a:r>
              <a:rPr lang="de-DE" sz="2400" dirty="0"/>
              <a:t> </a:t>
            </a:r>
            <a:r>
              <a:rPr lang="de-DE" sz="2400" dirty="0" err="1"/>
              <a:t>adjust</a:t>
            </a:r>
            <a:r>
              <a:rPr lang="de-DE" sz="2400" dirty="0"/>
              <a:t> the </a:t>
            </a:r>
            <a:r>
              <a:rPr lang="de-DE" sz="2400" dirty="0" err="1" smtClean="0"/>
              <a:t>fraction</a:t>
            </a:r>
            <a:r>
              <a:rPr lang="de-DE" sz="2400" dirty="0" smtClean="0"/>
              <a:t> </a:t>
            </a:r>
            <a:r>
              <a:rPr lang="de-DE" sz="2400" dirty="0" err="1" smtClean="0"/>
              <a:t>of</a:t>
            </a:r>
            <a:r>
              <a:rPr lang="de-DE" sz="2400" dirty="0" smtClean="0"/>
              <a:t> </a:t>
            </a:r>
            <a:r>
              <a:rPr lang="de-DE" sz="2400" dirty="0" err="1" smtClean="0"/>
              <a:t>samples</a:t>
            </a:r>
            <a:r>
              <a:rPr lang="de-DE" sz="2400" dirty="0"/>
              <a:t> </a:t>
            </a:r>
            <a:r>
              <a:rPr lang="de-DE" sz="2400" dirty="0" smtClean="0"/>
              <a:t>in </a:t>
            </a:r>
            <a:r>
              <a:rPr lang="de-DE" sz="2400" dirty="0" err="1" smtClean="0"/>
              <a:t>favor</a:t>
            </a:r>
            <a:r>
              <a:rPr lang="de-DE" sz="2400" dirty="0" smtClean="0"/>
              <a:t> </a:t>
            </a:r>
            <a:r>
              <a:rPr lang="de-DE" sz="2400" dirty="0" err="1" smtClean="0"/>
              <a:t>of</a:t>
            </a:r>
            <a:r>
              <a:rPr lang="de-DE" sz="2400" dirty="0" smtClean="0"/>
              <a:t> the </a:t>
            </a:r>
            <a:r>
              <a:rPr lang="de-DE" sz="2400" dirty="0" err="1" smtClean="0"/>
              <a:t>more</a:t>
            </a:r>
            <a:r>
              <a:rPr lang="de-DE" sz="2400" dirty="0" smtClean="0"/>
              <a:t> promising „</a:t>
            </a:r>
            <a:r>
              <a:rPr lang="de-DE" sz="2400" dirty="0" err="1" smtClean="0"/>
              <a:t>arms</a:t>
            </a:r>
            <a:r>
              <a:rPr lang="de-DE" sz="2400" dirty="0" smtClean="0"/>
              <a:t>“: </a:t>
            </a:r>
            <a:r>
              <a:rPr lang="de-DE" sz="2400" dirty="0" err="1" smtClean="0"/>
              <a:t>hoping</a:t>
            </a:r>
            <a:r>
              <a:rPr lang="de-DE" sz="2400" dirty="0" smtClean="0"/>
              <a:t> </a:t>
            </a:r>
            <a:r>
              <a:rPr lang="de-DE" sz="2400" dirty="0" err="1" smtClean="0"/>
              <a:t>to</a:t>
            </a:r>
            <a:r>
              <a:rPr lang="de-DE" sz="2400" dirty="0" smtClean="0"/>
              <a:t> </a:t>
            </a:r>
            <a:r>
              <a:rPr lang="de-DE" sz="2400" b="1" dirty="0" err="1" smtClean="0"/>
              <a:t>minimize</a:t>
            </a:r>
            <a:r>
              <a:rPr lang="de-DE" sz="2400" b="1" dirty="0" smtClean="0"/>
              <a:t> </a:t>
            </a:r>
            <a:r>
              <a:rPr lang="de-DE" sz="2400" b="1" dirty="0" err="1">
                <a:solidFill>
                  <a:srgbClr val="C00000"/>
                </a:solidFill>
              </a:rPr>
              <a:t>r</a:t>
            </a:r>
            <a:r>
              <a:rPr lang="de-DE" sz="2400" b="1" dirty="0" err="1" smtClean="0">
                <a:solidFill>
                  <a:srgbClr val="C00000"/>
                </a:solidFill>
              </a:rPr>
              <a:t>egret</a:t>
            </a:r>
            <a:endParaRPr lang="de-DE" sz="2400" b="1" dirty="0" smtClean="0">
              <a:solidFill>
                <a:srgbClr val="C00000"/>
              </a:solidFill>
            </a:endParaRPr>
          </a:p>
        </p:txBody>
      </p:sp>
      <p:sp>
        <p:nvSpPr>
          <p:cNvPr id="6" name="Rectangle 5"/>
          <p:cNvSpPr/>
          <p:nvPr/>
        </p:nvSpPr>
        <p:spPr>
          <a:xfrm>
            <a:off x="180003" y="233457"/>
            <a:ext cx="5161713" cy="584776"/>
          </a:xfrm>
          <a:prstGeom prst="rect">
            <a:avLst/>
          </a:prstGeom>
          <a:solidFill>
            <a:schemeClr val="bg1"/>
          </a:solidFill>
          <a:effectLst>
            <a:innerShdw blurRad="63500" dist="50800" dir="5400000">
              <a:schemeClr val="accent6">
                <a:lumMod val="75000"/>
                <a:alpha val="50000"/>
              </a:schemeClr>
            </a:innerShdw>
          </a:effectLst>
        </p:spPr>
        <p:txBody>
          <a:bodyPr wrap="square">
            <a:spAutoFit/>
          </a:bodyPr>
          <a:lstStyle/>
          <a:p>
            <a:r>
              <a:rPr lang="de-DE" sz="3200" b="1" dirty="0" err="1" smtClean="0">
                <a:solidFill>
                  <a:srgbClr val="00B050"/>
                </a:solidFill>
              </a:rPr>
              <a:t>Regret</a:t>
            </a:r>
            <a:endParaRPr lang="de-DE" sz="3200" b="1" dirty="0">
              <a:solidFill>
                <a:srgbClr val="00B050"/>
              </a:solidFill>
            </a:endParaRPr>
          </a:p>
        </p:txBody>
      </p:sp>
      <p:pic>
        <p:nvPicPr>
          <p:cNvPr id="3" name="Grafik 2"/>
          <p:cNvPicPr>
            <a:picLocks noChangeAspect="1"/>
          </p:cNvPicPr>
          <p:nvPr/>
        </p:nvPicPr>
        <p:blipFill>
          <a:blip r:embed="rId3"/>
          <a:stretch>
            <a:fillRect/>
          </a:stretch>
        </p:blipFill>
        <p:spPr>
          <a:xfrm>
            <a:off x="581923" y="3881704"/>
            <a:ext cx="7115175" cy="2946400"/>
          </a:xfrm>
          <a:prstGeom prst="rect">
            <a:avLst/>
          </a:prstGeom>
        </p:spPr>
      </p:pic>
    </p:spTree>
    <p:extLst>
      <p:ext uri="{BB962C8B-B14F-4D97-AF65-F5344CB8AC3E}">
        <p14:creationId xmlns:p14="http://schemas.microsoft.com/office/powerpoint/2010/main" val="1728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2"/>
          <p:cNvSpPr txBox="1"/>
          <p:nvPr/>
        </p:nvSpPr>
        <p:spPr>
          <a:xfrm>
            <a:off x="6552724" y="6356519"/>
            <a:ext cx="2133715" cy="365403"/>
          </a:xfrm>
          <a:prstGeom prst="rect">
            <a:avLst/>
          </a:prstGeom>
          <a:noFill/>
          <a:ln>
            <a:noFill/>
          </a:ln>
        </p:spPr>
        <p:txBody>
          <a:bodyPr vert="horz" wrap="square" lIns="90004" tIns="46799" rIns="90004" bIns="46799" anchor="ctr" anchorCtr="0" compatLnSpc="1"/>
          <a:lstStyle/>
          <a:p>
            <a:pPr algn="r" defTabSz="914354" hangingPunct="0">
              <a:defRPr sz="1800" b="0" i="0" u="none" strike="noStrike" kern="0" cap="none" spc="0" baseline="0">
                <a:solidFill>
                  <a:srgbClr val="000000"/>
                </a:solidFill>
                <a:uFillTx/>
              </a:defRPr>
            </a:pPr>
            <a:fld id="{C77467D4-37B4-4E41-8517-A3AF0997DA82}" type="slidenum">
              <a:rPr/>
              <a:pPr algn="r" defTabSz="914354" hangingPunct="0">
                <a:defRPr sz="1800" b="0" i="0" u="none" strike="noStrike" kern="0" cap="none" spc="0" baseline="0">
                  <a:solidFill>
                    <a:srgbClr val="000000"/>
                  </a:solidFill>
                  <a:uFillTx/>
                </a:defRPr>
              </a:pPr>
              <a:t>13</a:t>
            </a:fld>
            <a:endParaRPr lang="de-DE" sz="1200">
              <a:solidFill>
                <a:srgbClr val="898989"/>
              </a:solidFill>
              <a:latin typeface="Times New Roman" pitchFamily="18"/>
              <a:ea typeface="Arial Unicode MS" pitchFamily="2"/>
              <a:cs typeface="Tahoma" pitchFamily="2"/>
            </a:endParaRPr>
          </a:p>
        </p:txBody>
      </p:sp>
      <p:pic>
        <p:nvPicPr>
          <p:cNvPr id="3" name="Grafik 1">
            <a:hlinkClick r:id="rId3" action="ppaction://hlinkfile"/>
          </p:cNvPr>
          <p:cNvPicPr>
            <a:picLocks noChangeAspect="1"/>
          </p:cNvPicPr>
          <p:nvPr/>
        </p:nvPicPr>
        <p:blipFill>
          <a:blip r:embed="rId4">
            <a:lum/>
            <a:alphaModFix/>
          </a:blip>
          <a:srcRect/>
          <a:stretch>
            <a:fillRect/>
          </a:stretch>
        </p:blipFill>
        <p:spPr>
          <a:xfrm>
            <a:off x="180003" y="1275765"/>
            <a:ext cx="3351476" cy="1437839"/>
          </a:xfrm>
          <a:prstGeom prst="rect">
            <a:avLst/>
          </a:prstGeom>
          <a:noFill/>
          <a:ln>
            <a:noFill/>
          </a:ln>
        </p:spPr>
      </p:pic>
      <p:pic>
        <p:nvPicPr>
          <p:cNvPr id="4" name="Grafik 2"/>
          <p:cNvPicPr>
            <a:picLocks noChangeAspect="1"/>
          </p:cNvPicPr>
          <p:nvPr/>
        </p:nvPicPr>
        <p:blipFill>
          <a:blip r:embed="rId5">
            <a:lum/>
            <a:alphaModFix/>
          </a:blip>
          <a:srcRect/>
          <a:stretch>
            <a:fillRect/>
          </a:stretch>
        </p:blipFill>
        <p:spPr>
          <a:xfrm>
            <a:off x="5912073" y="432005"/>
            <a:ext cx="2578171" cy="2352239"/>
          </a:xfrm>
          <a:prstGeom prst="rect">
            <a:avLst/>
          </a:prstGeom>
          <a:noFill/>
          <a:ln>
            <a:noFill/>
          </a:ln>
        </p:spPr>
      </p:pic>
      <p:sp>
        <p:nvSpPr>
          <p:cNvPr id="6" name="Textfeld 4"/>
          <p:cNvSpPr txBox="1"/>
          <p:nvPr/>
        </p:nvSpPr>
        <p:spPr>
          <a:xfrm>
            <a:off x="491046" y="3131642"/>
            <a:ext cx="8267035" cy="2650681"/>
          </a:xfrm>
          <a:prstGeom prst="rect">
            <a:avLst/>
          </a:prstGeom>
          <a:noFill/>
          <a:ln>
            <a:noFill/>
          </a:ln>
        </p:spPr>
        <p:txBody>
          <a:bodyPr vert="horz" wrap="square" lIns="90004" tIns="44997" rIns="90004" bIns="44997" anchor="t" anchorCtr="0" compatLnSpc="1"/>
          <a:lstStyle/>
          <a:p>
            <a:pPr defTabSz="914354">
              <a:buClr>
                <a:srgbClr val="000000"/>
              </a:buClr>
              <a:buSzPct val="45000"/>
              <a:buFont typeface="StarSymbol"/>
              <a:buChar char="●"/>
              <a:tabLst>
                <a:tab pos="0" algn="l"/>
                <a:tab pos="914354" algn="l"/>
                <a:tab pos="1828709" algn="l"/>
                <a:tab pos="2743062" algn="l"/>
                <a:tab pos="3657418" algn="l"/>
                <a:tab pos="4571772" algn="l"/>
                <a:tab pos="5486126" algn="l"/>
                <a:tab pos="6400480" algn="l"/>
                <a:tab pos="7314834" algn="l"/>
                <a:tab pos="8229189" algn="l"/>
                <a:tab pos="9143542" algn="l"/>
                <a:tab pos="10057898" algn="l"/>
              </a:tabLst>
              <a:defRPr sz="1800" b="0" i="0" u="none" strike="noStrike" kern="0" cap="none" spc="0" baseline="0">
                <a:solidFill>
                  <a:srgbClr val="000000"/>
                </a:solidFill>
                <a:uFillTx/>
              </a:defRPr>
            </a:pPr>
            <a:r>
              <a:rPr lang="de-DE" sz="2400" dirty="0">
                <a:solidFill>
                  <a:srgbClr val="000000"/>
                </a:solidFill>
                <a:latin typeface="Calibri" pitchFamily="34"/>
                <a:ea typeface="Microsoft YaHei" pitchFamily="2"/>
                <a:cs typeface="Mangal" pitchFamily="2"/>
              </a:rPr>
              <a:t> Trade-off </a:t>
            </a:r>
            <a:r>
              <a:rPr lang="de-DE" sz="2400" dirty="0" err="1">
                <a:solidFill>
                  <a:srgbClr val="000000"/>
                </a:solidFill>
                <a:latin typeface="Calibri" pitchFamily="34"/>
                <a:ea typeface="Microsoft YaHei" pitchFamily="2"/>
                <a:cs typeface="Mangal" pitchFamily="2"/>
              </a:rPr>
              <a:t>between</a:t>
            </a:r>
            <a:r>
              <a:rPr lang="de-DE" sz="2400" dirty="0">
                <a:solidFill>
                  <a:srgbClr val="000000"/>
                </a:solidFill>
                <a:latin typeface="Calibri" pitchFamily="34"/>
                <a:ea typeface="Microsoft YaHei" pitchFamily="2"/>
                <a:cs typeface="Mangal" pitchFamily="2"/>
              </a:rPr>
              <a:t> </a:t>
            </a:r>
            <a:r>
              <a:rPr lang="de-DE" sz="2400" dirty="0" err="1">
                <a:solidFill>
                  <a:srgbClr val="000000"/>
                </a:solidFill>
                <a:latin typeface="Calibri" pitchFamily="34"/>
                <a:ea typeface="Microsoft YaHei" pitchFamily="2"/>
                <a:cs typeface="Mangal" pitchFamily="2"/>
              </a:rPr>
              <a:t>acquiring</a:t>
            </a:r>
            <a:r>
              <a:rPr lang="de-DE" sz="2400" dirty="0">
                <a:solidFill>
                  <a:srgbClr val="000000"/>
                </a:solidFill>
                <a:latin typeface="Calibri" pitchFamily="34"/>
                <a:ea typeface="Microsoft YaHei" pitchFamily="2"/>
                <a:cs typeface="Mangal" pitchFamily="2"/>
              </a:rPr>
              <a:t> </a:t>
            </a:r>
            <a:r>
              <a:rPr lang="de-DE" sz="2400" dirty="0" err="1">
                <a:solidFill>
                  <a:srgbClr val="000000"/>
                </a:solidFill>
                <a:latin typeface="Calibri" pitchFamily="34"/>
                <a:ea typeface="Microsoft YaHei" pitchFamily="2"/>
                <a:cs typeface="Mangal" pitchFamily="2"/>
              </a:rPr>
              <a:t>new</a:t>
            </a:r>
            <a:r>
              <a:rPr lang="de-DE" sz="2400" dirty="0">
                <a:solidFill>
                  <a:srgbClr val="000000"/>
                </a:solidFill>
                <a:latin typeface="Calibri" pitchFamily="34"/>
                <a:ea typeface="Microsoft YaHei" pitchFamily="2"/>
                <a:cs typeface="Mangal" pitchFamily="2"/>
              </a:rPr>
              <a:t> </a:t>
            </a:r>
            <a:r>
              <a:rPr lang="de-DE" sz="2400" dirty="0" err="1">
                <a:solidFill>
                  <a:srgbClr val="000000"/>
                </a:solidFill>
                <a:latin typeface="Calibri" pitchFamily="34"/>
                <a:ea typeface="Microsoft YaHei" pitchFamily="2"/>
                <a:cs typeface="Mangal" pitchFamily="2"/>
              </a:rPr>
              <a:t>information</a:t>
            </a:r>
            <a:r>
              <a:rPr lang="de-DE" sz="2400" dirty="0">
                <a:solidFill>
                  <a:srgbClr val="000000"/>
                </a:solidFill>
                <a:latin typeface="Calibri" pitchFamily="34"/>
                <a:ea typeface="Microsoft YaHei" pitchFamily="2"/>
                <a:cs typeface="Mangal" pitchFamily="2"/>
              </a:rPr>
              <a:t> (</a:t>
            </a:r>
            <a:r>
              <a:rPr lang="de-DE" sz="2400" b="1" dirty="0" err="1">
                <a:solidFill>
                  <a:srgbClr val="000000"/>
                </a:solidFill>
                <a:latin typeface="Calibri" pitchFamily="34"/>
                <a:ea typeface="Microsoft YaHei" pitchFamily="2"/>
                <a:cs typeface="Mangal" pitchFamily="2"/>
              </a:rPr>
              <a:t>exploration</a:t>
            </a:r>
            <a:r>
              <a:rPr lang="de-DE" sz="2400" dirty="0">
                <a:solidFill>
                  <a:srgbClr val="000000"/>
                </a:solidFill>
                <a:latin typeface="Calibri" pitchFamily="34"/>
                <a:ea typeface="Microsoft YaHei" pitchFamily="2"/>
                <a:cs typeface="Mangal" pitchFamily="2"/>
              </a:rPr>
              <a:t>) and </a:t>
            </a:r>
            <a:r>
              <a:rPr lang="de-DE" sz="2400" dirty="0" err="1">
                <a:solidFill>
                  <a:srgbClr val="000000"/>
                </a:solidFill>
                <a:latin typeface="Calibri" pitchFamily="34"/>
                <a:ea typeface="Microsoft YaHei" pitchFamily="2"/>
                <a:cs typeface="Mangal" pitchFamily="2"/>
              </a:rPr>
              <a:t>capitalizing</a:t>
            </a:r>
            <a:r>
              <a:rPr lang="de-DE" sz="2400" dirty="0">
                <a:solidFill>
                  <a:srgbClr val="000000"/>
                </a:solidFill>
                <a:latin typeface="Calibri" pitchFamily="34"/>
                <a:ea typeface="Microsoft YaHei" pitchFamily="2"/>
                <a:cs typeface="Mangal" pitchFamily="2"/>
              </a:rPr>
              <a:t> on </a:t>
            </a:r>
            <a:r>
              <a:rPr lang="de-DE" sz="2400" dirty="0" err="1">
                <a:solidFill>
                  <a:srgbClr val="000000"/>
                </a:solidFill>
                <a:latin typeface="Calibri" pitchFamily="34"/>
                <a:ea typeface="Microsoft YaHei" pitchFamily="2"/>
                <a:cs typeface="Mangal" pitchFamily="2"/>
              </a:rPr>
              <a:t>the</a:t>
            </a:r>
            <a:r>
              <a:rPr lang="de-DE" sz="2400" dirty="0">
                <a:solidFill>
                  <a:srgbClr val="000000"/>
                </a:solidFill>
                <a:latin typeface="Calibri" pitchFamily="34"/>
                <a:ea typeface="Microsoft YaHei" pitchFamily="2"/>
                <a:cs typeface="Mangal" pitchFamily="2"/>
              </a:rPr>
              <a:t> </a:t>
            </a:r>
            <a:r>
              <a:rPr lang="de-DE" sz="2400" dirty="0" err="1">
                <a:solidFill>
                  <a:srgbClr val="000000"/>
                </a:solidFill>
                <a:latin typeface="Calibri" pitchFamily="34"/>
                <a:ea typeface="Microsoft YaHei" pitchFamily="2"/>
                <a:cs typeface="Mangal" pitchFamily="2"/>
              </a:rPr>
              <a:t>information</a:t>
            </a:r>
            <a:r>
              <a:rPr lang="de-DE" sz="2400" dirty="0">
                <a:solidFill>
                  <a:srgbClr val="000000"/>
                </a:solidFill>
                <a:latin typeface="Calibri" pitchFamily="34"/>
                <a:ea typeface="Microsoft YaHei" pitchFamily="2"/>
                <a:cs typeface="Mangal" pitchFamily="2"/>
              </a:rPr>
              <a:t> </a:t>
            </a:r>
            <a:r>
              <a:rPr lang="de-DE" sz="2400" dirty="0" err="1">
                <a:solidFill>
                  <a:srgbClr val="000000"/>
                </a:solidFill>
                <a:latin typeface="Calibri" pitchFamily="34"/>
                <a:ea typeface="Microsoft YaHei" pitchFamily="2"/>
                <a:cs typeface="Mangal" pitchFamily="2"/>
              </a:rPr>
              <a:t>available</a:t>
            </a:r>
            <a:r>
              <a:rPr lang="de-DE" sz="2400" dirty="0">
                <a:solidFill>
                  <a:srgbClr val="000000"/>
                </a:solidFill>
                <a:latin typeface="Calibri" pitchFamily="34"/>
                <a:ea typeface="Microsoft YaHei" pitchFamily="2"/>
                <a:cs typeface="Mangal" pitchFamily="2"/>
              </a:rPr>
              <a:t> so </a:t>
            </a:r>
            <a:r>
              <a:rPr lang="de-DE" sz="2400" dirty="0" err="1">
                <a:solidFill>
                  <a:srgbClr val="000000"/>
                </a:solidFill>
                <a:latin typeface="Calibri" pitchFamily="34"/>
                <a:ea typeface="Microsoft YaHei" pitchFamily="2"/>
                <a:cs typeface="Mangal" pitchFamily="2"/>
              </a:rPr>
              <a:t>far</a:t>
            </a:r>
            <a:r>
              <a:rPr lang="de-DE" sz="2400" dirty="0">
                <a:solidFill>
                  <a:srgbClr val="000000"/>
                </a:solidFill>
                <a:latin typeface="Calibri" pitchFamily="34"/>
                <a:ea typeface="Microsoft YaHei" pitchFamily="2"/>
                <a:cs typeface="Mangal" pitchFamily="2"/>
              </a:rPr>
              <a:t> (</a:t>
            </a:r>
            <a:r>
              <a:rPr lang="de-DE" sz="2400" b="1" dirty="0" err="1">
                <a:solidFill>
                  <a:srgbClr val="000000"/>
                </a:solidFill>
                <a:latin typeface="Calibri" pitchFamily="34"/>
                <a:ea typeface="Microsoft YaHei" pitchFamily="2"/>
                <a:cs typeface="Mangal" pitchFamily="2"/>
              </a:rPr>
              <a:t>exploitation</a:t>
            </a:r>
            <a:r>
              <a:rPr lang="de-DE" sz="2400" dirty="0">
                <a:solidFill>
                  <a:srgbClr val="000000"/>
                </a:solidFill>
                <a:latin typeface="Calibri" pitchFamily="34"/>
                <a:ea typeface="Microsoft YaHei" pitchFamily="2"/>
                <a:cs typeface="Mangal" pitchFamily="2"/>
              </a:rPr>
              <a:t>).</a:t>
            </a:r>
          </a:p>
          <a:p>
            <a:pPr defTabSz="914354">
              <a:buClr>
                <a:srgbClr val="000000"/>
              </a:buClr>
              <a:buSzPct val="45000"/>
              <a:buFont typeface="StarSymbol"/>
              <a:buChar char="●"/>
              <a:tabLst>
                <a:tab pos="0" algn="l"/>
                <a:tab pos="914354" algn="l"/>
                <a:tab pos="1828709" algn="l"/>
                <a:tab pos="2743062" algn="l"/>
                <a:tab pos="3657418" algn="l"/>
                <a:tab pos="4571772" algn="l"/>
                <a:tab pos="5486126" algn="l"/>
                <a:tab pos="6400480" algn="l"/>
                <a:tab pos="7314834" algn="l"/>
                <a:tab pos="8229189" algn="l"/>
                <a:tab pos="9143542" algn="l"/>
                <a:tab pos="10057898" algn="l"/>
              </a:tabLst>
              <a:defRPr sz="1800" b="0" i="0" u="none" strike="noStrike" kern="0" cap="none" spc="0" baseline="0">
                <a:solidFill>
                  <a:srgbClr val="000000"/>
                </a:solidFill>
                <a:uFillTx/>
              </a:defRPr>
            </a:pPr>
            <a:r>
              <a:rPr lang="de-DE" sz="2400" dirty="0">
                <a:solidFill>
                  <a:srgbClr val="000000"/>
                </a:solidFill>
                <a:latin typeface="Calibri" pitchFamily="34"/>
                <a:ea typeface="Microsoft YaHei" pitchFamily="2"/>
                <a:cs typeface="Mangal" pitchFamily="2"/>
              </a:rPr>
              <a:t> </a:t>
            </a:r>
            <a:r>
              <a:rPr lang="de-DE" sz="2400" dirty="0" err="1">
                <a:solidFill>
                  <a:srgbClr val="000000"/>
                </a:solidFill>
                <a:latin typeface="Calibri" pitchFamily="34"/>
                <a:ea typeface="Microsoft YaHei" pitchFamily="2"/>
                <a:cs typeface="Mangal" pitchFamily="2"/>
              </a:rPr>
              <a:t>Sequential</a:t>
            </a:r>
            <a:r>
              <a:rPr lang="de-DE" sz="2400" dirty="0">
                <a:solidFill>
                  <a:srgbClr val="000000"/>
                </a:solidFill>
                <a:latin typeface="Calibri" pitchFamily="34"/>
                <a:ea typeface="Microsoft YaHei" pitchFamily="2"/>
                <a:cs typeface="Mangal" pitchFamily="2"/>
              </a:rPr>
              <a:t> </a:t>
            </a:r>
            <a:r>
              <a:rPr lang="de-DE" sz="2400" dirty="0" err="1">
                <a:solidFill>
                  <a:srgbClr val="000000"/>
                </a:solidFill>
                <a:latin typeface="Calibri" pitchFamily="34"/>
                <a:ea typeface="Microsoft YaHei" pitchFamily="2"/>
                <a:cs typeface="Mangal" pitchFamily="2"/>
              </a:rPr>
              <a:t>Decision</a:t>
            </a:r>
            <a:r>
              <a:rPr lang="de-DE" sz="2400" dirty="0">
                <a:solidFill>
                  <a:srgbClr val="000000"/>
                </a:solidFill>
                <a:latin typeface="Calibri" pitchFamily="34"/>
                <a:ea typeface="Microsoft YaHei" pitchFamily="2"/>
                <a:cs typeface="Mangal" pitchFamily="2"/>
              </a:rPr>
              <a:t> Making</a:t>
            </a:r>
          </a:p>
          <a:p>
            <a:pPr defTabSz="914354">
              <a:buClr>
                <a:srgbClr val="000000"/>
              </a:buClr>
              <a:buSzPct val="45000"/>
              <a:buFont typeface="StarSymbol"/>
              <a:buChar char="●"/>
              <a:tabLst>
                <a:tab pos="0" algn="l"/>
                <a:tab pos="914354" algn="l"/>
                <a:tab pos="1828709" algn="l"/>
                <a:tab pos="2743062" algn="l"/>
                <a:tab pos="3657418" algn="l"/>
                <a:tab pos="4571772" algn="l"/>
                <a:tab pos="5486126" algn="l"/>
                <a:tab pos="6400480" algn="l"/>
                <a:tab pos="7314834" algn="l"/>
                <a:tab pos="8229189" algn="l"/>
                <a:tab pos="9143542" algn="l"/>
                <a:tab pos="10057898" algn="l"/>
              </a:tabLst>
              <a:defRPr sz="1800" b="0" i="0" u="none" strike="noStrike" kern="0" cap="none" spc="0" baseline="0">
                <a:solidFill>
                  <a:srgbClr val="000000"/>
                </a:solidFill>
                <a:uFillTx/>
              </a:defRPr>
            </a:pPr>
            <a:r>
              <a:rPr lang="de-DE" sz="2400" dirty="0">
                <a:solidFill>
                  <a:srgbClr val="000000"/>
                </a:solidFill>
                <a:latin typeface="Calibri" pitchFamily="34"/>
                <a:ea typeface="Microsoft YaHei" pitchFamily="2"/>
                <a:cs typeface="Mangal" pitchFamily="2"/>
              </a:rPr>
              <a:t> Adaptive Trials</a:t>
            </a:r>
          </a:p>
          <a:p>
            <a:pPr defTabSz="914354">
              <a:buClr>
                <a:srgbClr val="000000"/>
              </a:buClr>
              <a:buSzPct val="45000"/>
              <a:buFont typeface="StarSymbol"/>
              <a:buChar char="●"/>
              <a:tabLst>
                <a:tab pos="0" algn="l"/>
                <a:tab pos="914354" algn="l"/>
                <a:tab pos="1828709" algn="l"/>
                <a:tab pos="2743062" algn="l"/>
                <a:tab pos="3657418" algn="l"/>
                <a:tab pos="4571772" algn="l"/>
                <a:tab pos="5486126" algn="l"/>
                <a:tab pos="6400480" algn="l"/>
                <a:tab pos="7314834" algn="l"/>
                <a:tab pos="8229189" algn="l"/>
                <a:tab pos="9143542" algn="l"/>
                <a:tab pos="10057898" algn="l"/>
              </a:tabLst>
              <a:defRPr sz="1800" b="0" i="0" u="none" strike="noStrike" kern="0" cap="none" spc="0" baseline="0">
                <a:solidFill>
                  <a:srgbClr val="000000"/>
                </a:solidFill>
                <a:uFillTx/>
              </a:defRPr>
            </a:pPr>
            <a:r>
              <a:rPr lang="de-DE" sz="2400" dirty="0">
                <a:solidFill>
                  <a:srgbClr val="000000"/>
                </a:solidFill>
                <a:latin typeface="Calibri" pitchFamily="34"/>
                <a:ea typeface="Microsoft YaHei" pitchFamily="2"/>
                <a:cs typeface="Mangal" pitchFamily="2"/>
              </a:rPr>
              <a:t> Web </a:t>
            </a:r>
            <a:r>
              <a:rPr lang="de-DE" sz="2400" dirty="0" err="1">
                <a:solidFill>
                  <a:srgbClr val="000000"/>
                </a:solidFill>
                <a:latin typeface="Calibri" pitchFamily="34"/>
                <a:ea typeface="Microsoft YaHei" pitchFamily="2"/>
                <a:cs typeface="Mangal" pitchFamily="2"/>
              </a:rPr>
              <a:t>site</a:t>
            </a:r>
            <a:r>
              <a:rPr lang="de-DE" sz="2400" dirty="0">
                <a:solidFill>
                  <a:srgbClr val="000000"/>
                </a:solidFill>
                <a:latin typeface="Calibri" pitchFamily="34"/>
                <a:ea typeface="Microsoft YaHei" pitchFamily="2"/>
                <a:cs typeface="Mangal" pitchFamily="2"/>
              </a:rPr>
              <a:t> </a:t>
            </a:r>
            <a:r>
              <a:rPr lang="de-DE" sz="2400" dirty="0" err="1">
                <a:solidFill>
                  <a:srgbClr val="000000"/>
                </a:solidFill>
                <a:latin typeface="Calibri" pitchFamily="34"/>
                <a:ea typeface="Microsoft YaHei" pitchFamily="2"/>
                <a:cs typeface="Mangal" pitchFamily="2"/>
              </a:rPr>
              <a:t>optimization</a:t>
            </a:r>
            <a:r>
              <a:rPr lang="de-DE" sz="2400" dirty="0">
                <a:solidFill>
                  <a:srgbClr val="000000"/>
                </a:solidFill>
                <a:latin typeface="Calibri" pitchFamily="34"/>
                <a:ea typeface="Microsoft YaHei" pitchFamily="2"/>
                <a:cs typeface="Mangal" pitchFamily="2"/>
              </a:rPr>
              <a:t>, A/B </a:t>
            </a:r>
            <a:r>
              <a:rPr lang="de-DE" sz="2400" dirty="0" err="1">
                <a:solidFill>
                  <a:srgbClr val="000000"/>
                </a:solidFill>
                <a:latin typeface="Calibri" pitchFamily="34"/>
                <a:ea typeface="Microsoft YaHei" pitchFamily="2"/>
                <a:cs typeface="Mangal" pitchFamily="2"/>
              </a:rPr>
              <a:t>testing</a:t>
            </a:r>
            <a:endParaRPr lang="de-DE" sz="2400" dirty="0">
              <a:solidFill>
                <a:srgbClr val="000000"/>
              </a:solidFill>
              <a:latin typeface="Calibri" pitchFamily="34"/>
              <a:ea typeface="Microsoft YaHei" pitchFamily="2"/>
              <a:cs typeface="Mangal" pitchFamily="2"/>
            </a:endParaRPr>
          </a:p>
          <a:p>
            <a:pPr defTabSz="914354">
              <a:buClr>
                <a:srgbClr val="000000"/>
              </a:buClr>
              <a:buSzPct val="45000"/>
              <a:buFont typeface="StarSymbol"/>
              <a:buChar char="●"/>
              <a:tabLst>
                <a:tab pos="0" algn="l"/>
                <a:tab pos="914354" algn="l"/>
                <a:tab pos="1828709" algn="l"/>
                <a:tab pos="2743062" algn="l"/>
                <a:tab pos="3657418" algn="l"/>
                <a:tab pos="4571772" algn="l"/>
                <a:tab pos="5486126" algn="l"/>
                <a:tab pos="6400480" algn="l"/>
                <a:tab pos="7314834" algn="l"/>
                <a:tab pos="8229189" algn="l"/>
                <a:tab pos="9143542" algn="l"/>
                <a:tab pos="10057898" algn="l"/>
              </a:tabLst>
              <a:defRPr sz="1800" b="0" i="0" u="none" strike="noStrike" kern="0" cap="none" spc="0" baseline="0">
                <a:solidFill>
                  <a:srgbClr val="000000"/>
                </a:solidFill>
                <a:uFillTx/>
              </a:defRPr>
            </a:pPr>
            <a:r>
              <a:rPr lang="de-DE" sz="2400" dirty="0">
                <a:solidFill>
                  <a:srgbClr val="000000"/>
                </a:solidFill>
                <a:latin typeface="Calibri" pitchFamily="34"/>
                <a:ea typeface="Microsoft YaHei" pitchFamily="2"/>
                <a:cs typeface="Mangal" pitchFamily="2"/>
              </a:rPr>
              <a:t> </a:t>
            </a:r>
            <a:r>
              <a:rPr lang="de-DE" sz="2400" dirty="0" err="1">
                <a:solidFill>
                  <a:srgbClr val="000000"/>
                </a:solidFill>
                <a:latin typeface="Calibri" pitchFamily="34"/>
                <a:ea typeface="Microsoft YaHei" pitchFamily="2"/>
                <a:cs typeface="Mangal" pitchFamily="2"/>
              </a:rPr>
              <a:t>Decisions</a:t>
            </a:r>
            <a:r>
              <a:rPr lang="de-DE" sz="2400" dirty="0">
                <a:solidFill>
                  <a:srgbClr val="000000"/>
                </a:solidFill>
                <a:latin typeface="Calibri" pitchFamily="34"/>
                <a:ea typeface="Microsoft YaHei" pitchFamily="2"/>
                <a:cs typeface="Mangal" pitchFamily="2"/>
              </a:rPr>
              <a:t> </a:t>
            </a:r>
            <a:r>
              <a:rPr lang="de-DE" sz="2400" dirty="0" err="1">
                <a:solidFill>
                  <a:srgbClr val="000000"/>
                </a:solidFill>
                <a:latin typeface="Calibri" pitchFamily="34"/>
                <a:ea typeface="Microsoft YaHei" pitchFamily="2"/>
                <a:cs typeface="Mangal" pitchFamily="2"/>
              </a:rPr>
              <a:t>are</a:t>
            </a:r>
            <a:r>
              <a:rPr lang="de-DE" sz="2400" dirty="0">
                <a:solidFill>
                  <a:srgbClr val="000000"/>
                </a:solidFill>
                <a:latin typeface="Calibri" pitchFamily="34"/>
                <a:ea typeface="Microsoft YaHei" pitchFamily="2"/>
                <a:cs typeface="Mangal" pitchFamily="2"/>
              </a:rPr>
              <a:t> </a:t>
            </a:r>
            <a:r>
              <a:rPr lang="de-DE" sz="2400" dirty="0" err="1">
                <a:solidFill>
                  <a:srgbClr val="000000"/>
                </a:solidFill>
                <a:latin typeface="Calibri" pitchFamily="34"/>
                <a:ea typeface="Microsoft YaHei" pitchFamily="2"/>
                <a:cs typeface="Mangal" pitchFamily="2"/>
              </a:rPr>
              <a:t>typically</a:t>
            </a:r>
            <a:r>
              <a:rPr lang="de-DE" sz="2400" dirty="0">
                <a:solidFill>
                  <a:srgbClr val="000000"/>
                </a:solidFill>
                <a:latin typeface="Calibri" pitchFamily="34"/>
                <a:ea typeface="Microsoft YaHei" pitchFamily="2"/>
                <a:cs typeface="Mangal" pitchFamily="2"/>
              </a:rPr>
              <a:t> </a:t>
            </a:r>
            <a:r>
              <a:rPr lang="de-DE" sz="2400" dirty="0" err="1">
                <a:solidFill>
                  <a:srgbClr val="000000"/>
                </a:solidFill>
                <a:latin typeface="Calibri" pitchFamily="34"/>
                <a:ea typeface="Microsoft YaHei" pitchFamily="2"/>
                <a:cs typeface="Mangal" pitchFamily="2"/>
              </a:rPr>
              <a:t>made</a:t>
            </a:r>
            <a:r>
              <a:rPr lang="de-DE" sz="2400" dirty="0">
                <a:solidFill>
                  <a:srgbClr val="000000"/>
                </a:solidFill>
                <a:latin typeface="Calibri" pitchFamily="34"/>
                <a:ea typeface="Microsoft YaHei" pitchFamily="2"/>
                <a:cs typeface="Mangal" pitchFamily="2"/>
              </a:rPr>
              <a:t> </a:t>
            </a:r>
            <a:r>
              <a:rPr lang="de-DE" sz="2400" dirty="0" err="1">
                <a:solidFill>
                  <a:srgbClr val="000000"/>
                </a:solidFill>
                <a:latin typeface="Calibri" pitchFamily="34"/>
                <a:ea typeface="Microsoft YaHei" pitchFamily="2"/>
                <a:cs typeface="Mangal" pitchFamily="2"/>
              </a:rPr>
              <a:t>much</a:t>
            </a:r>
            <a:r>
              <a:rPr lang="de-DE" sz="2400" dirty="0">
                <a:solidFill>
                  <a:srgbClr val="000000"/>
                </a:solidFill>
                <a:latin typeface="Calibri" pitchFamily="34"/>
                <a:ea typeface="Microsoft YaHei" pitchFamily="2"/>
                <a:cs typeface="Mangal" pitchFamily="2"/>
              </a:rPr>
              <a:t> </a:t>
            </a:r>
            <a:r>
              <a:rPr lang="de-DE" sz="2400" dirty="0" err="1">
                <a:solidFill>
                  <a:srgbClr val="000000"/>
                </a:solidFill>
                <a:latin typeface="Calibri" pitchFamily="34"/>
                <a:ea typeface="Microsoft YaHei" pitchFamily="2"/>
                <a:cs typeface="Mangal" pitchFamily="2"/>
              </a:rPr>
              <a:t>faster</a:t>
            </a:r>
            <a:r>
              <a:rPr lang="de-DE" sz="2400" dirty="0">
                <a:solidFill>
                  <a:srgbClr val="000000"/>
                </a:solidFill>
                <a:latin typeface="Calibri" pitchFamily="34"/>
                <a:ea typeface="Microsoft YaHei" pitchFamily="2"/>
                <a:cs typeface="Mangal" pitchFamily="2"/>
              </a:rPr>
              <a:t>.</a:t>
            </a:r>
          </a:p>
          <a:p>
            <a:pPr defTabSz="914354">
              <a:buClr>
                <a:srgbClr val="000000"/>
              </a:buClr>
              <a:buSzPct val="45000"/>
              <a:buFont typeface="StarSymbol"/>
              <a:buChar char="●"/>
              <a:tabLst>
                <a:tab pos="0" algn="l"/>
                <a:tab pos="914354" algn="l"/>
                <a:tab pos="1828709" algn="l"/>
                <a:tab pos="2743062" algn="l"/>
                <a:tab pos="3657418" algn="l"/>
                <a:tab pos="4571772" algn="l"/>
                <a:tab pos="5486126" algn="l"/>
                <a:tab pos="6400480" algn="l"/>
                <a:tab pos="7314834" algn="l"/>
                <a:tab pos="8229189" algn="l"/>
                <a:tab pos="9143542" algn="l"/>
                <a:tab pos="10057898" algn="l"/>
              </a:tabLst>
              <a:defRPr sz="1800" b="0" i="0" u="none" strike="noStrike" kern="0" cap="none" spc="0" baseline="0">
                <a:solidFill>
                  <a:srgbClr val="000000"/>
                </a:solidFill>
                <a:uFillTx/>
              </a:defRPr>
            </a:pPr>
            <a:r>
              <a:rPr lang="de-DE" sz="2400" dirty="0">
                <a:solidFill>
                  <a:srgbClr val="000000"/>
                </a:solidFill>
                <a:latin typeface="Calibri" pitchFamily="34"/>
                <a:ea typeface="Microsoft YaHei" pitchFamily="2"/>
                <a:cs typeface="Mangal" pitchFamily="2"/>
              </a:rPr>
              <a:t> </a:t>
            </a:r>
            <a:r>
              <a:rPr lang="de-DE" sz="2400" dirty="0" err="1">
                <a:solidFill>
                  <a:srgbClr val="000000"/>
                </a:solidFill>
                <a:latin typeface="Calibri" pitchFamily="34"/>
                <a:ea typeface="Microsoft YaHei" pitchFamily="2"/>
                <a:cs typeface="Mangal" pitchFamily="2"/>
              </a:rPr>
              <a:t>Too</a:t>
            </a:r>
            <a:r>
              <a:rPr lang="de-DE" sz="2400" dirty="0">
                <a:solidFill>
                  <a:srgbClr val="000000"/>
                </a:solidFill>
                <a:latin typeface="Calibri" pitchFamily="34"/>
                <a:ea typeface="Microsoft YaHei" pitchFamily="2"/>
                <a:cs typeface="Mangal" pitchFamily="2"/>
              </a:rPr>
              <a:t> </a:t>
            </a:r>
            <a:r>
              <a:rPr lang="de-DE" sz="2400" dirty="0" err="1">
                <a:solidFill>
                  <a:srgbClr val="000000"/>
                </a:solidFill>
                <a:latin typeface="Calibri" pitchFamily="34"/>
                <a:ea typeface="Microsoft YaHei" pitchFamily="2"/>
                <a:cs typeface="Mangal" pitchFamily="2"/>
              </a:rPr>
              <a:t>good</a:t>
            </a:r>
            <a:r>
              <a:rPr lang="de-DE" sz="2400" dirty="0">
                <a:solidFill>
                  <a:srgbClr val="000000"/>
                </a:solidFill>
                <a:latin typeface="Calibri" pitchFamily="34"/>
                <a:ea typeface="Microsoft YaHei" pitchFamily="2"/>
                <a:cs typeface="Mangal" pitchFamily="2"/>
              </a:rPr>
              <a:t> </a:t>
            </a:r>
            <a:r>
              <a:rPr lang="de-DE" sz="2400" dirty="0" err="1">
                <a:solidFill>
                  <a:srgbClr val="000000"/>
                </a:solidFill>
                <a:latin typeface="Calibri" pitchFamily="34"/>
                <a:ea typeface="Microsoft YaHei" pitchFamily="2"/>
                <a:cs typeface="Mangal" pitchFamily="2"/>
              </a:rPr>
              <a:t>to</a:t>
            </a:r>
            <a:r>
              <a:rPr lang="de-DE" sz="2400" dirty="0">
                <a:solidFill>
                  <a:srgbClr val="000000"/>
                </a:solidFill>
                <a:latin typeface="Calibri" pitchFamily="34"/>
                <a:ea typeface="Microsoft YaHei" pitchFamily="2"/>
                <a:cs typeface="Mangal" pitchFamily="2"/>
              </a:rPr>
              <a:t> </a:t>
            </a:r>
            <a:r>
              <a:rPr lang="de-DE" sz="2400" dirty="0" err="1">
                <a:solidFill>
                  <a:srgbClr val="000000"/>
                </a:solidFill>
                <a:latin typeface="Calibri" pitchFamily="34"/>
                <a:ea typeface="Microsoft YaHei" pitchFamily="2"/>
                <a:cs typeface="Mangal" pitchFamily="2"/>
              </a:rPr>
              <a:t>be</a:t>
            </a:r>
            <a:r>
              <a:rPr lang="de-DE" sz="2400" dirty="0">
                <a:solidFill>
                  <a:srgbClr val="000000"/>
                </a:solidFill>
                <a:latin typeface="Calibri" pitchFamily="34"/>
                <a:ea typeface="Microsoft YaHei" pitchFamily="2"/>
                <a:cs typeface="Mangal" pitchFamily="2"/>
              </a:rPr>
              <a:t> </a:t>
            </a:r>
            <a:r>
              <a:rPr lang="de-DE" sz="2400" dirty="0" err="1">
                <a:solidFill>
                  <a:srgbClr val="000000"/>
                </a:solidFill>
                <a:latin typeface="Calibri" pitchFamily="34"/>
                <a:ea typeface="Microsoft YaHei" pitchFamily="2"/>
                <a:cs typeface="Mangal" pitchFamily="2"/>
              </a:rPr>
              <a:t>true</a:t>
            </a:r>
            <a:r>
              <a:rPr lang="de-DE" sz="2400" dirty="0">
                <a:solidFill>
                  <a:srgbClr val="000000"/>
                </a:solidFill>
                <a:latin typeface="Calibri" pitchFamily="34"/>
                <a:ea typeface="Microsoft YaHei" pitchFamily="2"/>
                <a:cs typeface="Mangal" pitchFamily="2"/>
              </a:rPr>
              <a:t> ?</a:t>
            </a:r>
          </a:p>
        </p:txBody>
      </p:sp>
      <p:sp>
        <p:nvSpPr>
          <p:cNvPr id="7" name="Rectangle 6"/>
          <p:cNvSpPr/>
          <p:nvPr/>
        </p:nvSpPr>
        <p:spPr>
          <a:xfrm>
            <a:off x="180003" y="170389"/>
            <a:ext cx="5161713" cy="523220"/>
          </a:xfrm>
          <a:prstGeom prst="rect">
            <a:avLst/>
          </a:prstGeom>
          <a:solidFill>
            <a:schemeClr val="bg1"/>
          </a:solidFill>
          <a:effectLst>
            <a:innerShdw blurRad="63500" dist="50800" dir="5400000">
              <a:schemeClr val="accent6">
                <a:lumMod val="75000"/>
                <a:alpha val="50000"/>
              </a:schemeClr>
            </a:innerShdw>
          </a:effectLst>
        </p:spPr>
        <p:txBody>
          <a:bodyPr wrap="square">
            <a:spAutoFit/>
          </a:bodyPr>
          <a:lstStyle/>
          <a:p>
            <a:r>
              <a:rPr lang="de-DE" sz="2800" b="1" dirty="0" err="1">
                <a:solidFill>
                  <a:srgbClr val="00B050"/>
                </a:solidFill>
              </a:rPr>
              <a:t>From</a:t>
            </a:r>
            <a:r>
              <a:rPr lang="de-DE" sz="2800" b="1" dirty="0">
                <a:solidFill>
                  <a:srgbClr val="00B050"/>
                </a:solidFill>
              </a:rPr>
              <a:t> </a:t>
            </a:r>
            <a:r>
              <a:rPr lang="de-DE" sz="2800" b="1" dirty="0" err="1">
                <a:solidFill>
                  <a:srgbClr val="00B050"/>
                </a:solidFill>
              </a:rPr>
              <a:t>static</a:t>
            </a:r>
            <a:r>
              <a:rPr lang="de-DE" sz="2800" b="1" dirty="0">
                <a:solidFill>
                  <a:srgbClr val="00B050"/>
                </a:solidFill>
              </a:rPr>
              <a:t> </a:t>
            </a:r>
            <a:r>
              <a:rPr lang="de-DE" sz="2800" b="1" dirty="0" err="1">
                <a:solidFill>
                  <a:srgbClr val="00B050"/>
                </a:solidFill>
              </a:rPr>
              <a:t>to</a:t>
            </a:r>
            <a:r>
              <a:rPr lang="de-DE" sz="2800" b="1" dirty="0">
                <a:solidFill>
                  <a:srgbClr val="00B050"/>
                </a:solidFill>
              </a:rPr>
              <a:t> </a:t>
            </a:r>
            <a:r>
              <a:rPr lang="de-DE" sz="2800" b="1" dirty="0" err="1">
                <a:solidFill>
                  <a:srgbClr val="00B050"/>
                </a:solidFill>
              </a:rPr>
              <a:t>streaming</a:t>
            </a:r>
            <a:r>
              <a:rPr lang="de-DE" sz="2800" b="1" dirty="0">
                <a:solidFill>
                  <a:srgbClr val="00B050"/>
                </a:solidFill>
              </a:rPr>
              <a:t> </a:t>
            </a:r>
            <a:r>
              <a:rPr lang="de-DE" sz="2800" b="1" dirty="0" err="1">
                <a:solidFill>
                  <a:srgbClr val="00B050"/>
                </a:solidFill>
              </a:rPr>
              <a:t>data</a:t>
            </a:r>
            <a:endParaRPr lang="de-DE" sz="2800" b="1" dirty="0">
              <a:solidFill>
                <a:srgbClr val="00B050"/>
              </a:solidFill>
            </a:endParaRPr>
          </a:p>
        </p:txBody>
      </p:sp>
    </p:spTree>
    <p:extLst>
      <p:ext uri="{BB962C8B-B14F-4D97-AF65-F5344CB8AC3E}">
        <p14:creationId xmlns:p14="http://schemas.microsoft.com/office/powerpoint/2010/main" val="3930933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2"/>
          <p:cNvSpPr txBox="1"/>
          <p:nvPr/>
        </p:nvSpPr>
        <p:spPr>
          <a:xfrm>
            <a:off x="6552724" y="6356519"/>
            <a:ext cx="2133715" cy="365403"/>
          </a:xfrm>
          <a:prstGeom prst="rect">
            <a:avLst/>
          </a:prstGeom>
          <a:noFill/>
          <a:ln>
            <a:noFill/>
          </a:ln>
        </p:spPr>
        <p:txBody>
          <a:bodyPr vert="horz" wrap="square" lIns="90004" tIns="46799" rIns="90004" bIns="46799" anchor="ctr" anchorCtr="0" compatLnSpc="1"/>
          <a:lstStyle/>
          <a:p>
            <a:pPr algn="r" defTabSz="914354" hangingPunct="0">
              <a:defRPr sz="1800" b="0" i="0" u="none" strike="noStrike" kern="0" cap="none" spc="0" baseline="0">
                <a:solidFill>
                  <a:srgbClr val="000000"/>
                </a:solidFill>
                <a:uFillTx/>
              </a:defRPr>
            </a:pPr>
            <a:fld id="{C77467D4-37B4-4E41-8517-A3AF0997DA82}" type="slidenum">
              <a:rPr/>
              <a:pPr algn="r" defTabSz="914354" hangingPunct="0">
                <a:defRPr sz="1800" b="0" i="0" u="none" strike="noStrike" kern="0" cap="none" spc="0" baseline="0">
                  <a:solidFill>
                    <a:srgbClr val="000000"/>
                  </a:solidFill>
                  <a:uFillTx/>
                </a:defRPr>
              </a:pPr>
              <a:t>14</a:t>
            </a:fld>
            <a:endParaRPr lang="de-DE" sz="1200">
              <a:solidFill>
                <a:srgbClr val="898989"/>
              </a:solidFill>
              <a:latin typeface="Times New Roman" pitchFamily="18"/>
              <a:ea typeface="Arial Unicode MS" pitchFamily="2"/>
              <a:cs typeface="Tahoma" pitchFamily="2"/>
            </a:endParaRPr>
          </a:p>
        </p:txBody>
      </p:sp>
      <p:sp>
        <p:nvSpPr>
          <p:cNvPr id="6" name="Textfeld 4"/>
          <p:cNvSpPr txBox="1"/>
          <p:nvPr/>
        </p:nvSpPr>
        <p:spPr>
          <a:xfrm>
            <a:off x="419401" y="1260799"/>
            <a:ext cx="4133517" cy="1114543"/>
          </a:xfrm>
          <a:prstGeom prst="rect">
            <a:avLst/>
          </a:prstGeom>
          <a:noFill/>
          <a:ln>
            <a:noFill/>
          </a:ln>
        </p:spPr>
        <p:txBody>
          <a:bodyPr vert="horz" wrap="square" lIns="90004" tIns="44997" rIns="90004" bIns="44997" anchor="t" anchorCtr="0" compatLnSpc="1"/>
          <a:lstStyle/>
          <a:p>
            <a:pPr defTabSz="914354">
              <a:buClr>
                <a:srgbClr val="000000"/>
              </a:buClr>
              <a:buSzPct val="45000"/>
              <a:tabLst>
                <a:tab pos="0" algn="l"/>
                <a:tab pos="914354" algn="l"/>
                <a:tab pos="1828709" algn="l"/>
                <a:tab pos="2743062" algn="l"/>
                <a:tab pos="3657418" algn="l"/>
                <a:tab pos="4571772" algn="l"/>
                <a:tab pos="5486126" algn="l"/>
                <a:tab pos="6400480" algn="l"/>
                <a:tab pos="7314834" algn="l"/>
                <a:tab pos="8229189" algn="l"/>
                <a:tab pos="9143542" algn="l"/>
                <a:tab pos="10057898" algn="l"/>
              </a:tabLst>
              <a:defRPr sz="1800" b="0" i="0" u="none" strike="noStrike" kern="0" cap="none" spc="0" baseline="0">
                <a:solidFill>
                  <a:srgbClr val="000000"/>
                </a:solidFill>
                <a:uFillTx/>
              </a:defRPr>
            </a:pPr>
            <a:r>
              <a:rPr lang="de-DE" sz="2800" dirty="0">
                <a:solidFill>
                  <a:srgbClr val="000000"/>
                </a:solidFill>
                <a:latin typeface="Calibri" pitchFamily="34"/>
                <a:ea typeface="Microsoft YaHei" pitchFamily="2"/>
                <a:cs typeface="Mangal" pitchFamily="2"/>
              </a:rPr>
              <a:t>Not </a:t>
            </a:r>
            <a:r>
              <a:rPr lang="de-DE" sz="2800" dirty="0" err="1">
                <a:solidFill>
                  <a:srgbClr val="000000"/>
                </a:solidFill>
                <a:latin typeface="Calibri" pitchFamily="34"/>
                <a:ea typeface="Microsoft YaHei" pitchFamily="2"/>
                <a:cs typeface="Mangal" pitchFamily="2"/>
              </a:rPr>
              <a:t>without</a:t>
            </a:r>
            <a:r>
              <a:rPr lang="de-DE" sz="2800" dirty="0">
                <a:solidFill>
                  <a:srgbClr val="000000"/>
                </a:solidFill>
                <a:latin typeface="Calibri" pitchFamily="34"/>
                <a:ea typeface="Microsoft YaHei" pitchFamily="2"/>
                <a:cs typeface="Mangal" pitchFamily="2"/>
              </a:rPr>
              <a:t> </a:t>
            </a:r>
            <a:r>
              <a:rPr lang="de-DE" sz="2800" dirty="0" err="1">
                <a:solidFill>
                  <a:srgbClr val="000000"/>
                </a:solidFill>
                <a:latin typeface="Calibri" pitchFamily="34"/>
                <a:ea typeface="Microsoft YaHei" pitchFamily="2"/>
                <a:cs typeface="Mangal" pitchFamily="2"/>
              </a:rPr>
              <a:t>controversy</a:t>
            </a:r>
            <a:endParaRPr lang="de-DE" sz="2800" dirty="0">
              <a:solidFill>
                <a:srgbClr val="000000"/>
              </a:solidFill>
              <a:latin typeface="Calibri" pitchFamily="34"/>
              <a:ea typeface="Microsoft YaHei" pitchFamily="2"/>
              <a:cs typeface="Mangal" pitchFamily="2"/>
            </a:endParaRPr>
          </a:p>
        </p:txBody>
      </p:sp>
      <p:sp>
        <p:nvSpPr>
          <p:cNvPr id="7" name="Rectangle 6"/>
          <p:cNvSpPr/>
          <p:nvPr/>
        </p:nvSpPr>
        <p:spPr>
          <a:xfrm>
            <a:off x="180003" y="170388"/>
            <a:ext cx="5161713" cy="523220"/>
          </a:xfrm>
          <a:prstGeom prst="rect">
            <a:avLst/>
          </a:prstGeom>
          <a:solidFill>
            <a:schemeClr val="bg1"/>
          </a:solidFill>
          <a:effectLst>
            <a:innerShdw blurRad="63500" dist="50800" dir="5400000">
              <a:schemeClr val="accent6">
                <a:lumMod val="75000"/>
                <a:alpha val="50000"/>
              </a:schemeClr>
            </a:innerShdw>
          </a:effectLst>
        </p:spPr>
        <p:txBody>
          <a:bodyPr wrap="square">
            <a:spAutoFit/>
          </a:bodyPr>
          <a:lstStyle/>
          <a:p>
            <a:r>
              <a:rPr lang="de-DE" sz="2800" b="1" dirty="0" err="1">
                <a:solidFill>
                  <a:srgbClr val="00B050"/>
                </a:solidFill>
              </a:rPr>
              <a:t>Multiarmed</a:t>
            </a:r>
            <a:r>
              <a:rPr lang="de-DE" sz="2800" b="1" dirty="0">
                <a:solidFill>
                  <a:srgbClr val="00B050"/>
                </a:solidFill>
              </a:rPr>
              <a:t> </a:t>
            </a:r>
            <a:r>
              <a:rPr lang="de-DE" sz="2800" b="1" dirty="0" err="1">
                <a:solidFill>
                  <a:srgbClr val="00B050"/>
                </a:solidFill>
              </a:rPr>
              <a:t>Bandits</a:t>
            </a:r>
            <a:endParaRPr lang="de-DE" sz="2800" b="1" dirty="0">
              <a:solidFill>
                <a:srgbClr val="00B050"/>
              </a:solidFill>
            </a:endParaRPr>
          </a:p>
        </p:txBody>
      </p:sp>
      <p:sp>
        <p:nvSpPr>
          <p:cNvPr id="8" name="Textfeld 4"/>
          <p:cNvSpPr txBox="1"/>
          <p:nvPr/>
        </p:nvSpPr>
        <p:spPr>
          <a:xfrm>
            <a:off x="4860024" y="1260796"/>
            <a:ext cx="4133517" cy="3447840"/>
          </a:xfrm>
          <a:prstGeom prst="rect">
            <a:avLst/>
          </a:prstGeom>
          <a:noFill/>
          <a:ln>
            <a:noFill/>
          </a:ln>
        </p:spPr>
        <p:txBody>
          <a:bodyPr vert="horz" wrap="square" lIns="90004" tIns="44997" rIns="90004" bIns="44997" anchor="t" anchorCtr="0" compatLnSpc="1"/>
          <a:lstStyle/>
          <a:p>
            <a:pPr defTabSz="914354">
              <a:buClr>
                <a:srgbClr val="000000"/>
              </a:buClr>
              <a:buSzPct val="45000"/>
              <a:tabLst>
                <a:tab pos="0" algn="l"/>
                <a:tab pos="914354" algn="l"/>
                <a:tab pos="1828709" algn="l"/>
                <a:tab pos="2743062" algn="l"/>
                <a:tab pos="3657418" algn="l"/>
                <a:tab pos="4571772" algn="l"/>
                <a:tab pos="5486126" algn="l"/>
                <a:tab pos="6400480" algn="l"/>
                <a:tab pos="7314834" algn="l"/>
                <a:tab pos="8229189" algn="l"/>
                <a:tab pos="9143542" algn="l"/>
                <a:tab pos="10057898" algn="l"/>
              </a:tabLst>
              <a:defRPr sz="1800" b="0" i="0" u="none" strike="noStrike" kern="0" cap="none" spc="0" baseline="0">
                <a:solidFill>
                  <a:srgbClr val="000000"/>
                </a:solidFill>
                <a:uFillTx/>
              </a:defRPr>
            </a:pPr>
            <a:r>
              <a:rPr lang="de-DE" sz="2800" dirty="0" err="1">
                <a:solidFill>
                  <a:srgbClr val="000000"/>
                </a:solidFill>
                <a:latin typeface="Calibri" pitchFamily="34"/>
                <a:ea typeface="Microsoft YaHei" pitchFamily="2"/>
                <a:cs typeface="Mangal" pitchFamily="2"/>
              </a:rPr>
              <a:t>Many</a:t>
            </a:r>
            <a:r>
              <a:rPr lang="de-DE" sz="2800" dirty="0">
                <a:solidFill>
                  <a:srgbClr val="000000"/>
                </a:solidFill>
                <a:latin typeface="Calibri" pitchFamily="34"/>
                <a:ea typeface="Microsoft YaHei" pitchFamily="2"/>
                <a:cs typeface="Mangal" pitchFamily="2"/>
              </a:rPr>
              <a:t> implementations</a:t>
            </a:r>
            <a:br>
              <a:rPr lang="de-DE" sz="2800" dirty="0">
                <a:solidFill>
                  <a:srgbClr val="000000"/>
                </a:solidFill>
                <a:latin typeface="Calibri" pitchFamily="34"/>
                <a:ea typeface="Microsoft YaHei" pitchFamily="2"/>
                <a:cs typeface="Mangal" pitchFamily="2"/>
              </a:rPr>
            </a:br>
            <a:endParaRPr lang="de-DE" sz="2800" dirty="0">
              <a:solidFill>
                <a:srgbClr val="000000"/>
              </a:solidFill>
              <a:latin typeface="Calibri" pitchFamily="34"/>
              <a:ea typeface="Microsoft YaHei" pitchFamily="2"/>
              <a:cs typeface="Mangal" pitchFamily="2"/>
            </a:endParaRPr>
          </a:p>
          <a:p>
            <a:pPr defTabSz="914354">
              <a:buClr>
                <a:srgbClr val="000000"/>
              </a:buClr>
              <a:buSzPct val="45000"/>
              <a:tabLst>
                <a:tab pos="0" algn="l"/>
                <a:tab pos="914354" algn="l"/>
                <a:tab pos="1828709" algn="l"/>
                <a:tab pos="2743062" algn="l"/>
                <a:tab pos="3657418" algn="l"/>
                <a:tab pos="4571772" algn="l"/>
                <a:tab pos="5486126" algn="l"/>
                <a:tab pos="6400480" algn="l"/>
                <a:tab pos="7314834" algn="l"/>
                <a:tab pos="8229189" algn="l"/>
                <a:tab pos="9143542" algn="l"/>
                <a:tab pos="10057898" algn="l"/>
              </a:tabLst>
              <a:defRPr sz="1800" b="0" i="0" u="none" strike="noStrike" kern="0" cap="none" spc="0" baseline="0">
                <a:solidFill>
                  <a:srgbClr val="000000"/>
                </a:solidFill>
                <a:uFillTx/>
              </a:defRPr>
            </a:pPr>
            <a:r>
              <a:rPr lang="de-DE" sz="2800" dirty="0">
                <a:solidFill>
                  <a:srgbClr val="000000"/>
                </a:solidFill>
                <a:latin typeface="Calibri" pitchFamily="34"/>
                <a:ea typeface="Microsoft YaHei" pitchFamily="2"/>
                <a:cs typeface="Mangal" pitchFamily="2"/>
              </a:rPr>
              <a:t>1. UCB </a:t>
            </a:r>
            <a:r>
              <a:rPr lang="de-DE" sz="2800" dirty="0" err="1">
                <a:solidFill>
                  <a:srgbClr val="000000"/>
                </a:solidFill>
                <a:latin typeface="Calibri" pitchFamily="34"/>
                <a:ea typeface="Microsoft YaHei" pitchFamily="2"/>
                <a:cs typeface="Mangal" pitchFamily="2"/>
              </a:rPr>
              <a:t>algorithms</a:t>
            </a:r>
            <a:endParaRPr lang="de-DE" sz="2800" dirty="0">
              <a:solidFill>
                <a:srgbClr val="000000"/>
              </a:solidFill>
              <a:latin typeface="Calibri" pitchFamily="34"/>
              <a:ea typeface="Microsoft YaHei" pitchFamily="2"/>
              <a:cs typeface="Mangal" pitchFamily="2"/>
            </a:endParaRPr>
          </a:p>
          <a:p>
            <a:pPr>
              <a:buClr>
                <a:srgbClr val="000000"/>
              </a:buClr>
              <a:buSzPct val="45000"/>
              <a:tabLst>
                <a:tab pos="0" algn="l"/>
                <a:tab pos="914354" algn="l"/>
                <a:tab pos="1828709" algn="l"/>
                <a:tab pos="2743062" algn="l"/>
                <a:tab pos="3657418" algn="l"/>
                <a:tab pos="4571772" algn="l"/>
                <a:tab pos="5486126" algn="l"/>
                <a:tab pos="6400480" algn="l"/>
                <a:tab pos="7314834" algn="l"/>
                <a:tab pos="8229189" algn="l"/>
                <a:tab pos="9143542" algn="l"/>
                <a:tab pos="10057898" algn="l"/>
              </a:tabLst>
              <a:defRPr sz="1800" b="0" i="0" u="none" strike="noStrike" kern="0" cap="none" spc="0" baseline="0">
                <a:solidFill>
                  <a:srgbClr val="000000"/>
                </a:solidFill>
                <a:uFillTx/>
              </a:defRPr>
            </a:pPr>
            <a:r>
              <a:rPr lang="de-DE" sz="2800" dirty="0">
                <a:solidFill>
                  <a:srgbClr val="000000"/>
                </a:solidFill>
                <a:latin typeface="Calibri" pitchFamily="34"/>
                <a:ea typeface="Microsoft YaHei" pitchFamily="2"/>
                <a:cs typeface="Mangal" pitchFamily="2"/>
              </a:rPr>
              <a:t>2. Play-</a:t>
            </a:r>
            <a:r>
              <a:rPr lang="de-DE" sz="2800" dirty="0" err="1">
                <a:solidFill>
                  <a:srgbClr val="000000"/>
                </a:solidFill>
                <a:latin typeface="Calibri" pitchFamily="34"/>
                <a:ea typeface="Microsoft YaHei" pitchFamily="2"/>
                <a:cs typeface="Mangal" pitchFamily="2"/>
              </a:rPr>
              <a:t>the</a:t>
            </a:r>
            <a:r>
              <a:rPr lang="de-DE" sz="2800" dirty="0">
                <a:solidFill>
                  <a:srgbClr val="000000"/>
                </a:solidFill>
                <a:latin typeface="Calibri" pitchFamily="34"/>
                <a:ea typeface="Microsoft YaHei" pitchFamily="2"/>
                <a:cs typeface="Mangal" pitchFamily="2"/>
              </a:rPr>
              <a:t>-winner</a:t>
            </a:r>
            <a:br>
              <a:rPr lang="de-DE" sz="2800" dirty="0">
                <a:solidFill>
                  <a:srgbClr val="000000"/>
                </a:solidFill>
                <a:latin typeface="Calibri" pitchFamily="34"/>
                <a:ea typeface="Microsoft YaHei" pitchFamily="2"/>
                <a:cs typeface="Mangal" pitchFamily="2"/>
              </a:rPr>
            </a:br>
            <a:r>
              <a:rPr lang="de-DE" sz="2800" dirty="0">
                <a:solidFill>
                  <a:srgbClr val="000000"/>
                </a:solidFill>
                <a:latin typeface="Calibri" pitchFamily="34"/>
                <a:ea typeface="Microsoft YaHei" pitchFamily="2"/>
                <a:cs typeface="Mangal" pitchFamily="2"/>
              </a:rPr>
              <a:t>3. </a:t>
            </a:r>
            <a:r>
              <a:rPr lang="en-US" sz="2800" dirty="0"/>
              <a:t>ɛ</a:t>
            </a:r>
            <a:r>
              <a:rPr lang="de-DE" sz="2800" dirty="0">
                <a:solidFill>
                  <a:srgbClr val="000000"/>
                </a:solidFill>
                <a:latin typeface="Calibri" pitchFamily="34"/>
                <a:ea typeface="Microsoft YaHei" pitchFamily="2"/>
                <a:cs typeface="Mangal" pitchFamily="2"/>
              </a:rPr>
              <a:t>-</a:t>
            </a:r>
            <a:r>
              <a:rPr lang="de-DE" sz="2800" dirty="0" err="1">
                <a:solidFill>
                  <a:srgbClr val="000000"/>
                </a:solidFill>
                <a:latin typeface="Calibri" pitchFamily="34"/>
                <a:ea typeface="Microsoft YaHei" pitchFamily="2"/>
                <a:cs typeface="Mangal" pitchFamily="2"/>
              </a:rPr>
              <a:t>greedy</a:t>
            </a:r>
            <a:r>
              <a:rPr lang="de-DE" sz="2800" dirty="0">
                <a:solidFill>
                  <a:srgbClr val="000000"/>
                </a:solidFill>
                <a:latin typeface="Calibri" pitchFamily="34"/>
                <a:ea typeface="Microsoft YaHei" pitchFamily="2"/>
                <a:cs typeface="Mangal" pitchFamily="2"/>
              </a:rPr>
              <a:t> </a:t>
            </a:r>
            <a:r>
              <a:rPr lang="de-DE" sz="2800" dirty="0" err="1">
                <a:solidFill>
                  <a:srgbClr val="000000"/>
                </a:solidFill>
                <a:latin typeface="Calibri" pitchFamily="34"/>
                <a:ea typeface="Microsoft YaHei" pitchFamily="2"/>
                <a:cs typeface="Mangal" pitchFamily="2"/>
              </a:rPr>
              <a:t>strategies</a:t>
            </a:r>
            <a:endParaRPr lang="de-DE" sz="2800" dirty="0">
              <a:solidFill>
                <a:srgbClr val="000000"/>
              </a:solidFill>
              <a:latin typeface="Calibri" pitchFamily="34"/>
              <a:ea typeface="Microsoft YaHei" pitchFamily="2"/>
              <a:cs typeface="Mangal" pitchFamily="2"/>
            </a:endParaRPr>
          </a:p>
          <a:p>
            <a:pPr>
              <a:buClr>
                <a:srgbClr val="000000"/>
              </a:buClr>
              <a:buSzPct val="45000"/>
              <a:tabLst>
                <a:tab pos="0" algn="l"/>
                <a:tab pos="914354" algn="l"/>
                <a:tab pos="1828709" algn="l"/>
                <a:tab pos="2743062" algn="l"/>
                <a:tab pos="3657418" algn="l"/>
                <a:tab pos="4571772" algn="l"/>
                <a:tab pos="5486126" algn="l"/>
                <a:tab pos="6400480" algn="l"/>
                <a:tab pos="7314834" algn="l"/>
                <a:tab pos="8229189" algn="l"/>
                <a:tab pos="9143542" algn="l"/>
                <a:tab pos="10057898" algn="l"/>
              </a:tabLst>
              <a:defRPr sz="1800" b="0" i="0" u="none" strike="noStrike" kern="0" cap="none" spc="0" baseline="0">
                <a:solidFill>
                  <a:srgbClr val="000000"/>
                </a:solidFill>
                <a:uFillTx/>
              </a:defRPr>
            </a:pPr>
            <a:r>
              <a:rPr lang="de-DE" sz="2800" dirty="0">
                <a:solidFill>
                  <a:srgbClr val="000000"/>
                </a:solidFill>
                <a:latin typeface="Calibri" pitchFamily="34"/>
                <a:ea typeface="Microsoft YaHei" pitchFamily="2"/>
                <a:cs typeface="Mangal" pitchFamily="2"/>
              </a:rPr>
              <a:t>4. Thompson Sampling</a:t>
            </a:r>
          </a:p>
          <a:p>
            <a:pPr defTabSz="914354">
              <a:buClr>
                <a:srgbClr val="000000"/>
              </a:buClr>
              <a:buSzPct val="45000"/>
              <a:buFont typeface="StarSymbol"/>
              <a:buChar char="●"/>
              <a:tabLst>
                <a:tab pos="0" algn="l"/>
                <a:tab pos="914354" algn="l"/>
                <a:tab pos="1828709" algn="l"/>
                <a:tab pos="2743062" algn="l"/>
                <a:tab pos="3657418" algn="l"/>
                <a:tab pos="4571772" algn="l"/>
                <a:tab pos="5486126" algn="l"/>
                <a:tab pos="6400480" algn="l"/>
                <a:tab pos="7314834" algn="l"/>
                <a:tab pos="8229189" algn="l"/>
                <a:tab pos="9143542" algn="l"/>
                <a:tab pos="10057898" algn="l"/>
              </a:tabLst>
              <a:defRPr sz="1800" b="0" i="0" u="none" strike="noStrike" kern="0" cap="none" spc="0" baseline="0">
                <a:solidFill>
                  <a:srgbClr val="000000"/>
                </a:solidFill>
                <a:uFillTx/>
              </a:defRPr>
            </a:pPr>
            <a:endParaRPr lang="de-DE" sz="2800" dirty="0">
              <a:solidFill>
                <a:srgbClr val="000000"/>
              </a:solidFill>
              <a:latin typeface="Calibri" pitchFamily="34"/>
              <a:ea typeface="Microsoft YaHei" pitchFamily="2"/>
              <a:cs typeface="Mangal" pitchFamily="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94869">
            <a:off x="293274" y="2355082"/>
            <a:ext cx="4440620" cy="195580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121535">
            <a:off x="148616" y="3411098"/>
            <a:ext cx="4711407" cy="206418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41892">
            <a:off x="2423097" y="4670866"/>
            <a:ext cx="5438643" cy="198798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960651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2"/>
          <p:cNvSpPr txBox="1"/>
          <p:nvPr/>
        </p:nvSpPr>
        <p:spPr>
          <a:xfrm>
            <a:off x="6552724" y="6356519"/>
            <a:ext cx="2133715" cy="365403"/>
          </a:xfrm>
          <a:prstGeom prst="rect">
            <a:avLst/>
          </a:prstGeom>
          <a:noFill/>
          <a:ln>
            <a:noFill/>
          </a:ln>
        </p:spPr>
        <p:txBody>
          <a:bodyPr vert="horz" wrap="square" lIns="90004" tIns="46799" rIns="90004" bIns="46799" anchor="ctr" anchorCtr="0" compatLnSpc="1"/>
          <a:lstStyle/>
          <a:p>
            <a:pPr algn="r" defTabSz="914354" hangingPunct="0">
              <a:defRPr sz="1800" b="0" i="0" u="none" strike="noStrike" kern="0" cap="none" spc="0" baseline="0">
                <a:solidFill>
                  <a:srgbClr val="000000"/>
                </a:solidFill>
                <a:uFillTx/>
              </a:defRPr>
            </a:pPr>
            <a:fld id="{1AA6B9B6-5F80-405C-BD4B-58FED608D342}" type="slidenum">
              <a:rPr/>
              <a:pPr algn="r" defTabSz="914354" hangingPunct="0">
                <a:defRPr sz="1800" b="0" i="0" u="none" strike="noStrike" kern="0" cap="none" spc="0" baseline="0">
                  <a:solidFill>
                    <a:srgbClr val="000000"/>
                  </a:solidFill>
                  <a:uFillTx/>
                </a:defRPr>
              </a:pPr>
              <a:t>15</a:t>
            </a:fld>
            <a:endParaRPr lang="de-DE" sz="1200">
              <a:solidFill>
                <a:srgbClr val="898989"/>
              </a:solidFill>
              <a:latin typeface="Times New Roman" pitchFamily="18"/>
              <a:ea typeface="Arial Unicode MS" pitchFamily="2"/>
              <a:cs typeface="Tahoma" pitchFamily="2"/>
            </a:endParaRPr>
          </a:p>
        </p:txBody>
      </p:sp>
      <p:sp>
        <p:nvSpPr>
          <p:cNvPr id="6" name="Rectangle 5"/>
          <p:cNvSpPr/>
          <p:nvPr/>
        </p:nvSpPr>
        <p:spPr>
          <a:xfrm>
            <a:off x="180003" y="233457"/>
            <a:ext cx="5161713" cy="584776"/>
          </a:xfrm>
          <a:prstGeom prst="rect">
            <a:avLst/>
          </a:prstGeom>
          <a:solidFill>
            <a:schemeClr val="bg1"/>
          </a:solidFill>
          <a:effectLst>
            <a:innerShdw blurRad="63500" dist="50800" dir="5400000">
              <a:schemeClr val="accent6">
                <a:lumMod val="75000"/>
                <a:alpha val="50000"/>
              </a:schemeClr>
            </a:innerShdw>
          </a:effectLst>
        </p:spPr>
        <p:txBody>
          <a:bodyPr wrap="square">
            <a:spAutoFit/>
          </a:bodyPr>
          <a:lstStyle/>
          <a:p>
            <a:r>
              <a:rPr lang="de-DE" sz="3200" b="1" dirty="0" smtClean="0">
                <a:solidFill>
                  <a:srgbClr val="00B050"/>
                </a:solidFill>
              </a:rPr>
              <a:t>Prominent </a:t>
            </a:r>
            <a:r>
              <a:rPr lang="de-DE" sz="3200" b="1" dirty="0" err="1" smtClean="0">
                <a:solidFill>
                  <a:srgbClr val="00B050"/>
                </a:solidFill>
              </a:rPr>
              <a:t>Advocates</a:t>
            </a:r>
            <a:endParaRPr lang="de-DE" sz="3200" b="1" dirty="0">
              <a:solidFill>
                <a:srgbClr val="00B050"/>
              </a:solidFill>
            </a:endParaRPr>
          </a:p>
        </p:txBody>
      </p:sp>
      <p:grpSp>
        <p:nvGrpSpPr>
          <p:cNvPr id="8" name="Gruppieren 7"/>
          <p:cNvGrpSpPr/>
          <p:nvPr/>
        </p:nvGrpSpPr>
        <p:grpSpPr>
          <a:xfrm rot="21237414">
            <a:off x="4280404" y="606333"/>
            <a:ext cx="4603316" cy="3158613"/>
            <a:chOff x="418588" y="1722533"/>
            <a:chExt cx="4684541" cy="3368497"/>
          </a:xfrm>
        </p:grpSpPr>
        <p:pic>
          <p:nvPicPr>
            <p:cNvPr id="3" name="Grafik 2">
              <a:hlinkClick r:id="rId3"/>
            </p:cNvPr>
            <p:cNvPicPr>
              <a:picLocks noChangeAspect="1"/>
            </p:cNvPicPr>
            <p:nvPr/>
          </p:nvPicPr>
          <p:blipFill>
            <a:blip r:embed="rId4"/>
            <a:stretch>
              <a:fillRect/>
            </a:stretch>
          </p:blipFill>
          <p:spPr>
            <a:xfrm>
              <a:off x="494574" y="2091865"/>
              <a:ext cx="4438764" cy="2999165"/>
            </a:xfrm>
            <a:prstGeom prst="rect">
              <a:avLst/>
            </a:prstGeom>
          </p:spPr>
        </p:pic>
        <p:sp>
          <p:nvSpPr>
            <p:cNvPr id="7" name="Textfeld 6"/>
            <p:cNvSpPr txBox="1"/>
            <p:nvPr/>
          </p:nvSpPr>
          <p:spPr>
            <a:xfrm>
              <a:off x="418588" y="1722533"/>
              <a:ext cx="4684541" cy="369332"/>
            </a:xfrm>
            <a:prstGeom prst="rect">
              <a:avLst/>
            </a:prstGeom>
            <a:noFill/>
          </p:spPr>
          <p:txBody>
            <a:bodyPr wrap="square" rtlCol="0">
              <a:spAutoFit/>
            </a:bodyPr>
            <a:lstStyle/>
            <a:p>
              <a:r>
                <a:rPr lang="de-DE" b="1" dirty="0" smtClean="0">
                  <a:solidFill>
                    <a:schemeClr val="accent2">
                      <a:lumMod val="50000"/>
                    </a:schemeClr>
                  </a:solidFill>
                </a:rPr>
                <a:t>Tony </a:t>
              </a:r>
              <a:r>
                <a:rPr lang="de-DE" b="1" dirty="0" err="1" smtClean="0">
                  <a:solidFill>
                    <a:schemeClr val="accent2">
                      <a:lumMod val="50000"/>
                    </a:schemeClr>
                  </a:solidFill>
                </a:rPr>
                <a:t>Jebara</a:t>
              </a:r>
              <a:r>
                <a:rPr lang="de-DE" b="1" dirty="0" smtClean="0">
                  <a:solidFill>
                    <a:srgbClr val="0070C0"/>
                  </a:solidFill>
                </a:rPr>
                <a:t>, Head </a:t>
              </a:r>
              <a:r>
                <a:rPr lang="de-DE" b="1" dirty="0" err="1" smtClean="0">
                  <a:solidFill>
                    <a:srgbClr val="0070C0"/>
                  </a:solidFill>
                </a:rPr>
                <a:t>of</a:t>
              </a:r>
              <a:r>
                <a:rPr lang="de-DE" b="1" dirty="0" smtClean="0">
                  <a:solidFill>
                    <a:srgbClr val="0070C0"/>
                  </a:solidFill>
                </a:rPr>
                <a:t> </a:t>
              </a:r>
              <a:r>
                <a:rPr lang="de-DE" b="1" dirty="0" err="1" smtClean="0">
                  <a:solidFill>
                    <a:srgbClr val="0070C0"/>
                  </a:solidFill>
                </a:rPr>
                <a:t>Netflix</a:t>
              </a:r>
              <a:r>
                <a:rPr lang="de-DE" b="1" dirty="0" smtClean="0">
                  <a:solidFill>
                    <a:srgbClr val="0070C0"/>
                  </a:solidFill>
                </a:rPr>
                <a:t> </a:t>
              </a:r>
              <a:r>
                <a:rPr lang="de-DE" b="1" dirty="0" err="1" smtClean="0">
                  <a:solidFill>
                    <a:srgbClr val="0070C0"/>
                  </a:solidFill>
                </a:rPr>
                <a:t>Machine</a:t>
              </a:r>
              <a:r>
                <a:rPr lang="de-DE" b="1" dirty="0" smtClean="0">
                  <a:solidFill>
                    <a:srgbClr val="0070C0"/>
                  </a:solidFill>
                </a:rPr>
                <a:t> Learning</a:t>
              </a:r>
              <a:endParaRPr lang="de-DE" b="1" dirty="0">
                <a:solidFill>
                  <a:srgbClr val="0070C0"/>
                </a:solidFill>
              </a:endParaRPr>
            </a:p>
          </p:txBody>
        </p:sp>
      </p:grpSp>
      <p:grpSp>
        <p:nvGrpSpPr>
          <p:cNvPr id="11" name="Gruppieren 10"/>
          <p:cNvGrpSpPr/>
          <p:nvPr/>
        </p:nvGrpSpPr>
        <p:grpSpPr>
          <a:xfrm rot="308476">
            <a:off x="299658" y="3552382"/>
            <a:ext cx="5762803" cy="2551062"/>
            <a:chOff x="736218" y="3310061"/>
            <a:chExt cx="6619875" cy="2740145"/>
          </a:xfrm>
        </p:grpSpPr>
        <p:pic>
          <p:nvPicPr>
            <p:cNvPr id="9" name="Grafik 8">
              <a:hlinkClick r:id="rId5"/>
            </p:cNvPr>
            <p:cNvPicPr>
              <a:picLocks noChangeAspect="1"/>
            </p:cNvPicPr>
            <p:nvPr/>
          </p:nvPicPr>
          <p:blipFill>
            <a:blip r:embed="rId6"/>
            <a:stretch>
              <a:fillRect/>
            </a:stretch>
          </p:blipFill>
          <p:spPr>
            <a:xfrm>
              <a:off x="736218" y="3621331"/>
              <a:ext cx="6619875" cy="2428875"/>
            </a:xfrm>
            <a:prstGeom prst="rect">
              <a:avLst/>
            </a:prstGeom>
          </p:spPr>
        </p:pic>
        <p:sp>
          <p:nvSpPr>
            <p:cNvPr id="10" name="Textfeld 9"/>
            <p:cNvSpPr txBox="1"/>
            <p:nvPr/>
          </p:nvSpPr>
          <p:spPr>
            <a:xfrm>
              <a:off x="736218" y="3310061"/>
              <a:ext cx="4206793" cy="400110"/>
            </a:xfrm>
            <a:prstGeom prst="rect">
              <a:avLst/>
            </a:prstGeom>
            <a:noFill/>
          </p:spPr>
          <p:txBody>
            <a:bodyPr wrap="none" rtlCol="0">
              <a:spAutoFit/>
            </a:bodyPr>
            <a:lstStyle/>
            <a:p>
              <a:r>
                <a:rPr lang="de-DE" sz="2000" b="1" dirty="0" smtClean="0">
                  <a:solidFill>
                    <a:schemeClr val="accent2">
                      <a:lumMod val="50000"/>
                    </a:schemeClr>
                  </a:solidFill>
                </a:rPr>
                <a:t>Prof. Susan </a:t>
              </a:r>
              <a:r>
                <a:rPr lang="de-DE" sz="2000" b="1" dirty="0" err="1" smtClean="0">
                  <a:solidFill>
                    <a:schemeClr val="accent2">
                      <a:lumMod val="50000"/>
                    </a:schemeClr>
                  </a:solidFill>
                </a:rPr>
                <a:t>Athey</a:t>
              </a:r>
              <a:r>
                <a:rPr lang="de-DE" sz="2000" b="1" dirty="0" smtClean="0"/>
                <a:t>, </a:t>
              </a:r>
              <a:r>
                <a:rPr lang="de-DE" sz="2000" b="1" dirty="0" smtClean="0">
                  <a:solidFill>
                    <a:srgbClr val="0070C0"/>
                  </a:solidFill>
                </a:rPr>
                <a:t>Stanford University</a:t>
              </a:r>
              <a:endParaRPr lang="de-DE" sz="2000" b="1" dirty="0">
                <a:solidFill>
                  <a:srgbClr val="0070C0"/>
                </a:solidFill>
              </a:endParaRPr>
            </a:p>
          </p:txBody>
        </p:sp>
      </p:grpSp>
    </p:spTree>
    <p:extLst>
      <p:ext uri="{BB962C8B-B14F-4D97-AF65-F5344CB8AC3E}">
        <p14:creationId xmlns:p14="http://schemas.microsoft.com/office/powerpoint/2010/main" val="1241326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2"/>
          <p:cNvSpPr txBox="1"/>
          <p:nvPr/>
        </p:nvSpPr>
        <p:spPr>
          <a:xfrm>
            <a:off x="6552724" y="6356519"/>
            <a:ext cx="2133715" cy="365403"/>
          </a:xfrm>
          <a:prstGeom prst="rect">
            <a:avLst/>
          </a:prstGeom>
          <a:noFill/>
          <a:ln>
            <a:noFill/>
          </a:ln>
        </p:spPr>
        <p:txBody>
          <a:bodyPr vert="horz" wrap="square" lIns="90004" tIns="46799" rIns="90004" bIns="46799" anchor="ctr" anchorCtr="0" compatLnSpc="1"/>
          <a:lstStyle/>
          <a:p>
            <a:pPr algn="r" defTabSz="914354" hangingPunct="0">
              <a:defRPr sz="1800" b="0" i="0" u="none" strike="noStrike" kern="0" cap="none" spc="0" baseline="0">
                <a:solidFill>
                  <a:srgbClr val="000000"/>
                </a:solidFill>
                <a:uFillTx/>
              </a:defRPr>
            </a:pPr>
            <a:fld id="{1AA6B9B6-5F80-405C-BD4B-58FED608D342}" type="slidenum">
              <a:rPr/>
              <a:pPr algn="r" defTabSz="914354" hangingPunct="0">
                <a:defRPr sz="1800" b="0" i="0" u="none" strike="noStrike" kern="0" cap="none" spc="0" baseline="0">
                  <a:solidFill>
                    <a:srgbClr val="000000"/>
                  </a:solidFill>
                  <a:uFillTx/>
                </a:defRPr>
              </a:pPr>
              <a:t>16</a:t>
            </a:fld>
            <a:endParaRPr lang="de-DE" sz="1200">
              <a:solidFill>
                <a:srgbClr val="898989"/>
              </a:solidFill>
              <a:latin typeface="Times New Roman" pitchFamily="18"/>
              <a:ea typeface="Arial Unicode MS" pitchFamily="2"/>
              <a:cs typeface="Tahoma" pitchFamily="2"/>
            </a:endParaRPr>
          </a:p>
        </p:txBody>
      </p:sp>
      <p:sp>
        <p:nvSpPr>
          <p:cNvPr id="4" name="Textplatzhalter 2"/>
          <p:cNvSpPr txBox="1">
            <a:spLocks noGrp="1"/>
          </p:cNvSpPr>
          <p:nvPr>
            <p:ph type="body" idx="4294967295"/>
          </p:nvPr>
        </p:nvSpPr>
        <p:spPr>
          <a:xfrm>
            <a:off x="268019" y="1367481"/>
            <a:ext cx="7850371" cy="5354440"/>
          </a:xfrm>
        </p:spPr>
        <p:txBody>
          <a:bodyPr>
            <a:normAutofit/>
          </a:bodyPr>
          <a:lstStyle/>
          <a:p>
            <a:pPr lvl="0"/>
            <a:r>
              <a:rPr lang="en-US" sz="2400" dirty="0" smtClean="0"/>
              <a:t>The </a:t>
            </a:r>
            <a:r>
              <a:rPr lang="en-US" sz="2400" dirty="0"/>
              <a:t>math behind the multi-armed bandit problem is so hard that approximate heuristic solutions are used in practice. The mathematical difficulties are neatly summarized in a famous quote by Peter Whittle (Whittle, 1979</a:t>
            </a:r>
            <a:r>
              <a:rPr lang="en-US" sz="2400" dirty="0" smtClean="0"/>
              <a:t>):</a:t>
            </a:r>
            <a:endParaRPr lang="en-US" sz="2400" dirty="0"/>
          </a:p>
          <a:p>
            <a:pPr marL="0" lvl="0" indent="0">
              <a:buNone/>
            </a:pP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endParaRPr lang="en-US" sz="2400" dirty="0"/>
          </a:p>
          <a:p>
            <a:pPr lvl="0"/>
            <a:r>
              <a:rPr lang="en-US" sz="2400" dirty="0" smtClean="0"/>
              <a:t>Thompson Sampling combines </a:t>
            </a:r>
            <a:r>
              <a:rPr lang="en-US" sz="2400" dirty="0"/>
              <a:t>many of the best features of these heuristics.</a:t>
            </a:r>
            <a:endParaRPr lang="de-DE" sz="2400" dirty="0"/>
          </a:p>
        </p:txBody>
      </p:sp>
      <p:sp>
        <p:nvSpPr>
          <p:cNvPr id="6" name="Rectangle 5"/>
          <p:cNvSpPr/>
          <p:nvPr/>
        </p:nvSpPr>
        <p:spPr>
          <a:xfrm>
            <a:off x="180003" y="233457"/>
            <a:ext cx="5161713" cy="584776"/>
          </a:xfrm>
          <a:prstGeom prst="rect">
            <a:avLst/>
          </a:prstGeom>
          <a:solidFill>
            <a:schemeClr val="bg1"/>
          </a:solidFill>
          <a:effectLst>
            <a:innerShdw blurRad="63500" dist="50800" dir="5400000">
              <a:schemeClr val="accent6">
                <a:lumMod val="75000"/>
                <a:alpha val="50000"/>
              </a:schemeClr>
            </a:innerShdw>
          </a:effectLst>
        </p:spPr>
        <p:txBody>
          <a:bodyPr wrap="square">
            <a:spAutoFit/>
          </a:bodyPr>
          <a:lstStyle/>
          <a:p>
            <a:r>
              <a:rPr lang="de-DE" sz="3200" b="1" dirty="0" smtClean="0">
                <a:solidFill>
                  <a:srgbClr val="00B050"/>
                </a:solidFill>
              </a:rPr>
              <a:t>Background</a:t>
            </a:r>
            <a:endParaRPr lang="de-DE" sz="3200" b="1" dirty="0">
              <a:solidFill>
                <a:srgbClr val="00B050"/>
              </a:solidFill>
            </a:endParaRPr>
          </a:p>
        </p:txBody>
      </p:sp>
      <p:sp>
        <p:nvSpPr>
          <p:cNvPr id="5" name="Textfeld 4"/>
          <p:cNvSpPr txBox="1"/>
          <p:nvPr/>
        </p:nvSpPr>
        <p:spPr>
          <a:xfrm>
            <a:off x="733903" y="2850337"/>
            <a:ext cx="7216346" cy="1200329"/>
          </a:xfrm>
          <a:prstGeom prst="rect">
            <a:avLst/>
          </a:prstGeom>
          <a:solidFill>
            <a:schemeClr val="accent2">
              <a:lumMod val="20000"/>
              <a:lumOff val="80000"/>
            </a:schemeClr>
          </a:solidFill>
          <a:ln w="12700">
            <a:solidFill>
              <a:schemeClr val="accent1">
                <a:lumMod val="75000"/>
              </a:schemeClr>
            </a:solidFill>
          </a:ln>
        </p:spPr>
        <p:txBody>
          <a:bodyPr wrap="square" rtlCol="0">
            <a:spAutoFit/>
          </a:bodyPr>
          <a:lstStyle/>
          <a:p>
            <a:r>
              <a:rPr lang="en-US" i="1" dirty="0">
                <a:solidFill>
                  <a:schemeClr val="accent1">
                    <a:lumMod val="75000"/>
                  </a:schemeClr>
                </a:solidFill>
              </a:rPr>
              <a:t>[The bandit problem] was formulated during the [second world] war, and efforts to solve it so sapped the energies and minds of Allied analysts that the suggestion was made that the problem be dropped over Germany, as the ultimate instrument of intellectual sabotage. </a:t>
            </a:r>
          </a:p>
        </p:txBody>
      </p:sp>
    </p:spTree>
    <p:extLst>
      <p:ext uri="{BB962C8B-B14F-4D97-AF65-F5344CB8AC3E}">
        <p14:creationId xmlns:p14="http://schemas.microsoft.com/office/powerpoint/2010/main" val="1750207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2"/>
          <p:cNvSpPr txBox="1"/>
          <p:nvPr/>
        </p:nvSpPr>
        <p:spPr>
          <a:xfrm>
            <a:off x="6552724" y="6356519"/>
            <a:ext cx="2133715" cy="365403"/>
          </a:xfrm>
          <a:prstGeom prst="rect">
            <a:avLst/>
          </a:prstGeom>
          <a:noFill/>
          <a:ln>
            <a:noFill/>
          </a:ln>
        </p:spPr>
        <p:txBody>
          <a:bodyPr vert="horz" wrap="square" lIns="90004" tIns="46799" rIns="90004" bIns="46799" anchor="ctr" anchorCtr="0" compatLnSpc="1"/>
          <a:lstStyle/>
          <a:p>
            <a:pPr algn="r" defTabSz="914354" hangingPunct="0">
              <a:defRPr sz="1800" b="0" i="0" u="none" strike="noStrike" kern="0" cap="none" spc="0" baseline="0">
                <a:solidFill>
                  <a:srgbClr val="000000"/>
                </a:solidFill>
                <a:uFillTx/>
              </a:defRPr>
            </a:pPr>
            <a:fld id="{1AA6B9B6-5F80-405C-BD4B-58FED608D342}" type="slidenum">
              <a:rPr/>
              <a:pPr algn="r" defTabSz="914354" hangingPunct="0">
                <a:defRPr sz="1800" b="0" i="0" u="none" strike="noStrike" kern="0" cap="none" spc="0" baseline="0">
                  <a:solidFill>
                    <a:srgbClr val="000000"/>
                  </a:solidFill>
                  <a:uFillTx/>
                </a:defRPr>
              </a:pPr>
              <a:t>17</a:t>
            </a:fld>
            <a:endParaRPr lang="de-DE" sz="1200">
              <a:solidFill>
                <a:srgbClr val="898989"/>
              </a:solidFill>
              <a:latin typeface="Times New Roman" pitchFamily="18"/>
              <a:ea typeface="Arial Unicode MS" pitchFamily="2"/>
              <a:cs typeface="Tahoma" pitchFamily="2"/>
            </a:endParaRPr>
          </a:p>
        </p:txBody>
      </p:sp>
      <p:sp>
        <p:nvSpPr>
          <p:cNvPr id="4" name="Textplatzhalter 2"/>
          <p:cNvSpPr txBox="1">
            <a:spLocks noGrp="1"/>
          </p:cNvSpPr>
          <p:nvPr>
            <p:ph type="body" idx="4294967295"/>
          </p:nvPr>
        </p:nvSpPr>
        <p:spPr>
          <a:xfrm>
            <a:off x="268019" y="1600203"/>
            <a:ext cx="4204983" cy="4563003"/>
          </a:xfrm>
        </p:spPr>
        <p:txBody>
          <a:bodyPr>
            <a:normAutofit/>
          </a:bodyPr>
          <a:lstStyle/>
          <a:p>
            <a:pPr lvl="0"/>
            <a:r>
              <a:rPr lang="de-DE" sz="2400" dirty="0" err="1"/>
              <a:t>Imagine</a:t>
            </a:r>
            <a:r>
              <a:rPr lang="de-DE" sz="2400" dirty="0"/>
              <a:t> </a:t>
            </a:r>
            <a:r>
              <a:rPr lang="de-DE" sz="2400" dirty="0" err="1"/>
              <a:t>true</a:t>
            </a:r>
            <a:r>
              <a:rPr lang="de-DE" sz="2400" dirty="0"/>
              <a:t> </a:t>
            </a:r>
            <a:r>
              <a:rPr lang="de-DE" sz="2400" dirty="0" err="1"/>
              <a:t>conversion</a:t>
            </a:r>
            <a:r>
              <a:rPr lang="de-DE" sz="2400" dirty="0"/>
              <a:t> </a:t>
            </a:r>
            <a:r>
              <a:rPr lang="de-DE" sz="2400" dirty="0" err="1"/>
              <a:t>rates</a:t>
            </a:r>
            <a:r>
              <a:rPr lang="de-DE" sz="2400" dirty="0"/>
              <a:t> </a:t>
            </a:r>
            <a:r>
              <a:rPr lang="de-DE" sz="2400" dirty="0" err="1"/>
              <a:t>of</a:t>
            </a:r>
            <a:r>
              <a:rPr lang="de-DE" sz="2400" dirty="0"/>
              <a:t> </a:t>
            </a:r>
            <a:r>
              <a:rPr lang="de-DE" sz="2400" b="1" dirty="0"/>
              <a:t>4%</a:t>
            </a:r>
            <a:r>
              <a:rPr lang="de-DE" sz="2400" dirty="0"/>
              <a:t> and </a:t>
            </a:r>
            <a:r>
              <a:rPr lang="de-DE" sz="2400" b="1" dirty="0"/>
              <a:t>5%</a:t>
            </a:r>
          </a:p>
          <a:p>
            <a:pPr lvl="0"/>
            <a:r>
              <a:rPr lang="de-DE" sz="2400" dirty="0"/>
              <a:t>Power </a:t>
            </a:r>
            <a:r>
              <a:rPr lang="de-DE" sz="2400" dirty="0" err="1"/>
              <a:t>calculation</a:t>
            </a:r>
            <a:r>
              <a:rPr lang="de-DE" sz="2400" dirty="0"/>
              <a:t> </a:t>
            </a:r>
            <a:r>
              <a:rPr lang="de-DE" sz="2400" dirty="0" err="1"/>
              <a:t>demands</a:t>
            </a:r>
            <a:r>
              <a:rPr lang="de-DE" sz="2400" dirty="0"/>
              <a:t> 22K </a:t>
            </a:r>
            <a:r>
              <a:rPr lang="de-DE" sz="2400" dirty="0" err="1"/>
              <a:t>observations</a:t>
            </a:r>
            <a:r>
              <a:rPr lang="de-DE" sz="2400" dirty="0"/>
              <a:t> (~</a:t>
            </a:r>
            <a:r>
              <a:rPr lang="de-DE" sz="2400" b="1" dirty="0"/>
              <a:t>220 </a:t>
            </a:r>
            <a:r>
              <a:rPr lang="de-DE" sz="2400" b="1" dirty="0" err="1"/>
              <a:t>days</a:t>
            </a:r>
            <a:r>
              <a:rPr lang="de-DE" sz="2400" dirty="0"/>
              <a:t>)</a:t>
            </a:r>
          </a:p>
          <a:p>
            <a:pPr lvl="0"/>
            <a:r>
              <a:rPr lang="de-DE" sz="2400" dirty="0" err="1"/>
              <a:t>Readjust</a:t>
            </a:r>
            <a:r>
              <a:rPr lang="de-DE" sz="2400" dirty="0"/>
              <a:t> </a:t>
            </a:r>
            <a:r>
              <a:rPr lang="de-DE" sz="2400" dirty="0" err="1"/>
              <a:t>traffic</a:t>
            </a:r>
            <a:r>
              <a:rPr lang="de-DE" sz="2400" dirty="0"/>
              <a:t> </a:t>
            </a:r>
            <a:r>
              <a:rPr lang="de-DE" sz="2400" dirty="0" err="1"/>
              <a:t>every</a:t>
            </a:r>
            <a:r>
              <a:rPr lang="de-DE" sz="2400" dirty="0"/>
              <a:t> </a:t>
            </a:r>
            <a:r>
              <a:rPr lang="de-DE" sz="2400" dirty="0" err="1"/>
              <a:t>day</a:t>
            </a:r>
            <a:r>
              <a:rPr lang="de-DE" sz="2400" dirty="0"/>
              <a:t> </a:t>
            </a:r>
            <a:r>
              <a:rPr lang="de-DE" sz="2400" dirty="0" err="1"/>
              <a:t>depending</a:t>
            </a:r>
            <a:r>
              <a:rPr lang="de-DE" sz="2400" dirty="0"/>
              <a:t> on </a:t>
            </a:r>
            <a:r>
              <a:rPr lang="de-DE" sz="2400" dirty="0" err="1"/>
              <a:t>the</a:t>
            </a:r>
            <a:r>
              <a:rPr lang="de-DE" sz="2400" dirty="0"/>
              <a:t> </a:t>
            </a:r>
            <a:r>
              <a:rPr lang="de-DE" sz="2400" dirty="0" err="1"/>
              <a:t>posterior</a:t>
            </a:r>
            <a:r>
              <a:rPr lang="de-DE" sz="2400" dirty="0"/>
              <a:t> </a:t>
            </a:r>
            <a:r>
              <a:rPr lang="de-DE" sz="2400" dirty="0" err="1"/>
              <a:t>probability</a:t>
            </a:r>
            <a:r>
              <a:rPr lang="de-DE" sz="2400" dirty="0"/>
              <a:t> </a:t>
            </a:r>
            <a:r>
              <a:rPr lang="de-DE" sz="2400" dirty="0" err="1"/>
              <a:t>of</a:t>
            </a:r>
            <a:r>
              <a:rPr lang="de-DE" sz="2400" dirty="0"/>
              <a:t> </a:t>
            </a:r>
            <a:r>
              <a:rPr lang="de-DE" sz="2400" dirty="0" err="1"/>
              <a:t>one</a:t>
            </a:r>
            <a:r>
              <a:rPr lang="de-DE" sz="2400" dirty="0"/>
              <a:t> arm </a:t>
            </a:r>
            <a:r>
              <a:rPr lang="de-DE" sz="2400" dirty="0" err="1"/>
              <a:t>being</a:t>
            </a:r>
            <a:r>
              <a:rPr lang="de-DE" sz="2400" dirty="0"/>
              <a:t> </a:t>
            </a:r>
            <a:r>
              <a:rPr lang="de-DE" sz="2400" dirty="0" err="1"/>
              <a:t>better</a:t>
            </a:r>
            <a:r>
              <a:rPr lang="de-DE" sz="2400" dirty="0"/>
              <a:t> </a:t>
            </a:r>
            <a:r>
              <a:rPr lang="de-DE" sz="2400" dirty="0" err="1"/>
              <a:t>than</a:t>
            </a:r>
            <a:r>
              <a:rPr lang="de-DE" sz="2400" dirty="0"/>
              <a:t> </a:t>
            </a:r>
            <a:r>
              <a:rPr lang="de-DE" sz="2400" dirty="0" err="1"/>
              <a:t>the</a:t>
            </a:r>
            <a:r>
              <a:rPr lang="de-DE" sz="2400" dirty="0"/>
              <a:t> </a:t>
            </a:r>
            <a:r>
              <a:rPr lang="de-DE" sz="2400" dirty="0" err="1"/>
              <a:t>other</a:t>
            </a:r>
            <a:r>
              <a:rPr lang="de-DE" sz="2400" dirty="0"/>
              <a:t>.</a:t>
            </a:r>
          </a:p>
          <a:p>
            <a:pPr lvl="0"/>
            <a:r>
              <a:rPr lang="de-DE" sz="2400" dirty="0"/>
              <a:t>Average </a:t>
            </a:r>
            <a:r>
              <a:rPr lang="de-DE" sz="2400" dirty="0" err="1"/>
              <a:t>savings</a:t>
            </a:r>
            <a:r>
              <a:rPr lang="de-DE" sz="2400" dirty="0"/>
              <a:t> </a:t>
            </a:r>
            <a:r>
              <a:rPr lang="de-DE" sz="2400" dirty="0" err="1"/>
              <a:t>of</a:t>
            </a:r>
            <a:r>
              <a:rPr lang="de-DE" sz="2400" dirty="0"/>
              <a:t> </a:t>
            </a:r>
            <a:r>
              <a:rPr lang="de-DE" sz="2400" b="1" dirty="0"/>
              <a:t>175 </a:t>
            </a:r>
            <a:r>
              <a:rPr lang="de-DE" sz="2400" b="1" dirty="0" err="1"/>
              <a:t>days</a:t>
            </a:r>
            <a:r>
              <a:rPr lang="de-DE" sz="2400" dirty="0"/>
              <a:t>!</a:t>
            </a:r>
          </a:p>
        </p:txBody>
      </p:sp>
      <p:pic>
        <p:nvPicPr>
          <p:cNvPr id="5" name="Grafik 3"/>
          <p:cNvPicPr>
            <a:picLocks noChangeAspect="1"/>
          </p:cNvPicPr>
          <p:nvPr/>
        </p:nvPicPr>
        <p:blipFill>
          <a:blip r:embed="rId3">
            <a:lum/>
            <a:alphaModFix/>
          </a:blip>
          <a:srcRect/>
          <a:stretch>
            <a:fillRect/>
          </a:stretch>
        </p:blipFill>
        <p:spPr>
          <a:xfrm>
            <a:off x="4500002" y="1619996"/>
            <a:ext cx="4485964" cy="4438443"/>
          </a:xfrm>
          <a:prstGeom prst="rect">
            <a:avLst/>
          </a:prstGeom>
          <a:noFill/>
          <a:ln>
            <a:noFill/>
          </a:ln>
        </p:spPr>
      </p:pic>
      <p:sp>
        <p:nvSpPr>
          <p:cNvPr id="6" name="Rectangle 5"/>
          <p:cNvSpPr/>
          <p:nvPr/>
        </p:nvSpPr>
        <p:spPr>
          <a:xfrm>
            <a:off x="180003" y="233454"/>
            <a:ext cx="5161713" cy="584776"/>
          </a:xfrm>
          <a:prstGeom prst="rect">
            <a:avLst/>
          </a:prstGeom>
          <a:solidFill>
            <a:schemeClr val="bg1"/>
          </a:solidFill>
          <a:effectLst>
            <a:innerShdw blurRad="63500" dist="50800" dir="5400000">
              <a:schemeClr val="accent6">
                <a:lumMod val="75000"/>
                <a:alpha val="50000"/>
              </a:schemeClr>
            </a:innerShdw>
          </a:effectLst>
        </p:spPr>
        <p:txBody>
          <a:bodyPr wrap="square">
            <a:spAutoFit/>
          </a:bodyPr>
          <a:lstStyle/>
          <a:p>
            <a:r>
              <a:rPr lang="de-DE" sz="3200" b="1" dirty="0" err="1">
                <a:solidFill>
                  <a:srgbClr val="00B050"/>
                </a:solidFill>
              </a:rPr>
              <a:t>Binomial</a:t>
            </a:r>
            <a:r>
              <a:rPr lang="de-DE" sz="3200" b="1" dirty="0">
                <a:solidFill>
                  <a:srgbClr val="00B050"/>
                </a:solidFill>
              </a:rPr>
              <a:t> Bandit, </a:t>
            </a:r>
            <a:r>
              <a:rPr lang="de-DE" sz="3200" b="1" dirty="0" err="1">
                <a:solidFill>
                  <a:srgbClr val="00B050"/>
                </a:solidFill>
              </a:rPr>
              <a:t>two</a:t>
            </a:r>
            <a:r>
              <a:rPr lang="de-DE" sz="3200" b="1" dirty="0">
                <a:solidFill>
                  <a:srgbClr val="00B050"/>
                </a:solidFill>
              </a:rPr>
              <a:t> </a:t>
            </a:r>
            <a:r>
              <a:rPr lang="de-DE" sz="3200" b="1" dirty="0" err="1">
                <a:solidFill>
                  <a:srgbClr val="00B050"/>
                </a:solidFill>
              </a:rPr>
              <a:t>arms</a:t>
            </a:r>
            <a:endParaRPr lang="de-DE" sz="3200" b="1" dirty="0">
              <a:solidFill>
                <a:srgbClr val="00B050"/>
              </a:solidFill>
            </a:endParaRPr>
          </a:p>
        </p:txBody>
      </p:sp>
    </p:spTree>
    <p:extLst>
      <p:ext uri="{BB962C8B-B14F-4D97-AF65-F5344CB8AC3E}">
        <p14:creationId xmlns:p14="http://schemas.microsoft.com/office/powerpoint/2010/main" val="1786833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2"/>
          <p:cNvSpPr txBox="1"/>
          <p:nvPr/>
        </p:nvSpPr>
        <p:spPr>
          <a:xfrm>
            <a:off x="6552724" y="6356519"/>
            <a:ext cx="2133715" cy="365403"/>
          </a:xfrm>
          <a:prstGeom prst="rect">
            <a:avLst/>
          </a:prstGeom>
          <a:noFill/>
          <a:ln>
            <a:noFill/>
          </a:ln>
        </p:spPr>
        <p:txBody>
          <a:bodyPr vert="horz" wrap="square" lIns="90004" tIns="46799" rIns="90004" bIns="46799" anchor="ctr" anchorCtr="0" compatLnSpc="1"/>
          <a:lstStyle/>
          <a:p>
            <a:pPr algn="r" defTabSz="914354" hangingPunct="0">
              <a:defRPr sz="1800" b="0" i="0" u="none" strike="noStrike" kern="0" cap="none" spc="0" baseline="0">
                <a:solidFill>
                  <a:srgbClr val="000000"/>
                </a:solidFill>
                <a:uFillTx/>
              </a:defRPr>
            </a:pPr>
            <a:fld id="{246FFBD6-2616-4C0C-987E-F778BA4E8A65}" type="slidenum">
              <a:rPr/>
              <a:pPr algn="r" defTabSz="914354" hangingPunct="0">
                <a:defRPr sz="1800" b="0" i="0" u="none" strike="noStrike" kern="0" cap="none" spc="0" baseline="0">
                  <a:solidFill>
                    <a:srgbClr val="000000"/>
                  </a:solidFill>
                  <a:uFillTx/>
                </a:defRPr>
              </a:pPr>
              <a:t>18</a:t>
            </a:fld>
            <a:endParaRPr lang="de-DE" sz="1200">
              <a:solidFill>
                <a:srgbClr val="898989"/>
              </a:solidFill>
              <a:latin typeface="Times New Roman" pitchFamily="18"/>
              <a:ea typeface="Arial Unicode MS" pitchFamily="2"/>
              <a:cs typeface="Tahoma" pitchFamily="2"/>
            </a:endParaRPr>
          </a:p>
        </p:txBody>
      </p:sp>
      <p:sp>
        <p:nvSpPr>
          <p:cNvPr id="4" name="Textplatzhalter 2"/>
          <p:cNvSpPr txBox="1">
            <a:spLocks noGrp="1"/>
          </p:cNvSpPr>
          <p:nvPr>
            <p:ph type="body" idx="4294967295"/>
          </p:nvPr>
        </p:nvSpPr>
        <p:spPr>
          <a:xfrm>
            <a:off x="457205" y="1060202"/>
            <a:ext cx="3502801" cy="1649682"/>
          </a:xfrm>
        </p:spPr>
        <p:txBody>
          <a:bodyPr>
            <a:spAutoFit/>
          </a:bodyPr>
          <a:lstStyle/>
          <a:p>
            <a:pPr lvl="0"/>
            <a:r>
              <a:rPr lang="de-DE" sz="2200" dirty="0"/>
              <a:t>Thompson </a:t>
            </a:r>
            <a:r>
              <a:rPr lang="de-DE" sz="2200" dirty="0" err="1"/>
              <a:t>sampling</a:t>
            </a:r>
            <a:r>
              <a:rPr lang="de-DE" sz="2200" dirty="0"/>
              <a:t> </a:t>
            </a:r>
            <a:r>
              <a:rPr lang="de-DE" sz="2200" dirty="0" err="1"/>
              <a:t>assigns</a:t>
            </a:r>
            <a:r>
              <a:rPr lang="de-DE" sz="2200" dirty="0"/>
              <a:t> </a:t>
            </a:r>
            <a:r>
              <a:rPr lang="de-DE" sz="2200" dirty="0" err="1"/>
              <a:t>visits</a:t>
            </a:r>
            <a:r>
              <a:rPr lang="de-DE" sz="2200" dirty="0"/>
              <a:t> </a:t>
            </a:r>
            <a:r>
              <a:rPr lang="de-DE" sz="2200" dirty="0" err="1"/>
              <a:t>to</a:t>
            </a:r>
            <a:r>
              <a:rPr lang="de-DE" sz="2200" dirty="0"/>
              <a:t> </a:t>
            </a:r>
            <a:r>
              <a:rPr lang="de-DE" sz="2200" dirty="0" err="1"/>
              <a:t>arms</a:t>
            </a:r>
            <a:r>
              <a:rPr lang="de-DE" sz="2200" dirty="0"/>
              <a:t> in </a:t>
            </a:r>
            <a:r>
              <a:rPr lang="de-DE" sz="2200" dirty="0" err="1"/>
              <a:t>proportion</a:t>
            </a:r>
            <a:r>
              <a:rPr lang="de-DE" sz="2200" dirty="0"/>
              <a:t> </a:t>
            </a:r>
            <a:r>
              <a:rPr lang="de-DE" sz="2200" dirty="0" err="1"/>
              <a:t>to</a:t>
            </a:r>
            <a:r>
              <a:rPr lang="de-DE" sz="2200" dirty="0"/>
              <a:t> </a:t>
            </a:r>
            <a:r>
              <a:rPr lang="de-DE" sz="2200" dirty="0" err="1"/>
              <a:t>the</a:t>
            </a:r>
            <a:r>
              <a:rPr lang="de-DE" sz="2200" dirty="0"/>
              <a:t> </a:t>
            </a:r>
            <a:r>
              <a:rPr lang="de-DE" sz="2200" dirty="0" err="1"/>
              <a:t>probability</a:t>
            </a:r>
            <a:r>
              <a:rPr lang="de-DE" sz="2200" dirty="0"/>
              <a:t> </a:t>
            </a:r>
            <a:r>
              <a:rPr lang="de-DE" sz="2200" dirty="0" err="1"/>
              <a:t>that</a:t>
            </a:r>
            <a:r>
              <a:rPr lang="de-DE" sz="2200" dirty="0"/>
              <a:t> </a:t>
            </a:r>
            <a:r>
              <a:rPr lang="de-DE" sz="2200" dirty="0" err="1"/>
              <a:t>each</a:t>
            </a:r>
            <a:r>
              <a:rPr lang="de-DE" sz="2200" dirty="0"/>
              <a:t> arm </a:t>
            </a:r>
            <a:r>
              <a:rPr lang="de-DE" sz="2200" dirty="0" err="1"/>
              <a:t>is</a:t>
            </a:r>
            <a:r>
              <a:rPr lang="de-DE" sz="2200" dirty="0"/>
              <a:t> optimal</a:t>
            </a:r>
            <a:r>
              <a:rPr lang="de-DE" sz="2400" dirty="0"/>
              <a:t>.</a:t>
            </a:r>
          </a:p>
        </p:txBody>
      </p:sp>
      <p:sp>
        <p:nvSpPr>
          <p:cNvPr id="5" name="Textplatzhalter 3"/>
          <p:cNvSpPr txBox="1">
            <a:spLocks noGrp="1"/>
          </p:cNvSpPr>
          <p:nvPr>
            <p:ph type="body" idx="4294967295"/>
          </p:nvPr>
        </p:nvSpPr>
        <p:spPr>
          <a:xfrm>
            <a:off x="4140007" y="916206"/>
            <a:ext cx="4549679" cy="2288516"/>
          </a:xfrm>
        </p:spPr>
        <p:txBody>
          <a:bodyPr>
            <a:normAutofit/>
          </a:bodyPr>
          <a:lstStyle/>
          <a:p>
            <a:pPr lvl="0"/>
            <a:r>
              <a:rPr lang="de-DE" sz="2400" dirty="0"/>
              <a:t>Value </a:t>
            </a:r>
            <a:r>
              <a:rPr lang="de-DE" sz="2400" dirty="0" err="1"/>
              <a:t>remaining</a:t>
            </a:r>
            <a:r>
              <a:rPr lang="de-DE" sz="2400" dirty="0"/>
              <a:t>: </a:t>
            </a:r>
            <a:r>
              <a:rPr lang="de-DE" sz="2400" dirty="0" err="1"/>
              <a:t>ends</a:t>
            </a:r>
            <a:r>
              <a:rPr lang="de-DE" sz="2400" dirty="0"/>
              <a:t> </a:t>
            </a:r>
            <a:r>
              <a:rPr lang="de-DE" sz="2400" dirty="0" err="1"/>
              <a:t>the</a:t>
            </a:r>
            <a:r>
              <a:rPr lang="de-DE" sz="2400" dirty="0"/>
              <a:t> </a:t>
            </a:r>
            <a:r>
              <a:rPr lang="de-DE" sz="2400" dirty="0" err="1"/>
              <a:t>experiment</a:t>
            </a:r>
            <a:r>
              <a:rPr lang="de-DE" sz="2400" dirty="0"/>
              <a:t> </a:t>
            </a:r>
            <a:r>
              <a:rPr lang="de-DE" sz="2400" dirty="0" err="1"/>
              <a:t>when</a:t>
            </a:r>
            <a:r>
              <a:rPr lang="de-DE" sz="2400" dirty="0"/>
              <a:t> </a:t>
            </a:r>
            <a:r>
              <a:rPr lang="de-DE" sz="2400" dirty="0" err="1"/>
              <a:t>there’s</a:t>
            </a:r>
            <a:r>
              <a:rPr lang="de-DE" sz="2400" dirty="0"/>
              <a:t> at least a 95% </a:t>
            </a:r>
            <a:r>
              <a:rPr lang="de-DE" sz="2400" dirty="0" err="1"/>
              <a:t>probability</a:t>
            </a:r>
            <a:r>
              <a:rPr lang="de-DE" sz="2400" dirty="0"/>
              <a:t> </a:t>
            </a:r>
            <a:r>
              <a:rPr lang="de-DE" sz="2400" dirty="0" err="1"/>
              <a:t>that</a:t>
            </a:r>
            <a:r>
              <a:rPr lang="de-DE" sz="2400" dirty="0"/>
              <a:t> </a:t>
            </a:r>
            <a:r>
              <a:rPr lang="de-DE" sz="2400" dirty="0" err="1"/>
              <a:t>the</a:t>
            </a:r>
            <a:r>
              <a:rPr lang="de-DE" sz="2400" dirty="0"/>
              <a:t> </a:t>
            </a:r>
            <a:r>
              <a:rPr lang="de-DE" sz="2400" dirty="0" err="1"/>
              <a:t>value</a:t>
            </a:r>
            <a:r>
              <a:rPr lang="de-DE" sz="2400" dirty="0"/>
              <a:t> </a:t>
            </a:r>
            <a:r>
              <a:rPr lang="de-DE" sz="2400" dirty="0" err="1"/>
              <a:t>remaining</a:t>
            </a:r>
            <a:r>
              <a:rPr lang="de-DE" sz="2400" dirty="0"/>
              <a:t> in </a:t>
            </a:r>
            <a:r>
              <a:rPr lang="de-DE" sz="2400" dirty="0" err="1"/>
              <a:t>the</a:t>
            </a:r>
            <a:r>
              <a:rPr lang="de-DE" sz="2400" dirty="0"/>
              <a:t> </a:t>
            </a:r>
            <a:r>
              <a:rPr lang="de-DE" sz="2400" dirty="0" err="1"/>
              <a:t>experiment</a:t>
            </a:r>
            <a:r>
              <a:rPr lang="de-DE" sz="2400" dirty="0"/>
              <a:t> </a:t>
            </a:r>
            <a:r>
              <a:rPr lang="de-DE" sz="2400" dirty="0" err="1"/>
              <a:t>is</a:t>
            </a:r>
            <a:r>
              <a:rPr lang="de-DE" sz="2400" dirty="0"/>
              <a:t> </a:t>
            </a:r>
            <a:r>
              <a:rPr lang="de-DE" sz="2400" dirty="0" err="1"/>
              <a:t>less</a:t>
            </a:r>
            <a:r>
              <a:rPr lang="de-DE" sz="2400" dirty="0"/>
              <a:t> </a:t>
            </a:r>
            <a:r>
              <a:rPr lang="de-DE" sz="2400" dirty="0" err="1"/>
              <a:t>than</a:t>
            </a:r>
            <a:r>
              <a:rPr lang="de-DE" sz="2400" dirty="0"/>
              <a:t> 1% </a:t>
            </a:r>
            <a:r>
              <a:rPr lang="de-DE" sz="2400" dirty="0" err="1"/>
              <a:t>of</a:t>
            </a:r>
            <a:r>
              <a:rPr lang="de-DE" sz="2400" dirty="0"/>
              <a:t> </a:t>
            </a:r>
            <a:r>
              <a:rPr lang="de-DE" sz="2400" dirty="0" err="1"/>
              <a:t>the</a:t>
            </a:r>
            <a:r>
              <a:rPr lang="de-DE" sz="2400" dirty="0"/>
              <a:t> </a:t>
            </a:r>
            <a:r>
              <a:rPr lang="de-DE" sz="2400" dirty="0" err="1"/>
              <a:t>champion’s</a:t>
            </a:r>
            <a:r>
              <a:rPr lang="de-DE" sz="2400" dirty="0"/>
              <a:t> </a:t>
            </a:r>
            <a:r>
              <a:rPr lang="de-DE" sz="2400" dirty="0" err="1"/>
              <a:t>conversion</a:t>
            </a:r>
            <a:r>
              <a:rPr lang="de-DE" sz="2400" dirty="0"/>
              <a:t> rate.</a:t>
            </a:r>
          </a:p>
        </p:txBody>
      </p:sp>
      <p:pic>
        <p:nvPicPr>
          <p:cNvPr id="6" name="Grafik 4"/>
          <p:cNvPicPr>
            <a:picLocks noChangeAspect="1"/>
          </p:cNvPicPr>
          <p:nvPr/>
        </p:nvPicPr>
        <p:blipFill>
          <a:blip r:embed="rId3">
            <a:lum/>
            <a:alphaModFix/>
          </a:blip>
          <a:srcRect/>
          <a:stretch>
            <a:fillRect/>
          </a:stretch>
        </p:blipFill>
        <p:spPr>
          <a:xfrm>
            <a:off x="684000" y="3240003"/>
            <a:ext cx="7451008" cy="3420359"/>
          </a:xfrm>
          <a:prstGeom prst="rect">
            <a:avLst/>
          </a:prstGeom>
          <a:noFill/>
          <a:ln>
            <a:noFill/>
          </a:ln>
        </p:spPr>
      </p:pic>
      <p:sp>
        <p:nvSpPr>
          <p:cNvPr id="7" name="Rectangle 6"/>
          <p:cNvSpPr/>
          <p:nvPr/>
        </p:nvSpPr>
        <p:spPr>
          <a:xfrm>
            <a:off x="220715" y="135745"/>
            <a:ext cx="5161713" cy="584776"/>
          </a:xfrm>
          <a:prstGeom prst="rect">
            <a:avLst/>
          </a:prstGeom>
          <a:solidFill>
            <a:schemeClr val="bg1"/>
          </a:solidFill>
          <a:effectLst>
            <a:innerShdw blurRad="63500" dist="50800" dir="5400000">
              <a:schemeClr val="accent6">
                <a:lumMod val="75000"/>
                <a:alpha val="50000"/>
              </a:schemeClr>
            </a:innerShdw>
          </a:effectLst>
        </p:spPr>
        <p:txBody>
          <a:bodyPr wrap="square">
            <a:spAutoFit/>
          </a:bodyPr>
          <a:lstStyle/>
          <a:p>
            <a:r>
              <a:rPr lang="de-DE" sz="3200" b="1" dirty="0" err="1">
                <a:solidFill>
                  <a:srgbClr val="00B050"/>
                </a:solidFill>
              </a:rPr>
              <a:t>Stopping</a:t>
            </a:r>
            <a:r>
              <a:rPr lang="de-DE" sz="3200" b="1" dirty="0">
                <a:solidFill>
                  <a:srgbClr val="00B050"/>
                </a:solidFill>
              </a:rPr>
              <a:t> </a:t>
            </a:r>
            <a:r>
              <a:rPr lang="de-DE" sz="3200" b="1" dirty="0" err="1">
                <a:solidFill>
                  <a:srgbClr val="00B050"/>
                </a:solidFill>
              </a:rPr>
              <a:t>Criteria</a:t>
            </a:r>
            <a:endParaRPr lang="de-DE" sz="3200" b="1" dirty="0">
              <a:solidFill>
                <a:srgbClr val="00B050"/>
              </a:solidFill>
            </a:endParaRPr>
          </a:p>
        </p:txBody>
      </p:sp>
    </p:spTree>
    <p:extLst>
      <p:ext uri="{BB962C8B-B14F-4D97-AF65-F5344CB8AC3E}">
        <p14:creationId xmlns:p14="http://schemas.microsoft.com/office/powerpoint/2010/main" val="1482064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2"/>
          <p:cNvSpPr txBox="1"/>
          <p:nvPr/>
        </p:nvSpPr>
        <p:spPr>
          <a:xfrm>
            <a:off x="6552724" y="6356519"/>
            <a:ext cx="2133715" cy="365403"/>
          </a:xfrm>
          <a:prstGeom prst="rect">
            <a:avLst/>
          </a:prstGeom>
          <a:noFill/>
          <a:ln>
            <a:noFill/>
          </a:ln>
        </p:spPr>
        <p:txBody>
          <a:bodyPr vert="horz" wrap="square" lIns="90004" tIns="46799" rIns="90004" bIns="46799" anchor="ctr" anchorCtr="0" compatLnSpc="1"/>
          <a:lstStyle/>
          <a:p>
            <a:pPr algn="r" defTabSz="914354" hangingPunct="0">
              <a:defRPr sz="1800" b="0" i="0" u="none" strike="noStrike" kern="0" cap="none" spc="0" baseline="0">
                <a:solidFill>
                  <a:srgbClr val="000000"/>
                </a:solidFill>
                <a:uFillTx/>
              </a:defRPr>
            </a:pPr>
            <a:fld id="{700519C7-6F7B-483A-8994-06B719D8C326}" type="slidenum">
              <a:rPr/>
              <a:pPr algn="r" defTabSz="914354" hangingPunct="0">
                <a:defRPr sz="1800" b="0" i="0" u="none" strike="noStrike" kern="0" cap="none" spc="0" baseline="0">
                  <a:solidFill>
                    <a:srgbClr val="000000"/>
                  </a:solidFill>
                  <a:uFillTx/>
                </a:defRPr>
              </a:pPr>
              <a:t>19</a:t>
            </a:fld>
            <a:endParaRPr lang="de-DE" sz="1200">
              <a:solidFill>
                <a:srgbClr val="898989"/>
              </a:solidFill>
              <a:latin typeface="Times New Roman" pitchFamily="18"/>
              <a:ea typeface="Arial Unicode MS" pitchFamily="2"/>
              <a:cs typeface="Tahoma" pitchFamily="2"/>
            </a:endParaRPr>
          </a:p>
        </p:txBody>
      </p:sp>
      <p:pic>
        <p:nvPicPr>
          <p:cNvPr id="4" name="Grafik 2"/>
          <p:cNvPicPr>
            <a:picLocks noChangeAspect="1"/>
          </p:cNvPicPr>
          <p:nvPr/>
        </p:nvPicPr>
        <p:blipFill>
          <a:blip r:embed="rId3">
            <a:lum/>
            <a:alphaModFix/>
          </a:blip>
          <a:srcRect/>
          <a:stretch>
            <a:fillRect/>
          </a:stretch>
        </p:blipFill>
        <p:spPr>
          <a:xfrm>
            <a:off x="180002" y="3420006"/>
            <a:ext cx="6839995" cy="3268084"/>
          </a:xfrm>
          <a:prstGeom prst="rect">
            <a:avLst/>
          </a:prstGeom>
          <a:noFill/>
          <a:ln>
            <a:noFill/>
          </a:ln>
        </p:spPr>
      </p:pic>
      <p:pic>
        <p:nvPicPr>
          <p:cNvPr id="5" name="Grafik 3"/>
          <p:cNvPicPr>
            <a:picLocks noChangeAspect="1"/>
          </p:cNvPicPr>
          <p:nvPr/>
        </p:nvPicPr>
        <p:blipFill>
          <a:blip r:embed="rId4">
            <a:lum/>
            <a:alphaModFix/>
          </a:blip>
          <a:srcRect/>
          <a:stretch>
            <a:fillRect/>
          </a:stretch>
        </p:blipFill>
        <p:spPr>
          <a:xfrm>
            <a:off x="5220003" y="180003"/>
            <a:ext cx="3629519" cy="3240004"/>
          </a:xfrm>
          <a:prstGeom prst="rect">
            <a:avLst/>
          </a:prstGeom>
          <a:noFill/>
          <a:ln>
            <a:noFill/>
          </a:ln>
        </p:spPr>
      </p:pic>
      <p:sp>
        <p:nvSpPr>
          <p:cNvPr id="6" name="Textfeld 4"/>
          <p:cNvSpPr txBox="1"/>
          <p:nvPr/>
        </p:nvSpPr>
        <p:spPr>
          <a:xfrm>
            <a:off x="4" y="1043999"/>
            <a:ext cx="5039999" cy="2340004"/>
          </a:xfrm>
          <a:prstGeom prst="rect">
            <a:avLst/>
          </a:prstGeom>
          <a:noFill/>
          <a:ln>
            <a:noFill/>
          </a:ln>
        </p:spPr>
        <p:txBody>
          <a:bodyPr vert="horz" wrap="square" lIns="90004" tIns="44997" rIns="90004" bIns="44997" anchor="t" anchorCtr="0" compatLnSpc="1"/>
          <a:lstStyle/>
          <a:p>
            <a:pPr defTabSz="914354">
              <a:buClr>
                <a:srgbClr val="000000"/>
              </a:buClr>
              <a:buSzPct val="45000"/>
              <a:buFont typeface="StarSymbol"/>
              <a:buChar char="●"/>
              <a:tabLst>
                <a:tab pos="0" algn="l"/>
                <a:tab pos="914354" algn="l"/>
                <a:tab pos="1828709" algn="l"/>
                <a:tab pos="2743062" algn="l"/>
                <a:tab pos="3657418" algn="l"/>
                <a:tab pos="4571772" algn="l"/>
                <a:tab pos="5486126" algn="l"/>
                <a:tab pos="6400480" algn="l"/>
                <a:tab pos="7314834" algn="l"/>
                <a:tab pos="8229189" algn="l"/>
                <a:tab pos="9143542" algn="l"/>
                <a:tab pos="10057898" algn="l"/>
              </a:tabLst>
              <a:defRPr sz="1800" b="0" i="0" u="none" strike="noStrike" kern="0" cap="none" spc="0" baseline="0">
                <a:solidFill>
                  <a:srgbClr val="000000"/>
                </a:solidFill>
                <a:uFillTx/>
              </a:defRPr>
            </a:pPr>
            <a:r>
              <a:rPr lang="de-DE" sz="2400" dirty="0" err="1">
                <a:solidFill>
                  <a:srgbClr val="000000"/>
                </a:solidFill>
                <a:latin typeface="Calibri" pitchFamily="34"/>
                <a:ea typeface="Microsoft YaHei" pitchFamily="2"/>
                <a:cs typeface="Mangal" pitchFamily="2"/>
              </a:rPr>
              <a:t>We</a:t>
            </a:r>
            <a:r>
              <a:rPr lang="de-DE" sz="2400" dirty="0">
                <a:solidFill>
                  <a:srgbClr val="000000"/>
                </a:solidFill>
                <a:latin typeface="Calibri" pitchFamily="34"/>
                <a:ea typeface="Microsoft YaHei" pitchFamily="2"/>
                <a:cs typeface="Mangal" pitchFamily="2"/>
              </a:rPr>
              <a:t> </a:t>
            </a:r>
            <a:r>
              <a:rPr lang="de-DE" sz="2400" dirty="0" err="1">
                <a:solidFill>
                  <a:srgbClr val="000000"/>
                </a:solidFill>
                <a:latin typeface="Calibri" pitchFamily="34"/>
                <a:ea typeface="Microsoft YaHei" pitchFamily="2"/>
                <a:cs typeface="Mangal" pitchFamily="2"/>
              </a:rPr>
              <a:t>need</a:t>
            </a:r>
            <a:r>
              <a:rPr lang="de-DE" sz="2400" dirty="0">
                <a:solidFill>
                  <a:srgbClr val="000000"/>
                </a:solidFill>
                <a:latin typeface="Calibri" pitchFamily="34"/>
                <a:ea typeface="Microsoft YaHei" pitchFamily="2"/>
                <a:cs typeface="Mangal" pitchFamily="2"/>
              </a:rPr>
              <a:t> 15,307 </a:t>
            </a:r>
            <a:r>
              <a:rPr lang="de-DE" sz="2400" dirty="0" err="1">
                <a:solidFill>
                  <a:srgbClr val="000000"/>
                </a:solidFill>
                <a:latin typeface="Calibri" pitchFamily="34"/>
                <a:ea typeface="Microsoft YaHei" pitchFamily="2"/>
                <a:cs typeface="Mangal" pitchFamily="2"/>
              </a:rPr>
              <a:t>observations</a:t>
            </a:r>
            <a:r>
              <a:rPr lang="de-DE" sz="2400" dirty="0">
                <a:solidFill>
                  <a:srgbClr val="000000"/>
                </a:solidFill>
                <a:latin typeface="Calibri" pitchFamily="34"/>
                <a:ea typeface="Microsoft YaHei" pitchFamily="2"/>
                <a:cs typeface="Mangal" pitchFamily="2"/>
              </a:rPr>
              <a:t> in </a:t>
            </a:r>
            <a:r>
              <a:rPr lang="de-DE" sz="2400" dirty="0" err="1">
                <a:solidFill>
                  <a:srgbClr val="000000"/>
                </a:solidFill>
                <a:latin typeface="Calibri" pitchFamily="34"/>
                <a:ea typeface="Microsoft YaHei" pitchFamily="2"/>
                <a:cs typeface="Mangal" pitchFamily="2"/>
              </a:rPr>
              <a:t>each</a:t>
            </a:r>
            <a:r>
              <a:rPr lang="de-DE" sz="2400" dirty="0">
                <a:solidFill>
                  <a:srgbClr val="000000"/>
                </a:solidFill>
                <a:latin typeface="Calibri" pitchFamily="34"/>
                <a:ea typeface="Microsoft YaHei" pitchFamily="2"/>
                <a:cs typeface="Mangal" pitchFamily="2"/>
              </a:rPr>
              <a:t> arm </a:t>
            </a:r>
            <a:r>
              <a:rPr lang="de-DE" sz="2400" dirty="0" err="1">
                <a:solidFill>
                  <a:srgbClr val="000000"/>
                </a:solidFill>
                <a:latin typeface="Calibri" pitchFamily="34"/>
                <a:ea typeface="Microsoft YaHei" pitchFamily="2"/>
                <a:cs typeface="Mangal" pitchFamily="2"/>
              </a:rPr>
              <a:t>of</a:t>
            </a:r>
            <a:r>
              <a:rPr lang="de-DE" sz="2400" dirty="0">
                <a:solidFill>
                  <a:srgbClr val="000000"/>
                </a:solidFill>
                <a:latin typeface="Calibri" pitchFamily="34"/>
                <a:ea typeface="Microsoft YaHei" pitchFamily="2"/>
                <a:cs typeface="Mangal" pitchFamily="2"/>
              </a:rPr>
              <a:t> </a:t>
            </a:r>
            <a:r>
              <a:rPr lang="de-DE" sz="2400" dirty="0" err="1">
                <a:solidFill>
                  <a:srgbClr val="000000"/>
                </a:solidFill>
                <a:latin typeface="Calibri" pitchFamily="34"/>
                <a:ea typeface="Microsoft YaHei" pitchFamily="2"/>
                <a:cs typeface="Mangal" pitchFamily="2"/>
              </a:rPr>
              <a:t>the</a:t>
            </a:r>
            <a:r>
              <a:rPr lang="de-DE" sz="2400" dirty="0">
                <a:solidFill>
                  <a:srgbClr val="000000"/>
                </a:solidFill>
                <a:latin typeface="Calibri" pitchFamily="34"/>
                <a:ea typeface="Microsoft YaHei" pitchFamily="2"/>
                <a:cs typeface="Mangal" pitchFamily="2"/>
              </a:rPr>
              <a:t> </a:t>
            </a:r>
            <a:r>
              <a:rPr lang="de-DE" sz="2400" dirty="0" err="1">
                <a:solidFill>
                  <a:srgbClr val="000000"/>
                </a:solidFill>
                <a:latin typeface="Calibri" pitchFamily="34"/>
                <a:ea typeface="Microsoft YaHei" pitchFamily="2"/>
                <a:cs typeface="Mangal" pitchFamily="2"/>
              </a:rPr>
              <a:t>experiment</a:t>
            </a:r>
            <a:r>
              <a:rPr lang="de-DE" sz="2400" dirty="0">
                <a:solidFill>
                  <a:srgbClr val="000000"/>
                </a:solidFill>
                <a:latin typeface="Calibri" pitchFamily="34"/>
                <a:ea typeface="Microsoft YaHei" pitchFamily="2"/>
                <a:cs typeface="Mangal" pitchFamily="2"/>
              </a:rPr>
              <a:t>: total </a:t>
            </a:r>
            <a:r>
              <a:rPr lang="de-DE" sz="2400" dirty="0" err="1">
                <a:solidFill>
                  <a:srgbClr val="000000"/>
                </a:solidFill>
                <a:latin typeface="Calibri" pitchFamily="34"/>
                <a:ea typeface="Microsoft YaHei" pitchFamily="2"/>
                <a:cs typeface="Mangal" pitchFamily="2"/>
              </a:rPr>
              <a:t>of</a:t>
            </a:r>
            <a:r>
              <a:rPr lang="de-DE" sz="2400" dirty="0">
                <a:solidFill>
                  <a:srgbClr val="000000"/>
                </a:solidFill>
                <a:latin typeface="Calibri" pitchFamily="34"/>
                <a:ea typeface="Microsoft YaHei" pitchFamily="2"/>
                <a:cs typeface="Mangal" pitchFamily="2"/>
              </a:rPr>
              <a:t> 91,842 </a:t>
            </a:r>
            <a:r>
              <a:rPr lang="de-DE" sz="2400" dirty="0" err="1">
                <a:solidFill>
                  <a:srgbClr val="000000"/>
                </a:solidFill>
                <a:latin typeface="Calibri" pitchFamily="34"/>
                <a:ea typeface="Microsoft YaHei" pitchFamily="2"/>
                <a:cs typeface="Mangal" pitchFamily="2"/>
              </a:rPr>
              <a:t>observations</a:t>
            </a:r>
            <a:r>
              <a:rPr lang="de-DE" sz="2400" dirty="0">
                <a:solidFill>
                  <a:srgbClr val="000000"/>
                </a:solidFill>
                <a:latin typeface="Calibri" pitchFamily="34"/>
                <a:ea typeface="Microsoft YaHei" pitchFamily="2"/>
                <a:cs typeface="Mangal" pitchFamily="2"/>
              </a:rPr>
              <a:t>.</a:t>
            </a:r>
          </a:p>
          <a:p>
            <a:pPr defTabSz="914354">
              <a:buClr>
                <a:srgbClr val="000000"/>
              </a:buClr>
              <a:buSzPct val="45000"/>
              <a:buFont typeface="StarSymbol"/>
              <a:buChar char="●"/>
              <a:tabLst>
                <a:tab pos="0" algn="l"/>
                <a:tab pos="914354" algn="l"/>
                <a:tab pos="1828709" algn="l"/>
                <a:tab pos="2743062" algn="l"/>
                <a:tab pos="3657418" algn="l"/>
                <a:tab pos="4571772" algn="l"/>
                <a:tab pos="5486126" algn="l"/>
                <a:tab pos="6400480" algn="l"/>
                <a:tab pos="7314834" algn="l"/>
                <a:tab pos="8229189" algn="l"/>
                <a:tab pos="9143542" algn="l"/>
                <a:tab pos="10057898" algn="l"/>
              </a:tabLst>
              <a:defRPr sz="1800" b="0" i="0" u="none" strike="noStrike" kern="0" cap="none" spc="0" baseline="0">
                <a:solidFill>
                  <a:srgbClr val="000000"/>
                </a:solidFill>
                <a:uFillTx/>
              </a:defRPr>
            </a:pPr>
            <a:r>
              <a:rPr lang="de-DE" sz="2400" dirty="0">
                <a:solidFill>
                  <a:srgbClr val="000000"/>
                </a:solidFill>
                <a:latin typeface="Calibri" pitchFamily="34"/>
                <a:ea typeface="Microsoft YaHei" pitchFamily="2"/>
                <a:cs typeface="Mangal" pitchFamily="2"/>
              </a:rPr>
              <a:t> At 100 </a:t>
            </a:r>
            <a:r>
              <a:rPr lang="de-DE" sz="2400" dirty="0" err="1">
                <a:solidFill>
                  <a:srgbClr val="000000"/>
                </a:solidFill>
                <a:latin typeface="Calibri" pitchFamily="34"/>
                <a:ea typeface="Microsoft YaHei" pitchFamily="2"/>
                <a:cs typeface="Mangal" pitchFamily="2"/>
              </a:rPr>
              <a:t>visits</a:t>
            </a:r>
            <a:r>
              <a:rPr lang="de-DE" sz="2400" dirty="0">
                <a:solidFill>
                  <a:srgbClr val="000000"/>
                </a:solidFill>
                <a:latin typeface="Calibri" pitchFamily="34"/>
                <a:ea typeface="Microsoft YaHei" pitchFamily="2"/>
                <a:cs typeface="Mangal" pitchFamily="2"/>
              </a:rPr>
              <a:t> per </a:t>
            </a:r>
            <a:r>
              <a:rPr lang="de-DE" sz="2400" dirty="0" err="1">
                <a:solidFill>
                  <a:srgbClr val="000000"/>
                </a:solidFill>
                <a:latin typeface="Calibri" pitchFamily="34"/>
                <a:ea typeface="Microsoft YaHei" pitchFamily="2"/>
                <a:cs typeface="Mangal" pitchFamily="2"/>
              </a:rPr>
              <a:t>day</a:t>
            </a:r>
            <a:r>
              <a:rPr lang="de-DE" sz="2400" dirty="0">
                <a:solidFill>
                  <a:srgbClr val="000000"/>
                </a:solidFill>
                <a:latin typeface="Calibri" pitchFamily="34"/>
                <a:ea typeface="Microsoft YaHei" pitchFamily="2"/>
                <a:cs typeface="Mangal" pitchFamily="2"/>
              </a:rPr>
              <a:t> </a:t>
            </a:r>
            <a:r>
              <a:rPr lang="de-DE" sz="2400" dirty="0" err="1">
                <a:solidFill>
                  <a:srgbClr val="000000"/>
                </a:solidFill>
                <a:latin typeface="Calibri" pitchFamily="34"/>
                <a:ea typeface="Microsoft YaHei" pitchFamily="2"/>
                <a:cs typeface="Mangal" pitchFamily="2"/>
              </a:rPr>
              <a:t>the</a:t>
            </a:r>
            <a:r>
              <a:rPr lang="de-DE" sz="2400" dirty="0">
                <a:solidFill>
                  <a:srgbClr val="000000"/>
                </a:solidFill>
                <a:latin typeface="Calibri" pitchFamily="34"/>
                <a:ea typeface="Microsoft YaHei" pitchFamily="2"/>
                <a:cs typeface="Mangal" pitchFamily="2"/>
              </a:rPr>
              <a:t> </a:t>
            </a:r>
            <a:r>
              <a:rPr lang="de-DE" sz="2400" dirty="0" err="1">
                <a:solidFill>
                  <a:srgbClr val="000000"/>
                </a:solidFill>
                <a:latin typeface="Calibri" pitchFamily="34"/>
                <a:ea typeface="Microsoft YaHei" pitchFamily="2"/>
                <a:cs typeface="Mangal" pitchFamily="2"/>
              </a:rPr>
              <a:t>experiment</a:t>
            </a:r>
            <a:r>
              <a:rPr lang="de-DE" sz="2400" dirty="0">
                <a:solidFill>
                  <a:srgbClr val="000000"/>
                </a:solidFill>
                <a:latin typeface="Calibri" pitchFamily="34"/>
                <a:ea typeface="Microsoft YaHei" pitchFamily="2"/>
                <a:cs typeface="Mangal" pitchFamily="2"/>
              </a:rPr>
              <a:t> </a:t>
            </a:r>
            <a:r>
              <a:rPr lang="de-DE" sz="2400" dirty="0" err="1">
                <a:solidFill>
                  <a:srgbClr val="000000"/>
                </a:solidFill>
                <a:latin typeface="Calibri" pitchFamily="34"/>
                <a:ea typeface="Microsoft YaHei" pitchFamily="2"/>
                <a:cs typeface="Mangal" pitchFamily="2"/>
              </a:rPr>
              <a:t>would</a:t>
            </a:r>
            <a:r>
              <a:rPr lang="de-DE" sz="2400" dirty="0">
                <a:solidFill>
                  <a:srgbClr val="000000"/>
                </a:solidFill>
                <a:latin typeface="Calibri" pitchFamily="34"/>
                <a:ea typeface="Microsoft YaHei" pitchFamily="2"/>
                <a:cs typeface="Mangal" pitchFamily="2"/>
              </a:rPr>
              <a:t> </a:t>
            </a:r>
            <a:r>
              <a:rPr lang="de-DE" sz="2400" dirty="0" err="1">
                <a:solidFill>
                  <a:srgbClr val="000000"/>
                </a:solidFill>
                <a:latin typeface="Calibri" pitchFamily="34"/>
                <a:ea typeface="Microsoft YaHei" pitchFamily="2"/>
                <a:cs typeface="Mangal" pitchFamily="2"/>
              </a:rPr>
              <a:t>have</a:t>
            </a:r>
            <a:r>
              <a:rPr lang="de-DE" sz="2400" dirty="0">
                <a:solidFill>
                  <a:srgbClr val="000000"/>
                </a:solidFill>
                <a:latin typeface="Calibri" pitchFamily="34"/>
                <a:ea typeface="Microsoft YaHei" pitchFamily="2"/>
                <a:cs typeface="Mangal" pitchFamily="2"/>
              </a:rPr>
              <a:t> </a:t>
            </a:r>
            <a:r>
              <a:rPr lang="de-DE" sz="2400" dirty="0" err="1">
                <a:solidFill>
                  <a:srgbClr val="000000"/>
                </a:solidFill>
                <a:latin typeface="Calibri" pitchFamily="34"/>
                <a:ea typeface="Microsoft YaHei" pitchFamily="2"/>
                <a:cs typeface="Mangal" pitchFamily="2"/>
              </a:rPr>
              <a:t>to</a:t>
            </a:r>
            <a:r>
              <a:rPr lang="de-DE" sz="2400" dirty="0">
                <a:solidFill>
                  <a:srgbClr val="000000"/>
                </a:solidFill>
                <a:latin typeface="Calibri" pitchFamily="34"/>
                <a:ea typeface="Microsoft YaHei" pitchFamily="2"/>
                <a:cs typeface="Mangal" pitchFamily="2"/>
              </a:rPr>
              <a:t> </a:t>
            </a:r>
            <a:r>
              <a:rPr lang="de-DE" sz="2400" dirty="0" err="1">
                <a:solidFill>
                  <a:srgbClr val="000000"/>
                </a:solidFill>
                <a:latin typeface="Calibri" pitchFamily="34"/>
                <a:ea typeface="Microsoft YaHei" pitchFamily="2"/>
                <a:cs typeface="Mangal" pitchFamily="2"/>
              </a:rPr>
              <a:t>run</a:t>
            </a:r>
            <a:r>
              <a:rPr lang="de-DE" sz="2400" dirty="0">
                <a:solidFill>
                  <a:srgbClr val="000000"/>
                </a:solidFill>
                <a:latin typeface="Calibri" pitchFamily="34"/>
                <a:ea typeface="Microsoft YaHei" pitchFamily="2"/>
                <a:cs typeface="Mangal" pitchFamily="2"/>
              </a:rPr>
              <a:t> </a:t>
            </a:r>
            <a:r>
              <a:rPr lang="de-DE" sz="2400" dirty="0" err="1">
                <a:solidFill>
                  <a:srgbClr val="000000"/>
                </a:solidFill>
                <a:latin typeface="Calibri" pitchFamily="34"/>
                <a:ea typeface="Microsoft YaHei" pitchFamily="2"/>
                <a:cs typeface="Mangal" pitchFamily="2"/>
              </a:rPr>
              <a:t>for</a:t>
            </a:r>
            <a:r>
              <a:rPr lang="de-DE" sz="2400" dirty="0">
                <a:solidFill>
                  <a:srgbClr val="000000"/>
                </a:solidFill>
                <a:latin typeface="Calibri" pitchFamily="34"/>
                <a:ea typeface="Microsoft YaHei" pitchFamily="2"/>
                <a:cs typeface="Mangal" pitchFamily="2"/>
              </a:rPr>
              <a:t> </a:t>
            </a:r>
            <a:r>
              <a:rPr lang="de-DE" sz="2400" b="1" dirty="0">
                <a:solidFill>
                  <a:srgbClr val="000000"/>
                </a:solidFill>
                <a:latin typeface="Calibri" pitchFamily="34"/>
                <a:ea typeface="Microsoft YaHei" pitchFamily="2"/>
                <a:cs typeface="Mangal" pitchFamily="2"/>
              </a:rPr>
              <a:t>919 </a:t>
            </a:r>
            <a:r>
              <a:rPr lang="de-DE" sz="2400" b="1" dirty="0" err="1">
                <a:solidFill>
                  <a:srgbClr val="000000"/>
                </a:solidFill>
                <a:latin typeface="Calibri" pitchFamily="34"/>
                <a:ea typeface="Microsoft YaHei" pitchFamily="2"/>
                <a:cs typeface="Mangal" pitchFamily="2"/>
              </a:rPr>
              <a:t>days</a:t>
            </a:r>
            <a:endParaRPr lang="de-DE" sz="2400" b="1" dirty="0">
              <a:solidFill>
                <a:srgbClr val="000000"/>
              </a:solidFill>
              <a:latin typeface="Calibri" pitchFamily="34"/>
              <a:ea typeface="Microsoft YaHei" pitchFamily="2"/>
              <a:cs typeface="Mangal" pitchFamily="2"/>
            </a:endParaRPr>
          </a:p>
        </p:txBody>
      </p:sp>
      <p:sp>
        <p:nvSpPr>
          <p:cNvPr id="7" name="Rectangle 6"/>
          <p:cNvSpPr/>
          <p:nvPr/>
        </p:nvSpPr>
        <p:spPr>
          <a:xfrm>
            <a:off x="180003" y="202838"/>
            <a:ext cx="5161713" cy="584776"/>
          </a:xfrm>
          <a:prstGeom prst="rect">
            <a:avLst/>
          </a:prstGeom>
          <a:solidFill>
            <a:schemeClr val="bg1"/>
          </a:solidFill>
          <a:effectLst>
            <a:innerShdw blurRad="63500" dist="50800" dir="5400000">
              <a:schemeClr val="accent6">
                <a:lumMod val="75000"/>
                <a:alpha val="50000"/>
              </a:schemeClr>
            </a:innerShdw>
          </a:effectLst>
        </p:spPr>
        <p:txBody>
          <a:bodyPr wrap="square">
            <a:spAutoFit/>
          </a:bodyPr>
          <a:lstStyle/>
          <a:p>
            <a:r>
              <a:rPr lang="de-DE" sz="3200" b="1" dirty="0">
                <a:solidFill>
                  <a:srgbClr val="00B050"/>
                </a:solidFill>
              </a:rPr>
              <a:t>Multiple Arms</a:t>
            </a:r>
          </a:p>
        </p:txBody>
      </p:sp>
    </p:spTree>
    <p:extLst>
      <p:ext uri="{BB962C8B-B14F-4D97-AF65-F5344CB8AC3E}">
        <p14:creationId xmlns:p14="http://schemas.microsoft.com/office/powerpoint/2010/main" val="2514375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2"/>
          <p:cNvSpPr txBox="1"/>
          <p:nvPr/>
        </p:nvSpPr>
        <p:spPr>
          <a:xfrm>
            <a:off x="6552724" y="6356519"/>
            <a:ext cx="2133715" cy="365403"/>
          </a:xfrm>
          <a:prstGeom prst="rect">
            <a:avLst/>
          </a:prstGeom>
          <a:noFill/>
          <a:ln>
            <a:noFill/>
          </a:ln>
        </p:spPr>
        <p:txBody>
          <a:bodyPr vert="horz" wrap="square" lIns="90004" tIns="46799" rIns="90004" bIns="46799" anchor="ctr" anchorCtr="0" compatLnSpc="1"/>
          <a:lstStyle/>
          <a:p>
            <a:pPr algn="r" defTabSz="914354" hangingPunct="0">
              <a:defRPr sz="1800" b="0" i="0" u="none" strike="noStrike" kern="0" cap="none" spc="0" baseline="0">
                <a:solidFill>
                  <a:srgbClr val="000000"/>
                </a:solidFill>
                <a:uFillTx/>
              </a:defRPr>
            </a:pPr>
            <a:fld id="{1AA6B9B6-5F80-405C-BD4B-58FED608D342}" type="slidenum">
              <a:rPr/>
              <a:pPr algn="r" defTabSz="914354" hangingPunct="0">
                <a:defRPr sz="1800" b="0" i="0" u="none" strike="noStrike" kern="0" cap="none" spc="0" baseline="0">
                  <a:solidFill>
                    <a:srgbClr val="000000"/>
                  </a:solidFill>
                  <a:uFillTx/>
                </a:defRPr>
              </a:pPr>
              <a:t>2</a:t>
            </a:fld>
            <a:endParaRPr lang="de-DE" sz="1200">
              <a:solidFill>
                <a:srgbClr val="898989"/>
              </a:solidFill>
              <a:latin typeface="Times New Roman" pitchFamily="18"/>
              <a:ea typeface="Arial Unicode MS" pitchFamily="2"/>
              <a:cs typeface="Tahoma" pitchFamily="2"/>
            </a:endParaRPr>
          </a:p>
        </p:txBody>
      </p:sp>
      <p:sp>
        <p:nvSpPr>
          <p:cNvPr id="4" name="Textplatzhalter 2"/>
          <p:cNvSpPr txBox="1">
            <a:spLocks noGrp="1"/>
          </p:cNvSpPr>
          <p:nvPr>
            <p:ph type="body" idx="4294967295"/>
          </p:nvPr>
        </p:nvSpPr>
        <p:spPr>
          <a:xfrm>
            <a:off x="268017" y="1600203"/>
            <a:ext cx="7593451" cy="4563003"/>
          </a:xfrm>
        </p:spPr>
        <p:txBody>
          <a:bodyPr>
            <a:normAutofit/>
          </a:bodyPr>
          <a:lstStyle/>
          <a:p>
            <a:pPr lvl="0"/>
            <a:r>
              <a:rPr lang="de-DE" sz="2400" dirty="0"/>
              <a:t>Blitz </a:t>
            </a:r>
            <a:r>
              <a:rPr lang="de-DE" sz="2400" dirty="0" err="1"/>
              <a:t>review</a:t>
            </a:r>
            <a:r>
              <a:rPr lang="de-DE" sz="2400" dirty="0"/>
              <a:t> </a:t>
            </a:r>
            <a:r>
              <a:rPr lang="de-DE" sz="2400" dirty="0" err="1"/>
              <a:t>of</a:t>
            </a:r>
            <a:r>
              <a:rPr lang="de-DE" sz="2400" dirty="0"/>
              <a:t> </a:t>
            </a:r>
            <a:r>
              <a:rPr lang="de-DE" sz="2400" dirty="0" err="1"/>
              <a:t>classical</a:t>
            </a:r>
            <a:r>
              <a:rPr lang="de-DE" sz="2400" dirty="0"/>
              <a:t> </a:t>
            </a:r>
            <a:r>
              <a:rPr lang="de-DE" sz="2400" dirty="0" err="1"/>
              <a:t>testing</a:t>
            </a:r>
            <a:endParaRPr lang="de-DE" sz="2400" dirty="0"/>
          </a:p>
          <a:p>
            <a:pPr lvl="1"/>
            <a:r>
              <a:rPr lang="de-DE" sz="2000" dirty="0" err="1"/>
              <a:t>Tradeoff</a:t>
            </a:r>
            <a:r>
              <a:rPr lang="de-DE" sz="2000" dirty="0"/>
              <a:t> in power </a:t>
            </a:r>
            <a:r>
              <a:rPr lang="de-DE" sz="2000" dirty="0" err="1"/>
              <a:t>and</a:t>
            </a:r>
            <a:r>
              <a:rPr lang="de-DE" sz="2000" dirty="0"/>
              <a:t> sample </a:t>
            </a:r>
            <a:r>
              <a:rPr lang="de-DE" sz="2000" dirty="0" err="1"/>
              <a:t>size</a:t>
            </a:r>
            <a:endParaRPr lang="de-DE" sz="2000" dirty="0"/>
          </a:p>
          <a:p>
            <a:pPr lvl="1"/>
            <a:r>
              <a:rPr lang="de-DE" sz="2000" dirty="0" err="1"/>
              <a:t>Testing</a:t>
            </a:r>
            <a:r>
              <a:rPr lang="de-DE" sz="2000" dirty="0"/>
              <a:t> </a:t>
            </a:r>
            <a:r>
              <a:rPr lang="de-DE" sz="2000" dirty="0" err="1"/>
              <a:t>two</a:t>
            </a:r>
            <a:r>
              <a:rPr lang="de-DE" sz="2000" dirty="0"/>
              <a:t> </a:t>
            </a:r>
            <a:r>
              <a:rPr lang="de-DE" sz="2000" dirty="0" err="1"/>
              <a:t>proportions</a:t>
            </a:r>
            <a:endParaRPr lang="de-DE" sz="2000" dirty="0"/>
          </a:p>
          <a:p>
            <a:pPr lvl="1"/>
            <a:r>
              <a:rPr lang="de-DE" sz="2000" dirty="0"/>
              <a:t>Loss </a:t>
            </a:r>
            <a:r>
              <a:rPr lang="de-DE" sz="2000" dirty="0" err="1"/>
              <a:t>Functions</a:t>
            </a:r>
            <a:r>
              <a:rPr lang="de-DE" sz="2000" dirty="0"/>
              <a:t> in </a:t>
            </a:r>
            <a:r>
              <a:rPr lang="de-DE" sz="2000" dirty="0" err="1"/>
              <a:t>testing</a:t>
            </a:r>
            <a:endParaRPr lang="de-DE" sz="2000" dirty="0"/>
          </a:p>
          <a:p>
            <a:pPr lvl="1"/>
            <a:r>
              <a:rPr lang="de-DE" sz="2000" dirty="0"/>
              <a:t>Beta-</a:t>
            </a:r>
            <a:r>
              <a:rPr lang="de-DE" sz="2000" dirty="0" err="1"/>
              <a:t>Binomial</a:t>
            </a:r>
            <a:r>
              <a:rPr lang="de-DE" sz="2000" dirty="0"/>
              <a:t> Test (</a:t>
            </a:r>
            <a:r>
              <a:rPr lang="de-DE" sz="2000" dirty="0" err="1"/>
              <a:t>Bayes</a:t>
            </a:r>
            <a:r>
              <a:rPr lang="de-DE" sz="2000" dirty="0"/>
              <a:t>)</a:t>
            </a:r>
          </a:p>
          <a:p>
            <a:r>
              <a:rPr lang="de-DE" sz="2400" dirty="0"/>
              <a:t>Main </a:t>
            </a:r>
            <a:r>
              <a:rPr lang="de-DE" sz="2400" dirty="0" err="1"/>
              <a:t>ideas</a:t>
            </a:r>
            <a:r>
              <a:rPr lang="de-DE" sz="2400" dirty="0"/>
              <a:t> </a:t>
            </a:r>
            <a:r>
              <a:rPr lang="de-DE" sz="2400" dirty="0" err="1"/>
              <a:t>of</a:t>
            </a:r>
            <a:r>
              <a:rPr lang="de-DE" sz="2400" dirty="0"/>
              <a:t> </a:t>
            </a:r>
            <a:r>
              <a:rPr lang="de-DE" sz="2400" dirty="0" err="1"/>
              <a:t>Sequential</a:t>
            </a:r>
            <a:r>
              <a:rPr lang="de-DE" sz="2400" dirty="0"/>
              <a:t> </a:t>
            </a:r>
            <a:r>
              <a:rPr lang="de-DE" sz="2400" dirty="0" err="1"/>
              <a:t>Testing</a:t>
            </a:r>
            <a:endParaRPr lang="de-DE" sz="2400" dirty="0"/>
          </a:p>
          <a:p>
            <a:r>
              <a:rPr lang="de-DE" sz="2400" dirty="0"/>
              <a:t> </a:t>
            </a:r>
            <a:r>
              <a:rPr lang="de-DE" sz="2400" dirty="0" err="1"/>
              <a:t>Bandits</a:t>
            </a:r>
            <a:endParaRPr lang="de-DE" sz="2400" dirty="0"/>
          </a:p>
          <a:p>
            <a:pPr lvl="1"/>
            <a:r>
              <a:rPr lang="de-DE" sz="2000" dirty="0"/>
              <a:t>Adaptive </a:t>
            </a:r>
            <a:r>
              <a:rPr lang="de-DE" sz="2000" dirty="0" err="1"/>
              <a:t>Allocation</a:t>
            </a:r>
            <a:endParaRPr lang="de-DE" sz="2000" dirty="0"/>
          </a:p>
          <a:p>
            <a:pPr lvl="1"/>
            <a:r>
              <a:rPr lang="de-DE" sz="2000" dirty="0" err="1"/>
              <a:t>Regret</a:t>
            </a:r>
            <a:r>
              <a:rPr lang="de-DE" sz="2000" dirty="0"/>
              <a:t> </a:t>
            </a:r>
            <a:r>
              <a:rPr lang="de-DE" sz="2000" dirty="0" err="1"/>
              <a:t>Minimization</a:t>
            </a:r>
            <a:endParaRPr lang="de-DE" sz="2000" dirty="0"/>
          </a:p>
          <a:p>
            <a:pPr lvl="1"/>
            <a:r>
              <a:rPr lang="de-DE" sz="2000" dirty="0"/>
              <a:t>Over Promising ?</a:t>
            </a:r>
          </a:p>
        </p:txBody>
      </p:sp>
      <p:sp>
        <p:nvSpPr>
          <p:cNvPr id="6" name="Rectangle 5"/>
          <p:cNvSpPr/>
          <p:nvPr/>
        </p:nvSpPr>
        <p:spPr>
          <a:xfrm>
            <a:off x="180003" y="233457"/>
            <a:ext cx="5161713" cy="584776"/>
          </a:xfrm>
          <a:prstGeom prst="rect">
            <a:avLst/>
          </a:prstGeom>
          <a:solidFill>
            <a:schemeClr val="bg1"/>
          </a:solidFill>
          <a:effectLst>
            <a:innerShdw blurRad="63500" dist="50800" dir="5400000">
              <a:schemeClr val="accent6">
                <a:lumMod val="75000"/>
                <a:alpha val="50000"/>
              </a:schemeClr>
            </a:innerShdw>
          </a:effectLst>
        </p:spPr>
        <p:txBody>
          <a:bodyPr wrap="square">
            <a:spAutoFit/>
          </a:bodyPr>
          <a:lstStyle/>
          <a:p>
            <a:r>
              <a:rPr lang="de-DE" sz="3200" b="1" dirty="0">
                <a:solidFill>
                  <a:srgbClr val="00B050"/>
                </a:solidFill>
              </a:rPr>
              <a:t>Outline</a:t>
            </a:r>
          </a:p>
        </p:txBody>
      </p:sp>
    </p:spTree>
    <p:extLst>
      <p:ext uri="{BB962C8B-B14F-4D97-AF65-F5344CB8AC3E}">
        <p14:creationId xmlns:p14="http://schemas.microsoft.com/office/powerpoint/2010/main" val="130828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2"/>
          <p:cNvSpPr txBox="1"/>
          <p:nvPr/>
        </p:nvSpPr>
        <p:spPr>
          <a:xfrm>
            <a:off x="6552724" y="6356519"/>
            <a:ext cx="2133715" cy="365403"/>
          </a:xfrm>
          <a:prstGeom prst="rect">
            <a:avLst/>
          </a:prstGeom>
          <a:noFill/>
          <a:ln>
            <a:noFill/>
          </a:ln>
        </p:spPr>
        <p:txBody>
          <a:bodyPr vert="horz" wrap="square" lIns="90004" tIns="46799" rIns="90004" bIns="46799" anchor="ctr" anchorCtr="0" compatLnSpc="1"/>
          <a:lstStyle/>
          <a:p>
            <a:pPr algn="r" defTabSz="914354" hangingPunct="0">
              <a:defRPr sz="1800" b="0" i="0" u="none" strike="noStrike" kern="0" cap="none" spc="0" baseline="0">
                <a:solidFill>
                  <a:srgbClr val="000000"/>
                </a:solidFill>
                <a:uFillTx/>
              </a:defRPr>
            </a:pPr>
            <a:fld id="{700519C7-6F7B-483A-8994-06B719D8C326}" type="slidenum">
              <a:rPr/>
              <a:pPr algn="r" defTabSz="914354" hangingPunct="0">
                <a:defRPr sz="1800" b="0" i="0" u="none" strike="noStrike" kern="0" cap="none" spc="0" baseline="0">
                  <a:solidFill>
                    <a:srgbClr val="000000"/>
                  </a:solidFill>
                  <a:uFillTx/>
                </a:defRPr>
              </a:pPr>
              <a:t>20</a:t>
            </a:fld>
            <a:endParaRPr lang="de-DE" sz="1200">
              <a:solidFill>
                <a:srgbClr val="898989"/>
              </a:solidFill>
              <a:latin typeface="Times New Roman" pitchFamily="18"/>
              <a:ea typeface="Arial Unicode MS" pitchFamily="2"/>
              <a:cs typeface="Tahoma" pitchFamily="2"/>
            </a:endParaRPr>
          </a:p>
        </p:txBody>
      </p:sp>
      <p:sp>
        <p:nvSpPr>
          <p:cNvPr id="6" name="Textfeld 4"/>
          <p:cNvSpPr txBox="1"/>
          <p:nvPr/>
        </p:nvSpPr>
        <p:spPr>
          <a:xfrm>
            <a:off x="551800" y="5912079"/>
            <a:ext cx="8134639" cy="753271"/>
          </a:xfrm>
          <a:prstGeom prst="rect">
            <a:avLst/>
          </a:prstGeom>
          <a:noFill/>
          <a:ln>
            <a:noFill/>
          </a:ln>
        </p:spPr>
        <p:txBody>
          <a:bodyPr vert="horz" wrap="square" lIns="90004" tIns="44997" rIns="90004" bIns="44997" anchor="t" anchorCtr="0" compatLnSpc="1"/>
          <a:lstStyle/>
          <a:p>
            <a:pPr>
              <a:buClr>
                <a:srgbClr val="000000"/>
              </a:buClr>
              <a:buSzPct val="45000"/>
              <a:tabLst>
                <a:tab pos="0" algn="l"/>
                <a:tab pos="914354" algn="l"/>
                <a:tab pos="1828709" algn="l"/>
                <a:tab pos="2743062" algn="l"/>
                <a:tab pos="3657418" algn="l"/>
                <a:tab pos="4571772" algn="l"/>
                <a:tab pos="5486126" algn="l"/>
                <a:tab pos="6400480" algn="l"/>
                <a:tab pos="7314834" algn="l"/>
                <a:tab pos="8229189" algn="l"/>
                <a:tab pos="9143542" algn="l"/>
                <a:tab pos="10057898" algn="l"/>
              </a:tabLst>
              <a:defRPr sz="1800" b="0" i="0" u="none" strike="noStrike" kern="0" cap="none" spc="0" baseline="0">
                <a:solidFill>
                  <a:srgbClr val="000000"/>
                </a:solidFill>
                <a:uFillTx/>
              </a:defRPr>
            </a:pPr>
            <a:r>
              <a:rPr lang="en-US" sz="2000" dirty="0"/>
              <a:t>Evolution of the posterior distribution under (a) randomized probability matching and (b) equal allocation</a:t>
            </a:r>
            <a:endParaRPr lang="de-DE" sz="2000" b="1" dirty="0">
              <a:solidFill>
                <a:srgbClr val="000000"/>
              </a:solidFill>
              <a:latin typeface="Calibri" pitchFamily="34"/>
              <a:ea typeface="Microsoft YaHei" pitchFamily="2"/>
              <a:cs typeface="Mangal" pitchFamily="2"/>
            </a:endParaRPr>
          </a:p>
        </p:txBody>
      </p:sp>
      <p:sp>
        <p:nvSpPr>
          <p:cNvPr id="7" name="Rectangle 6"/>
          <p:cNvSpPr/>
          <p:nvPr/>
        </p:nvSpPr>
        <p:spPr>
          <a:xfrm>
            <a:off x="180003" y="202835"/>
            <a:ext cx="5161713" cy="584776"/>
          </a:xfrm>
          <a:prstGeom prst="rect">
            <a:avLst/>
          </a:prstGeom>
          <a:solidFill>
            <a:schemeClr val="bg1"/>
          </a:solidFill>
          <a:effectLst>
            <a:innerShdw blurRad="63500" dist="50800" dir="5400000">
              <a:schemeClr val="accent6">
                <a:lumMod val="75000"/>
                <a:alpha val="50000"/>
              </a:schemeClr>
            </a:innerShdw>
          </a:effectLst>
        </p:spPr>
        <p:txBody>
          <a:bodyPr wrap="square">
            <a:spAutoFit/>
          </a:bodyPr>
          <a:lstStyle/>
          <a:p>
            <a:r>
              <a:rPr lang="de-DE" sz="3200" b="1" dirty="0" err="1">
                <a:solidFill>
                  <a:srgbClr val="00B050"/>
                </a:solidFill>
              </a:rPr>
              <a:t>Posterior</a:t>
            </a:r>
            <a:r>
              <a:rPr lang="de-DE" sz="3200" b="1" dirty="0">
                <a:solidFill>
                  <a:srgbClr val="00B050"/>
                </a:solidFill>
              </a:rPr>
              <a:t> </a:t>
            </a:r>
            <a:r>
              <a:rPr lang="de-DE" sz="3200" b="1" dirty="0" err="1">
                <a:solidFill>
                  <a:srgbClr val="00B050"/>
                </a:solidFill>
              </a:rPr>
              <a:t>Distributions</a:t>
            </a:r>
            <a:endParaRPr lang="de-DE" sz="3200" b="1" dirty="0">
              <a:solidFill>
                <a:srgbClr val="00B05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550" y="1209682"/>
            <a:ext cx="8592207" cy="424835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992907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2"/>
          <p:cNvSpPr txBox="1"/>
          <p:nvPr/>
        </p:nvSpPr>
        <p:spPr>
          <a:xfrm>
            <a:off x="6552724" y="6356519"/>
            <a:ext cx="2133715" cy="365403"/>
          </a:xfrm>
          <a:prstGeom prst="rect">
            <a:avLst/>
          </a:prstGeom>
          <a:noFill/>
          <a:ln>
            <a:noFill/>
          </a:ln>
        </p:spPr>
        <p:txBody>
          <a:bodyPr vert="horz" wrap="square" lIns="90004" tIns="46799" rIns="90004" bIns="46799" anchor="ctr" anchorCtr="0" compatLnSpc="1"/>
          <a:lstStyle/>
          <a:p>
            <a:pPr algn="r" defTabSz="914354" hangingPunct="0">
              <a:defRPr sz="1800" b="0" i="0" u="none" strike="noStrike" kern="0" cap="none" spc="0" baseline="0">
                <a:solidFill>
                  <a:srgbClr val="000000"/>
                </a:solidFill>
                <a:uFillTx/>
              </a:defRPr>
            </a:pPr>
            <a:fld id="{700519C7-6F7B-483A-8994-06B719D8C326}" type="slidenum">
              <a:rPr/>
              <a:pPr algn="r" defTabSz="914354" hangingPunct="0">
                <a:defRPr sz="1800" b="0" i="0" u="none" strike="noStrike" kern="0" cap="none" spc="0" baseline="0">
                  <a:solidFill>
                    <a:srgbClr val="000000"/>
                  </a:solidFill>
                  <a:uFillTx/>
                </a:defRPr>
              </a:pPr>
              <a:t>21</a:t>
            </a:fld>
            <a:endParaRPr lang="de-DE" sz="1200">
              <a:solidFill>
                <a:srgbClr val="898989"/>
              </a:solidFill>
              <a:latin typeface="Times New Roman" pitchFamily="18"/>
              <a:ea typeface="Arial Unicode MS" pitchFamily="2"/>
              <a:cs typeface="Tahoma" pitchFamily="2"/>
            </a:endParaRPr>
          </a:p>
        </p:txBody>
      </p:sp>
      <p:sp>
        <p:nvSpPr>
          <p:cNvPr id="6" name="Textfeld 4"/>
          <p:cNvSpPr txBox="1"/>
          <p:nvPr/>
        </p:nvSpPr>
        <p:spPr>
          <a:xfrm>
            <a:off x="551800" y="5785951"/>
            <a:ext cx="8134639" cy="753271"/>
          </a:xfrm>
          <a:prstGeom prst="rect">
            <a:avLst/>
          </a:prstGeom>
          <a:noFill/>
          <a:ln>
            <a:noFill/>
          </a:ln>
        </p:spPr>
        <p:txBody>
          <a:bodyPr vert="horz" wrap="square" lIns="90004" tIns="44997" rIns="90004" bIns="44997" anchor="t" anchorCtr="0" compatLnSpc="1"/>
          <a:lstStyle/>
          <a:p>
            <a:pPr>
              <a:buClr>
                <a:srgbClr val="000000"/>
              </a:buClr>
              <a:buSzPct val="45000"/>
              <a:tabLst>
                <a:tab pos="0" algn="l"/>
                <a:tab pos="914354" algn="l"/>
                <a:tab pos="1828709" algn="l"/>
                <a:tab pos="2743062" algn="l"/>
                <a:tab pos="3657418" algn="l"/>
                <a:tab pos="4571772" algn="l"/>
                <a:tab pos="5486126" algn="l"/>
                <a:tab pos="6400480" algn="l"/>
                <a:tab pos="7314834" algn="l"/>
                <a:tab pos="8229189" algn="l"/>
                <a:tab pos="9143542" algn="l"/>
                <a:tab pos="10057898" algn="l"/>
              </a:tabLst>
              <a:defRPr sz="1800" b="0" i="0" u="none" strike="noStrike" kern="0" cap="none" spc="0" baseline="0">
                <a:solidFill>
                  <a:srgbClr val="000000"/>
                </a:solidFill>
                <a:uFillTx/>
              </a:defRPr>
            </a:pPr>
            <a:r>
              <a:rPr lang="en-US" sz="2000" dirty="0"/>
              <a:t>Expected regret per time period under (a) randomized probability matching and (b) equal allocation</a:t>
            </a:r>
            <a:endParaRPr lang="de-DE" sz="2000" b="1" dirty="0">
              <a:solidFill>
                <a:srgbClr val="000000"/>
              </a:solidFill>
              <a:latin typeface="Calibri" pitchFamily="34"/>
              <a:ea typeface="Microsoft YaHei" pitchFamily="2"/>
              <a:cs typeface="Mangal" pitchFamily="2"/>
            </a:endParaRPr>
          </a:p>
        </p:txBody>
      </p:sp>
      <p:sp>
        <p:nvSpPr>
          <p:cNvPr id="7" name="Rectangle 6"/>
          <p:cNvSpPr/>
          <p:nvPr/>
        </p:nvSpPr>
        <p:spPr>
          <a:xfrm>
            <a:off x="180003" y="202838"/>
            <a:ext cx="5161713" cy="584776"/>
          </a:xfrm>
          <a:prstGeom prst="rect">
            <a:avLst/>
          </a:prstGeom>
          <a:solidFill>
            <a:schemeClr val="bg1"/>
          </a:solidFill>
          <a:effectLst>
            <a:innerShdw blurRad="63500" dist="50800" dir="5400000">
              <a:schemeClr val="accent6">
                <a:lumMod val="75000"/>
                <a:alpha val="50000"/>
              </a:schemeClr>
            </a:innerShdw>
          </a:effectLst>
        </p:spPr>
        <p:txBody>
          <a:bodyPr wrap="square">
            <a:spAutoFit/>
          </a:bodyPr>
          <a:lstStyle/>
          <a:p>
            <a:r>
              <a:rPr lang="de-DE" sz="3200" b="1" dirty="0" err="1">
                <a:solidFill>
                  <a:srgbClr val="00B050"/>
                </a:solidFill>
              </a:rPr>
              <a:t>Regret</a:t>
            </a:r>
            <a:r>
              <a:rPr lang="de-DE" sz="3200" b="1" dirty="0">
                <a:solidFill>
                  <a:srgbClr val="00B050"/>
                </a:solidFill>
              </a:rPr>
              <a:t> </a:t>
            </a:r>
            <a:r>
              <a:rPr lang="de-DE" sz="3200" b="1" dirty="0" err="1">
                <a:solidFill>
                  <a:srgbClr val="00B050"/>
                </a:solidFill>
              </a:rPr>
              <a:t>Optimized</a:t>
            </a:r>
            <a:endParaRPr lang="de-DE" sz="3200" b="1" dirty="0">
              <a:solidFill>
                <a:srgbClr val="00B05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37" y="1730285"/>
            <a:ext cx="9002109" cy="404429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Rectangle 2"/>
          <p:cNvSpPr/>
          <p:nvPr/>
        </p:nvSpPr>
        <p:spPr>
          <a:xfrm>
            <a:off x="474858" y="1054118"/>
            <a:ext cx="8211579" cy="1200329"/>
          </a:xfrm>
          <a:prstGeom prst="rect">
            <a:avLst/>
          </a:prstGeom>
        </p:spPr>
        <p:txBody>
          <a:bodyPr wrap="square">
            <a:spAutoFit/>
          </a:bodyPr>
          <a:lstStyle/>
          <a:p>
            <a:r>
              <a:rPr lang="en-US" i="1" dirty="0"/>
              <a:t>Regret:</a:t>
            </a:r>
            <a:r>
              <a:rPr lang="en-US" dirty="0"/>
              <a:t> the cumulative expected lost reward, relative to playing the optimal arm from the beginning of the experiment</a:t>
            </a:r>
            <a:br>
              <a:rPr lang="en-US" dirty="0"/>
            </a:br>
            <a:r>
              <a:rPr lang="en-US" dirty="0"/>
              <a:t/>
            </a:r>
            <a:br>
              <a:rPr lang="en-US" dirty="0"/>
            </a:br>
            <a:endParaRPr lang="en-US" dirty="0"/>
          </a:p>
        </p:txBody>
      </p:sp>
    </p:spTree>
    <p:extLst>
      <p:ext uri="{BB962C8B-B14F-4D97-AF65-F5344CB8AC3E}">
        <p14:creationId xmlns:p14="http://schemas.microsoft.com/office/powerpoint/2010/main" val="3597731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0717" y="2087876"/>
            <a:ext cx="7732403" cy="3600986"/>
          </a:xfrm>
          <a:prstGeom prst="rect">
            <a:avLst/>
          </a:prstGeom>
        </p:spPr>
        <p:txBody>
          <a:bodyPr wrap="square">
            <a:spAutoFit/>
          </a:bodyPr>
          <a:lstStyle/>
          <a:p>
            <a:pPr marL="285737" indent="-285737">
              <a:buFont typeface="Arial" panose="020B0604020202020204" pitchFamily="34" charset="0"/>
              <a:buChar char="•"/>
            </a:pPr>
            <a:r>
              <a:rPr lang="en-US" sz="2400" dirty="0"/>
              <a:t>Stopping rule based on the value-remaining distribution is overly optimistic.</a:t>
            </a:r>
          </a:p>
          <a:p>
            <a:pPr marL="285737" indent="-285737">
              <a:buFont typeface="Arial" panose="020B0604020202020204" pitchFamily="34" charset="0"/>
              <a:buChar char="•"/>
            </a:pPr>
            <a:r>
              <a:rPr lang="en-US" sz="2400" dirty="0"/>
              <a:t>The true rate of falsely declaring the wrong arm to be the winner is substantially higher than the set level would suggest.</a:t>
            </a:r>
            <a:endParaRPr lang="en-US" sz="2400" i="1" dirty="0"/>
          </a:p>
          <a:p>
            <a:pPr marL="285737" indent="-285737">
              <a:buFont typeface="Arial" panose="020B0604020202020204" pitchFamily="34" charset="0"/>
              <a:buChar char="•"/>
            </a:pPr>
            <a:r>
              <a:rPr lang="en-US" sz="2400" i="1" dirty="0"/>
              <a:t>Experiment:</a:t>
            </a:r>
            <a:br>
              <a:rPr lang="en-US" sz="2400" i="1" dirty="0"/>
            </a:br>
            <a:r>
              <a:rPr lang="en-US" sz="2400" i="1" dirty="0" err="1"/>
              <a:t>pA</a:t>
            </a:r>
            <a:r>
              <a:rPr lang="en-US" sz="2400" i="1" dirty="0"/>
              <a:t> </a:t>
            </a:r>
            <a:r>
              <a:rPr lang="en-US" sz="2400" dirty="0"/>
              <a:t>= 0</a:t>
            </a:r>
            <a:r>
              <a:rPr lang="en-US" sz="2400" i="1" dirty="0"/>
              <a:t>.</a:t>
            </a:r>
            <a:r>
              <a:rPr lang="en-US" sz="2400" dirty="0"/>
              <a:t>2, </a:t>
            </a:r>
            <a:r>
              <a:rPr lang="en-US" sz="2400" i="1" dirty="0" err="1"/>
              <a:t>pB</a:t>
            </a:r>
            <a:r>
              <a:rPr lang="en-US" sz="2400" i="1" dirty="0"/>
              <a:t> </a:t>
            </a:r>
            <a:r>
              <a:rPr lang="en-US" sz="2400" dirty="0"/>
              <a:t>= 0</a:t>
            </a:r>
            <a:r>
              <a:rPr lang="en-US" sz="2400" i="1" dirty="0"/>
              <a:t>.</a:t>
            </a:r>
            <a:r>
              <a:rPr lang="en-US" sz="2400" dirty="0"/>
              <a:t>2 </a:t>
            </a:r>
            <a:r>
              <a:rPr lang="en-US" sz="2400" i="1" dirty="0"/>
              <a:t>· </a:t>
            </a:r>
            <a:r>
              <a:rPr lang="en-US" sz="2400" dirty="0"/>
              <a:t>1</a:t>
            </a:r>
            <a:r>
              <a:rPr lang="en-US" sz="2400" i="1" dirty="0"/>
              <a:t>.</a:t>
            </a:r>
            <a:r>
              <a:rPr lang="en-US" sz="2400" dirty="0"/>
              <a:t>04, test up to 50 times each time 20 coin tosses</a:t>
            </a:r>
            <a:br>
              <a:rPr lang="en-US" sz="2400" dirty="0"/>
            </a:br>
            <a:r>
              <a:rPr lang="en-US" dirty="0"/>
              <a:t/>
            </a:r>
            <a:br>
              <a:rPr lang="en-US" dirty="0"/>
            </a:br>
            <a:endParaRPr lang="en-US" dirty="0"/>
          </a:p>
        </p:txBody>
      </p:sp>
      <p:sp>
        <p:nvSpPr>
          <p:cNvPr id="2" name="Foliennummernplatzhalter 2"/>
          <p:cNvSpPr txBox="1"/>
          <p:nvPr/>
        </p:nvSpPr>
        <p:spPr>
          <a:xfrm>
            <a:off x="6552724" y="6356519"/>
            <a:ext cx="2133715" cy="365403"/>
          </a:xfrm>
          <a:prstGeom prst="rect">
            <a:avLst/>
          </a:prstGeom>
          <a:noFill/>
          <a:ln>
            <a:noFill/>
          </a:ln>
        </p:spPr>
        <p:txBody>
          <a:bodyPr vert="horz" wrap="square" lIns="90004" tIns="46799" rIns="90004" bIns="46799" anchor="ctr" anchorCtr="0" compatLnSpc="1"/>
          <a:lstStyle/>
          <a:p>
            <a:pPr algn="r" defTabSz="914354" hangingPunct="0">
              <a:defRPr sz="1800" b="0" i="0" u="none" strike="noStrike" kern="0" cap="none" spc="0" baseline="0">
                <a:solidFill>
                  <a:srgbClr val="000000"/>
                </a:solidFill>
                <a:uFillTx/>
              </a:defRPr>
            </a:pPr>
            <a:fld id="{700519C7-6F7B-483A-8994-06B719D8C326}" type="slidenum">
              <a:rPr/>
              <a:pPr algn="r" defTabSz="914354" hangingPunct="0">
                <a:defRPr sz="1800" b="0" i="0" u="none" strike="noStrike" kern="0" cap="none" spc="0" baseline="0">
                  <a:solidFill>
                    <a:srgbClr val="000000"/>
                  </a:solidFill>
                  <a:uFillTx/>
                </a:defRPr>
              </a:pPr>
              <a:t>22</a:t>
            </a:fld>
            <a:endParaRPr lang="de-DE" sz="1200">
              <a:solidFill>
                <a:srgbClr val="898989"/>
              </a:solidFill>
              <a:latin typeface="Times New Roman" pitchFamily="18"/>
              <a:ea typeface="Arial Unicode MS" pitchFamily="2"/>
              <a:cs typeface="Tahoma" pitchFamily="2"/>
            </a:endParaRPr>
          </a:p>
        </p:txBody>
      </p:sp>
      <p:sp>
        <p:nvSpPr>
          <p:cNvPr id="7" name="Rectangle 6"/>
          <p:cNvSpPr/>
          <p:nvPr/>
        </p:nvSpPr>
        <p:spPr>
          <a:xfrm>
            <a:off x="180003" y="202838"/>
            <a:ext cx="5161713" cy="584776"/>
          </a:xfrm>
          <a:prstGeom prst="rect">
            <a:avLst/>
          </a:prstGeom>
          <a:solidFill>
            <a:schemeClr val="bg1"/>
          </a:solidFill>
          <a:effectLst>
            <a:innerShdw blurRad="63500" dist="50800" dir="5400000">
              <a:schemeClr val="accent6">
                <a:lumMod val="75000"/>
                <a:alpha val="50000"/>
              </a:schemeClr>
            </a:innerShdw>
          </a:effectLst>
        </p:spPr>
        <p:txBody>
          <a:bodyPr wrap="square">
            <a:spAutoFit/>
          </a:bodyPr>
          <a:lstStyle/>
          <a:p>
            <a:r>
              <a:rPr lang="de-DE" sz="3200" b="1" dirty="0">
                <a:solidFill>
                  <a:srgbClr val="00B050"/>
                </a:solidFill>
              </a:rPr>
              <a:t>Multiple </a:t>
            </a:r>
            <a:r>
              <a:rPr lang="de-DE" sz="3200" b="1" dirty="0" err="1">
                <a:solidFill>
                  <a:srgbClr val="00B050"/>
                </a:solidFill>
              </a:rPr>
              <a:t>Testing</a:t>
            </a:r>
            <a:endParaRPr lang="de-DE" sz="3200" b="1" dirty="0">
              <a:solidFill>
                <a:srgbClr val="00B050"/>
              </a:solidFill>
            </a:endParaRPr>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8447" y="984270"/>
            <a:ext cx="6132783" cy="29499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0863" y="3814535"/>
            <a:ext cx="6130535" cy="298486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652522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2"/>
          <p:cNvSpPr txBox="1"/>
          <p:nvPr/>
        </p:nvSpPr>
        <p:spPr>
          <a:xfrm>
            <a:off x="6552724" y="6356519"/>
            <a:ext cx="2133715" cy="365403"/>
          </a:xfrm>
          <a:prstGeom prst="rect">
            <a:avLst/>
          </a:prstGeom>
          <a:noFill/>
          <a:ln>
            <a:noFill/>
          </a:ln>
        </p:spPr>
        <p:txBody>
          <a:bodyPr vert="horz" wrap="square" lIns="90004" tIns="46799" rIns="90004" bIns="46799" anchor="ctr" anchorCtr="0" compatLnSpc="1"/>
          <a:lstStyle/>
          <a:p>
            <a:pPr algn="r" defTabSz="914354" hangingPunct="0">
              <a:defRPr sz="1800" b="0" i="0" u="none" strike="noStrike" kern="0" cap="none" spc="0" baseline="0">
                <a:solidFill>
                  <a:srgbClr val="000000"/>
                </a:solidFill>
                <a:uFillTx/>
              </a:defRPr>
            </a:pPr>
            <a:fld id="{1AA6B9B6-5F80-405C-BD4B-58FED608D342}" type="slidenum">
              <a:rPr/>
              <a:pPr algn="r" defTabSz="914354" hangingPunct="0">
                <a:defRPr sz="1800" b="0" i="0" u="none" strike="noStrike" kern="0" cap="none" spc="0" baseline="0">
                  <a:solidFill>
                    <a:srgbClr val="000000"/>
                  </a:solidFill>
                  <a:uFillTx/>
                </a:defRPr>
              </a:pPr>
              <a:t>23</a:t>
            </a:fld>
            <a:endParaRPr lang="de-DE" sz="1200">
              <a:solidFill>
                <a:srgbClr val="898989"/>
              </a:solidFill>
              <a:latin typeface="Times New Roman" pitchFamily="18"/>
              <a:ea typeface="Arial Unicode MS" pitchFamily="2"/>
              <a:cs typeface="Tahoma" pitchFamily="2"/>
            </a:endParaRPr>
          </a:p>
        </p:txBody>
      </p:sp>
      <p:sp>
        <p:nvSpPr>
          <p:cNvPr id="4" name="Textplatzhalter 2"/>
          <p:cNvSpPr txBox="1">
            <a:spLocks noGrp="1"/>
          </p:cNvSpPr>
          <p:nvPr>
            <p:ph type="body" idx="4294967295"/>
          </p:nvPr>
        </p:nvSpPr>
        <p:spPr>
          <a:xfrm>
            <a:off x="268018" y="1456711"/>
            <a:ext cx="8418421" cy="5265211"/>
          </a:xfrm>
        </p:spPr>
        <p:txBody>
          <a:bodyPr>
            <a:normAutofit/>
          </a:bodyPr>
          <a:lstStyle/>
          <a:p>
            <a:pPr lvl="0"/>
            <a:r>
              <a:rPr lang="de-DE" dirty="0" err="1" smtClean="0"/>
              <a:t>Simulate</a:t>
            </a:r>
            <a:r>
              <a:rPr lang="de-DE" dirty="0" smtClean="0"/>
              <a:t> </a:t>
            </a:r>
            <a:r>
              <a:rPr lang="de-DE" dirty="0" err="1" smtClean="0"/>
              <a:t>your</a:t>
            </a:r>
            <a:r>
              <a:rPr lang="de-DE" dirty="0" smtClean="0"/>
              <a:t> </a:t>
            </a:r>
            <a:r>
              <a:rPr lang="de-DE" dirty="0" err="1" smtClean="0"/>
              <a:t>own</a:t>
            </a:r>
            <a:r>
              <a:rPr lang="de-DE" dirty="0" smtClean="0"/>
              <a:t> </a:t>
            </a:r>
            <a:r>
              <a:rPr lang="de-DE" dirty="0" err="1" smtClean="0"/>
              <a:t>hypothesis</a:t>
            </a:r>
            <a:r>
              <a:rPr lang="de-DE" dirty="0" smtClean="0"/>
              <a:t>: </a:t>
            </a:r>
            <a:r>
              <a:rPr lang="de-DE" b="1" dirty="0" err="1" smtClean="0"/>
              <a:t>bandit</a:t>
            </a:r>
            <a:r>
              <a:rPr lang="de-DE" b="1" dirty="0" smtClean="0"/>
              <a:t> </a:t>
            </a:r>
            <a:r>
              <a:rPr lang="de-DE" b="1" dirty="0" err="1" smtClean="0"/>
              <a:t>package</a:t>
            </a:r>
            <a:r>
              <a:rPr lang="de-DE" b="1" dirty="0" smtClean="0"/>
              <a:t> </a:t>
            </a:r>
            <a:r>
              <a:rPr lang="de-DE" dirty="0" smtClean="0"/>
              <a:t>in </a:t>
            </a:r>
            <a:r>
              <a:rPr lang="de-DE" dirty="0" smtClean="0"/>
              <a:t>R</a:t>
            </a:r>
          </a:p>
          <a:p>
            <a:pPr lvl="0"/>
            <a:r>
              <a:rPr lang="en-US" dirty="0"/>
              <a:t>The claim of “Bayesian testing is unaffected by early stopping” is simply too strong. </a:t>
            </a:r>
            <a:endParaRPr lang="en-US" dirty="0" smtClean="0"/>
          </a:p>
          <a:p>
            <a:pPr lvl="0"/>
            <a:r>
              <a:rPr lang="en-US" dirty="0" smtClean="0"/>
              <a:t>Focus </a:t>
            </a:r>
            <a:r>
              <a:rPr lang="en-US" dirty="0"/>
              <a:t>on the expected </a:t>
            </a:r>
            <a:r>
              <a:rPr lang="en-US" dirty="0" smtClean="0"/>
              <a:t>loss assigns zero cost to type-I errors if rewards are equal.</a:t>
            </a:r>
          </a:p>
          <a:p>
            <a:pPr lvl="0"/>
            <a:r>
              <a:rPr lang="en-US" dirty="0" smtClean="0"/>
              <a:t>Concerned </a:t>
            </a:r>
            <a:r>
              <a:rPr lang="en-US" dirty="0"/>
              <a:t>about the choice of priors. </a:t>
            </a:r>
            <a:r>
              <a:rPr lang="en-US" dirty="0" smtClean="0"/>
              <a:t>More </a:t>
            </a:r>
            <a:r>
              <a:rPr lang="en-US" dirty="0"/>
              <a:t>informative prior mitigates </a:t>
            </a:r>
            <a:r>
              <a:rPr lang="en-US" dirty="0" smtClean="0"/>
              <a:t>the </a:t>
            </a:r>
            <a:r>
              <a:rPr lang="en-US" dirty="0"/>
              <a:t>effect of a stopping rule, but also comes with risk to your power and robustness if your guess is </a:t>
            </a:r>
            <a:r>
              <a:rPr lang="en-US" dirty="0" smtClean="0"/>
              <a:t>wrong</a:t>
            </a:r>
          </a:p>
          <a:p>
            <a:pPr lvl="0"/>
            <a:r>
              <a:rPr lang="en-US" dirty="0"/>
              <a:t>Google: “</a:t>
            </a:r>
            <a:r>
              <a:rPr lang="en-US" i="1" dirty="0">
                <a:hlinkClick r:id="rId3"/>
              </a:rPr>
              <a:t>Beginning </a:t>
            </a:r>
            <a:r>
              <a:rPr lang="en-US" b="1" i="1" dirty="0">
                <a:hlinkClick r:id="rId3"/>
              </a:rPr>
              <a:t>August 7, 2019</a:t>
            </a:r>
            <a:r>
              <a:rPr lang="en-US" i="1" dirty="0">
                <a:hlinkClick r:id="rId3"/>
              </a:rPr>
              <a:t>, you won't be able to create or start Content Experiments (CX</a:t>
            </a:r>
            <a:r>
              <a:rPr lang="en-US" i="1" dirty="0" smtClean="0">
                <a:hlinkClick r:id="rId3"/>
              </a:rPr>
              <a:t>)</a:t>
            </a:r>
            <a:r>
              <a:rPr lang="en-US" dirty="0" smtClean="0"/>
              <a:t>”</a:t>
            </a:r>
            <a:endParaRPr lang="en-US" dirty="0"/>
          </a:p>
        </p:txBody>
      </p:sp>
      <p:sp>
        <p:nvSpPr>
          <p:cNvPr id="6" name="Rectangle 5"/>
          <p:cNvSpPr/>
          <p:nvPr/>
        </p:nvSpPr>
        <p:spPr>
          <a:xfrm>
            <a:off x="180003" y="233454"/>
            <a:ext cx="5161713" cy="584776"/>
          </a:xfrm>
          <a:prstGeom prst="rect">
            <a:avLst/>
          </a:prstGeom>
          <a:solidFill>
            <a:schemeClr val="bg1"/>
          </a:solidFill>
          <a:effectLst>
            <a:innerShdw blurRad="63500" dist="50800" dir="5400000">
              <a:schemeClr val="accent6">
                <a:lumMod val="75000"/>
                <a:alpha val="50000"/>
              </a:schemeClr>
            </a:innerShdw>
          </a:effectLst>
        </p:spPr>
        <p:txBody>
          <a:bodyPr wrap="square">
            <a:spAutoFit/>
          </a:bodyPr>
          <a:lstStyle/>
          <a:p>
            <a:r>
              <a:rPr lang="de-DE" sz="3200" b="1" dirty="0" smtClean="0">
                <a:solidFill>
                  <a:srgbClr val="00B050"/>
                </a:solidFill>
              </a:rPr>
              <a:t>Outlook</a:t>
            </a:r>
            <a:endParaRPr lang="de-DE" sz="3200" b="1" dirty="0">
              <a:solidFill>
                <a:srgbClr val="00B050"/>
              </a:solidFill>
            </a:endParaRPr>
          </a:p>
        </p:txBody>
      </p:sp>
    </p:spTree>
    <p:extLst>
      <p:ext uri="{BB962C8B-B14F-4D97-AF65-F5344CB8AC3E}">
        <p14:creationId xmlns:p14="http://schemas.microsoft.com/office/powerpoint/2010/main" val="3413944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2"/>
          <p:cNvSpPr txBox="1"/>
          <p:nvPr/>
        </p:nvSpPr>
        <p:spPr>
          <a:xfrm>
            <a:off x="6552724" y="6356519"/>
            <a:ext cx="2133715" cy="365403"/>
          </a:xfrm>
          <a:prstGeom prst="rect">
            <a:avLst/>
          </a:prstGeom>
          <a:noFill/>
          <a:ln>
            <a:noFill/>
          </a:ln>
        </p:spPr>
        <p:txBody>
          <a:bodyPr vert="horz" wrap="square" lIns="90004" tIns="46799" rIns="90004" bIns="46799" anchor="ctr" anchorCtr="0" compatLnSpc="1"/>
          <a:lstStyle/>
          <a:p>
            <a:pPr algn="r" defTabSz="914354" hangingPunct="0">
              <a:defRPr sz="1800" b="0" i="0" u="none" strike="noStrike" kern="0" cap="none" spc="0" baseline="0">
                <a:solidFill>
                  <a:srgbClr val="000000"/>
                </a:solidFill>
                <a:uFillTx/>
              </a:defRPr>
            </a:pPr>
            <a:fld id="{1AA6B9B6-5F80-405C-BD4B-58FED608D342}" type="slidenum">
              <a:rPr/>
              <a:pPr algn="r" defTabSz="914354" hangingPunct="0">
                <a:defRPr sz="1800" b="0" i="0" u="none" strike="noStrike" kern="0" cap="none" spc="0" baseline="0">
                  <a:solidFill>
                    <a:srgbClr val="000000"/>
                  </a:solidFill>
                  <a:uFillTx/>
                </a:defRPr>
              </a:pPr>
              <a:t>24</a:t>
            </a:fld>
            <a:endParaRPr lang="de-DE" sz="1200">
              <a:solidFill>
                <a:srgbClr val="898989"/>
              </a:solidFill>
              <a:latin typeface="Times New Roman" pitchFamily="18"/>
              <a:ea typeface="Arial Unicode MS" pitchFamily="2"/>
              <a:cs typeface="Tahoma" pitchFamily="2"/>
            </a:endParaRPr>
          </a:p>
        </p:txBody>
      </p:sp>
      <p:sp>
        <p:nvSpPr>
          <p:cNvPr id="4" name="Textplatzhalter 2"/>
          <p:cNvSpPr txBox="1">
            <a:spLocks noGrp="1"/>
          </p:cNvSpPr>
          <p:nvPr>
            <p:ph type="body" idx="4294967295"/>
          </p:nvPr>
        </p:nvSpPr>
        <p:spPr>
          <a:xfrm>
            <a:off x="268018" y="1094015"/>
            <a:ext cx="8598396" cy="5627908"/>
          </a:xfrm>
        </p:spPr>
        <p:txBody>
          <a:bodyPr>
            <a:normAutofit fontScale="85000" lnSpcReduction="10000"/>
          </a:bodyPr>
          <a:lstStyle/>
          <a:p>
            <a:pPr lvl="0"/>
            <a:r>
              <a:rPr lang="de-DE" sz="2400" dirty="0"/>
              <a:t>Erica CY, Sprenger AM, Thomas RP, </a:t>
            </a:r>
            <a:r>
              <a:rPr lang="de-DE" sz="2400" dirty="0" err="1"/>
              <a:t>Dougherty</a:t>
            </a:r>
            <a:r>
              <a:rPr lang="de-DE" sz="2400" dirty="0"/>
              <a:t> MR (2014) </a:t>
            </a:r>
            <a:r>
              <a:rPr lang="de-DE" sz="2400" dirty="0" err="1"/>
              <a:t>When</a:t>
            </a:r>
            <a:r>
              <a:rPr lang="de-DE" sz="2400" dirty="0"/>
              <a:t> </a:t>
            </a:r>
            <a:r>
              <a:rPr lang="de-DE" sz="2400" dirty="0" err="1"/>
              <a:t>decision</a:t>
            </a:r>
            <a:r>
              <a:rPr lang="de-DE" sz="2400" dirty="0"/>
              <a:t> </a:t>
            </a:r>
            <a:r>
              <a:rPr lang="de-DE" sz="2400" dirty="0" err="1"/>
              <a:t>heuristics</a:t>
            </a:r>
            <a:r>
              <a:rPr lang="de-DE" sz="2400" dirty="0"/>
              <a:t> </a:t>
            </a:r>
            <a:r>
              <a:rPr lang="de-DE" sz="2400" dirty="0" err="1"/>
              <a:t>and</a:t>
            </a:r>
            <a:r>
              <a:rPr lang="de-DE" sz="2400" dirty="0"/>
              <a:t> </a:t>
            </a:r>
            <a:r>
              <a:rPr lang="de-DE" sz="2400" dirty="0" err="1"/>
              <a:t>science</a:t>
            </a:r>
            <a:r>
              <a:rPr lang="de-DE" sz="2400" dirty="0"/>
              <a:t> </a:t>
            </a:r>
            <a:r>
              <a:rPr lang="de-DE" sz="2400" dirty="0" err="1" smtClean="0"/>
              <a:t>collide</a:t>
            </a:r>
            <a:r>
              <a:rPr lang="de-DE" sz="2400" dirty="0" smtClean="0"/>
              <a:t>. </a:t>
            </a:r>
            <a:r>
              <a:rPr lang="de-DE" sz="2400" dirty="0" err="1" smtClean="0"/>
              <a:t>Psychonomic</a:t>
            </a:r>
            <a:r>
              <a:rPr lang="de-DE" sz="2400" dirty="0" smtClean="0"/>
              <a:t> </a:t>
            </a:r>
            <a:r>
              <a:rPr lang="de-DE" sz="2400" dirty="0" err="1"/>
              <a:t>bulletin</a:t>
            </a:r>
            <a:r>
              <a:rPr lang="de-DE" sz="2400" dirty="0"/>
              <a:t> &amp; </a:t>
            </a:r>
            <a:r>
              <a:rPr lang="de-DE" sz="2400" dirty="0" err="1"/>
              <a:t>review</a:t>
            </a:r>
            <a:r>
              <a:rPr lang="de-DE" sz="2400" dirty="0"/>
              <a:t> 21(2):268–282.</a:t>
            </a:r>
          </a:p>
          <a:p>
            <a:pPr lvl="0"/>
            <a:r>
              <a:rPr lang="de-DE" sz="2400" dirty="0"/>
              <a:t>Lotze T, Loecher M (2014) </a:t>
            </a:r>
            <a:r>
              <a:rPr lang="de-DE" sz="2400" dirty="0" err="1"/>
              <a:t>bandit</a:t>
            </a:r>
            <a:r>
              <a:rPr lang="de-DE" sz="2400" dirty="0"/>
              <a:t>: </a:t>
            </a:r>
            <a:r>
              <a:rPr lang="de-DE" sz="2400" dirty="0" err="1"/>
              <a:t>Functions</a:t>
            </a:r>
            <a:r>
              <a:rPr lang="de-DE" sz="2400" dirty="0"/>
              <a:t> for simple A/B </a:t>
            </a:r>
            <a:r>
              <a:rPr lang="de-DE" sz="2400" dirty="0" err="1"/>
              <a:t>split</a:t>
            </a:r>
            <a:r>
              <a:rPr lang="de-DE" sz="2400" dirty="0"/>
              <a:t> </a:t>
            </a:r>
            <a:r>
              <a:rPr lang="de-DE" sz="2400" dirty="0" err="1"/>
              <a:t>test</a:t>
            </a:r>
            <a:r>
              <a:rPr lang="de-DE" sz="2400" dirty="0"/>
              <a:t> </a:t>
            </a:r>
            <a:r>
              <a:rPr lang="de-DE" sz="2400" dirty="0" err="1"/>
              <a:t>and</a:t>
            </a:r>
            <a:r>
              <a:rPr lang="de-DE" sz="2400" dirty="0"/>
              <a:t> multi-</a:t>
            </a:r>
            <a:r>
              <a:rPr lang="de-DE" sz="2400" dirty="0" err="1"/>
              <a:t>armed</a:t>
            </a:r>
            <a:r>
              <a:rPr lang="de-DE" sz="2400" dirty="0"/>
              <a:t> </a:t>
            </a:r>
            <a:r>
              <a:rPr lang="de-DE" sz="2400" dirty="0" err="1"/>
              <a:t>bandit</a:t>
            </a:r>
            <a:r>
              <a:rPr lang="de-DE" sz="2400" dirty="0"/>
              <a:t> </a:t>
            </a:r>
            <a:r>
              <a:rPr lang="de-DE" sz="2400" dirty="0" err="1"/>
              <a:t>analysis</a:t>
            </a:r>
            <a:r>
              <a:rPr lang="de-DE" sz="2400" dirty="0"/>
              <a:t>. </a:t>
            </a:r>
            <a:r>
              <a:rPr lang="de-DE" sz="2400" dirty="0" smtClean="0"/>
              <a:t>URL https</a:t>
            </a:r>
            <a:r>
              <a:rPr lang="de-DE" sz="2400" dirty="0"/>
              <a:t>://</a:t>
            </a:r>
            <a:r>
              <a:rPr lang="de-DE" sz="2400" dirty="0" smtClean="0"/>
              <a:t>CRAN.R-project.org/package=bandit</a:t>
            </a:r>
            <a:endParaRPr lang="de-DE" sz="2400" dirty="0"/>
          </a:p>
          <a:p>
            <a:pPr lvl="0"/>
            <a:r>
              <a:rPr lang="de-DE" sz="2400" dirty="0" smtClean="0"/>
              <a:t>Robinson </a:t>
            </a:r>
            <a:r>
              <a:rPr lang="de-DE" sz="2400" dirty="0"/>
              <a:t>D (2015) </a:t>
            </a:r>
            <a:r>
              <a:rPr lang="de-DE" sz="2400" dirty="0" err="1"/>
              <a:t>Is</a:t>
            </a:r>
            <a:r>
              <a:rPr lang="de-DE" sz="2400" dirty="0"/>
              <a:t> </a:t>
            </a:r>
            <a:r>
              <a:rPr lang="de-DE" sz="2400" dirty="0" err="1"/>
              <a:t>bayesian</a:t>
            </a:r>
            <a:r>
              <a:rPr lang="de-DE" sz="2400" dirty="0"/>
              <a:t> a/b </a:t>
            </a:r>
            <a:r>
              <a:rPr lang="de-DE" sz="2400" dirty="0" err="1"/>
              <a:t>testing</a:t>
            </a:r>
            <a:r>
              <a:rPr lang="de-DE" sz="2400" dirty="0"/>
              <a:t> immune </a:t>
            </a:r>
            <a:r>
              <a:rPr lang="de-DE" sz="2400" dirty="0" err="1"/>
              <a:t>to</a:t>
            </a:r>
            <a:r>
              <a:rPr lang="de-DE" sz="2400" dirty="0"/>
              <a:t> </a:t>
            </a:r>
            <a:r>
              <a:rPr lang="de-DE" sz="2400" dirty="0" err="1"/>
              <a:t>peeking</a:t>
            </a:r>
            <a:r>
              <a:rPr lang="de-DE" sz="2400" dirty="0"/>
              <a:t>? not </a:t>
            </a:r>
            <a:r>
              <a:rPr lang="de-DE" sz="2400" dirty="0" err="1" smtClean="0"/>
              <a:t>exactly</a:t>
            </a:r>
            <a:r>
              <a:rPr lang="de-DE" sz="2400" dirty="0" smtClean="0"/>
              <a:t>. http</a:t>
            </a:r>
            <a:r>
              <a:rPr lang="de-DE" sz="2400" dirty="0"/>
              <a:t>://varianceexplained.org/r/bayesian-ab-testing/, </a:t>
            </a:r>
            <a:r>
              <a:rPr lang="de-DE" sz="2400" dirty="0" err="1"/>
              <a:t>accessed</a:t>
            </a:r>
            <a:r>
              <a:rPr lang="de-DE" sz="2400" dirty="0"/>
              <a:t>: 2017-05-30.</a:t>
            </a:r>
          </a:p>
          <a:p>
            <a:pPr lvl="0"/>
            <a:r>
              <a:rPr lang="de-DE" sz="2400" dirty="0" err="1"/>
              <a:t>Rouder</a:t>
            </a:r>
            <a:r>
              <a:rPr lang="de-DE" sz="2400" dirty="0"/>
              <a:t> JN (2014) Optional </a:t>
            </a:r>
            <a:r>
              <a:rPr lang="de-DE" sz="2400" dirty="0" err="1"/>
              <a:t>stopping</a:t>
            </a:r>
            <a:r>
              <a:rPr lang="de-DE" sz="2400" dirty="0"/>
              <a:t>: </a:t>
            </a:r>
            <a:r>
              <a:rPr lang="de-DE" sz="2400" dirty="0" err="1"/>
              <a:t>No</a:t>
            </a:r>
            <a:r>
              <a:rPr lang="de-DE" sz="2400" dirty="0"/>
              <a:t> </a:t>
            </a:r>
            <a:r>
              <a:rPr lang="de-DE" sz="2400" dirty="0" err="1"/>
              <a:t>problem</a:t>
            </a:r>
            <a:r>
              <a:rPr lang="de-DE" sz="2400" dirty="0"/>
              <a:t> for </a:t>
            </a:r>
            <a:r>
              <a:rPr lang="de-DE" sz="2400" dirty="0" err="1"/>
              <a:t>bayesians</a:t>
            </a:r>
            <a:r>
              <a:rPr lang="de-DE" sz="2400" dirty="0"/>
              <a:t>. </a:t>
            </a:r>
            <a:r>
              <a:rPr lang="de-DE" sz="2400" dirty="0" err="1"/>
              <a:t>Psychonomic</a:t>
            </a:r>
            <a:r>
              <a:rPr lang="de-DE" sz="2400" dirty="0"/>
              <a:t> Bulletin &amp; Review 21(2):</a:t>
            </a:r>
            <a:r>
              <a:rPr lang="de-DE" sz="2400" dirty="0" smtClean="0"/>
              <a:t>301–308</a:t>
            </a:r>
            <a:r>
              <a:rPr lang="de-DE" sz="2400" dirty="0"/>
              <a:t>.</a:t>
            </a:r>
          </a:p>
          <a:p>
            <a:pPr lvl="0"/>
            <a:r>
              <a:rPr lang="de-DE" sz="2400" dirty="0" err="1"/>
              <a:t>Sanborn</a:t>
            </a:r>
            <a:r>
              <a:rPr lang="de-DE" sz="2400" dirty="0"/>
              <a:t> AN, Hills TT (2014) The </a:t>
            </a:r>
            <a:r>
              <a:rPr lang="de-DE" sz="2400" dirty="0" err="1"/>
              <a:t>frequentist</a:t>
            </a:r>
            <a:r>
              <a:rPr lang="de-DE" sz="2400" dirty="0"/>
              <a:t> </a:t>
            </a:r>
            <a:r>
              <a:rPr lang="de-DE" sz="2400" dirty="0" err="1"/>
              <a:t>implications</a:t>
            </a:r>
            <a:r>
              <a:rPr lang="de-DE" sz="2400" dirty="0"/>
              <a:t> </a:t>
            </a:r>
            <a:r>
              <a:rPr lang="de-DE" sz="2400" dirty="0" err="1"/>
              <a:t>of</a:t>
            </a:r>
            <a:r>
              <a:rPr lang="de-DE" sz="2400" dirty="0"/>
              <a:t> optional </a:t>
            </a:r>
            <a:r>
              <a:rPr lang="de-DE" sz="2400" dirty="0" err="1"/>
              <a:t>stopping</a:t>
            </a:r>
            <a:r>
              <a:rPr lang="de-DE" sz="2400" dirty="0"/>
              <a:t> on </a:t>
            </a:r>
            <a:r>
              <a:rPr lang="de-DE" sz="2400" dirty="0" err="1"/>
              <a:t>bayesian</a:t>
            </a:r>
            <a:r>
              <a:rPr lang="de-DE" sz="2400" dirty="0"/>
              <a:t> </a:t>
            </a:r>
            <a:r>
              <a:rPr lang="de-DE" sz="2400" dirty="0" err="1"/>
              <a:t>hypothesis</a:t>
            </a:r>
            <a:r>
              <a:rPr lang="de-DE" sz="2400" dirty="0"/>
              <a:t> </a:t>
            </a:r>
            <a:r>
              <a:rPr lang="de-DE" sz="2400" dirty="0" err="1" smtClean="0"/>
              <a:t>tests.Psychonomic</a:t>
            </a:r>
            <a:r>
              <a:rPr lang="de-DE" sz="2400" dirty="0" smtClean="0"/>
              <a:t> </a:t>
            </a:r>
            <a:r>
              <a:rPr lang="de-DE" sz="2400" dirty="0" err="1"/>
              <a:t>bulletin</a:t>
            </a:r>
            <a:r>
              <a:rPr lang="de-DE" sz="2400" dirty="0"/>
              <a:t> &amp; </a:t>
            </a:r>
            <a:r>
              <a:rPr lang="de-DE" sz="2400" dirty="0" err="1"/>
              <a:t>review</a:t>
            </a:r>
            <a:r>
              <a:rPr lang="de-DE" sz="2400" dirty="0"/>
              <a:t> 21(2):283–300</a:t>
            </a:r>
            <a:r>
              <a:rPr lang="de-DE" sz="2400" dirty="0" smtClean="0"/>
              <a:t>.</a:t>
            </a:r>
          </a:p>
          <a:p>
            <a:pPr lvl="0"/>
            <a:r>
              <a:rPr lang="en-US" sz="2400" b="1" dirty="0"/>
              <a:t>Loecher, Markus. "Are Multi-Armed Bandits Susceptible to Peeking?." </a:t>
            </a:r>
            <a:r>
              <a:rPr lang="en-US" sz="2400" b="1" i="1" dirty="0"/>
              <a:t>Zagreb International Review of Economics &amp; Business</a:t>
            </a:r>
            <a:r>
              <a:rPr lang="en-US" sz="2400" b="1" dirty="0"/>
              <a:t> 21.1 (2018): 95-104</a:t>
            </a:r>
            <a:r>
              <a:rPr lang="en-US" sz="2400" dirty="0"/>
              <a:t>.</a:t>
            </a:r>
            <a:endParaRPr lang="de-DE" sz="2400" dirty="0"/>
          </a:p>
          <a:p>
            <a:pPr lvl="0"/>
            <a:r>
              <a:rPr lang="de-DE" sz="2400" b="1" dirty="0"/>
              <a:t>Scott SL (2010) A modern </a:t>
            </a:r>
            <a:r>
              <a:rPr lang="de-DE" sz="2400" b="1" dirty="0" err="1"/>
              <a:t>bayesian</a:t>
            </a:r>
            <a:r>
              <a:rPr lang="de-DE" sz="2400" b="1" dirty="0"/>
              <a:t> </a:t>
            </a:r>
            <a:r>
              <a:rPr lang="de-DE" sz="2400" b="1" dirty="0" err="1"/>
              <a:t>look</a:t>
            </a:r>
            <a:r>
              <a:rPr lang="de-DE" sz="2400" b="1" dirty="0"/>
              <a:t> at the multi-</a:t>
            </a:r>
            <a:r>
              <a:rPr lang="de-DE" sz="2400" b="1" dirty="0" err="1"/>
              <a:t>armed</a:t>
            </a:r>
            <a:r>
              <a:rPr lang="de-DE" sz="2400" b="1" dirty="0"/>
              <a:t> </a:t>
            </a:r>
            <a:r>
              <a:rPr lang="de-DE" sz="2400" b="1" dirty="0" err="1"/>
              <a:t>bandit</a:t>
            </a:r>
            <a:r>
              <a:rPr lang="de-DE" sz="2400" b="1" dirty="0"/>
              <a:t>. Applied </a:t>
            </a:r>
            <a:r>
              <a:rPr lang="de-DE" sz="2400" b="1" dirty="0" err="1"/>
              <a:t>Stochastic</a:t>
            </a:r>
            <a:r>
              <a:rPr lang="de-DE" sz="2400" b="1" dirty="0"/>
              <a:t> Models in </a:t>
            </a:r>
            <a:r>
              <a:rPr lang="de-DE" sz="2400" b="1" dirty="0" smtClean="0"/>
              <a:t>Business </a:t>
            </a:r>
            <a:r>
              <a:rPr lang="de-DE" sz="2400" b="1" dirty="0" err="1" smtClean="0"/>
              <a:t>and</a:t>
            </a:r>
            <a:r>
              <a:rPr lang="de-DE" sz="2400" b="1" dirty="0" smtClean="0"/>
              <a:t> </a:t>
            </a:r>
            <a:r>
              <a:rPr lang="de-DE" sz="2400" b="1" dirty="0" err="1"/>
              <a:t>Industry</a:t>
            </a:r>
            <a:r>
              <a:rPr lang="de-DE" sz="2400" b="1" dirty="0"/>
              <a:t> 26(6):639–658.</a:t>
            </a:r>
          </a:p>
          <a:p>
            <a:pPr lvl="0"/>
            <a:r>
              <a:rPr lang="de-DE" sz="2400" dirty="0">
                <a:solidFill>
                  <a:schemeClr val="bg2">
                    <a:lumMod val="50000"/>
                  </a:schemeClr>
                </a:solidFill>
              </a:rPr>
              <a:t>Scott SL (2012) Google </a:t>
            </a:r>
            <a:r>
              <a:rPr lang="de-DE" sz="2400" dirty="0" err="1">
                <a:solidFill>
                  <a:schemeClr val="bg2">
                    <a:lumMod val="50000"/>
                  </a:schemeClr>
                </a:solidFill>
              </a:rPr>
              <a:t>analytics</a:t>
            </a:r>
            <a:r>
              <a:rPr lang="de-DE" sz="2400" dirty="0">
                <a:solidFill>
                  <a:schemeClr val="bg2">
                    <a:lumMod val="50000"/>
                  </a:schemeClr>
                </a:solidFill>
              </a:rPr>
              <a:t> </a:t>
            </a:r>
            <a:r>
              <a:rPr lang="de-DE" sz="2400" dirty="0" err="1">
                <a:solidFill>
                  <a:schemeClr val="bg2">
                    <a:lumMod val="50000"/>
                  </a:schemeClr>
                </a:solidFill>
              </a:rPr>
              <a:t>help</a:t>
            </a:r>
            <a:r>
              <a:rPr lang="de-DE" sz="2400" dirty="0">
                <a:solidFill>
                  <a:schemeClr val="bg2">
                    <a:lumMod val="50000"/>
                  </a:schemeClr>
                </a:solidFill>
              </a:rPr>
              <a:t> </a:t>
            </a:r>
            <a:r>
              <a:rPr lang="de-DE" sz="2400" dirty="0" err="1">
                <a:solidFill>
                  <a:schemeClr val="bg2">
                    <a:lumMod val="50000"/>
                  </a:schemeClr>
                </a:solidFill>
              </a:rPr>
              <a:t>page</a:t>
            </a:r>
            <a:r>
              <a:rPr lang="de-DE" sz="2400" dirty="0">
                <a:solidFill>
                  <a:schemeClr val="bg2">
                    <a:lumMod val="50000"/>
                  </a:schemeClr>
                </a:solidFill>
              </a:rPr>
              <a:t>. URL https://</a:t>
            </a:r>
            <a:r>
              <a:rPr lang="de-DE" sz="2400" dirty="0" smtClean="0">
                <a:solidFill>
                  <a:schemeClr val="bg2">
                    <a:lumMod val="50000"/>
                  </a:schemeClr>
                </a:solidFill>
              </a:rPr>
              <a:t>support.google.com/analytics/answer/2844870?hl=en</a:t>
            </a:r>
            <a:r>
              <a:rPr lang="de-DE" sz="2400" dirty="0"/>
              <a:t>.</a:t>
            </a:r>
          </a:p>
          <a:p>
            <a:pPr lvl="0"/>
            <a:r>
              <a:rPr lang="de-DE" sz="2400" dirty="0"/>
              <a:t>Thompson WR (1933) On the </a:t>
            </a:r>
            <a:r>
              <a:rPr lang="de-DE" sz="2400" dirty="0" err="1"/>
              <a:t>likelihood</a:t>
            </a:r>
            <a:r>
              <a:rPr lang="de-DE" sz="2400" dirty="0"/>
              <a:t> </a:t>
            </a:r>
            <a:r>
              <a:rPr lang="de-DE" sz="2400" dirty="0" err="1"/>
              <a:t>that</a:t>
            </a:r>
            <a:r>
              <a:rPr lang="de-DE" sz="2400" dirty="0"/>
              <a:t> </a:t>
            </a:r>
            <a:r>
              <a:rPr lang="de-DE" sz="2400" dirty="0" err="1"/>
              <a:t>one</a:t>
            </a:r>
            <a:r>
              <a:rPr lang="de-DE" sz="2400" dirty="0"/>
              <a:t> </a:t>
            </a:r>
            <a:r>
              <a:rPr lang="de-DE" sz="2400" dirty="0" err="1"/>
              <a:t>unknown</a:t>
            </a:r>
            <a:r>
              <a:rPr lang="de-DE" sz="2400" dirty="0"/>
              <a:t> </a:t>
            </a:r>
            <a:r>
              <a:rPr lang="de-DE" sz="2400" dirty="0" err="1"/>
              <a:t>probability</a:t>
            </a:r>
            <a:r>
              <a:rPr lang="de-DE" sz="2400" dirty="0"/>
              <a:t> </a:t>
            </a:r>
            <a:r>
              <a:rPr lang="de-DE" sz="2400" dirty="0" err="1"/>
              <a:t>exceeds</a:t>
            </a:r>
            <a:r>
              <a:rPr lang="de-DE" sz="2400" dirty="0"/>
              <a:t> </a:t>
            </a:r>
            <a:r>
              <a:rPr lang="de-DE" sz="2400" dirty="0" err="1"/>
              <a:t>another</a:t>
            </a:r>
            <a:r>
              <a:rPr lang="de-DE" sz="2400" dirty="0"/>
              <a:t> in </a:t>
            </a:r>
            <a:r>
              <a:rPr lang="de-DE" sz="2400" dirty="0" err="1"/>
              <a:t>view</a:t>
            </a:r>
            <a:r>
              <a:rPr lang="de-DE" sz="2400" dirty="0"/>
              <a:t> </a:t>
            </a:r>
            <a:r>
              <a:rPr lang="de-DE" sz="2400" dirty="0" err="1"/>
              <a:t>of</a:t>
            </a:r>
            <a:r>
              <a:rPr lang="de-DE" sz="2400" dirty="0"/>
              <a:t> the </a:t>
            </a:r>
            <a:r>
              <a:rPr lang="de-DE" sz="2400" dirty="0" err="1" smtClean="0"/>
              <a:t>evidence</a:t>
            </a:r>
            <a:r>
              <a:rPr lang="de-DE" sz="2400" dirty="0" smtClean="0"/>
              <a:t> </a:t>
            </a:r>
            <a:r>
              <a:rPr lang="de-DE" sz="2400" dirty="0" err="1" smtClean="0"/>
              <a:t>of</a:t>
            </a:r>
            <a:r>
              <a:rPr lang="de-DE" sz="2400" dirty="0" smtClean="0"/>
              <a:t> </a:t>
            </a:r>
            <a:r>
              <a:rPr lang="de-DE" sz="2400" dirty="0" err="1"/>
              <a:t>two</a:t>
            </a:r>
            <a:r>
              <a:rPr lang="de-DE" sz="2400" dirty="0"/>
              <a:t> </a:t>
            </a:r>
            <a:r>
              <a:rPr lang="de-DE" sz="2400" dirty="0" err="1"/>
              <a:t>samples</a:t>
            </a:r>
            <a:r>
              <a:rPr lang="de-DE" sz="2400" dirty="0"/>
              <a:t>. </a:t>
            </a:r>
            <a:r>
              <a:rPr lang="de-DE" sz="2400" dirty="0" err="1"/>
              <a:t>Biometrika</a:t>
            </a:r>
            <a:r>
              <a:rPr lang="de-DE" sz="2400" dirty="0"/>
              <a:t> 25(3/4):285–294.</a:t>
            </a:r>
            <a:endParaRPr lang="de-DE" sz="2400" dirty="0"/>
          </a:p>
        </p:txBody>
      </p:sp>
      <p:sp>
        <p:nvSpPr>
          <p:cNvPr id="6" name="Rectangle 5"/>
          <p:cNvSpPr/>
          <p:nvPr/>
        </p:nvSpPr>
        <p:spPr>
          <a:xfrm>
            <a:off x="180003" y="233454"/>
            <a:ext cx="5161713" cy="584776"/>
          </a:xfrm>
          <a:prstGeom prst="rect">
            <a:avLst/>
          </a:prstGeom>
          <a:solidFill>
            <a:schemeClr val="bg1"/>
          </a:solidFill>
          <a:effectLst>
            <a:innerShdw blurRad="63500" dist="50800" dir="5400000">
              <a:schemeClr val="accent6">
                <a:lumMod val="75000"/>
                <a:alpha val="50000"/>
              </a:schemeClr>
            </a:innerShdw>
          </a:effectLst>
        </p:spPr>
        <p:txBody>
          <a:bodyPr wrap="square">
            <a:spAutoFit/>
          </a:bodyPr>
          <a:lstStyle/>
          <a:p>
            <a:r>
              <a:rPr lang="de-DE" sz="3200" b="1" dirty="0" smtClean="0">
                <a:solidFill>
                  <a:srgbClr val="00B050"/>
                </a:solidFill>
              </a:rPr>
              <a:t>References</a:t>
            </a:r>
            <a:endParaRPr lang="de-DE" sz="3200" b="1" dirty="0">
              <a:solidFill>
                <a:srgbClr val="00B050"/>
              </a:solidFill>
            </a:endParaRPr>
          </a:p>
        </p:txBody>
      </p:sp>
    </p:spTree>
    <p:extLst>
      <p:ext uri="{BB962C8B-B14F-4D97-AF65-F5344CB8AC3E}">
        <p14:creationId xmlns:p14="http://schemas.microsoft.com/office/powerpoint/2010/main" val="454074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2"/>
          <p:cNvSpPr txBox="1"/>
          <p:nvPr/>
        </p:nvSpPr>
        <p:spPr>
          <a:xfrm>
            <a:off x="6552724" y="6356519"/>
            <a:ext cx="2133715" cy="365403"/>
          </a:xfrm>
          <a:prstGeom prst="rect">
            <a:avLst/>
          </a:prstGeom>
          <a:noFill/>
          <a:ln>
            <a:noFill/>
          </a:ln>
        </p:spPr>
        <p:txBody>
          <a:bodyPr vert="horz" wrap="square" lIns="90004" tIns="46799" rIns="90004" bIns="46799" anchor="ctr" anchorCtr="0" compatLnSpc="1"/>
          <a:lstStyle/>
          <a:p>
            <a:pPr algn="r" defTabSz="914354" hangingPunct="0">
              <a:defRPr sz="1800" b="0" i="0" u="none" strike="noStrike" kern="0" cap="none" spc="0" baseline="0">
                <a:solidFill>
                  <a:srgbClr val="000000"/>
                </a:solidFill>
                <a:uFillTx/>
              </a:defRPr>
            </a:pPr>
            <a:fld id="{1AA6B9B6-5F80-405C-BD4B-58FED608D342}" type="slidenum">
              <a:rPr/>
              <a:pPr algn="r" defTabSz="914354" hangingPunct="0">
                <a:defRPr sz="1800" b="0" i="0" u="none" strike="noStrike" kern="0" cap="none" spc="0" baseline="0">
                  <a:solidFill>
                    <a:srgbClr val="000000"/>
                  </a:solidFill>
                  <a:uFillTx/>
                </a:defRPr>
              </a:pPr>
              <a:t>3</a:t>
            </a:fld>
            <a:endParaRPr lang="de-DE" sz="1200">
              <a:solidFill>
                <a:srgbClr val="898989"/>
              </a:solidFill>
              <a:latin typeface="Times New Roman" pitchFamily="18"/>
              <a:ea typeface="Arial Unicode MS" pitchFamily="2"/>
              <a:cs typeface="Tahoma" pitchFamily="2"/>
            </a:endParaRPr>
          </a:p>
        </p:txBody>
      </p:sp>
      <p:sp>
        <p:nvSpPr>
          <p:cNvPr id="4" name="Textplatzhalter 2"/>
          <p:cNvSpPr txBox="1">
            <a:spLocks noGrp="1"/>
          </p:cNvSpPr>
          <p:nvPr>
            <p:ph type="body" idx="4294967295"/>
          </p:nvPr>
        </p:nvSpPr>
        <p:spPr>
          <a:xfrm>
            <a:off x="268017" y="1963389"/>
            <a:ext cx="4984675" cy="4213671"/>
          </a:xfrm>
        </p:spPr>
        <p:txBody>
          <a:bodyPr>
            <a:normAutofit/>
          </a:bodyPr>
          <a:lstStyle/>
          <a:p>
            <a:pPr lvl="0"/>
            <a:r>
              <a:rPr lang="de-DE" sz="2400" dirty="0"/>
              <a:t>Sample </a:t>
            </a:r>
            <a:r>
              <a:rPr lang="de-DE" sz="2400" dirty="0" err="1"/>
              <a:t>size</a:t>
            </a:r>
            <a:r>
              <a:rPr lang="de-DE" sz="2400" dirty="0"/>
              <a:t> </a:t>
            </a:r>
            <a:r>
              <a:rPr lang="de-DE" sz="2400" dirty="0" err="1"/>
              <a:t>depends</a:t>
            </a:r>
            <a:r>
              <a:rPr lang="de-DE" sz="2400" dirty="0"/>
              <a:t> on </a:t>
            </a:r>
            <a:r>
              <a:rPr lang="el-GR" sz="2400" b="1" dirty="0"/>
              <a:t>α</a:t>
            </a:r>
            <a:r>
              <a:rPr lang="de-DE" sz="2400" dirty="0"/>
              <a:t>, </a:t>
            </a:r>
            <a:r>
              <a:rPr lang="de-DE" sz="2400" b="1" dirty="0"/>
              <a:t>power</a:t>
            </a:r>
            <a:r>
              <a:rPr lang="de-DE" sz="2400" dirty="0"/>
              <a:t> </a:t>
            </a:r>
            <a:r>
              <a:rPr lang="de-DE" sz="2400" dirty="0" err="1"/>
              <a:t>and</a:t>
            </a:r>
            <a:r>
              <a:rPr lang="de-DE" sz="2400" dirty="0"/>
              <a:t> </a:t>
            </a:r>
            <a:r>
              <a:rPr lang="de-DE" sz="2400" b="1" dirty="0" err="1"/>
              <a:t>effect</a:t>
            </a:r>
            <a:r>
              <a:rPr lang="de-DE" sz="2400" b="1" dirty="0"/>
              <a:t> </a:t>
            </a:r>
            <a:r>
              <a:rPr lang="de-DE" sz="2400" b="1" dirty="0" err="1"/>
              <a:t>size</a:t>
            </a:r>
            <a:r>
              <a:rPr lang="de-DE" sz="2400" dirty="0"/>
              <a:t>, e.g. </a:t>
            </a:r>
            <a:r>
              <a:rPr lang="de-DE" sz="2400" i="1" dirty="0"/>
              <a:t>n=168</a:t>
            </a:r>
            <a:r>
              <a:rPr lang="de-DE" sz="2400" dirty="0"/>
              <a:t> for</a:t>
            </a:r>
            <a:r>
              <a:rPr lang="de-DE" sz="2400" b="1" dirty="0"/>
              <a:t/>
            </a:r>
            <a:br>
              <a:rPr lang="de-DE" sz="2400" b="1" dirty="0"/>
            </a:br>
            <a:endParaRPr lang="de-DE" sz="2400" b="1" dirty="0"/>
          </a:p>
          <a:p>
            <a:pPr lvl="0"/>
            <a:endParaRPr lang="de-DE" sz="2400" dirty="0"/>
          </a:p>
          <a:p>
            <a:pPr lvl="0"/>
            <a:r>
              <a:rPr lang="de-DE" sz="2400" dirty="0" err="1"/>
              <a:t>One</a:t>
            </a:r>
            <a:r>
              <a:rPr lang="de-DE" sz="2400" dirty="0"/>
              <a:t>-sample </a:t>
            </a:r>
            <a:r>
              <a:rPr lang="de-DE" sz="2400" dirty="0" err="1"/>
              <a:t>tests</a:t>
            </a:r>
            <a:r>
              <a:rPr lang="de-DE" sz="2400" dirty="0"/>
              <a:t> </a:t>
            </a:r>
            <a:r>
              <a:rPr lang="de-DE" sz="2400" dirty="0" err="1"/>
              <a:t>reject</a:t>
            </a:r>
            <a:r>
              <a:rPr lang="de-DE" sz="2400" dirty="0"/>
              <a:t> the Null </a:t>
            </a:r>
            <a:r>
              <a:rPr lang="de-DE" sz="2400" dirty="0" err="1"/>
              <a:t>with</a:t>
            </a:r>
            <a:r>
              <a:rPr lang="de-DE" sz="2400" dirty="0"/>
              <a:t> </a:t>
            </a:r>
            <a:r>
              <a:rPr lang="de-DE" sz="2400" dirty="0" err="1"/>
              <a:t>no</a:t>
            </a:r>
            <a:r>
              <a:rPr lang="de-DE" sz="2400" dirty="0"/>
              <a:t> </a:t>
            </a:r>
            <a:r>
              <a:rPr lang="de-DE" sz="2400" dirty="0" err="1"/>
              <a:t>regard</a:t>
            </a:r>
            <a:r>
              <a:rPr lang="de-DE" sz="2400" dirty="0"/>
              <a:t> </a:t>
            </a:r>
            <a:r>
              <a:rPr lang="de-DE" sz="2400" dirty="0" err="1"/>
              <a:t>to</a:t>
            </a:r>
            <a:r>
              <a:rPr lang="de-DE" sz="2400" dirty="0"/>
              <a:t> the alternative</a:t>
            </a:r>
          </a:p>
          <a:p>
            <a:pPr lvl="0"/>
            <a:r>
              <a:rPr lang="de-DE" sz="2400" dirty="0" err="1"/>
              <a:t>No</a:t>
            </a:r>
            <a:r>
              <a:rPr lang="de-DE" sz="2400" dirty="0"/>
              <a:t> </a:t>
            </a:r>
            <a:r>
              <a:rPr lang="de-DE" sz="2400" dirty="0" err="1"/>
              <a:t>way</a:t>
            </a:r>
            <a:r>
              <a:rPr lang="de-DE" sz="2400" dirty="0"/>
              <a:t> </a:t>
            </a:r>
            <a:r>
              <a:rPr lang="de-DE" sz="2400" dirty="0" err="1"/>
              <a:t>to</a:t>
            </a:r>
            <a:r>
              <a:rPr lang="de-DE" sz="2400" dirty="0"/>
              <a:t> </a:t>
            </a:r>
            <a:r>
              <a:rPr lang="de-DE" sz="2400" dirty="0" err="1"/>
              <a:t>account</a:t>
            </a:r>
            <a:r>
              <a:rPr lang="de-DE" sz="2400" dirty="0"/>
              <a:t> for </a:t>
            </a:r>
            <a:r>
              <a:rPr lang="de-DE" sz="2400" dirty="0" err="1"/>
              <a:t>streaming</a:t>
            </a:r>
            <a:r>
              <a:rPr lang="de-DE" sz="2400" dirty="0"/>
              <a:t> </a:t>
            </a:r>
            <a:r>
              <a:rPr lang="de-DE" sz="2400" dirty="0" err="1"/>
              <a:t>data</a:t>
            </a:r>
            <a:endParaRPr lang="de-DE" sz="2400" dirty="0"/>
          </a:p>
        </p:txBody>
      </p:sp>
      <p:sp>
        <p:nvSpPr>
          <p:cNvPr id="6" name="Rectangle 5"/>
          <p:cNvSpPr/>
          <p:nvPr/>
        </p:nvSpPr>
        <p:spPr>
          <a:xfrm>
            <a:off x="180001" y="233453"/>
            <a:ext cx="5814856" cy="1077218"/>
          </a:xfrm>
          <a:prstGeom prst="rect">
            <a:avLst/>
          </a:prstGeom>
          <a:solidFill>
            <a:schemeClr val="bg1"/>
          </a:solidFill>
          <a:effectLst>
            <a:innerShdw blurRad="63500" dist="50800" dir="5400000">
              <a:schemeClr val="accent6">
                <a:lumMod val="75000"/>
                <a:alpha val="50000"/>
              </a:schemeClr>
            </a:innerShdw>
          </a:effectLst>
        </p:spPr>
        <p:txBody>
          <a:bodyPr wrap="square">
            <a:spAutoFit/>
          </a:bodyPr>
          <a:lstStyle/>
          <a:p>
            <a:r>
              <a:rPr lang="de-DE" sz="3200" b="1" dirty="0">
                <a:solidFill>
                  <a:srgbClr val="00B050"/>
                </a:solidFill>
              </a:rPr>
              <a:t>Null-</a:t>
            </a:r>
            <a:r>
              <a:rPr lang="de-DE" sz="3200" b="1" dirty="0" err="1">
                <a:solidFill>
                  <a:srgbClr val="00B050"/>
                </a:solidFill>
              </a:rPr>
              <a:t>hypothesis</a:t>
            </a:r>
            <a:r>
              <a:rPr lang="de-DE" sz="3200" b="1" dirty="0">
                <a:solidFill>
                  <a:srgbClr val="00B050"/>
                </a:solidFill>
              </a:rPr>
              <a:t> </a:t>
            </a:r>
            <a:r>
              <a:rPr lang="de-DE" sz="3200" b="1" dirty="0" err="1">
                <a:solidFill>
                  <a:srgbClr val="00B050"/>
                </a:solidFill>
              </a:rPr>
              <a:t>significance</a:t>
            </a:r>
            <a:r>
              <a:rPr lang="de-DE" sz="3200" b="1" dirty="0">
                <a:solidFill>
                  <a:srgbClr val="00B050"/>
                </a:solidFill>
              </a:rPr>
              <a:t> </a:t>
            </a:r>
            <a:r>
              <a:rPr lang="de-DE" sz="3200" b="1" dirty="0" err="1">
                <a:solidFill>
                  <a:srgbClr val="00B050"/>
                </a:solidFill>
              </a:rPr>
              <a:t>testing</a:t>
            </a:r>
            <a:r>
              <a:rPr lang="de-DE" sz="3200" b="1" dirty="0">
                <a:solidFill>
                  <a:srgbClr val="00B050"/>
                </a:solidFill>
              </a:rPr>
              <a:t> (NHST)</a:t>
            </a:r>
          </a:p>
        </p:txBody>
      </p:sp>
      <p:grpSp>
        <p:nvGrpSpPr>
          <p:cNvPr id="13" name="Gruppieren 12"/>
          <p:cNvGrpSpPr/>
          <p:nvPr/>
        </p:nvGrpSpPr>
        <p:grpSpPr>
          <a:xfrm>
            <a:off x="5252695" y="92520"/>
            <a:ext cx="3783643" cy="6571776"/>
            <a:chOff x="5252689" y="69389"/>
            <a:chExt cx="3599999" cy="4928831"/>
          </a:xfrm>
        </p:grpSpPr>
        <p:pic>
          <p:nvPicPr>
            <p:cNvPr id="3" name="Grafik 2">
              <a:hlinkClick r:id="rId3"/>
            </p:cNvPr>
            <p:cNvPicPr>
              <a:picLocks noChangeAspect="1"/>
            </p:cNvPicPr>
            <p:nvPr/>
          </p:nvPicPr>
          <p:blipFill>
            <a:blip r:embed="rId4"/>
            <a:stretch>
              <a:fillRect/>
            </a:stretch>
          </p:blipFill>
          <p:spPr>
            <a:xfrm>
              <a:off x="5252689" y="69389"/>
              <a:ext cx="3599999" cy="4697998"/>
            </a:xfrm>
            <a:prstGeom prst="rect">
              <a:avLst/>
            </a:prstGeom>
          </p:spPr>
        </p:pic>
        <p:sp>
          <p:nvSpPr>
            <p:cNvPr id="8" name="Rechteck 7"/>
            <p:cNvSpPr/>
            <p:nvPr/>
          </p:nvSpPr>
          <p:spPr>
            <a:xfrm>
              <a:off x="5994856" y="4767387"/>
              <a:ext cx="2264763" cy="230833"/>
            </a:xfrm>
            <a:prstGeom prst="rect">
              <a:avLst/>
            </a:prstGeom>
          </p:spPr>
          <p:txBody>
            <a:bodyPr wrap="none">
              <a:spAutoFit/>
            </a:bodyPr>
            <a:lstStyle/>
            <a:p>
              <a:r>
                <a:rPr lang="de-DE" sz="1400" dirty="0"/>
                <a:t>https://tinyurl.com/u4zudgv</a:t>
              </a:r>
            </a:p>
          </p:txBody>
        </p:sp>
      </p:grpSp>
      <p:pic>
        <p:nvPicPr>
          <p:cNvPr id="12" name="Grafik 11"/>
          <p:cNvPicPr>
            <a:picLocks noChangeAspect="1"/>
          </p:cNvPicPr>
          <p:nvPr/>
        </p:nvPicPr>
        <p:blipFill>
          <a:blip r:embed="rId5"/>
          <a:stretch>
            <a:fillRect/>
          </a:stretch>
        </p:blipFill>
        <p:spPr>
          <a:xfrm>
            <a:off x="98061" y="2739177"/>
            <a:ext cx="5686425" cy="698500"/>
          </a:xfrm>
          <a:prstGeom prst="rect">
            <a:avLst/>
          </a:prstGeom>
        </p:spPr>
      </p:pic>
    </p:spTree>
    <p:extLst>
      <p:ext uri="{BB962C8B-B14F-4D97-AF65-F5344CB8AC3E}">
        <p14:creationId xmlns:p14="http://schemas.microsoft.com/office/powerpoint/2010/main" val="3927425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3"/>
          <p:cNvPicPr>
            <a:picLocks noChangeAspect="1"/>
          </p:cNvPicPr>
          <p:nvPr/>
        </p:nvPicPr>
        <p:blipFill>
          <a:blip r:embed="rId3">
            <a:lum/>
            <a:alphaModFix/>
          </a:blip>
          <a:srcRect/>
          <a:stretch>
            <a:fillRect/>
          </a:stretch>
        </p:blipFill>
        <p:spPr>
          <a:xfrm>
            <a:off x="3956106" y="3715530"/>
            <a:ext cx="4741849" cy="3006392"/>
          </a:xfrm>
          <a:prstGeom prst="rect">
            <a:avLst/>
          </a:prstGeom>
          <a:noFill/>
          <a:ln>
            <a:noFill/>
          </a:ln>
        </p:spPr>
      </p:pic>
      <p:sp>
        <p:nvSpPr>
          <p:cNvPr id="2" name="Foliennummernplatzhalter 2"/>
          <p:cNvSpPr txBox="1"/>
          <p:nvPr/>
        </p:nvSpPr>
        <p:spPr>
          <a:xfrm>
            <a:off x="6552724" y="6356519"/>
            <a:ext cx="2133715" cy="365403"/>
          </a:xfrm>
          <a:prstGeom prst="rect">
            <a:avLst/>
          </a:prstGeom>
          <a:noFill/>
          <a:ln>
            <a:noFill/>
          </a:ln>
        </p:spPr>
        <p:txBody>
          <a:bodyPr vert="horz" wrap="square" lIns="90004" tIns="46799" rIns="90004" bIns="46799" anchor="ctr" anchorCtr="0" compatLnSpc="1"/>
          <a:lstStyle/>
          <a:p>
            <a:pPr algn="r" defTabSz="914354" hangingPunct="0">
              <a:defRPr sz="1800" b="0" i="0" u="none" strike="noStrike" kern="0" cap="none" spc="0" baseline="0">
                <a:solidFill>
                  <a:srgbClr val="000000"/>
                </a:solidFill>
                <a:uFillTx/>
              </a:defRPr>
            </a:pPr>
            <a:fld id="{C6327F47-8EA7-4D37-9655-1B5AFC9C3C90}" type="slidenum">
              <a:rPr/>
              <a:pPr algn="r" defTabSz="914354" hangingPunct="0">
                <a:defRPr sz="1800" b="0" i="0" u="none" strike="noStrike" kern="0" cap="none" spc="0" baseline="0">
                  <a:solidFill>
                    <a:srgbClr val="000000"/>
                  </a:solidFill>
                  <a:uFillTx/>
                </a:defRPr>
              </a:pPr>
              <a:t>4</a:t>
            </a:fld>
            <a:endParaRPr lang="de-DE" sz="1200">
              <a:solidFill>
                <a:srgbClr val="898989"/>
              </a:solidFill>
              <a:latin typeface="Times New Roman" pitchFamily="18"/>
              <a:ea typeface="Arial Unicode MS" pitchFamily="2"/>
              <a:cs typeface="Tahoma" pitchFamily="2"/>
            </a:endParaRPr>
          </a:p>
        </p:txBody>
      </p:sp>
      <p:sp>
        <p:nvSpPr>
          <p:cNvPr id="3" name="Titel 1"/>
          <p:cNvSpPr txBox="1">
            <a:spLocks noGrp="1"/>
          </p:cNvSpPr>
          <p:nvPr>
            <p:ph type="title" idx="4294967295"/>
          </p:nvPr>
        </p:nvSpPr>
        <p:spPr>
          <a:xfrm>
            <a:off x="278578" y="118586"/>
            <a:ext cx="8229600" cy="713016"/>
          </a:xfrm>
        </p:spPr>
        <p:txBody>
          <a:bodyPr>
            <a:spAutoFit/>
          </a:bodyPr>
          <a:lstStyle/>
          <a:p>
            <a:pPr lvl="0"/>
            <a:r>
              <a:rPr lang="de-DE" dirty="0"/>
              <a:t>Hypothesis </a:t>
            </a:r>
            <a:r>
              <a:rPr lang="de-DE" dirty="0" err="1"/>
              <a:t>Testing</a:t>
            </a:r>
            <a:endParaRPr lang="de-DE" dirty="0"/>
          </a:p>
        </p:txBody>
      </p:sp>
      <p:sp>
        <p:nvSpPr>
          <p:cNvPr id="4" name="Freihandform 2"/>
          <p:cNvSpPr/>
          <p:nvPr/>
        </p:nvSpPr>
        <p:spPr>
          <a:xfrm>
            <a:off x="278578" y="1009617"/>
            <a:ext cx="5633727" cy="3787831"/>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6799" rIns="90004" bIns="46799" anchor="ctr" anchorCtr="0" compatLnSpc="1">
            <a:spAutoFit/>
          </a:bodyPr>
          <a:lstStyle/>
          <a:p>
            <a:pPr defTabSz="914354">
              <a:buClr>
                <a:srgbClr val="000000"/>
              </a:buClr>
              <a:buSzPct val="100000"/>
              <a:buFont typeface="Arial" pitchFamily="34"/>
              <a:buChar char="•"/>
              <a:tabLst>
                <a:tab pos="0" algn="l"/>
                <a:tab pos="914354" algn="l"/>
                <a:tab pos="1828709" algn="l"/>
                <a:tab pos="2743062" algn="l"/>
                <a:tab pos="3657418" algn="l"/>
                <a:tab pos="4571772" algn="l"/>
                <a:tab pos="5486126" algn="l"/>
                <a:tab pos="6400480" algn="l"/>
                <a:tab pos="7314834" algn="l"/>
                <a:tab pos="8229189" algn="l"/>
                <a:tab pos="9143542" algn="l"/>
                <a:tab pos="10057898" algn="l"/>
              </a:tabLst>
              <a:defRPr sz="1800" b="0" i="0" u="none" strike="noStrike" kern="0" cap="none" spc="0" baseline="0">
                <a:solidFill>
                  <a:srgbClr val="000000"/>
                </a:solidFill>
                <a:uFillTx/>
              </a:defRPr>
            </a:pPr>
            <a:r>
              <a:rPr lang="de-DE" dirty="0">
                <a:solidFill>
                  <a:srgbClr val="000000"/>
                </a:solidFill>
                <a:latin typeface="Arial" pitchFamily="34"/>
                <a:ea typeface="Microsoft YaHei" pitchFamily="2"/>
                <a:cs typeface="Mangal" pitchFamily="2"/>
              </a:rPr>
              <a:t> </a:t>
            </a:r>
            <a:r>
              <a:rPr lang="de-DE" sz="2000" dirty="0">
                <a:solidFill>
                  <a:srgbClr val="000000"/>
                </a:solidFill>
                <a:latin typeface="Arial" pitchFamily="34"/>
                <a:ea typeface="Microsoft YaHei" pitchFamily="2"/>
                <a:cs typeface="Mangal" pitchFamily="2"/>
              </a:rPr>
              <a:t>A </a:t>
            </a:r>
            <a:r>
              <a:rPr lang="de-DE" sz="2000" b="1" dirty="0">
                <a:solidFill>
                  <a:srgbClr val="000000"/>
                </a:solidFill>
                <a:latin typeface="Arial" pitchFamily="34"/>
                <a:ea typeface="Microsoft YaHei" pitchFamily="2"/>
                <a:cs typeface="Mangal" pitchFamily="2"/>
              </a:rPr>
              <a:t>type I </a:t>
            </a:r>
            <a:r>
              <a:rPr lang="de-DE" sz="2000" b="1" dirty="0" err="1">
                <a:solidFill>
                  <a:srgbClr val="000000"/>
                </a:solidFill>
                <a:latin typeface="Arial" pitchFamily="34"/>
                <a:ea typeface="Microsoft YaHei" pitchFamily="2"/>
                <a:cs typeface="Mangal" pitchFamily="2"/>
              </a:rPr>
              <a:t>error</a:t>
            </a:r>
            <a:r>
              <a:rPr lang="de-DE" sz="2000" dirty="0">
                <a:solidFill>
                  <a:srgbClr val="000000"/>
                </a:solidFill>
                <a:latin typeface="Arial" pitchFamily="34"/>
                <a:ea typeface="Microsoft YaHei" pitchFamily="2"/>
                <a:cs typeface="Mangal" pitchFamily="2"/>
              </a:rPr>
              <a:t> </a:t>
            </a:r>
            <a:r>
              <a:rPr lang="de-DE" sz="2000" dirty="0" err="1">
                <a:solidFill>
                  <a:srgbClr val="000000"/>
                </a:solidFill>
                <a:latin typeface="Arial" pitchFamily="34"/>
                <a:ea typeface="Microsoft YaHei" pitchFamily="2"/>
                <a:cs typeface="Mangal" pitchFamily="2"/>
              </a:rPr>
              <a:t>is</a:t>
            </a:r>
            <a:r>
              <a:rPr lang="de-DE" sz="2000" dirty="0">
                <a:solidFill>
                  <a:srgbClr val="000000"/>
                </a:solidFill>
                <a:latin typeface="Arial" pitchFamily="34"/>
                <a:ea typeface="Microsoft YaHei" pitchFamily="2"/>
                <a:cs typeface="Mangal" pitchFamily="2"/>
              </a:rPr>
              <a:t> the </a:t>
            </a:r>
            <a:r>
              <a:rPr lang="de-DE" sz="2000" dirty="0" err="1">
                <a:solidFill>
                  <a:srgbClr val="000000"/>
                </a:solidFill>
                <a:latin typeface="Arial" pitchFamily="34"/>
                <a:ea typeface="Microsoft YaHei" pitchFamily="2"/>
                <a:cs typeface="Mangal" pitchFamily="2"/>
              </a:rPr>
              <a:t>incorrect</a:t>
            </a:r>
            <a:r>
              <a:rPr lang="de-DE" sz="2000" dirty="0">
                <a:solidFill>
                  <a:srgbClr val="000000"/>
                </a:solidFill>
                <a:latin typeface="Arial" pitchFamily="34"/>
                <a:ea typeface="Microsoft YaHei" pitchFamily="2"/>
                <a:cs typeface="Mangal" pitchFamily="2"/>
              </a:rPr>
              <a:t> </a:t>
            </a:r>
            <a:r>
              <a:rPr lang="de-DE" sz="2000" dirty="0" err="1">
                <a:solidFill>
                  <a:srgbClr val="000000"/>
                </a:solidFill>
                <a:latin typeface="Arial" pitchFamily="34"/>
                <a:ea typeface="Microsoft YaHei" pitchFamily="2"/>
                <a:cs typeface="Mangal" pitchFamily="2"/>
              </a:rPr>
              <a:t>rejection</a:t>
            </a:r>
            <a:r>
              <a:rPr lang="de-DE" sz="2000" dirty="0">
                <a:solidFill>
                  <a:srgbClr val="000000"/>
                </a:solidFill>
                <a:latin typeface="Arial" pitchFamily="34"/>
                <a:ea typeface="Microsoft YaHei" pitchFamily="2"/>
                <a:cs typeface="Mangal" pitchFamily="2"/>
              </a:rPr>
              <a:t> </a:t>
            </a:r>
            <a:r>
              <a:rPr lang="de-DE" sz="2000" dirty="0" err="1">
                <a:solidFill>
                  <a:srgbClr val="000000"/>
                </a:solidFill>
                <a:latin typeface="Arial" pitchFamily="34"/>
                <a:ea typeface="Microsoft YaHei" pitchFamily="2"/>
                <a:cs typeface="Mangal" pitchFamily="2"/>
              </a:rPr>
              <a:t>of</a:t>
            </a:r>
            <a:r>
              <a:rPr lang="de-DE" sz="2000" dirty="0">
                <a:solidFill>
                  <a:srgbClr val="000000"/>
                </a:solidFill>
                <a:latin typeface="Arial" pitchFamily="34"/>
                <a:ea typeface="Microsoft YaHei" pitchFamily="2"/>
                <a:cs typeface="Mangal" pitchFamily="2"/>
              </a:rPr>
              <a:t> a </a:t>
            </a:r>
            <a:r>
              <a:rPr lang="de-DE" sz="2000" dirty="0" err="1">
                <a:solidFill>
                  <a:srgbClr val="000000"/>
                </a:solidFill>
                <a:latin typeface="Arial" pitchFamily="34"/>
                <a:ea typeface="Microsoft YaHei" pitchFamily="2"/>
                <a:cs typeface="Mangal" pitchFamily="2"/>
              </a:rPr>
              <a:t>true</a:t>
            </a:r>
            <a:r>
              <a:rPr lang="de-DE" sz="2000" dirty="0">
                <a:solidFill>
                  <a:srgbClr val="000000"/>
                </a:solidFill>
                <a:latin typeface="Arial" pitchFamily="34"/>
                <a:ea typeface="Microsoft YaHei" pitchFamily="2"/>
                <a:cs typeface="Mangal" pitchFamily="2"/>
              </a:rPr>
              <a:t> null </a:t>
            </a:r>
            <a:r>
              <a:rPr lang="de-DE" sz="2000" dirty="0" err="1">
                <a:solidFill>
                  <a:srgbClr val="000000"/>
                </a:solidFill>
                <a:latin typeface="Arial" pitchFamily="34"/>
                <a:ea typeface="Microsoft YaHei" pitchFamily="2"/>
                <a:cs typeface="Mangal" pitchFamily="2"/>
              </a:rPr>
              <a:t>hypothesis</a:t>
            </a:r>
            <a:r>
              <a:rPr lang="de-DE" sz="2000" dirty="0">
                <a:solidFill>
                  <a:srgbClr val="000000"/>
                </a:solidFill>
                <a:latin typeface="Arial" pitchFamily="34"/>
                <a:ea typeface="Microsoft YaHei" pitchFamily="2"/>
                <a:cs typeface="Mangal" pitchFamily="2"/>
              </a:rPr>
              <a:t>.</a:t>
            </a:r>
          </a:p>
          <a:p>
            <a:pPr marL="457200" lvl="2" defTabSz="914354">
              <a:buClr>
                <a:srgbClr val="000000"/>
              </a:buClr>
              <a:buSzPct val="100000"/>
              <a:buFont typeface="Arial" pitchFamily="34"/>
              <a:buChar char="•"/>
              <a:tabLst>
                <a:tab pos="0" algn="l"/>
                <a:tab pos="914354" algn="l"/>
                <a:tab pos="1828709" algn="l"/>
                <a:tab pos="2743062" algn="l"/>
                <a:tab pos="3657418" algn="l"/>
                <a:tab pos="4571772" algn="l"/>
                <a:tab pos="5486126" algn="l"/>
                <a:tab pos="6400480" algn="l"/>
                <a:tab pos="7314834" algn="l"/>
                <a:tab pos="8229189" algn="l"/>
                <a:tab pos="9143542" algn="l"/>
                <a:tab pos="10057898" algn="l"/>
              </a:tabLst>
              <a:defRPr sz="1800" b="0" i="0" u="none" strike="noStrike" kern="0" cap="none" spc="0" baseline="0">
                <a:solidFill>
                  <a:srgbClr val="000000"/>
                </a:solidFill>
                <a:uFillTx/>
              </a:defRPr>
            </a:pPr>
            <a:r>
              <a:rPr lang="de-DE" sz="2000" dirty="0">
                <a:solidFill>
                  <a:srgbClr val="000000"/>
                </a:solidFill>
                <a:latin typeface="Arial" pitchFamily="34"/>
                <a:ea typeface="Microsoft YaHei" pitchFamily="2"/>
                <a:cs typeface="Mangal" pitchFamily="2"/>
              </a:rPr>
              <a:t> </a:t>
            </a:r>
            <a:r>
              <a:rPr lang="de-DE" sz="2000" dirty="0" err="1" smtClean="0">
                <a:solidFill>
                  <a:srgbClr val="000000"/>
                </a:solidFill>
                <a:latin typeface="Arial" pitchFamily="34"/>
                <a:ea typeface="Microsoft YaHei" pitchFamily="2"/>
                <a:cs typeface="Mangal" pitchFamily="2"/>
              </a:rPr>
              <a:t>false</a:t>
            </a:r>
            <a:r>
              <a:rPr lang="de-DE" sz="2000" dirty="0" smtClean="0">
                <a:solidFill>
                  <a:srgbClr val="000000"/>
                </a:solidFill>
                <a:latin typeface="Arial" pitchFamily="34"/>
                <a:ea typeface="Microsoft YaHei" pitchFamily="2"/>
                <a:cs typeface="Mangal" pitchFamily="2"/>
              </a:rPr>
              <a:t> </a:t>
            </a:r>
            <a:r>
              <a:rPr lang="de-DE" sz="2000" dirty="0">
                <a:solidFill>
                  <a:srgbClr val="000000"/>
                </a:solidFill>
                <a:latin typeface="Arial" pitchFamily="34"/>
                <a:ea typeface="Microsoft YaHei" pitchFamily="2"/>
                <a:cs typeface="Mangal" pitchFamily="2"/>
              </a:rPr>
              <a:t>positive (</a:t>
            </a:r>
            <a:r>
              <a:rPr lang="de-DE" dirty="0">
                <a:solidFill>
                  <a:srgbClr val="000000"/>
                </a:solidFill>
                <a:latin typeface="Arial" pitchFamily="34"/>
                <a:ea typeface="Microsoft YaHei" pitchFamily="2"/>
                <a:cs typeface="Mangal" pitchFamily="2"/>
              </a:rPr>
              <a:t>α</a:t>
            </a:r>
            <a:r>
              <a:rPr lang="de-DE" sz="2000" dirty="0">
                <a:solidFill>
                  <a:srgbClr val="000000"/>
                </a:solidFill>
                <a:latin typeface="Arial" pitchFamily="34"/>
                <a:ea typeface="Microsoft YaHei" pitchFamily="2"/>
                <a:cs typeface="Mangal" pitchFamily="2"/>
              </a:rPr>
              <a:t>)</a:t>
            </a:r>
          </a:p>
          <a:p>
            <a:pPr marL="457200" lvl="2" defTabSz="914354">
              <a:buClr>
                <a:srgbClr val="000000"/>
              </a:buClr>
              <a:buSzPct val="100000"/>
              <a:buFont typeface="Arial" pitchFamily="34"/>
              <a:buChar char="•"/>
              <a:tabLst>
                <a:tab pos="0" algn="l"/>
                <a:tab pos="914354" algn="l"/>
                <a:tab pos="1828709" algn="l"/>
                <a:tab pos="2743062" algn="l"/>
                <a:tab pos="3657418" algn="l"/>
                <a:tab pos="4571772" algn="l"/>
                <a:tab pos="5486126" algn="l"/>
                <a:tab pos="6400480" algn="l"/>
                <a:tab pos="7314834" algn="l"/>
                <a:tab pos="8229189" algn="l"/>
                <a:tab pos="9143542" algn="l"/>
                <a:tab pos="10057898" algn="l"/>
              </a:tabLst>
              <a:defRPr sz="1800" b="0" i="0" u="none" strike="noStrike" kern="0" cap="none" spc="0" baseline="0">
                <a:solidFill>
                  <a:srgbClr val="000000"/>
                </a:solidFill>
                <a:uFillTx/>
              </a:defRPr>
            </a:pPr>
            <a:r>
              <a:rPr lang="de-DE" sz="2000" dirty="0">
                <a:solidFill>
                  <a:srgbClr val="000000"/>
                </a:solidFill>
                <a:latin typeface="Arial" pitchFamily="34"/>
                <a:ea typeface="Microsoft YaHei" pitchFamily="2"/>
                <a:cs typeface="Mangal" pitchFamily="2"/>
              </a:rPr>
              <a:t> </a:t>
            </a:r>
            <a:r>
              <a:rPr lang="de-DE" sz="2000" dirty="0" err="1">
                <a:solidFill>
                  <a:srgbClr val="000000"/>
                </a:solidFill>
                <a:latin typeface="Arial" pitchFamily="34"/>
                <a:ea typeface="Microsoft YaHei" pitchFamily="2"/>
                <a:cs typeface="Mangal" pitchFamily="2"/>
              </a:rPr>
              <a:t>test</a:t>
            </a:r>
            <a:r>
              <a:rPr lang="de-DE" sz="2000" dirty="0">
                <a:solidFill>
                  <a:srgbClr val="000000"/>
                </a:solidFill>
                <a:latin typeface="Arial" pitchFamily="34"/>
                <a:ea typeface="Microsoft YaHei" pitchFamily="2"/>
                <a:cs typeface="Mangal" pitchFamily="2"/>
              </a:rPr>
              <a:t> </a:t>
            </a:r>
            <a:r>
              <a:rPr lang="de-DE" sz="2000" dirty="0" err="1">
                <a:solidFill>
                  <a:srgbClr val="000000"/>
                </a:solidFill>
                <a:latin typeface="Arial" pitchFamily="34"/>
                <a:ea typeface="Microsoft YaHei" pitchFamily="2"/>
                <a:cs typeface="Mangal" pitchFamily="2"/>
              </a:rPr>
              <a:t>incorrectly</a:t>
            </a:r>
            <a:r>
              <a:rPr lang="de-DE" sz="2000" dirty="0">
                <a:solidFill>
                  <a:srgbClr val="000000"/>
                </a:solidFill>
                <a:latin typeface="Arial" pitchFamily="34"/>
                <a:ea typeface="Microsoft YaHei" pitchFamily="2"/>
                <a:cs typeface="Mangal" pitchFamily="2"/>
              </a:rPr>
              <a:t> </a:t>
            </a:r>
            <a:r>
              <a:rPr lang="de-DE" sz="2000" dirty="0" err="1">
                <a:solidFill>
                  <a:srgbClr val="000000"/>
                </a:solidFill>
                <a:latin typeface="Arial" pitchFamily="34"/>
                <a:ea typeface="Microsoft YaHei" pitchFamily="2"/>
                <a:cs typeface="Mangal" pitchFamily="2"/>
              </a:rPr>
              <a:t>indicates</a:t>
            </a:r>
            <a:r>
              <a:rPr lang="de-DE" sz="2000" dirty="0">
                <a:solidFill>
                  <a:srgbClr val="000000"/>
                </a:solidFill>
                <a:latin typeface="Arial" pitchFamily="34"/>
                <a:ea typeface="Microsoft YaHei" pitchFamily="2"/>
                <a:cs typeface="Mangal" pitchFamily="2"/>
              </a:rPr>
              <a:t> </a:t>
            </a:r>
            <a:r>
              <a:rPr lang="de-DE" sz="2000" dirty="0" err="1">
                <a:solidFill>
                  <a:srgbClr val="000000"/>
                </a:solidFill>
                <a:latin typeface="Arial" pitchFamily="34"/>
                <a:ea typeface="Microsoft YaHei" pitchFamily="2"/>
                <a:cs typeface="Mangal" pitchFamily="2"/>
              </a:rPr>
              <a:t>disease</a:t>
            </a:r>
            <a:endParaRPr lang="de-DE" sz="2000" dirty="0">
              <a:solidFill>
                <a:srgbClr val="000000"/>
              </a:solidFill>
              <a:latin typeface="Arial" pitchFamily="34"/>
              <a:ea typeface="Microsoft YaHei" pitchFamily="2"/>
              <a:cs typeface="Mangal" pitchFamily="2"/>
            </a:endParaRPr>
          </a:p>
          <a:p>
            <a:pPr marL="457200" lvl="2" defTabSz="914354">
              <a:buClr>
                <a:srgbClr val="000000"/>
              </a:buClr>
              <a:buSzPct val="100000"/>
              <a:buFont typeface="Arial" pitchFamily="34"/>
              <a:buChar char="•"/>
              <a:tabLst>
                <a:tab pos="0" algn="l"/>
                <a:tab pos="914354" algn="l"/>
                <a:tab pos="1828709" algn="l"/>
                <a:tab pos="2743062" algn="l"/>
                <a:tab pos="3657418" algn="l"/>
                <a:tab pos="4571772" algn="l"/>
                <a:tab pos="5486126" algn="l"/>
                <a:tab pos="6400480" algn="l"/>
                <a:tab pos="7314834" algn="l"/>
                <a:tab pos="8229189" algn="l"/>
                <a:tab pos="9143542" algn="l"/>
                <a:tab pos="10057898" algn="l"/>
              </a:tabLst>
              <a:defRPr sz="1800" b="0" i="0" u="none" strike="noStrike" kern="0" cap="none" spc="0" baseline="0">
                <a:solidFill>
                  <a:srgbClr val="000000"/>
                </a:solidFill>
                <a:uFillTx/>
              </a:defRPr>
            </a:pPr>
            <a:r>
              <a:rPr lang="de-DE" sz="2000" dirty="0">
                <a:solidFill>
                  <a:srgbClr val="000000"/>
                </a:solidFill>
                <a:latin typeface="Arial" pitchFamily="34"/>
                <a:ea typeface="Microsoft YaHei" pitchFamily="2"/>
                <a:cs typeface="Mangal" pitchFamily="2"/>
              </a:rPr>
              <a:t> </a:t>
            </a:r>
            <a:r>
              <a:rPr lang="de-DE" sz="2000" dirty="0" err="1">
                <a:solidFill>
                  <a:srgbClr val="000000"/>
                </a:solidFill>
                <a:latin typeface="Arial" pitchFamily="34"/>
                <a:ea typeface="Microsoft YaHei" pitchFamily="2"/>
                <a:cs typeface="Mangal" pitchFamily="2"/>
              </a:rPr>
              <a:t>medical</a:t>
            </a:r>
            <a:r>
              <a:rPr lang="de-DE" sz="2000" dirty="0">
                <a:solidFill>
                  <a:srgbClr val="000000"/>
                </a:solidFill>
                <a:latin typeface="Arial" pitchFamily="34"/>
                <a:ea typeface="Microsoft YaHei" pitchFamily="2"/>
                <a:cs typeface="Mangal" pitchFamily="2"/>
              </a:rPr>
              <a:t> </a:t>
            </a:r>
            <a:r>
              <a:rPr lang="de-DE" sz="2000" dirty="0" err="1">
                <a:solidFill>
                  <a:srgbClr val="000000"/>
                </a:solidFill>
                <a:latin typeface="Arial" pitchFamily="34"/>
                <a:ea typeface="Microsoft YaHei" pitchFamily="2"/>
                <a:cs typeface="Mangal" pitchFamily="2"/>
              </a:rPr>
              <a:t>treatment</a:t>
            </a:r>
            <a:r>
              <a:rPr lang="de-DE" sz="2000" dirty="0">
                <a:solidFill>
                  <a:srgbClr val="000000"/>
                </a:solidFill>
                <a:latin typeface="Arial" pitchFamily="34"/>
                <a:ea typeface="Microsoft YaHei" pitchFamily="2"/>
                <a:cs typeface="Mangal" pitchFamily="2"/>
              </a:rPr>
              <a:t> </a:t>
            </a:r>
            <a:r>
              <a:rPr lang="de-DE" sz="2000" dirty="0" err="1">
                <a:solidFill>
                  <a:srgbClr val="000000"/>
                </a:solidFill>
                <a:latin typeface="Arial" pitchFamily="34"/>
                <a:ea typeface="Microsoft YaHei" pitchFamily="2"/>
                <a:cs typeface="Mangal" pitchFamily="2"/>
              </a:rPr>
              <a:t>appears</a:t>
            </a:r>
            <a:r>
              <a:rPr lang="de-DE" sz="2000" dirty="0">
                <a:solidFill>
                  <a:srgbClr val="000000"/>
                </a:solidFill>
                <a:latin typeface="Arial" pitchFamily="34"/>
                <a:ea typeface="Microsoft YaHei" pitchFamily="2"/>
                <a:cs typeface="Mangal" pitchFamily="2"/>
              </a:rPr>
              <a:t> </a:t>
            </a:r>
            <a:r>
              <a:rPr lang="de-DE" sz="2000" dirty="0" err="1">
                <a:solidFill>
                  <a:srgbClr val="000000"/>
                </a:solidFill>
                <a:latin typeface="Arial" pitchFamily="34"/>
                <a:ea typeface="Microsoft YaHei" pitchFamily="2"/>
                <a:cs typeface="Mangal" pitchFamily="2"/>
              </a:rPr>
              <a:t>to</a:t>
            </a:r>
            <a:r>
              <a:rPr lang="de-DE" sz="2000" dirty="0">
                <a:solidFill>
                  <a:srgbClr val="000000"/>
                </a:solidFill>
                <a:latin typeface="Arial" pitchFamily="34"/>
                <a:ea typeface="Microsoft YaHei" pitchFamily="2"/>
                <a:cs typeface="Mangal" pitchFamily="2"/>
              </a:rPr>
              <a:t> </a:t>
            </a:r>
            <a:r>
              <a:rPr lang="de-DE" sz="2000" dirty="0" err="1">
                <a:solidFill>
                  <a:srgbClr val="000000"/>
                </a:solidFill>
                <a:latin typeface="Arial" pitchFamily="34"/>
                <a:ea typeface="Microsoft YaHei" pitchFamily="2"/>
                <a:cs typeface="Mangal" pitchFamily="2"/>
              </a:rPr>
              <a:t>cure</a:t>
            </a:r>
            <a:r>
              <a:rPr lang="de-DE" sz="2000" dirty="0">
                <a:solidFill>
                  <a:srgbClr val="000000"/>
                </a:solidFill>
                <a:latin typeface="Arial" pitchFamily="34"/>
                <a:ea typeface="Microsoft YaHei" pitchFamily="2"/>
                <a:cs typeface="Mangal" pitchFamily="2"/>
              </a:rPr>
              <a:t> a </a:t>
            </a:r>
            <a:r>
              <a:rPr lang="de-DE" sz="2000" dirty="0" err="1">
                <a:solidFill>
                  <a:srgbClr val="000000"/>
                </a:solidFill>
                <a:latin typeface="Arial" pitchFamily="34"/>
                <a:ea typeface="Microsoft YaHei" pitchFamily="2"/>
                <a:cs typeface="Mangal" pitchFamily="2"/>
              </a:rPr>
              <a:t>disease</a:t>
            </a:r>
            <a:endParaRPr lang="de-DE" sz="2000" dirty="0">
              <a:solidFill>
                <a:srgbClr val="000000"/>
              </a:solidFill>
              <a:latin typeface="Arial" pitchFamily="34"/>
              <a:ea typeface="Microsoft YaHei" pitchFamily="2"/>
              <a:cs typeface="Mangal" pitchFamily="2"/>
            </a:endParaRPr>
          </a:p>
          <a:p>
            <a:pPr defTabSz="914354">
              <a:buClr>
                <a:srgbClr val="000000"/>
              </a:buClr>
              <a:buSzPct val="100000"/>
              <a:buFont typeface="Arial" pitchFamily="34"/>
              <a:buChar char="•"/>
              <a:tabLst>
                <a:tab pos="0" algn="l"/>
                <a:tab pos="914354" algn="l"/>
                <a:tab pos="1828709" algn="l"/>
                <a:tab pos="2743062" algn="l"/>
                <a:tab pos="3657418" algn="l"/>
                <a:tab pos="4571772" algn="l"/>
                <a:tab pos="5486126" algn="l"/>
                <a:tab pos="6400480" algn="l"/>
                <a:tab pos="7314834" algn="l"/>
                <a:tab pos="8229189" algn="l"/>
                <a:tab pos="9143542" algn="l"/>
                <a:tab pos="10057898" algn="l"/>
              </a:tabLst>
              <a:defRPr sz="1800" b="0" i="0" u="none" strike="noStrike" kern="0" cap="none" spc="0" baseline="0">
                <a:solidFill>
                  <a:srgbClr val="000000"/>
                </a:solidFill>
                <a:uFillTx/>
              </a:defRPr>
            </a:pPr>
            <a:r>
              <a:rPr lang="de-DE" sz="2000" dirty="0">
                <a:solidFill>
                  <a:srgbClr val="000000"/>
                </a:solidFill>
                <a:latin typeface="Arial" pitchFamily="34"/>
                <a:ea typeface="Microsoft YaHei" pitchFamily="2"/>
                <a:cs typeface="Mangal" pitchFamily="2"/>
              </a:rPr>
              <a:t> A </a:t>
            </a:r>
            <a:r>
              <a:rPr lang="de-DE" sz="2000" b="1" dirty="0">
                <a:solidFill>
                  <a:srgbClr val="000000"/>
                </a:solidFill>
                <a:latin typeface="Arial" pitchFamily="34"/>
                <a:ea typeface="Microsoft YaHei" pitchFamily="2"/>
                <a:cs typeface="Mangal" pitchFamily="2"/>
              </a:rPr>
              <a:t>type II </a:t>
            </a:r>
            <a:r>
              <a:rPr lang="de-DE" sz="2000" b="1" dirty="0" err="1">
                <a:solidFill>
                  <a:srgbClr val="000000"/>
                </a:solidFill>
                <a:latin typeface="Arial" pitchFamily="34"/>
                <a:ea typeface="Microsoft YaHei" pitchFamily="2"/>
                <a:cs typeface="Mangal" pitchFamily="2"/>
              </a:rPr>
              <a:t>error</a:t>
            </a:r>
            <a:r>
              <a:rPr lang="de-DE" sz="2000" dirty="0">
                <a:solidFill>
                  <a:srgbClr val="000000"/>
                </a:solidFill>
                <a:latin typeface="Arial" pitchFamily="34"/>
                <a:ea typeface="Microsoft YaHei" pitchFamily="2"/>
                <a:cs typeface="Mangal" pitchFamily="2"/>
              </a:rPr>
              <a:t> </a:t>
            </a:r>
            <a:r>
              <a:rPr lang="de-DE" sz="2000" dirty="0" err="1">
                <a:solidFill>
                  <a:srgbClr val="000000"/>
                </a:solidFill>
                <a:latin typeface="Arial" pitchFamily="34"/>
                <a:ea typeface="Microsoft YaHei" pitchFamily="2"/>
                <a:cs typeface="Mangal" pitchFamily="2"/>
              </a:rPr>
              <a:t>is</a:t>
            </a:r>
            <a:r>
              <a:rPr lang="de-DE" sz="2000" dirty="0">
                <a:solidFill>
                  <a:srgbClr val="000000"/>
                </a:solidFill>
                <a:latin typeface="Arial" pitchFamily="34"/>
                <a:ea typeface="Microsoft YaHei" pitchFamily="2"/>
                <a:cs typeface="Mangal" pitchFamily="2"/>
              </a:rPr>
              <a:t> the </a:t>
            </a:r>
            <a:r>
              <a:rPr lang="de-DE" sz="2000" dirty="0" err="1">
                <a:solidFill>
                  <a:srgbClr val="000000"/>
                </a:solidFill>
                <a:latin typeface="Arial" pitchFamily="34"/>
                <a:ea typeface="Microsoft YaHei" pitchFamily="2"/>
                <a:cs typeface="Mangal" pitchFamily="2"/>
              </a:rPr>
              <a:t>failure</a:t>
            </a:r>
            <a:r>
              <a:rPr lang="de-DE" sz="2000" dirty="0">
                <a:solidFill>
                  <a:srgbClr val="000000"/>
                </a:solidFill>
                <a:latin typeface="Arial" pitchFamily="34"/>
                <a:ea typeface="Microsoft YaHei" pitchFamily="2"/>
                <a:cs typeface="Mangal" pitchFamily="2"/>
              </a:rPr>
              <a:t> </a:t>
            </a:r>
            <a:r>
              <a:rPr lang="de-DE" sz="2000" dirty="0" err="1">
                <a:solidFill>
                  <a:srgbClr val="000000"/>
                </a:solidFill>
                <a:latin typeface="Arial" pitchFamily="34"/>
                <a:ea typeface="Microsoft YaHei" pitchFamily="2"/>
                <a:cs typeface="Mangal" pitchFamily="2"/>
              </a:rPr>
              <a:t>to</a:t>
            </a:r>
            <a:r>
              <a:rPr lang="de-DE" sz="2000" dirty="0">
                <a:solidFill>
                  <a:srgbClr val="000000"/>
                </a:solidFill>
                <a:latin typeface="Arial" pitchFamily="34"/>
                <a:ea typeface="Microsoft YaHei" pitchFamily="2"/>
                <a:cs typeface="Mangal" pitchFamily="2"/>
              </a:rPr>
              <a:t> </a:t>
            </a:r>
            <a:r>
              <a:rPr lang="de-DE" sz="2000" dirty="0" err="1">
                <a:solidFill>
                  <a:srgbClr val="000000"/>
                </a:solidFill>
                <a:latin typeface="Arial" pitchFamily="34"/>
                <a:ea typeface="Microsoft YaHei" pitchFamily="2"/>
                <a:cs typeface="Mangal" pitchFamily="2"/>
              </a:rPr>
              <a:t>reject</a:t>
            </a:r>
            <a:r>
              <a:rPr lang="de-DE" sz="2000" dirty="0">
                <a:solidFill>
                  <a:srgbClr val="000000"/>
                </a:solidFill>
                <a:latin typeface="Arial" pitchFamily="34"/>
                <a:ea typeface="Microsoft YaHei" pitchFamily="2"/>
                <a:cs typeface="Mangal" pitchFamily="2"/>
              </a:rPr>
              <a:t> a </a:t>
            </a:r>
            <a:r>
              <a:rPr lang="de-DE" sz="2000" dirty="0" err="1">
                <a:solidFill>
                  <a:srgbClr val="000000"/>
                </a:solidFill>
                <a:latin typeface="Arial" pitchFamily="34"/>
                <a:ea typeface="Microsoft YaHei" pitchFamily="2"/>
                <a:cs typeface="Mangal" pitchFamily="2"/>
              </a:rPr>
              <a:t>false</a:t>
            </a:r>
            <a:r>
              <a:rPr lang="de-DE" sz="2000" dirty="0">
                <a:solidFill>
                  <a:srgbClr val="000000"/>
                </a:solidFill>
                <a:latin typeface="Arial" pitchFamily="34"/>
                <a:ea typeface="Microsoft YaHei" pitchFamily="2"/>
                <a:cs typeface="Mangal" pitchFamily="2"/>
              </a:rPr>
              <a:t> null </a:t>
            </a:r>
            <a:r>
              <a:rPr lang="de-DE" sz="2000" dirty="0" err="1">
                <a:solidFill>
                  <a:srgbClr val="000000"/>
                </a:solidFill>
                <a:latin typeface="Arial" pitchFamily="34"/>
                <a:ea typeface="Microsoft YaHei" pitchFamily="2"/>
                <a:cs typeface="Mangal" pitchFamily="2"/>
              </a:rPr>
              <a:t>hypothesis</a:t>
            </a:r>
            <a:r>
              <a:rPr lang="de-DE" sz="2000" dirty="0">
                <a:solidFill>
                  <a:srgbClr val="000000"/>
                </a:solidFill>
                <a:latin typeface="Arial" pitchFamily="34"/>
                <a:ea typeface="Microsoft YaHei" pitchFamily="2"/>
                <a:cs typeface="Mangal" pitchFamily="2"/>
              </a:rPr>
              <a:t>.</a:t>
            </a:r>
          </a:p>
          <a:p>
            <a:pPr marL="457200" lvl="2" defTabSz="914354">
              <a:buClr>
                <a:srgbClr val="000000"/>
              </a:buClr>
              <a:buSzPct val="100000"/>
              <a:buFont typeface="Arial" pitchFamily="34"/>
              <a:buChar char="•"/>
              <a:tabLst>
                <a:tab pos="0" algn="l"/>
                <a:tab pos="914354" algn="l"/>
                <a:tab pos="1828709" algn="l"/>
                <a:tab pos="2743062" algn="l"/>
                <a:tab pos="3657418" algn="l"/>
                <a:tab pos="4571772" algn="l"/>
                <a:tab pos="5486126" algn="l"/>
                <a:tab pos="6400480" algn="l"/>
                <a:tab pos="7314834" algn="l"/>
                <a:tab pos="8229189" algn="l"/>
                <a:tab pos="9143542" algn="l"/>
                <a:tab pos="10057898" algn="l"/>
              </a:tabLst>
              <a:defRPr sz="1800" b="0" i="0" u="none" strike="noStrike" kern="0" cap="none" spc="0" baseline="0">
                <a:solidFill>
                  <a:srgbClr val="000000"/>
                </a:solidFill>
                <a:uFillTx/>
              </a:defRPr>
            </a:pPr>
            <a:r>
              <a:rPr lang="de-DE" sz="2000" dirty="0">
                <a:solidFill>
                  <a:srgbClr val="000000"/>
                </a:solidFill>
                <a:latin typeface="Arial" pitchFamily="34"/>
                <a:ea typeface="Microsoft YaHei" pitchFamily="2"/>
                <a:cs typeface="Mangal" pitchFamily="2"/>
              </a:rPr>
              <a:t> </a:t>
            </a:r>
            <a:r>
              <a:rPr lang="de-DE" sz="2000" dirty="0" err="1">
                <a:solidFill>
                  <a:srgbClr val="000000"/>
                </a:solidFill>
                <a:latin typeface="Arial" pitchFamily="34"/>
                <a:ea typeface="Microsoft YaHei" pitchFamily="2"/>
                <a:cs typeface="Mangal" pitchFamily="2"/>
              </a:rPr>
              <a:t>false</a:t>
            </a:r>
            <a:r>
              <a:rPr lang="de-DE" sz="2000" dirty="0">
                <a:solidFill>
                  <a:srgbClr val="000000"/>
                </a:solidFill>
                <a:latin typeface="Arial" pitchFamily="34"/>
                <a:ea typeface="Microsoft YaHei" pitchFamily="2"/>
                <a:cs typeface="Mangal" pitchFamily="2"/>
              </a:rPr>
              <a:t> negative (</a:t>
            </a:r>
            <a:r>
              <a:rPr lang="de-DE" dirty="0">
                <a:solidFill>
                  <a:srgbClr val="000000"/>
                </a:solidFill>
                <a:latin typeface="Arial" pitchFamily="34"/>
                <a:ea typeface="Microsoft YaHei" pitchFamily="2"/>
                <a:cs typeface="Mangal" pitchFamily="2"/>
              </a:rPr>
              <a:t>β</a:t>
            </a:r>
            <a:r>
              <a:rPr lang="de-DE" sz="2000" dirty="0">
                <a:solidFill>
                  <a:srgbClr val="000000"/>
                </a:solidFill>
                <a:latin typeface="Arial" pitchFamily="34"/>
                <a:ea typeface="Microsoft YaHei" pitchFamily="2"/>
                <a:cs typeface="Mangal" pitchFamily="2"/>
              </a:rPr>
              <a:t>)</a:t>
            </a:r>
          </a:p>
          <a:p>
            <a:pPr marL="457200" lvl="2" defTabSz="914354">
              <a:buClr>
                <a:srgbClr val="000000"/>
              </a:buClr>
              <a:buSzPct val="100000"/>
              <a:buFont typeface="Arial" pitchFamily="34"/>
              <a:buChar char="•"/>
              <a:tabLst>
                <a:tab pos="0" algn="l"/>
                <a:tab pos="914354" algn="l"/>
                <a:tab pos="1828709" algn="l"/>
                <a:tab pos="2743062" algn="l"/>
                <a:tab pos="3657418" algn="l"/>
                <a:tab pos="4571772" algn="l"/>
                <a:tab pos="5486126" algn="l"/>
                <a:tab pos="6400480" algn="l"/>
                <a:tab pos="7314834" algn="l"/>
                <a:tab pos="8229189" algn="l"/>
                <a:tab pos="9143542" algn="l"/>
                <a:tab pos="10057898" algn="l"/>
              </a:tabLst>
              <a:defRPr sz="1800" b="0" i="0" u="none" strike="noStrike" kern="0" cap="none" spc="0" baseline="0">
                <a:solidFill>
                  <a:srgbClr val="000000"/>
                </a:solidFill>
                <a:uFillTx/>
              </a:defRPr>
            </a:pPr>
            <a:r>
              <a:rPr lang="de-DE" sz="2000" dirty="0">
                <a:solidFill>
                  <a:srgbClr val="000000"/>
                </a:solidFill>
                <a:latin typeface="Arial" pitchFamily="34"/>
                <a:ea typeface="Microsoft YaHei" pitchFamily="2"/>
                <a:cs typeface="Mangal" pitchFamily="2"/>
              </a:rPr>
              <a:t> </a:t>
            </a:r>
            <a:r>
              <a:rPr lang="de-DE" sz="2000" dirty="0" err="1">
                <a:solidFill>
                  <a:srgbClr val="000000"/>
                </a:solidFill>
                <a:latin typeface="Arial" pitchFamily="34"/>
                <a:ea typeface="Microsoft YaHei" pitchFamily="2"/>
                <a:cs typeface="Mangal" pitchFamily="2"/>
              </a:rPr>
              <a:t>blood</a:t>
            </a:r>
            <a:r>
              <a:rPr lang="de-DE" sz="2000" dirty="0">
                <a:solidFill>
                  <a:srgbClr val="000000"/>
                </a:solidFill>
                <a:latin typeface="Arial" pitchFamily="34"/>
                <a:ea typeface="Microsoft YaHei" pitchFamily="2"/>
                <a:cs typeface="Mangal" pitchFamily="2"/>
              </a:rPr>
              <a:t> </a:t>
            </a:r>
            <a:r>
              <a:rPr lang="de-DE" sz="2000" dirty="0" err="1">
                <a:solidFill>
                  <a:srgbClr val="000000"/>
                </a:solidFill>
                <a:latin typeface="Arial" pitchFamily="34"/>
                <a:ea typeface="Microsoft YaHei" pitchFamily="2"/>
                <a:cs typeface="Mangal" pitchFamily="2"/>
              </a:rPr>
              <a:t>test</a:t>
            </a:r>
            <a:r>
              <a:rPr lang="de-DE" sz="2000" dirty="0">
                <a:solidFill>
                  <a:srgbClr val="000000"/>
                </a:solidFill>
                <a:latin typeface="Arial" pitchFamily="34"/>
                <a:ea typeface="Microsoft YaHei" pitchFamily="2"/>
                <a:cs typeface="Mangal" pitchFamily="2"/>
              </a:rPr>
              <a:t> </a:t>
            </a:r>
            <a:r>
              <a:rPr lang="de-DE" sz="2000" dirty="0" err="1">
                <a:solidFill>
                  <a:srgbClr val="000000"/>
                </a:solidFill>
                <a:latin typeface="Arial" pitchFamily="34"/>
                <a:ea typeface="Microsoft YaHei" pitchFamily="2"/>
                <a:cs typeface="Mangal" pitchFamily="2"/>
              </a:rPr>
              <a:t>failing</a:t>
            </a:r>
            <a:r>
              <a:rPr lang="de-DE" sz="2000" dirty="0">
                <a:solidFill>
                  <a:srgbClr val="000000"/>
                </a:solidFill>
                <a:latin typeface="Arial" pitchFamily="34"/>
                <a:ea typeface="Microsoft YaHei" pitchFamily="2"/>
                <a:cs typeface="Mangal" pitchFamily="2"/>
              </a:rPr>
              <a:t> </a:t>
            </a:r>
            <a:r>
              <a:rPr lang="de-DE" sz="2000" dirty="0" err="1">
                <a:solidFill>
                  <a:srgbClr val="000000"/>
                </a:solidFill>
                <a:latin typeface="Arial" pitchFamily="34"/>
                <a:ea typeface="Microsoft YaHei" pitchFamily="2"/>
                <a:cs typeface="Mangal" pitchFamily="2"/>
              </a:rPr>
              <a:t>to</a:t>
            </a:r>
            <a:r>
              <a:rPr lang="de-DE" sz="2000" dirty="0">
                <a:solidFill>
                  <a:srgbClr val="000000"/>
                </a:solidFill>
                <a:latin typeface="Arial" pitchFamily="34"/>
                <a:ea typeface="Microsoft YaHei" pitchFamily="2"/>
                <a:cs typeface="Mangal" pitchFamily="2"/>
              </a:rPr>
              <a:t> </a:t>
            </a:r>
            <a:r>
              <a:rPr lang="de-DE" sz="2000" dirty="0" err="1">
                <a:solidFill>
                  <a:srgbClr val="000000"/>
                </a:solidFill>
                <a:latin typeface="Arial" pitchFamily="34"/>
                <a:ea typeface="Microsoft YaHei" pitchFamily="2"/>
                <a:cs typeface="Mangal" pitchFamily="2"/>
              </a:rPr>
              <a:t>detect</a:t>
            </a:r>
            <a:r>
              <a:rPr lang="de-DE" sz="2000" dirty="0">
                <a:solidFill>
                  <a:srgbClr val="000000"/>
                </a:solidFill>
                <a:latin typeface="Arial" pitchFamily="34"/>
                <a:ea typeface="Microsoft YaHei" pitchFamily="2"/>
                <a:cs typeface="Mangal" pitchFamily="2"/>
              </a:rPr>
              <a:t> the </a:t>
            </a:r>
            <a:r>
              <a:rPr lang="de-DE" sz="2000" dirty="0" err="1">
                <a:solidFill>
                  <a:srgbClr val="000000"/>
                </a:solidFill>
                <a:latin typeface="Arial" pitchFamily="34"/>
                <a:ea typeface="Microsoft YaHei" pitchFamily="2"/>
                <a:cs typeface="Mangal" pitchFamily="2"/>
              </a:rPr>
              <a:t>disease</a:t>
            </a:r>
            <a:endParaRPr lang="de-DE" sz="2000" dirty="0">
              <a:solidFill>
                <a:srgbClr val="000000"/>
              </a:solidFill>
              <a:latin typeface="Arial" pitchFamily="34"/>
              <a:ea typeface="Microsoft YaHei" pitchFamily="2"/>
              <a:cs typeface="Mangal" pitchFamily="2"/>
            </a:endParaRPr>
          </a:p>
          <a:p>
            <a:pPr marL="457200" lvl="2" defTabSz="914354">
              <a:buClr>
                <a:srgbClr val="000000"/>
              </a:buClr>
              <a:buSzPct val="100000"/>
              <a:buFont typeface="Arial" pitchFamily="34"/>
              <a:buChar char="•"/>
              <a:tabLst>
                <a:tab pos="0" algn="l"/>
                <a:tab pos="914354" algn="l"/>
                <a:tab pos="1828709" algn="l"/>
                <a:tab pos="2743062" algn="l"/>
                <a:tab pos="3657418" algn="l"/>
                <a:tab pos="4571772" algn="l"/>
                <a:tab pos="5486126" algn="l"/>
                <a:tab pos="6400480" algn="l"/>
                <a:tab pos="7314834" algn="l"/>
                <a:tab pos="8229189" algn="l"/>
                <a:tab pos="9143542" algn="l"/>
                <a:tab pos="10057898" algn="l"/>
              </a:tabLst>
              <a:defRPr sz="1800" b="0" i="0" u="none" strike="noStrike" kern="0" cap="none" spc="0" baseline="0">
                <a:solidFill>
                  <a:srgbClr val="000000"/>
                </a:solidFill>
                <a:uFillTx/>
              </a:defRPr>
            </a:pPr>
            <a:r>
              <a:rPr lang="de-DE" sz="2000" dirty="0">
                <a:solidFill>
                  <a:srgbClr val="000000"/>
                </a:solidFill>
                <a:latin typeface="Arial" pitchFamily="34"/>
                <a:ea typeface="Microsoft YaHei" pitchFamily="2"/>
                <a:cs typeface="Mangal" pitchFamily="2"/>
              </a:rPr>
              <a:t> </a:t>
            </a:r>
            <a:r>
              <a:rPr lang="de-DE" sz="2000" dirty="0" err="1">
                <a:solidFill>
                  <a:srgbClr val="000000"/>
                </a:solidFill>
                <a:latin typeface="Arial" pitchFamily="34"/>
                <a:ea typeface="Microsoft YaHei" pitchFamily="2"/>
                <a:cs typeface="Mangal" pitchFamily="2"/>
              </a:rPr>
              <a:t>clinical</a:t>
            </a:r>
            <a:r>
              <a:rPr lang="de-DE" sz="2000" dirty="0">
                <a:solidFill>
                  <a:srgbClr val="000000"/>
                </a:solidFill>
                <a:latin typeface="Arial" pitchFamily="34"/>
                <a:ea typeface="Microsoft YaHei" pitchFamily="2"/>
                <a:cs typeface="Mangal" pitchFamily="2"/>
              </a:rPr>
              <a:t> </a:t>
            </a:r>
            <a:r>
              <a:rPr lang="de-DE" sz="2000" dirty="0" err="1">
                <a:solidFill>
                  <a:srgbClr val="000000"/>
                </a:solidFill>
                <a:latin typeface="Arial" pitchFamily="34"/>
                <a:ea typeface="Microsoft YaHei" pitchFamily="2"/>
                <a:cs typeface="Mangal" pitchFamily="2"/>
              </a:rPr>
              <a:t>trial</a:t>
            </a:r>
            <a:r>
              <a:rPr lang="de-DE" sz="2000" dirty="0">
                <a:solidFill>
                  <a:srgbClr val="000000"/>
                </a:solidFill>
                <a:latin typeface="Arial" pitchFamily="34"/>
                <a:ea typeface="Microsoft YaHei" pitchFamily="2"/>
                <a:cs typeface="Mangal" pitchFamily="2"/>
              </a:rPr>
              <a:t> </a:t>
            </a:r>
            <a:r>
              <a:rPr lang="de-DE" sz="2000" dirty="0" err="1">
                <a:solidFill>
                  <a:srgbClr val="000000"/>
                </a:solidFill>
                <a:latin typeface="Arial" pitchFamily="34"/>
                <a:ea typeface="Microsoft YaHei" pitchFamily="2"/>
                <a:cs typeface="Mangal" pitchFamily="2"/>
              </a:rPr>
              <a:t>of</a:t>
            </a:r>
            <a:r>
              <a:rPr lang="de-DE" sz="2000" dirty="0">
                <a:solidFill>
                  <a:srgbClr val="000000"/>
                </a:solidFill>
                <a:latin typeface="Arial" pitchFamily="34"/>
                <a:ea typeface="Microsoft YaHei" pitchFamily="2"/>
                <a:cs typeface="Mangal" pitchFamily="2"/>
              </a:rPr>
              <a:t> a </a:t>
            </a:r>
            <a:r>
              <a:rPr lang="de-DE" sz="2000" dirty="0" err="1">
                <a:solidFill>
                  <a:srgbClr val="000000"/>
                </a:solidFill>
                <a:latin typeface="Arial" pitchFamily="34"/>
                <a:ea typeface="Microsoft YaHei" pitchFamily="2"/>
                <a:cs typeface="Mangal" pitchFamily="2"/>
              </a:rPr>
              <a:t>medical</a:t>
            </a:r>
            <a:r>
              <a:rPr lang="de-DE" sz="2000" dirty="0">
                <a:solidFill>
                  <a:srgbClr val="000000"/>
                </a:solidFill>
                <a:latin typeface="Arial" pitchFamily="34"/>
                <a:ea typeface="Microsoft YaHei" pitchFamily="2"/>
                <a:cs typeface="Mangal" pitchFamily="2"/>
              </a:rPr>
              <a:t> </a:t>
            </a:r>
            <a:r>
              <a:rPr lang="de-DE" sz="2000" dirty="0" err="1">
                <a:solidFill>
                  <a:srgbClr val="000000"/>
                </a:solidFill>
                <a:latin typeface="Arial" pitchFamily="34"/>
                <a:ea typeface="Microsoft YaHei" pitchFamily="2"/>
                <a:cs typeface="Mangal" pitchFamily="2"/>
              </a:rPr>
              <a:t>treatment</a:t>
            </a:r>
            <a:r>
              <a:rPr lang="de-DE" sz="2000" dirty="0">
                <a:solidFill>
                  <a:srgbClr val="000000"/>
                </a:solidFill>
                <a:latin typeface="Arial" pitchFamily="34"/>
                <a:ea typeface="Microsoft YaHei" pitchFamily="2"/>
                <a:cs typeface="Mangal" pitchFamily="2"/>
              </a:rPr>
              <a:t> </a:t>
            </a:r>
            <a:r>
              <a:rPr lang="de-DE" sz="2000" dirty="0" err="1">
                <a:solidFill>
                  <a:srgbClr val="000000"/>
                </a:solidFill>
                <a:latin typeface="Arial" pitchFamily="34"/>
                <a:ea typeface="Microsoft YaHei" pitchFamily="2"/>
                <a:cs typeface="Mangal" pitchFamily="2"/>
              </a:rPr>
              <a:t>failing</a:t>
            </a:r>
            <a:r>
              <a:rPr lang="de-DE" sz="2000" dirty="0">
                <a:solidFill>
                  <a:srgbClr val="000000"/>
                </a:solidFill>
                <a:latin typeface="Arial" pitchFamily="34"/>
                <a:ea typeface="Microsoft YaHei" pitchFamily="2"/>
                <a:cs typeface="Mangal" pitchFamily="2"/>
              </a:rPr>
              <a:t> </a:t>
            </a:r>
            <a:r>
              <a:rPr lang="de-DE" sz="2000" dirty="0" err="1">
                <a:solidFill>
                  <a:srgbClr val="000000"/>
                </a:solidFill>
                <a:latin typeface="Arial" pitchFamily="34"/>
                <a:ea typeface="Microsoft YaHei" pitchFamily="2"/>
                <a:cs typeface="Mangal" pitchFamily="2"/>
              </a:rPr>
              <a:t>to</a:t>
            </a:r>
            <a:r>
              <a:rPr lang="de-DE" sz="2000" dirty="0">
                <a:solidFill>
                  <a:srgbClr val="000000"/>
                </a:solidFill>
                <a:latin typeface="Arial" pitchFamily="34"/>
                <a:ea typeface="Microsoft YaHei" pitchFamily="2"/>
                <a:cs typeface="Mangal" pitchFamily="2"/>
              </a:rPr>
              <a:t> </a:t>
            </a:r>
            <a:r>
              <a:rPr lang="de-DE" sz="2000" dirty="0" err="1">
                <a:solidFill>
                  <a:srgbClr val="000000"/>
                </a:solidFill>
                <a:latin typeface="Arial" pitchFamily="34"/>
                <a:ea typeface="Microsoft YaHei" pitchFamily="2"/>
                <a:cs typeface="Mangal" pitchFamily="2"/>
              </a:rPr>
              <a:t>show</a:t>
            </a:r>
            <a:r>
              <a:rPr lang="de-DE" sz="2000" dirty="0">
                <a:solidFill>
                  <a:srgbClr val="000000"/>
                </a:solidFill>
                <a:latin typeface="Arial" pitchFamily="34"/>
                <a:ea typeface="Microsoft YaHei" pitchFamily="2"/>
                <a:cs typeface="Mangal" pitchFamily="2"/>
              </a:rPr>
              <a:t> </a:t>
            </a:r>
            <a:r>
              <a:rPr lang="de-DE" sz="2000" dirty="0" err="1" smtClean="0">
                <a:solidFill>
                  <a:srgbClr val="000000"/>
                </a:solidFill>
                <a:latin typeface="Arial" pitchFamily="34"/>
                <a:ea typeface="Microsoft YaHei" pitchFamily="2"/>
                <a:cs typeface="Mangal" pitchFamily="2"/>
              </a:rPr>
              <a:t>effect</a:t>
            </a:r>
            <a:endParaRPr lang="de-DE" sz="2000" dirty="0">
              <a:solidFill>
                <a:srgbClr val="000000"/>
              </a:solidFill>
              <a:latin typeface="Arial" pitchFamily="34"/>
              <a:ea typeface="Microsoft YaHei" pitchFamily="2"/>
              <a:cs typeface="Mangal" pitchFamily="2"/>
            </a:endParaRPr>
          </a:p>
        </p:txBody>
      </p:sp>
      <p:sp>
        <p:nvSpPr>
          <p:cNvPr id="7" name="Rectangle 5"/>
          <p:cNvSpPr/>
          <p:nvPr/>
        </p:nvSpPr>
        <p:spPr>
          <a:xfrm>
            <a:off x="180003" y="233457"/>
            <a:ext cx="5161713" cy="584776"/>
          </a:xfrm>
          <a:prstGeom prst="rect">
            <a:avLst/>
          </a:prstGeom>
          <a:solidFill>
            <a:schemeClr val="bg1"/>
          </a:solidFill>
          <a:effectLst>
            <a:innerShdw blurRad="63500" dist="50800" dir="5400000">
              <a:schemeClr val="accent6">
                <a:lumMod val="75000"/>
                <a:alpha val="50000"/>
              </a:schemeClr>
            </a:innerShdw>
          </a:effectLst>
        </p:spPr>
        <p:txBody>
          <a:bodyPr wrap="square">
            <a:spAutoFit/>
          </a:bodyPr>
          <a:lstStyle/>
          <a:p>
            <a:r>
              <a:rPr lang="de-DE" sz="3200" b="1" dirty="0" smtClean="0">
                <a:solidFill>
                  <a:srgbClr val="00B050"/>
                </a:solidFill>
              </a:rPr>
              <a:t>Hypothesis </a:t>
            </a:r>
            <a:r>
              <a:rPr lang="de-DE" sz="3200" b="1" dirty="0" err="1" smtClean="0">
                <a:solidFill>
                  <a:srgbClr val="00B050"/>
                </a:solidFill>
              </a:rPr>
              <a:t>Testing</a:t>
            </a:r>
            <a:endParaRPr lang="de-DE" sz="3200" b="1" dirty="0">
              <a:solidFill>
                <a:srgbClr val="00B050"/>
              </a:solidFill>
            </a:endParaRPr>
          </a:p>
        </p:txBody>
      </p:sp>
    </p:spTree>
    <p:extLst>
      <p:ext uri="{BB962C8B-B14F-4D97-AF65-F5344CB8AC3E}">
        <p14:creationId xmlns:p14="http://schemas.microsoft.com/office/powerpoint/2010/main" val="1070107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2"/>
          <p:cNvSpPr txBox="1"/>
          <p:nvPr/>
        </p:nvSpPr>
        <p:spPr>
          <a:xfrm>
            <a:off x="6552724" y="6356519"/>
            <a:ext cx="2133715" cy="365403"/>
          </a:xfrm>
          <a:prstGeom prst="rect">
            <a:avLst/>
          </a:prstGeom>
          <a:noFill/>
          <a:ln>
            <a:noFill/>
          </a:ln>
        </p:spPr>
        <p:txBody>
          <a:bodyPr vert="horz" wrap="square" lIns="90004" tIns="46799" rIns="90004" bIns="46799" anchor="ctr" anchorCtr="0" compatLnSpc="1"/>
          <a:lstStyle/>
          <a:p>
            <a:pPr algn="r" defTabSz="914354" hangingPunct="0">
              <a:defRPr sz="1800" b="0" i="0" u="none" strike="noStrike" kern="0" cap="none" spc="0" baseline="0">
                <a:solidFill>
                  <a:srgbClr val="000000"/>
                </a:solidFill>
                <a:uFillTx/>
              </a:defRPr>
            </a:pPr>
            <a:fld id="{1AA6B9B6-5F80-405C-BD4B-58FED608D342}" type="slidenum">
              <a:rPr/>
              <a:pPr algn="r" defTabSz="914354" hangingPunct="0">
                <a:defRPr sz="1800" b="0" i="0" u="none" strike="noStrike" kern="0" cap="none" spc="0" baseline="0">
                  <a:solidFill>
                    <a:srgbClr val="000000"/>
                  </a:solidFill>
                  <a:uFillTx/>
                </a:defRPr>
              </a:pPr>
              <a:t>5</a:t>
            </a:fld>
            <a:endParaRPr lang="de-DE" sz="1200">
              <a:solidFill>
                <a:srgbClr val="898989"/>
              </a:solidFill>
              <a:latin typeface="Times New Roman" pitchFamily="18"/>
              <a:ea typeface="Arial Unicode MS" pitchFamily="2"/>
              <a:cs typeface="Tahoma" pitchFamily="2"/>
            </a:endParaRPr>
          </a:p>
        </p:txBody>
      </p:sp>
      <p:sp>
        <p:nvSpPr>
          <p:cNvPr id="4" name="Textplatzhalter 2"/>
          <p:cNvSpPr txBox="1">
            <a:spLocks noGrp="1"/>
          </p:cNvSpPr>
          <p:nvPr>
            <p:ph type="body" idx="4294967295"/>
          </p:nvPr>
        </p:nvSpPr>
        <p:spPr>
          <a:xfrm>
            <a:off x="268018" y="1600203"/>
            <a:ext cx="7569699" cy="4563003"/>
          </a:xfrm>
        </p:spPr>
        <p:txBody>
          <a:bodyPr>
            <a:normAutofit/>
          </a:bodyPr>
          <a:lstStyle/>
          <a:p>
            <a:pPr lvl="0"/>
            <a:endParaRPr lang="de-DE" sz="2400" dirty="0"/>
          </a:p>
          <a:p>
            <a:pPr lvl="0"/>
            <a:r>
              <a:rPr lang="de-DE" sz="2400" dirty="0"/>
              <a:t>Power </a:t>
            </a:r>
            <a:r>
              <a:rPr lang="de-DE" sz="2400" dirty="0" err="1"/>
              <a:t>calculation</a:t>
            </a:r>
            <a:r>
              <a:rPr lang="de-DE" sz="2400" dirty="0"/>
              <a:t> </a:t>
            </a:r>
            <a:r>
              <a:rPr lang="de-DE" sz="2400" dirty="0" err="1"/>
              <a:t>demands</a:t>
            </a:r>
            <a:r>
              <a:rPr lang="de-DE" sz="2400" dirty="0"/>
              <a:t> 22K </a:t>
            </a:r>
            <a:r>
              <a:rPr lang="de-DE" sz="2400" dirty="0" err="1"/>
              <a:t>observations</a:t>
            </a:r>
            <a:r>
              <a:rPr lang="de-DE" sz="2400" dirty="0"/>
              <a:t>!</a:t>
            </a:r>
          </a:p>
        </p:txBody>
      </p:sp>
      <p:sp>
        <p:nvSpPr>
          <p:cNvPr id="6" name="Rectangle 5"/>
          <p:cNvSpPr/>
          <p:nvPr/>
        </p:nvSpPr>
        <p:spPr>
          <a:xfrm>
            <a:off x="180003" y="233454"/>
            <a:ext cx="5161713" cy="584776"/>
          </a:xfrm>
          <a:prstGeom prst="rect">
            <a:avLst/>
          </a:prstGeom>
          <a:solidFill>
            <a:schemeClr val="bg1"/>
          </a:solidFill>
          <a:effectLst>
            <a:innerShdw blurRad="63500" dist="50800" dir="5400000">
              <a:schemeClr val="accent6">
                <a:lumMod val="75000"/>
                <a:alpha val="50000"/>
              </a:schemeClr>
            </a:innerShdw>
          </a:effectLst>
        </p:spPr>
        <p:txBody>
          <a:bodyPr wrap="square">
            <a:spAutoFit/>
          </a:bodyPr>
          <a:lstStyle/>
          <a:p>
            <a:r>
              <a:rPr lang="de-DE" sz="3200" b="1" dirty="0" err="1">
                <a:solidFill>
                  <a:srgbClr val="00B050"/>
                </a:solidFill>
              </a:rPr>
              <a:t>Testing</a:t>
            </a:r>
            <a:r>
              <a:rPr lang="de-DE" sz="3200" b="1" dirty="0">
                <a:solidFill>
                  <a:srgbClr val="00B050"/>
                </a:solidFill>
              </a:rPr>
              <a:t> </a:t>
            </a:r>
            <a:r>
              <a:rPr lang="de-DE" sz="3200" b="1" dirty="0" err="1">
                <a:solidFill>
                  <a:srgbClr val="00B050"/>
                </a:solidFill>
              </a:rPr>
              <a:t>two</a:t>
            </a:r>
            <a:r>
              <a:rPr lang="de-DE" sz="3200" b="1" dirty="0">
                <a:solidFill>
                  <a:srgbClr val="00B050"/>
                </a:solidFill>
              </a:rPr>
              <a:t> </a:t>
            </a:r>
            <a:r>
              <a:rPr lang="de-DE" sz="3200" b="1" dirty="0" err="1">
                <a:solidFill>
                  <a:srgbClr val="00B050"/>
                </a:solidFill>
              </a:rPr>
              <a:t>proportions</a:t>
            </a:r>
            <a:endParaRPr lang="de-DE" sz="3200" b="1" dirty="0">
              <a:solidFill>
                <a:srgbClr val="00B050"/>
              </a:solidFill>
            </a:endParaRPr>
          </a:p>
        </p:txBody>
      </p:sp>
      <p:pic>
        <p:nvPicPr>
          <p:cNvPr id="5" name="Grafik 4"/>
          <p:cNvPicPr>
            <a:picLocks noChangeAspect="1"/>
          </p:cNvPicPr>
          <p:nvPr/>
        </p:nvPicPr>
        <p:blipFill>
          <a:blip r:embed="rId3"/>
          <a:stretch>
            <a:fillRect/>
          </a:stretch>
        </p:blipFill>
        <p:spPr>
          <a:xfrm>
            <a:off x="-50704" y="95416"/>
            <a:ext cx="6528997" cy="6626506"/>
          </a:xfrm>
          <a:prstGeom prst="rect">
            <a:avLst/>
          </a:prstGeom>
        </p:spPr>
      </p:pic>
      <p:sp>
        <p:nvSpPr>
          <p:cNvPr id="8" name="Textfeld 7"/>
          <p:cNvSpPr txBox="1"/>
          <p:nvPr/>
        </p:nvSpPr>
        <p:spPr>
          <a:xfrm rot="20823532">
            <a:off x="5437774" y="3903304"/>
            <a:ext cx="2718487" cy="646331"/>
          </a:xfrm>
          <a:prstGeom prst="rect">
            <a:avLst/>
          </a:prstGeom>
          <a:solidFill>
            <a:srgbClr val="FFFF00"/>
          </a:solidFill>
          <a:ln>
            <a:solidFill>
              <a:schemeClr val="accent1">
                <a:lumMod val="75000"/>
              </a:schemeClr>
            </a:solidFill>
          </a:ln>
        </p:spPr>
        <p:txBody>
          <a:bodyPr wrap="square" rtlCol="0">
            <a:spAutoFit/>
          </a:bodyPr>
          <a:lstStyle/>
          <a:p>
            <a:r>
              <a:rPr lang="de-DE" sz="3600" b="1" dirty="0">
                <a:solidFill>
                  <a:srgbClr val="FF0000"/>
                </a:solidFill>
              </a:rPr>
              <a:t>AB </a:t>
            </a:r>
            <a:r>
              <a:rPr lang="de-DE" sz="3600" b="1" dirty="0" err="1">
                <a:solidFill>
                  <a:srgbClr val="FF0000"/>
                </a:solidFill>
              </a:rPr>
              <a:t>Testing</a:t>
            </a:r>
            <a:endParaRPr lang="de-DE" sz="3600" b="1" dirty="0">
              <a:solidFill>
                <a:srgbClr val="FF0000"/>
              </a:solidFill>
            </a:endParaRPr>
          </a:p>
        </p:txBody>
      </p:sp>
      <p:pic>
        <p:nvPicPr>
          <p:cNvPr id="7" name="Grafik 6"/>
          <p:cNvPicPr>
            <a:picLocks noChangeAspect="1"/>
          </p:cNvPicPr>
          <p:nvPr/>
        </p:nvPicPr>
        <p:blipFill>
          <a:blip r:embed="rId4"/>
          <a:stretch>
            <a:fillRect/>
          </a:stretch>
        </p:blipFill>
        <p:spPr>
          <a:xfrm>
            <a:off x="5053525" y="1457933"/>
            <a:ext cx="4090475" cy="1568528"/>
          </a:xfrm>
          <a:prstGeom prst="rect">
            <a:avLst/>
          </a:prstGeom>
          <a:effectLst>
            <a:outerShdw blurRad="50800" dist="38100" dir="2700000" algn="tl" rotWithShape="0">
              <a:srgbClr val="0070C0">
                <a:alpha val="40000"/>
              </a:srgbClr>
            </a:outerShdw>
          </a:effectLst>
        </p:spPr>
      </p:pic>
      <p:sp>
        <p:nvSpPr>
          <p:cNvPr id="9" name="Rectangle 5"/>
          <p:cNvSpPr/>
          <p:nvPr/>
        </p:nvSpPr>
        <p:spPr>
          <a:xfrm>
            <a:off x="68577" y="191899"/>
            <a:ext cx="5161713" cy="584776"/>
          </a:xfrm>
          <a:prstGeom prst="rect">
            <a:avLst/>
          </a:prstGeom>
          <a:solidFill>
            <a:schemeClr val="bg1"/>
          </a:solidFill>
          <a:effectLst>
            <a:innerShdw blurRad="63500" dist="50800" dir="5400000">
              <a:schemeClr val="accent6">
                <a:lumMod val="75000"/>
                <a:alpha val="50000"/>
              </a:schemeClr>
            </a:innerShdw>
          </a:effectLst>
        </p:spPr>
        <p:txBody>
          <a:bodyPr wrap="square">
            <a:spAutoFit/>
          </a:bodyPr>
          <a:lstStyle/>
          <a:p>
            <a:r>
              <a:rPr lang="de-DE" sz="3200" b="1" dirty="0" err="1" smtClean="0">
                <a:solidFill>
                  <a:srgbClr val="00B050"/>
                </a:solidFill>
              </a:rPr>
              <a:t>Two</a:t>
            </a:r>
            <a:r>
              <a:rPr lang="de-DE" sz="3200" b="1" dirty="0" smtClean="0">
                <a:solidFill>
                  <a:srgbClr val="00B050"/>
                </a:solidFill>
              </a:rPr>
              <a:t> Sample </a:t>
            </a:r>
            <a:r>
              <a:rPr lang="de-DE" sz="3200" b="1" dirty="0">
                <a:solidFill>
                  <a:srgbClr val="00B050"/>
                </a:solidFill>
              </a:rPr>
              <a:t>T</a:t>
            </a:r>
            <a:r>
              <a:rPr lang="de-DE" sz="3200" b="1" dirty="0" smtClean="0">
                <a:solidFill>
                  <a:srgbClr val="00B050"/>
                </a:solidFill>
              </a:rPr>
              <a:t>est</a:t>
            </a:r>
            <a:endParaRPr lang="de-DE" sz="3200" b="1" dirty="0">
              <a:solidFill>
                <a:srgbClr val="00B050"/>
              </a:solidFill>
            </a:endParaRPr>
          </a:p>
        </p:txBody>
      </p:sp>
    </p:spTree>
    <p:extLst>
      <p:ext uri="{BB962C8B-B14F-4D97-AF65-F5344CB8AC3E}">
        <p14:creationId xmlns:p14="http://schemas.microsoft.com/office/powerpoint/2010/main" val="1547369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2"/>
          <p:cNvSpPr txBox="1"/>
          <p:nvPr/>
        </p:nvSpPr>
        <p:spPr>
          <a:xfrm>
            <a:off x="6552724" y="6356519"/>
            <a:ext cx="2133715" cy="365403"/>
          </a:xfrm>
          <a:prstGeom prst="rect">
            <a:avLst/>
          </a:prstGeom>
          <a:noFill/>
          <a:ln>
            <a:noFill/>
          </a:ln>
        </p:spPr>
        <p:txBody>
          <a:bodyPr vert="horz" wrap="square" lIns="90004" tIns="46799" rIns="90004" bIns="46799" anchor="ctr" anchorCtr="0" compatLnSpc="1"/>
          <a:lstStyle/>
          <a:p>
            <a:pPr algn="r" defTabSz="914354" hangingPunct="0">
              <a:defRPr sz="1800" b="0" i="0" u="none" strike="noStrike" kern="0" cap="none" spc="0" baseline="0">
                <a:solidFill>
                  <a:srgbClr val="000000"/>
                </a:solidFill>
                <a:uFillTx/>
              </a:defRPr>
            </a:pPr>
            <a:fld id="{1AA6B9B6-5F80-405C-BD4B-58FED608D342}" type="slidenum">
              <a:rPr/>
              <a:pPr algn="r" defTabSz="914354" hangingPunct="0">
                <a:defRPr sz="1800" b="0" i="0" u="none" strike="noStrike" kern="0" cap="none" spc="0" baseline="0">
                  <a:solidFill>
                    <a:srgbClr val="000000"/>
                  </a:solidFill>
                  <a:uFillTx/>
                </a:defRPr>
              </a:pPr>
              <a:t>6</a:t>
            </a:fld>
            <a:endParaRPr lang="de-DE" sz="1200">
              <a:solidFill>
                <a:srgbClr val="898989"/>
              </a:solidFill>
              <a:latin typeface="Times New Roman" pitchFamily="18"/>
              <a:ea typeface="Arial Unicode MS" pitchFamily="2"/>
              <a:cs typeface="Tahoma" pitchFamily="2"/>
            </a:endParaRPr>
          </a:p>
        </p:txBody>
      </p:sp>
      <p:sp>
        <p:nvSpPr>
          <p:cNvPr id="4" name="Textplatzhalter 2"/>
          <p:cNvSpPr txBox="1">
            <a:spLocks noGrp="1"/>
          </p:cNvSpPr>
          <p:nvPr>
            <p:ph type="body" idx="4294967295"/>
          </p:nvPr>
        </p:nvSpPr>
        <p:spPr>
          <a:xfrm>
            <a:off x="268018" y="1456711"/>
            <a:ext cx="7569699" cy="5265211"/>
          </a:xfrm>
        </p:spPr>
        <p:txBody>
          <a:bodyPr>
            <a:normAutofit/>
          </a:bodyPr>
          <a:lstStyle/>
          <a:p>
            <a:pPr lvl="0"/>
            <a:r>
              <a:rPr lang="de-DE" sz="2400" dirty="0"/>
              <a:t>Normal </a:t>
            </a:r>
            <a:r>
              <a:rPr lang="de-DE" sz="2400" dirty="0" err="1"/>
              <a:t>approximation</a:t>
            </a:r>
            <a:r>
              <a:rPr lang="de-DE" sz="2400" dirty="0"/>
              <a:t> for </a:t>
            </a:r>
            <a:r>
              <a:rPr lang="de-DE" sz="2400" dirty="0" err="1"/>
              <a:t>reasonable</a:t>
            </a:r>
            <a:r>
              <a:rPr lang="de-DE" sz="2400" dirty="0"/>
              <a:t> n</a:t>
            </a:r>
          </a:p>
          <a:p>
            <a:r>
              <a:rPr lang="de-DE" sz="2400" dirty="0" err="1"/>
              <a:t>How</a:t>
            </a:r>
            <a:r>
              <a:rPr lang="de-DE" sz="2400" dirty="0"/>
              <a:t> </a:t>
            </a:r>
            <a:r>
              <a:rPr lang="de-DE" sz="2400" dirty="0" err="1"/>
              <a:t>many</a:t>
            </a:r>
            <a:r>
              <a:rPr lang="de-DE" sz="2400" dirty="0"/>
              <a:t> </a:t>
            </a:r>
            <a:r>
              <a:rPr lang="de-DE" sz="2400" dirty="0" err="1"/>
              <a:t>samples</a:t>
            </a:r>
            <a:r>
              <a:rPr lang="de-DE" sz="2400" dirty="0"/>
              <a:t> </a:t>
            </a:r>
            <a:r>
              <a:rPr lang="de-DE" sz="2400" dirty="0" err="1"/>
              <a:t>would</a:t>
            </a:r>
            <a:r>
              <a:rPr lang="de-DE" sz="2400" dirty="0"/>
              <a:t> </a:t>
            </a:r>
            <a:r>
              <a:rPr lang="de-DE" sz="2400" dirty="0" err="1"/>
              <a:t>we</a:t>
            </a:r>
            <a:r>
              <a:rPr lang="de-DE" sz="2400" dirty="0"/>
              <a:t> </a:t>
            </a:r>
            <a:r>
              <a:rPr lang="de-DE" sz="2400" dirty="0" err="1"/>
              <a:t>need</a:t>
            </a:r>
            <a:r>
              <a:rPr lang="de-DE" sz="2400" dirty="0"/>
              <a:t> </a:t>
            </a:r>
            <a:r>
              <a:rPr lang="de-DE" sz="2400" dirty="0" err="1"/>
              <a:t>to</a:t>
            </a:r>
            <a:r>
              <a:rPr lang="de-DE" sz="2400" dirty="0"/>
              <a:t> </a:t>
            </a:r>
            <a:r>
              <a:rPr lang="de-DE" sz="2400" dirty="0" err="1"/>
              <a:t>differentiate</a:t>
            </a:r>
            <a:r>
              <a:rPr lang="de-DE" sz="2400" dirty="0"/>
              <a:t> </a:t>
            </a:r>
            <a:r>
              <a:rPr lang="de-DE" sz="2400" i="1" dirty="0"/>
              <a:t>p</a:t>
            </a:r>
            <a:r>
              <a:rPr lang="de-DE" sz="2400" i="1" baseline="-25000" dirty="0"/>
              <a:t>1</a:t>
            </a:r>
            <a:r>
              <a:rPr lang="de-DE" sz="2400" i="1" dirty="0"/>
              <a:t>=0.04</a:t>
            </a:r>
            <a:r>
              <a:rPr lang="de-DE" i="1" dirty="0" smtClean="0"/>
              <a:t> </a:t>
            </a:r>
            <a:r>
              <a:rPr lang="de-DE" sz="2400" dirty="0" err="1"/>
              <a:t>from</a:t>
            </a:r>
            <a:r>
              <a:rPr lang="de-DE" sz="2400" dirty="0"/>
              <a:t> </a:t>
            </a:r>
            <a:r>
              <a:rPr lang="de-DE" sz="2400" i="1" dirty="0"/>
              <a:t>p</a:t>
            </a:r>
            <a:r>
              <a:rPr lang="de-DE" sz="2400" i="1" baseline="-25000" dirty="0"/>
              <a:t>2</a:t>
            </a:r>
            <a:r>
              <a:rPr lang="de-DE" sz="2400" i="1" dirty="0"/>
              <a:t>=0.05</a:t>
            </a:r>
            <a:r>
              <a:rPr lang="de-DE" sz="2400" dirty="0"/>
              <a:t> ?</a:t>
            </a:r>
            <a:br>
              <a:rPr lang="de-DE" sz="2400" dirty="0"/>
            </a:br>
            <a:r>
              <a:rPr lang="de-DE" sz="2400" dirty="0"/>
              <a:t/>
            </a:r>
            <a:br>
              <a:rPr lang="de-DE" sz="2400" dirty="0"/>
            </a:br>
            <a:endParaRPr lang="de-DE" sz="2400" dirty="0"/>
          </a:p>
          <a:p>
            <a:r>
              <a:rPr lang="de-DE" sz="2400" dirty="0"/>
              <a:t>Relevant for e.g. AB </a:t>
            </a:r>
            <a:r>
              <a:rPr lang="de-DE" sz="2400" dirty="0" err="1"/>
              <a:t>tests</a:t>
            </a:r>
            <a:r>
              <a:rPr lang="de-DE" sz="2400" dirty="0"/>
              <a:t> for </a:t>
            </a:r>
            <a:r>
              <a:rPr lang="de-DE" sz="2400" dirty="0" err="1"/>
              <a:t>click</a:t>
            </a:r>
            <a:r>
              <a:rPr lang="de-DE" sz="2400" dirty="0"/>
              <a:t> </a:t>
            </a:r>
            <a:r>
              <a:rPr lang="de-DE" sz="2400" dirty="0" err="1"/>
              <a:t>rates</a:t>
            </a:r>
            <a:r>
              <a:rPr lang="de-DE" sz="2400" dirty="0"/>
              <a:t> on Web </a:t>
            </a:r>
            <a:r>
              <a:rPr lang="de-DE" sz="2400" dirty="0" err="1"/>
              <a:t>pages</a:t>
            </a:r>
            <a:endParaRPr lang="de-DE" sz="2400" dirty="0"/>
          </a:p>
          <a:p>
            <a:r>
              <a:rPr lang="de-DE" sz="2400" dirty="0" err="1"/>
              <a:t>Following</a:t>
            </a:r>
            <a:r>
              <a:rPr lang="de-DE" sz="2400" dirty="0"/>
              <a:t> </a:t>
            </a:r>
            <a:r>
              <a:rPr lang="de-DE" sz="2400" dirty="0" err="1"/>
              <a:t>statements</a:t>
            </a:r>
            <a:r>
              <a:rPr lang="de-DE" sz="2400" dirty="0"/>
              <a:t> </a:t>
            </a:r>
            <a:r>
              <a:rPr lang="de-DE" sz="2400" dirty="0" err="1"/>
              <a:t>are</a:t>
            </a:r>
            <a:r>
              <a:rPr lang="de-DE" sz="2400" dirty="0"/>
              <a:t> </a:t>
            </a:r>
            <a:r>
              <a:rPr lang="de-DE" sz="2400" dirty="0" err="1"/>
              <a:t>tempting</a:t>
            </a:r>
            <a:r>
              <a:rPr lang="de-DE" sz="2400" dirty="0"/>
              <a:t>:</a:t>
            </a:r>
          </a:p>
          <a:p>
            <a:pPr lvl="1"/>
            <a:r>
              <a:rPr lang="de-DE" sz="2000" i="1" dirty="0"/>
              <a:t>„The p-</a:t>
            </a:r>
            <a:r>
              <a:rPr lang="de-DE" sz="2000" i="1" dirty="0" err="1"/>
              <a:t>value</a:t>
            </a:r>
            <a:r>
              <a:rPr lang="de-DE" sz="2000" i="1" dirty="0"/>
              <a:t> </a:t>
            </a:r>
            <a:r>
              <a:rPr lang="de-DE" sz="2000" i="1" dirty="0" err="1"/>
              <a:t>is</a:t>
            </a:r>
            <a:r>
              <a:rPr lang="de-DE" sz="2000" i="1" dirty="0"/>
              <a:t> the </a:t>
            </a:r>
            <a:r>
              <a:rPr lang="de-DE" sz="2000" i="1" dirty="0" err="1"/>
              <a:t>probability</a:t>
            </a:r>
            <a:r>
              <a:rPr lang="de-DE" sz="2000" i="1" dirty="0"/>
              <a:t> </a:t>
            </a:r>
            <a:r>
              <a:rPr lang="de-DE" sz="2000" i="1" dirty="0" err="1"/>
              <a:t>that</a:t>
            </a:r>
            <a:r>
              <a:rPr lang="de-DE" sz="2000" i="1" dirty="0"/>
              <a:t> H</a:t>
            </a:r>
            <a:r>
              <a:rPr lang="de-DE" sz="2000" i="1" baseline="-25000" dirty="0"/>
              <a:t>0</a:t>
            </a:r>
            <a:r>
              <a:rPr lang="de-DE" sz="2000" i="1" dirty="0"/>
              <a:t> </a:t>
            </a:r>
            <a:r>
              <a:rPr lang="de-DE" sz="2000" i="1" dirty="0" err="1"/>
              <a:t>is</a:t>
            </a:r>
            <a:r>
              <a:rPr lang="de-DE" sz="2000" i="1" dirty="0"/>
              <a:t> </a:t>
            </a:r>
            <a:r>
              <a:rPr lang="de-DE" sz="2000" i="1" dirty="0" err="1"/>
              <a:t>true</a:t>
            </a:r>
            <a:r>
              <a:rPr lang="de-DE" sz="2000" i="1" dirty="0"/>
              <a:t>.“</a:t>
            </a:r>
          </a:p>
          <a:p>
            <a:pPr lvl="1"/>
            <a:r>
              <a:rPr lang="de-DE" sz="2000" i="1" dirty="0"/>
              <a:t>„</a:t>
            </a:r>
            <a:r>
              <a:rPr lang="de-DE" sz="2000" i="1" dirty="0" err="1"/>
              <a:t>There</a:t>
            </a:r>
            <a:r>
              <a:rPr lang="de-DE" sz="2000" i="1" dirty="0"/>
              <a:t> </a:t>
            </a:r>
            <a:r>
              <a:rPr lang="de-DE" sz="2000" i="1" dirty="0" err="1"/>
              <a:t>is</a:t>
            </a:r>
            <a:r>
              <a:rPr lang="de-DE" sz="2000" i="1" dirty="0"/>
              <a:t> a 95% </a:t>
            </a:r>
            <a:r>
              <a:rPr lang="de-DE" sz="2000" i="1" dirty="0" err="1"/>
              <a:t>probability</a:t>
            </a:r>
            <a:r>
              <a:rPr lang="de-DE" sz="2000" i="1" dirty="0"/>
              <a:t> </a:t>
            </a:r>
            <a:r>
              <a:rPr lang="de-DE" sz="2000" i="1" dirty="0" err="1"/>
              <a:t>that</a:t>
            </a:r>
            <a:r>
              <a:rPr lang="de-DE" sz="2000" i="1" dirty="0"/>
              <a:t> </a:t>
            </a:r>
            <a:r>
              <a:rPr lang="de-DE" sz="2000" i="1" dirty="0" err="1"/>
              <a:t>page</a:t>
            </a:r>
            <a:r>
              <a:rPr lang="de-DE" sz="2000" i="1" dirty="0"/>
              <a:t> A </a:t>
            </a:r>
            <a:r>
              <a:rPr lang="de-DE" sz="2000" i="1" dirty="0" err="1"/>
              <a:t>is</a:t>
            </a:r>
            <a:r>
              <a:rPr lang="de-DE" sz="2000" i="1" dirty="0"/>
              <a:t> </a:t>
            </a:r>
            <a:r>
              <a:rPr lang="de-DE" sz="2000" i="1" dirty="0" err="1"/>
              <a:t>better</a:t>
            </a:r>
            <a:r>
              <a:rPr lang="de-DE" sz="2000" i="1" dirty="0"/>
              <a:t> </a:t>
            </a:r>
            <a:r>
              <a:rPr lang="de-DE" sz="2000" i="1" dirty="0" err="1"/>
              <a:t>than</a:t>
            </a:r>
            <a:r>
              <a:rPr lang="de-DE" sz="2000" i="1" dirty="0"/>
              <a:t> </a:t>
            </a:r>
            <a:r>
              <a:rPr lang="de-DE" sz="2000" i="1" dirty="0" err="1"/>
              <a:t>page</a:t>
            </a:r>
            <a:r>
              <a:rPr lang="de-DE" sz="2000" i="1" dirty="0"/>
              <a:t> B„</a:t>
            </a:r>
          </a:p>
          <a:p>
            <a:pPr lvl="1"/>
            <a:r>
              <a:rPr lang="de-DE" sz="2000" i="1" dirty="0"/>
              <a:t>„</a:t>
            </a:r>
            <a:r>
              <a:rPr lang="de-DE" sz="2000" i="1" dirty="0" err="1"/>
              <a:t>There</a:t>
            </a:r>
            <a:r>
              <a:rPr lang="de-DE" sz="2000" i="1" dirty="0"/>
              <a:t> </a:t>
            </a:r>
            <a:r>
              <a:rPr lang="de-DE" sz="2000" i="1" dirty="0" err="1"/>
              <a:t>is</a:t>
            </a:r>
            <a:r>
              <a:rPr lang="de-DE" sz="2000" i="1" dirty="0"/>
              <a:t> a 95% </a:t>
            </a:r>
            <a:r>
              <a:rPr lang="de-DE" sz="2000" i="1" dirty="0" err="1"/>
              <a:t>probability</a:t>
            </a:r>
            <a:r>
              <a:rPr lang="de-DE" sz="2000" i="1" dirty="0"/>
              <a:t> </a:t>
            </a:r>
            <a:r>
              <a:rPr lang="de-DE" sz="2000" i="1" dirty="0" err="1"/>
              <a:t>that</a:t>
            </a:r>
            <a:r>
              <a:rPr lang="de-DE" sz="2000" i="1" dirty="0"/>
              <a:t> </a:t>
            </a:r>
            <a:r>
              <a:rPr lang="el-GR" sz="2000" i="1" dirty="0"/>
              <a:t>Δ</a:t>
            </a:r>
            <a:r>
              <a:rPr lang="de-DE" sz="2000" i="1" dirty="0"/>
              <a:t> lies in </a:t>
            </a:r>
            <a:r>
              <a:rPr lang="de-DE" sz="2000" i="1" dirty="0" err="1"/>
              <a:t>this</a:t>
            </a:r>
            <a:r>
              <a:rPr lang="de-DE" sz="2000" i="1" dirty="0"/>
              <a:t> in </a:t>
            </a:r>
            <a:r>
              <a:rPr lang="de-DE" sz="2000" i="1" dirty="0" err="1"/>
              <a:t>this</a:t>
            </a:r>
            <a:r>
              <a:rPr lang="de-DE" sz="2000" i="1" dirty="0"/>
              <a:t> </a:t>
            </a:r>
            <a:r>
              <a:rPr lang="de-DE" sz="2000" i="1" dirty="0" err="1"/>
              <a:t>interval</a:t>
            </a:r>
            <a:r>
              <a:rPr lang="de-DE" sz="2000" i="1" dirty="0"/>
              <a:t>“</a:t>
            </a:r>
            <a:br>
              <a:rPr lang="de-DE" sz="2000" i="1" dirty="0"/>
            </a:br>
            <a:endParaRPr lang="de-DE" sz="2000" i="1" dirty="0"/>
          </a:p>
        </p:txBody>
      </p:sp>
      <p:sp>
        <p:nvSpPr>
          <p:cNvPr id="6" name="Rectangle 5"/>
          <p:cNvSpPr/>
          <p:nvPr/>
        </p:nvSpPr>
        <p:spPr>
          <a:xfrm>
            <a:off x="180003" y="233454"/>
            <a:ext cx="5161713" cy="584776"/>
          </a:xfrm>
          <a:prstGeom prst="rect">
            <a:avLst/>
          </a:prstGeom>
          <a:solidFill>
            <a:schemeClr val="bg1"/>
          </a:solidFill>
          <a:effectLst>
            <a:innerShdw blurRad="63500" dist="50800" dir="5400000">
              <a:schemeClr val="accent6">
                <a:lumMod val="75000"/>
                <a:alpha val="50000"/>
              </a:schemeClr>
            </a:innerShdw>
          </a:effectLst>
        </p:spPr>
        <p:txBody>
          <a:bodyPr wrap="square">
            <a:spAutoFit/>
          </a:bodyPr>
          <a:lstStyle/>
          <a:p>
            <a:r>
              <a:rPr lang="de-DE" sz="3200" b="1" dirty="0" err="1">
                <a:solidFill>
                  <a:srgbClr val="00B050"/>
                </a:solidFill>
              </a:rPr>
              <a:t>Testing</a:t>
            </a:r>
            <a:r>
              <a:rPr lang="de-DE" sz="3200" b="1" dirty="0">
                <a:solidFill>
                  <a:srgbClr val="00B050"/>
                </a:solidFill>
              </a:rPr>
              <a:t> </a:t>
            </a:r>
            <a:r>
              <a:rPr lang="de-DE" sz="3200" b="1" dirty="0" err="1">
                <a:solidFill>
                  <a:srgbClr val="00B050"/>
                </a:solidFill>
              </a:rPr>
              <a:t>two</a:t>
            </a:r>
            <a:r>
              <a:rPr lang="de-DE" sz="3200" b="1" dirty="0">
                <a:solidFill>
                  <a:srgbClr val="00B050"/>
                </a:solidFill>
              </a:rPr>
              <a:t> </a:t>
            </a:r>
            <a:r>
              <a:rPr lang="de-DE" sz="3200" b="1" dirty="0" err="1">
                <a:solidFill>
                  <a:srgbClr val="00B050"/>
                </a:solidFill>
              </a:rPr>
              <a:t>proportions</a:t>
            </a:r>
            <a:endParaRPr lang="de-DE" sz="3200" b="1" dirty="0">
              <a:solidFill>
                <a:srgbClr val="00B050"/>
              </a:solidFill>
            </a:endParaRPr>
          </a:p>
        </p:txBody>
      </p:sp>
      <p:pic>
        <p:nvPicPr>
          <p:cNvPr id="3" name="Grafik 2"/>
          <p:cNvPicPr>
            <a:picLocks noChangeAspect="1"/>
          </p:cNvPicPr>
          <p:nvPr/>
        </p:nvPicPr>
        <p:blipFill>
          <a:blip r:embed="rId3"/>
          <a:stretch>
            <a:fillRect/>
          </a:stretch>
        </p:blipFill>
        <p:spPr>
          <a:xfrm>
            <a:off x="268018" y="2771032"/>
            <a:ext cx="7077075" cy="685801"/>
          </a:xfrm>
          <a:prstGeom prst="rect">
            <a:avLst/>
          </a:prstGeom>
        </p:spPr>
      </p:pic>
    </p:spTree>
    <p:extLst>
      <p:ext uri="{BB962C8B-B14F-4D97-AF65-F5344CB8AC3E}">
        <p14:creationId xmlns:p14="http://schemas.microsoft.com/office/powerpoint/2010/main" val="3242323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2"/>
          <p:cNvSpPr txBox="1"/>
          <p:nvPr/>
        </p:nvSpPr>
        <p:spPr>
          <a:xfrm>
            <a:off x="6552724" y="6356519"/>
            <a:ext cx="2133715" cy="365403"/>
          </a:xfrm>
          <a:prstGeom prst="rect">
            <a:avLst/>
          </a:prstGeom>
          <a:noFill/>
          <a:ln>
            <a:noFill/>
          </a:ln>
        </p:spPr>
        <p:txBody>
          <a:bodyPr vert="horz" wrap="square" lIns="90004" tIns="46799" rIns="90004" bIns="46799" anchor="ctr" anchorCtr="0" compatLnSpc="1"/>
          <a:lstStyle/>
          <a:p>
            <a:pPr algn="r" defTabSz="914354" hangingPunct="0">
              <a:defRPr sz="1800" b="0" i="0" u="none" strike="noStrike" kern="0" cap="none" spc="0" baseline="0">
                <a:solidFill>
                  <a:srgbClr val="000000"/>
                </a:solidFill>
                <a:uFillTx/>
              </a:defRPr>
            </a:pPr>
            <a:fld id="{1AA6B9B6-5F80-405C-BD4B-58FED608D342}" type="slidenum">
              <a:rPr/>
              <a:pPr algn="r" defTabSz="914354" hangingPunct="0">
                <a:defRPr sz="1800" b="0" i="0" u="none" strike="noStrike" kern="0" cap="none" spc="0" baseline="0">
                  <a:solidFill>
                    <a:srgbClr val="000000"/>
                  </a:solidFill>
                  <a:uFillTx/>
                </a:defRPr>
              </a:pPr>
              <a:t>7</a:t>
            </a:fld>
            <a:endParaRPr lang="de-DE" sz="1200">
              <a:solidFill>
                <a:srgbClr val="898989"/>
              </a:solidFill>
              <a:latin typeface="Times New Roman" pitchFamily="18"/>
              <a:ea typeface="Arial Unicode MS" pitchFamily="2"/>
              <a:cs typeface="Tahoma" pitchFamily="2"/>
            </a:endParaRPr>
          </a:p>
        </p:txBody>
      </p:sp>
      <p:sp>
        <p:nvSpPr>
          <p:cNvPr id="4" name="Textplatzhalter 2"/>
          <p:cNvSpPr txBox="1">
            <a:spLocks noGrp="1"/>
          </p:cNvSpPr>
          <p:nvPr>
            <p:ph type="body" idx="4294967295"/>
          </p:nvPr>
        </p:nvSpPr>
        <p:spPr>
          <a:xfrm>
            <a:off x="-1" y="1036547"/>
            <a:ext cx="7568419" cy="5685375"/>
          </a:xfrm>
        </p:spPr>
        <p:txBody>
          <a:bodyPr>
            <a:normAutofit/>
          </a:bodyPr>
          <a:lstStyle/>
          <a:p>
            <a:pPr lvl="0"/>
            <a:r>
              <a:rPr lang="de-DE" sz="2400" dirty="0"/>
              <a:t>NHST </a:t>
            </a:r>
            <a:r>
              <a:rPr lang="de-DE" sz="2400" dirty="0" err="1"/>
              <a:t>guarantees</a:t>
            </a:r>
            <a:r>
              <a:rPr lang="de-DE" sz="2400" dirty="0"/>
              <a:t> </a:t>
            </a:r>
            <a:r>
              <a:rPr lang="de-DE" sz="2400" dirty="0" err="1"/>
              <a:t>typeI</a:t>
            </a:r>
            <a:r>
              <a:rPr lang="de-DE" sz="2400" dirty="0"/>
              <a:t>/II </a:t>
            </a:r>
            <a:r>
              <a:rPr lang="de-DE" sz="2400" dirty="0" err="1"/>
              <a:t>error</a:t>
            </a:r>
            <a:r>
              <a:rPr lang="de-DE" sz="2400" dirty="0"/>
              <a:t> </a:t>
            </a:r>
            <a:r>
              <a:rPr lang="de-DE" sz="2400" dirty="0" err="1"/>
              <a:t>rates</a:t>
            </a:r>
            <a:r>
              <a:rPr lang="de-DE" sz="2400" dirty="0"/>
              <a:t>; </a:t>
            </a:r>
            <a:r>
              <a:rPr lang="de-DE" sz="2400" dirty="0" err="1"/>
              <a:t>how</a:t>
            </a:r>
            <a:r>
              <a:rPr lang="de-DE" sz="2400" dirty="0"/>
              <a:t> </a:t>
            </a:r>
            <a:r>
              <a:rPr lang="de-DE" sz="2400" dirty="0" err="1"/>
              <a:t>to</a:t>
            </a:r>
            <a:r>
              <a:rPr lang="de-DE" sz="2400" dirty="0"/>
              <a:t> </a:t>
            </a:r>
            <a:r>
              <a:rPr lang="de-DE" sz="2400" dirty="0" err="1"/>
              <a:t>translate</a:t>
            </a:r>
            <a:r>
              <a:rPr lang="de-DE" sz="2400" dirty="0"/>
              <a:t> </a:t>
            </a:r>
            <a:r>
              <a:rPr lang="de-DE" sz="2400" dirty="0" err="1"/>
              <a:t>those</a:t>
            </a:r>
            <a:r>
              <a:rPr lang="de-DE" sz="2400" dirty="0"/>
              <a:t> </a:t>
            </a:r>
            <a:r>
              <a:rPr lang="de-DE" sz="2400" dirty="0" err="1"/>
              <a:t>into</a:t>
            </a:r>
            <a:r>
              <a:rPr lang="de-DE" sz="2400" dirty="0"/>
              <a:t> „</a:t>
            </a:r>
            <a:r>
              <a:rPr lang="de-DE" sz="2400" dirty="0" err="1"/>
              <a:t>costs</a:t>
            </a:r>
            <a:r>
              <a:rPr lang="de-DE" sz="2400" dirty="0"/>
              <a:t>“ </a:t>
            </a:r>
            <a:r>
              <a:rPr lang="de-DE" sz="2400" dirty="0" err="1"/>
              <a:t>is</a:t>
            </a:r>
            <a:r>
              <a:rPr lang="de-DE" sz="2400" dirty="0"/>
              <a:t> </a:t>
            </a:r>
            <a:r>
              <a:rPr lang="de-DE" sz="2400" dirty="0" err="1"/>
              <a:t>up</a:t>
            </a:r>
            <a:r>
              <a:rPr lang="de-DE" sz="2400" dirty="0"/>
              <a:t> </a:t>
            </a:r>
            <a:r>
              <a:rPr lang="de-DE" sz="2400" dirty="0" err="1"/>
              <a:t>to</a:t>
            </a:r>
            <a:r>
              <a:rPr lang="de-DE" sz="2400" dirty="0"/>
              <a:t> the </a:t>
            </a:r>
            <a:r>
              <a:rPr lang="de-DE" sz="2400" dirty="0" err="1"/>
              <a:t>user</a:t>
            </a:r>
            <a:r>
              <a:rPr lang="de-DE" sz="2400" dirty="0"/>
              <a:t>.</a:t>
            </a:r>
          </a:p>
          <a:p>
            <a:pPr lvl="0"/>
            <a:r>
              <a:rPr lang="de-DE" sz="2400" dirty="0" err="1"/>
              <a:t>Asymmetry</a:t>
            </a:r>
            <a:r>
              <a:rPr lang="de-DE" sz="2400" dirty="0"/>
              <a:t>: In </a:t>
            </a:r>
            <a:r>
              <a:rPr lang="de-DE" sz="2400" dirty="0" err="1"/>
              <a:t>most</a:t>
            </a:r>
            <a:r>
              <a:rPr lang="de-DE" sz="2400" dirty="0"/>
              <a:t> </a:t>
            </a:r>
            <a:r>
              <a:rPr lang="de-DE" sz="2400" dirty="0" err="1"/>
              <a:t>situations</a:t>
            </a:r>
            <a:r>
              <a:rPr lang="de-DE" sz="2400" dirty="0"/>
              <a:t> the </a:t>
            </a:r>
            <a:r>
              <a:rPr lang="de-DE" sz="2400" dirty="0" err="1"/>
              <a:t>costs</a:t>
            </a:r>
            <a:r>
              <a:rPr lang="de-DE" sz="2400" dirty="0"/>
              <a:t> will </a:t>
            </a:r>
            <a:r>
              <a:rPr lang="de-DE" sz="2400" dirty="0" err="1"/>
              <a:t>be</a:t>
            </a:r>
            <a:r>
              <a:rPr lang="de-DE" sz="2400" dirty="0"/>
              <a:t> </a:t>
            </a:r>
            <a:r>
              <a:rPr lang="de-DE" sz="2400" dirty="0" err="1"/>
              <a:t>drastically</a:t>
            </a:r>
            <a:r>
              <a:rPr lang="de-DE" sz="2400" dirty="0"/>
              <a:t> different for the </a:t>
            </a:r>
            <a:r>
              <a:rPr lang="de-DE" sz="2400" dirty="0" err="1"/>
              <a:t>two</a:t>
            </a:r>
            <a:r>
              <a:rPr lang="de-DE" sz="2400" dirty="0"/>
              <a:t> </a:t>
            </a:r>
            <a:r>
              <a:rPr lang="de-DE" sz="2400" dirty="0" err="1"/>
              <a:t>errors</a:t>
            </a:r>
            <a:r>
              <a:rPr lang="de-DE" sz="2400" dirty="0"/>
              <a:t>.</a:t>
            </a:r>
          </a:p>
          <a:p>
            <a:r>
              <a:rPr lang="de-DE" sz="2400" dirty="0" err="1"/>
              <a:t>How</a:t>
            </a:r>
            <a:r>
              <a:rPr lang="de-DE" sz="2400" dirty="0"/>
              <a:t> </a:t>
            </a:r>
            <a:r>
              <a:rPr lang="de-DE" sz="2400" dirty="0" err="1"/>
              <a:t>would</a:t>
            </a:r>
            <a:r>
              <a:rPr lang="de-DE" sz="2400" dirty="0"/>
              <a:t> </a:t>
            </a:r>
            <a:r>
              <a:rPr lang="de-DE" sz="2400" dirty="0" err="1"/>
              <a:t>we</a:t>
            </a:r>
            <a:r>
              <a:rPr lang="de-DE" sz="2400" dirty="0"/>
              <a:t> „</a:t>
            </a:r>
            <a:r>
              <a:rPr lang="de-DE" sz="2400" dirty="0" err="1"/>
              <a:t>globally</a:t>
            </a:r>
            <a:r>
              <a:rPr lang="de-DE" sz="2400" dirty="0"/>
              <a:t>“ </a:t>
            </a:r>
            <a:r>
              <a:rPr lang="de-DE" sz="2400" dirty="0" err="1"/>
              <a:t>optimize</a:t>
            </a:r>
            <a:r>
              <a:rPr lang="de-DE" sz="2400" dirty="0"/>
              <a:t> </a:t>
            </a:r>
            <a:r>
              <a:rPr lang="de-DE" sz="2400" dirty="0" err="1"/>
              <a:t>over</a:t>
            </a:r>
            <a:r>
              <a:rPr lang="de-DE" sz="2400" dirty="0"/>
              <a:t> n, </a:t>
            </a:r>
            <a:r>
              <a:rPr lang="el-GR" sz="2400" dirty="0"/>
              <a:t>α</a:t>
            </a:r>
            <a:r>
              <a:rPr lang="de-DE" sz="2400" dirty="0"/>
              <a:t>, </a:t>
            </a:r>
            <a:r>
              <a:rPr lang="el-GR" sz="2400" dirty="0"/>
              <a:t>β</a:t>
            </a:r>
            <a:r>
              <a:rPr lang="de-DE" sz="2400" dirty="0"/>
              <a:t> ?</a:t>
            </a:r>
          </a:p>
          <a:p>
            <a:r>
              <a:rPr lang="de-DE" sz="2400" dirty="0"/>
              <a:t>For </a:t>
            </a:r>
            <a:r>
              <a:rPr lang="de-DE" sz="2400" dirty="0" err="1"/>
              <a:t>click</a:t>
            </a:r>
            <a:r>
              <a:rPr lang="de-DE" sz="2400" dirty="0"/>
              <a:t> </a:t>
            </a:r>
            <a:r>
              <a:rPr lang="de-DE" sz="2400" dirty="0" err="1"/>
              <a:t>rates</a:t>
            </a:r>
            <a:r>
              <a:rPr lang="de-DE" sz="2400" dirty="0"/>
              <a:t>, a </a:t>
            </a:r>
            <a:r>
              <a:rPr lang="de-DE" sz="2400" dirty="0" err="1"/>
              <a:t>natural</a:t>
            </a:r>
            <a:r>
              <a:rPr lang="de-DE" sz="2400" dirty="0"/>
              <a:t> (</a:t>
            </a:r>
            <a:r>
              <a:rPr lang="de-DE" sz="2400" dirty="0" err="1"/>
              <a:t>symmetric</a:t>
            </a:r>
            <a:r>
              <a:rPr lang="de-DE" sz="2400" dirty="0"/>
              <a:t>) </a:t>
            </a:r>
            <a:r>
              <a:rPr lang="de-DE" sz="2400" dirty="0" err="1"/>
              <a:t>loss</a:t>
            </a:r>
            <a:r>
              <a:rPr lang="de-DE" sz="2400" dirty="0"/>
              <a:t> </a:t>
            </a:r>
            <a:r>
              <a:rPr lang="de-DE" sz="2400" dirty="0" err="1"/>
              <a:t>function</a:t>
            </a:r>
            <a:r>
              <a:rPr lang="de-DE" sz="2400" dirty="0"/>
              <a:t> </a:t>
            </a:r>
            <a:r>
              <a:rPr lang="de-DE" sz="2400" dirty="0" err="1"/>
              <a:t>would</a:t>
            </a:r>
            <a:r>
              <a:rPr lang="de-DE" sz="2400" dirty="0"/>
              <a:t> </a:t>
            </a:r>
            <a:r>
              <a:rPr lang="de-DE" sz="2400" dirty="0" err="1"/>
              <a:t>be</a:t>
            </a:r>
            <a:r>
              <a:rPr lang="de-DE" sz="2400" dirty="0"/>
              <a:t> the </a:t>
            </a:r>
            <a:r>
              <a:rPr lang="de-DE" sz="2400" dirty="0" err="1"/>
              <a:t>difference</a:t>
            </a:r>
            <a:r>
              <a:rPr lang="de-DE" sz="2400" dirty="0"/>
              <a:t> in </a:t>
            </a:r>
            <a:r>
              <a:rPr lang="de-DE" sz="2400" dirty="0" err="1"/>
              <a:t>expected</a:t>
            </a:r>
            <a:r>
              <a:rPr lang="de-DE" sz="2400" dirty="0"/>
              <a:t> </a:t>
            </a:r>
            <a:r>
              <a:rPr lang="de-DE" sz="2400" dirty="0" err="1"/>
              <a:t>clicks</a:t>
            </a:r>
            <a:r>
              <a:rPr lang="de-DE" sz="2400" dirty="0"/>
              <a:t>.</a:t>
            </a:r>
          </a:p>
        </p:txBody>
      </p:sp>
      <p:sp>
        <p:nvSpPr>
          <p:cNvPr id="6" name="Rectangle 5"/>
          <p:cNvSpPr/>
          <p:nvPr/>
        </p:nvSpPr>
        <p:spPr>
          <a:xfrm>
            <a:off x="180003" y="233457"/>
            <a:ext cx="5161713" cy="584776"/>
          </a:xfrm>
          <a:prstGeom prst="rect">
            <a:avLst/>
          </a:prstGeom>
          <a:solidFill>
            <a:schemeClr val="bg1"/>
          </a:solidFill>
          <a:effectLst>
            <a:innerShdw blurRad="63500" dist="50800" dir="5400000">
              <a:schemeClr val="accent6">
                <a:lumMod val="75000"/>
                <a:alpha val="50000"/>
              </a:schemeClr>
            </a:innerShdw>
          </a:effectLst>
        </p:spPr>
        <p:txBody>
          <a:bodyPr wrap="square">
            <a:spAutoFit/>
          </a:bodyPr>
          <a:lstStyle/>
          <a:p>
            <a:r>
              <a:rPr lang="de-DE" sz="3200" b="1" dirty="0">
                <a:solidFill>
                  <a:srgbClr val="00B050"/>
                </a:solidFill>
              </a:rPr>
              <a:t>Loss </a:t>
            </a:r>
            <a:r>
              <a:rPr lang="de-DE" sz="3200" b="1" dirty="0" err="1">
                <a:solidFill>
                  <a:srgbClr val="00B050"/>
                </a:solidFill>
              </a:rPr>
              <a:t>Functions</a:t>
            </a:r>
            <a:endParaRPr lang="de-DE" sz="3200" b="1" dirty="0">
              <a:solidFill>
                <a:srgbClr val="00B050"/>
              </a:solidFill>
            </a:endParaRPr>
          </a:p>
        </p:txBody>
      </p:sp>
      <p:pic>
        <p:nvPicPr>
          <p:cNvPr id="5" name="Grafik 4"/>
          <p:cNvPicPr>
            <a:picLocks noChangeAspect="1"/>
          </p:cNvPicPr>
          <p:nvPr/>
        </p:nvPicPr>
        <p:blipFill>
          <a:blip r:embed="rId3"/>
          <a:stretch>
            <a:fillRect/>
          </a:stretch>
        </p:blipFill>
        <p:spPr>
          <a:xfrm>
            <a:off x="4456637" y="2963720"/>
            <a:ext cx="4557932" cy="3894280"/>
          </a:xfrm>
          <a:prstGeom prst="rect">
            <a:avLst/>
          </a:prstGeom>
        </p:spPr>
      </p:pic>
    </p:spTree>
    <p:extLst>
      <p:ext uri="{BB962C8B-B14F-4D97-AF65-F5344CB8AC3E}">
        <p14:creationId xmlns:p14="http://schemas.microsoft.com/office/powerpoint/2010/main" val="701353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3454601" y="2061556"/>
            <a:ext cx="5917780" cy="4477667"/>
          </a:xfrm>
          <a:prstGeom prst="rect">
            <a:avLst/>
          </a:prstGeom>
        </p:spPr>
      </p:pic>
      <p:sp>
        <p:nvSpPr>
          <p:cNvPr id="2" name="Foliennummernplatzhalter 2"/>
          <p:cNvSpPr txBox="1"/>
          <p:nvPr/>
        </p:nvSpPr>
        <p:spPr>
          <a:xfrm>
            <a:off x="6552724" y="6356519"/>
            <a:ext cx="2133715" cy="365403"/>
          </a:xfrm>
          <a:prstGeom prst="rect">
            <a:avLst/>
          </a:prstGeom>
          <a:noFill/>
          <a:ln>
            <a:noFill/>
          </a:ln>
        </p:spPr>
        <p:txBody>
          <a:bodyPr vert="horz" wrap="square" lIns="90004" tIns="46799" rIns="90004" bIns="46799" anchor="ctr" anchorCtr="0" compatLnSpc="1"/>
          <a:lstStyle/>
          <a:p>
            <a:pPr algn="r" defTabSz="914354" hangingPunct="0">
              <a:defRPr sz="1800" b="0" i="0" u="none" strike="noStrike" kern="0" cap="none" spc="0" baseline="0">
                <a:solidFill>
                  <a:srgbClr val="000000"/>
                </a:solidFill>
                <a:uFillTx/>
              </a:defRPr>
            </a:pPr>
            <a:fld id="{1AA6B9B6-5F80-405C-BD4B-58FED608D342}" type="slidenum">
              <a:rPr/>
              <a:pPr algn="r" defTabSz="914354" hangingPunct="0">
                <a:defRPr sz="1800" b="0" i="0" u="none" strike="noStrike" kern="0" cap="none" spc="0" baseline="0">
                  <a:solidFill>
                    <a:srgbClr val="000000"/>
                  </a:solidFill>
                  <a:uFillTx/>
                </a:defRPr>
              </a:pPr>
              <a:t>8</a:t>
            </a:fld>
            <a:endParaRPr lang="de-DE" sz="1200">
              <a:solidFill>
                <a:srgbClr val="898989"/>
              </a:solidFill>
              <a:latin typeface="Times New Roman" pitchFamily="18"/>
              <a:ea typeface="Arial Unicode MS" pitchFamily="2"/>
              <a:cs typeface="Tahoma" pitchFamily="2"/>
            </a:endParaRPr>
          </a:p>
        </p:txBody>
      </p:sp>
      <p:sp>
        <p:nvSpPr>
          <p:cNvPr id="4" name="Textplatzhalter 2"/>
          <p:cNvSpPr txBox="1">
            <a:spLocks noGrp="1"/>
          </p:cNvSpPr>
          <p:nvPr>
            <p:ph type="body" idx="4294967295"/>
          </p:nvPr>
        </p:nvSpPr>
        <p:spPr>
          <a:xfrm>
            <a:off x="180004" y="1294176"/>
            <a:ext cx="7963103" cy="4563003"/>
          </a:xfrm>
        </p:spPr>
        <p:txBody>
          <a:bodyPr>
            <a:normAutofit/>
          </a:bodyPr>
          <a:lstStyle/>
          <a:p>
            <a:pPr lvl="0"/>
            <a:r>
              <a:rPr lang="en-US" sz="2400" b="1" dirty="0"/>
              <a:t>The Beta distribution is a conjugate distribution of the binomial distribution.</a:t>
            </a:r>
            <a:endParaRPr lang="de-DE" sz="2400" b="1" dirty="0"/>
          </a:p>
        </p:txBody>
      </p:sp>
      <p:sp>
        <p:nvSpPr>
          <p:cNvPr id="6" name="Rectangle 5"/>
          <p:cNvSpPr/>
          <p:nvPr/>
        </p:nvSpPr>
        <p:spPr>
          <a:xfrm>
            <a:off x="180003" y="233457"/>
            <a:ext cx="5161713" cy="584776"/>
          </a:xfrm>
          <a:prstGeom prst="rect">
            <a:avLst/>
          </a:prstGeom>
          <a:solidFill>
            <a:schemeClr val="bg1"/>
          </a:solidFill>
          <a:effectLst>
            <a:innerShdw blurRad="63500" dist="50800" dir="5400000">
              <a:schemeClr val="accent6">
                <a:lumMod val="75000"/>
                <a:alpha val="50000"/>
              </a:schemeClr>
            </a:innerShdw>
          </a:effectLst>
        </p:spPr>
        <p:txBody>
          <a:bodyPr wrap="square">
            <a:spAutoFit/>
          </a:bodyPr>
          <a:lstStyle/>
          <a:p>
            <a:r>
              <a:rPr lang="de-DE" sz="3200" b="1" dirty="0">
                <a:solidFill>
                  <a:srgbClr val="00B050"/>
                </a:solidFill>
              </a:rPr>
              <a:t>Beta </a:t>
            </a:r>
            <a:r>
              <a:rPr lang="de-DE" sz="3200" b="1" dirty="0" err="1">
                <a:solidFill>
                  <a:srgbClr val="00B050"/>
                </a:solidFill>
              </a:rPr>
              <a:t>Binomial</a:t>
            </a:r>
            <a:endParaRPr lang="de-DE" sz="3200" b="1" dirty="0">
              <a:solidFill>
                <a:srgbClr val="00B050"/>
              </a:solidFill>
            </a:endParaRPr>
          </a:p>
        </p:txBody>
      </p:sp>
      <p:pic>
        <p:nvPicPr>
          <p:cNvPr id="5" name="Grafik 4"/>
          <p:cNvPicPr>
            <a:picLocks noChangeAspect="1"/>
          </p:cNvPicPr>
          <p:nvPr/>
        </p:nvPicPr>
        <p:blipFill>
          <a:blip r:embed="rId4"/>
          <a:stretch>
            <a:fillRect/>
          </a:stretch>
        </p:blipFill>
        <p:spPr>
          <a:xfrm>
            <a:off x="0" y="2420511"/>
            <a:ext cx="3740972" cy="3316996"/>
          </a:xfrm>
          <a:prstGeom prst="rect">
            <a:avLst/>
          </a:prstGeom>
        </p:spPr>
      </p:pic>
    </p:spTree>
    <p:extLst>
      <p:ext uri="{BB962C8B-B14F-4D97-AF65-F5344CB8AC3E}">
        <p14:creationId xmlns:p14="http://schemas.microsoft.com/office/powerpoint/2010/main" val="3772342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3"/>
          <a:stretch>
            <a:fillRect/>
          </a:stretch>
        </p:blipFill>
        <p:spPr>
          <a:xfrm>
            <a:off x="171087" y="1212112"/>
            <a:ext cx="8515351" cy="1549401"/>
          </a:xfrm>
          <a:prstGeom prst="rect">
            <a:avLst/>
          </a:prstGeom>
        </p:spPr>
      </p:pic>
      <p:sp>
        <p:nvSpPr>
          <p:cNvPr id="2" name="Foliennummernplatzhalter 2"/>
          <p:cNvSpPr txBox="1"/>
          <p:nvPr/>
        </p:nvSpPr>
        <p:spPr>
          <a:xfrm>
            <a:off x="6552724" y="6356519"/>
            <a:ext cx="2133715" cy="365403"/>
          </a:xfrm>
          <a:prstGeom prst="rect">
            <a:avLst/>
          </a:prstGeom>
          <a:noFill/>
          <a:ln>
            <a:noFill/>
          </a:ln>
        </p:spPr>
        <p:txBody>
          <a:bodyPr vert="horz" wrap="square" lIns="90004" tIns="46799" rIns="90004" bIns="46799" anchor="ctr" anchorCtr="0" compatLnSpc="1"/>
          <a:lstStyle/>
          <a:p>
            <a:pPr algn="r" defTabSz="914354" hangingPunct="0">
              <a:defRPr sz="1800" b="0" i="0" u="none" strike="noStrike" kern="0" cap="none" spc="0" baseline="0">
                <a:solidFill>
                  <a:srgbClr val="000000"/>
                </a:solidFill>
                <a:uFillTx/>
              </a:defRPr>
            </a:pPr>
            <a:fld id="{1AA6B9B6-5F80-405C-BD4B-58FED608D342}" type="slidenum">
              <a:rPr/>
              <a:pPr algn="r" defTabSz="914354" hangingPunct="0">
                <a:defRPr sz="1800" b="0" i="0" u="none" strike="noStrike" kern="0" cap="none" spc="0" baseline="0">
                  <a:solidFill>
                    <a:srgbClr val="000000"/>
                  </a:solidFill>
                  <a:uFillTx/>
                </a:defRPr>
              </a:pPr>
              <a:t>9</a:t>
            </a:fld>
            <a:endParaRPr lang="de-DE" sz="1200">
              <a:solidFill>
                <a:srgbClr val="898989"/>
              </a:solidFill>
              <a:latin typeface="Times New Roman" pitchFamily="18"/>
              <a:ea typeface="Arial Unicode MS" pitchFamily="2"/>
              <a:cs typeface="Tahoma" pitchFamily="2"/>
            </a:endParaRPr>
          </a:p>
        </p:txBody>
      </p:sp>
      <p:sp>
        <p:nvSpPr>
          <p:cNvPr id="6" name="Rectangle 5"/>
          <p:cNvSpPr/>
          <p:nvPr/>
        </p:nvSpPr>
        <p:spPr>
          <a:xfrm>
            <a:off x="180003" y="233457"/>
            <a:ext cx="5161713" cy="584776"/>
          </a:xfrm>
          <a:prstGeom prst="rect">
            <a:avLst/>
          </a:prstGeom>
          <a:solidFill>
            <a:schemeClr val="bg1"/>
          </a:solidFill>
          <a:effectLst>
            <a:innerShdw blurRad="63500" dist="50800" dir="5400000">
              <a:schemeClr val="accent6">
                <a:lumMod val="75000"/>
                <a:alpha val="50000"/>
              </a:schemeClr>
            </a:innerShdw>
          </a:effectLst>
        </p:spPr>
        <p:txBody>
          <a:bodyPr wrap="square">
            <a:spAutoFit/>
          </a:bodyPr>
          <a:lstStyle/>
          <a:p>
            <a:r>
              <a:rPr lang="de-DE" sz="3200" b="1" dirty="0" err="1">
                <a:solidFill>
                  <a:srgbClr val="00B050"/>
                </a:solidFill>
              </a:rPr>
              <a:t>Bayes</a:t>
            </a:r>
            <a:r>
              <a:rPr lang="de-DE" sz="3200" b="1" dirty="0">
                <a:solidFill>
                  <a:srgbClr val="00B050"/>
                </a:solidFill>
              </a:rPr>
              <a:t> </a:t>
            </a:r>
            <a:r>
              <a:rPr lang="de-DE" sz="3200" b="1" dirty="0" err="1">
                <a:solidFill>
                  <a:srgbClr val="00B050"/>
                </a:solidFill>
              </a:rPr>
              <a:t>Testing</a:t>
            </a:r>
            <a:endParaRPr lang="de-DE" sz="3200" b="1" dirty="0">
              <a:solidFill>
                <a:srgbClr val="00B050"/>
              </a:solidFill>
            </a:endParaRPr>
          </a:p>
        </p:txBody>
      </p:sp>
      <p:pic>
        <p:nvPicPr>
          <p:cNvPr id="5" name="Grafik 4"/>
          <p:cNvPicPr>
            <a:picLocks noChangeAspect="1"/>
          </p:cNvPicPr>
          <p:nvPr/>
        </p:nvPicPr>
        <p:blipFill>
          <a:blip r:embed="rId4"/>
          <a:stretch>
            <a:fillRect/>
          </a:stretch>
        </p:blipFill>
        <p:spPr>
          <a:xfrm>
            <a:off x="364933" y="2932674"/>
            <a:ext cx="5980059" cy="3280489"/>
          </a:xfrm>
          <a:prstGeom prst="rect">
            <a:avLst/>
          </a:prstGeom>
        </p:spPr>
      </p:pic>
      <p:pic>
        <p:nvPicPr>
          <p:cNvPr id="7" name="Grafik 6"/>
          <p:cNvPicPr>
            <a:picLocks noChangeAspect="1"/>
          </p:cNvPicPr>
          <p:nvPr/>
        </p:nvPicPr>
        <p:blipFill>
          <a:blip r:embed="rId5"/>
          <a:stretch>
            <a:fillRect/>
          </a:stretch>
        </p:blipFill>
        <p:spPr>
          <a:xfrm rot="1416046">
            <a:off x="3323011" y="1423095"/>
            <a:ext cx="6043967" cy="3315547"/>
          </a:xfrm>
          <a:prstGeom prst="rect">
            <a:avLst/>
          </a:prstGeom>
        </p:spPr>
      </p:pic>
    </p:spTree>
    <p:extLst>
      <p:ext uri="{BB962C8B-B14F-4D97-AF65-F5344CB8AC3E}">
        <p14:creationId xmlns:p14="http://schemas.microsoft.com/office/powerpoint/2010/main" val="1351237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1845</Words>
  <Application>Microsoft Office PowerPoint</Application>
  <PresentationFormat>Bildschirmpräsentation (4:3)</PresentationFormat>
  <Paragraphs>168</Paragraphs>
  <Slides>24</Slides>
  <Notes>24</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24</vt:i4>
      </vt:variant>
    </vt:vector>
  </HeadingPairs>
  <TitlesOfParts>
    <vt:vector size="34" baseType="lpstr">
      <vt:lpstr>Microsoft YaHei</vt:lpstr>
      <vt:lpstr>Arial</vt:lpstr>
      <vt:lpstr>Arial Unicode MS</vt:lpstr>
      <vt:lpstr>Calibri</vt:lpstr>
      <vt:lpstr>Calibri Light</vt:lpstr>
      <vt:lpstr>Mangal</vt:lpstr>
      <vt:lpstr>StarSymbol</vt:lpstr>
      <vt:lpstr>Tahoma</vt:lpstr>
      <vt:lpstr>Times New Roman</vt:lpstr>
      <vt:lpstr>Office Theme</vt:lpstr>
      <vt:lpstr> Multi-armed (binomial) bandits   </vt:lpstr>
      <vt:lpstr>PowerPoint-Präsentation</vt:lpstr>
      <vt:lpstr>PowerPoint-Präsentation</vt:lpstr>
      <vt:lpstr>Hypothesis Testing</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creator>Unknown Creator</dc:creator>
  <cp:lastModifiedBy>Löcher, Markus</cp:lastModifiedBy>
  <cp:revision>228</cp:revision>
  <dcterms:created xsi:type="dcterms:W3CDTF">2015-05-23T07:19:46Z</dcterms:created>
  <dcterms:modified xsi:type="dcterms:W3CDTF">2020-01-07T10:13:58Z</dcterms:modified>
</cp:coreProperties>
</file>