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2" r:id="rId2"/>
    <p:sldId id="263" r:id="rId3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1"/>
    <p:restoredTop sz="94860"/>
  </p:normalViewPr>
  <p:slideViewPr>
    <p:cSldViewPr snapToGrid="0" snapToObjects="1">
      <p:cViewPr varScale="1">
        <p:scale>
          <a:sx n="97" d="100"/>
          <a:sy n="97" d="100"/>
        </p:scale>
        <p:origin x="20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FE6763-A5FA-C248-AF5B-7F496176A0D7}"/>
              </a:ext>
            </a:extLst>
          </p:cNvPr>
          <p:cNvSpPr txBox="1"/>
          <p:nvPr/>
        </p:nvSpPr>
        <p:spPr>
          <a:xfrm>
            <a:off x="269239" y="546128"/>
            <a:ext cx="104227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Chlorophyll-a (ESA Ocean </a:t>
            </a:r>
            <a:r>
              <a:rPr lang="en-US" sz="1200" dirty="0" err="1">
                <a:latin typeface="Helvetica" pitchFamily="2" charset="0"/>
              </a:rPr>
              <a:t>Colour</a:t>
            </a:r>
            <a:r>
              <a:rPr lang="en-US" sz="1200" dirty="0">
                <a:latin typeface="Helvetica" pitchFamily="2" charset="0"/>
              </a:rPr>
              <a:t> Climate Change Initiative)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6E736-3CA5-4842-AD80-52AF875EC884}"/>
              </a:ext>
            </a:extLst>
          </p:cNvPr>
          <p:cNvSpPr txBox="1"/>
          <p:nvPr/>
        </p:nvSpPr>
        <p:spPr>
          <a:xfrm>
            <a:off x="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1998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EA8EB-A255-344E-86D3-73C649D5CE3F}"/>
              </a:ext>
            </a:extLst>
          </p:cNvPr>
          <p:cNvSpPr txBox="1"/>
          <p:nvPr/>
        </p:nvSpPr>
        <p:spPr>
          <a:xfrm>
            <a:off x="17373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CAA7B-4D21-5F4C-B15C-7AA1E8A6722B}"/>
              </a:ext>
            </a:extLst>
          </p:cNvPr>
          <p:cNvSpPr txBox="1"/>
          <p:nvPr/>
        </p:nvSpPr>
        <p:spPr>
          <a:xfrm>
            <a:off x="34747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B0301-4282-4847-8550-2BD55BB935E7}"/>
              </a:ext>
            </a:extLst>
          </p:cNvPr>
          <p:cNvSpPr txBox="1"/>
          <p:nvPr/>
        </p:nvSpPr>
        <p:spPr>
          <a:xfrm>
            <a:off x="52120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B7F51-64F4-2249-AFEC-AFCB6A58227F}"/>
              </a:ext>
            </a:extLst>
          </p:cNvPr>
          <p:cNvSpPr txBox="1"/>
          <p:nvPr/>
        </p:nvSpPr>
        <p:spPr>
          <a:xfrm>
            <a:off x="69494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403AD-7E56-3D4A-84F8-C4DBA8324363}"/>
              </a:ext>
            </a:extLst>
          </p:cNvPr>
          <p:cNvSpPr txBox="1"/>
          <p:nvPr/>
        </p:nvSpPr>
        <p:spPr>
          <a:xfrm>
            <a:off x="86868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2C0720-5B61-8649-8884-F8736689016C}"/>
              </a:ext>
            </a:extLst>
          </p:cNvPr>
          <p:cNvSpPr txBox="1"/>
          <p:nvPr/>
        </p:nvSpPr>
        <p:spPr>
          <a:xfrm>
            <a:off x="276232" y="2993116"/>
            <a:ext cx="10424160" cy="276999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Interior Fall Chinook (JSOES trawl)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F362F-99A2-8548-880A-236896548806}"/>
              </a:ext>
            </a:extLst>
          </p:cNvPr>
          <p:cNvSpPr txBox="1"/>
          <p:nvPr/>
        </p:nvSpPr>
        <p:spPr>
          <a:xfrm>
            <a:off x="43434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97C09-6F76-0049-A0FD-87AD7CB005D7}"/>
              </a:ext>
            </a:extLst>
          </p:cNvPr>
          <p:cNvSpPr txBox="1"/>
          <p:nvPr/>
        </p:nvSpPr>
        <p:spPr>
          <a:xfrm>
            <a:off x="8686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3090BB-00BD-1444-B790-0CB4DF12A736}"/>
              </a:ext>
            </a:extLst>
          </p:cNvPr>
          <p:cNvSpPr txBox="1"/>
          <p:nvPr/>
        </p:nvSpPr>
        <p:spPr>
          <a:xfrm>
            <a:off x="26060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7A63D-85D2-3E46-ACAA-E359D5370487}"/>
              </a:ext>
            </a:extLst>
          </p:cNvPr>
          <p:cNvSpPr txBox="1"/>
          <p:nvPr/>
        </p:nvSpPr>
        <p:spPr>
          <a:xfrm>
            <a:off x="60807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8A175-D801-5A4E-BFE7-F32FDEC57CD3}"/>
              </a:ext>
            </a:extLst>
          </p:cNvPr>
          <p:cNvSpPr txBox="1"/>
          <p:nvPr/>
        </p:nvSpPr>
        <p:spPr>
          <a:xfrm>
            <a:off x="78181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3998A-C483-2F48-B02B-4E686BEE8A0C}"/>
              </a:ext>
            </a:extLst>
          </p:cNvPr>
          <p:cNvSpPr txBox="1"/>
          <p:nvPr/>
        </p:nvSpPr>
        <p:spPr>
          <a:xfrm>
            <a:off x="4343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1999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1798B0-F51A-D242-B43C-524D4CAF0181}"/>
              </a:ext>
            </a:extLst>
          </p:cNvPr>
          <p:cNvSpPr txBox="1"/>
          <p:nvPr/>
        </p:nvSpPr>
        <p:spPr>
          <a:xfrm>
            <a:off x="13030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D7D3C3-70A8-AD44-A873-5F0FEA238C49}"/>
              </a:ext>
            </a:extLst>
          </p:cNvPr>
          <p:cNvSpPr txBox="1"/>
          <p:nvPr/>
        </p:nvSpPr>
        <p:spPr>
          <a:xfrm>
            <a:off x="21717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2003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2CCB2-8774-1F4D-A11F-C14ECA4CE92D}"/>
              </a:ext>
            </a:extLst>
          </p:cNvPr>
          <p:cNvSpPr txBox="1"/>
          <p:nvPr/>
        </p:nvSpPr>
        <p:spPr>
          <a:xfrm>
            <a:off x="30403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2005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D8478B-309D-0D41-9DBD-4DF8E85F07B6}"/>
              </a:ext>
            </a:extLst>
          </p:cNvPr>
          <p:cNvSpPr txBox="1"/>
          <p:nvPr/>
        </p:nvSpPr>
        <p:spPr>
          <a:xfrm>
            <a:off x="39090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2007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D4931-3601-B84E-95F3-A0745B28BB62}"/>
              </a:ext>
            </a:extLst>
          </p:cNvPr>
          <p:cNvSpPr txBox="1"/>
          <p:nvPr/>
        </p:nvSpPr>
        <p:spPr>
          <a:xfrm>
            <a:off x="47777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183D3-01F9-D64E-88EF-52BD58CA4941}"/>
              </a:ext>
            </a:extLst>
          </p:cNvPr>
          <p:cNvSpPr txBox="1"/>
          <p:nvPr/>
        </p:nvSpPr>
        <p:spPr>
          <a:xfrm>
            <a:off x="56464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3C32F6-4E93-CC49-9540-8AB6FDE734BD}"/>
              </a:ext>
            </a:extLst>
          </p:cNvPr>
          <p:cNvSpPr txBox="1"/>
          <p:nvPr/>
        </p:nvSpPr>
        <p:spPr>
          <a:xfrm>
            <a:off x="65151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2013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B2049B-05F5-5D4B-BF04-28C6135D5549}"/>
              </a:ext>
            </a:extLst>
          </p:cNvPr>
          <p:cNvSpPr txBox="1"/>
          <p:nvPr/>
        </p:nvSpPr>
        <p:spPr>
          <a:xfrm>
            <a:off x="73837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2015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BDECE-E19C-384A-9ECA-5DCDFB955728}"/>
              </a:ext>
            </a:extLst>
          </p:cNvPr>
          <p:cNvSpPr txBox="1"/>
          <p:nvPr/>
        </p:nvSpPr>
        <p:spPr>
          <a:xfrm>
            <a:off x="82524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2017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70D15-2C73-0945-85D0-5E8CBF7A74BA}"/>
              </a:ext>
            </a:extLst>
          </p:cNvPr>
          <p:cNvSpPr txBox="1"/>
          <p:nvPr/>
        </p:nvSpPr>
        <p:spPr>
          <a:xfrm>
            <a:off x="91211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E6799E-9C34-B14C-9A47-50229335FED2}"/>
              </a:ext>
            </a:extLst>
          </p:cNvPr>
          <p:cNvSpPr txBox="1"/>
          <p:nvPr/>
        </p:nvSpPr>
        <p:spPr>
          <a:xfrm>
            <a:off x="95554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9FA9D5-A1E8-8149-90DF-E9841A601361}"/>
              </a:ext>
            </a:extLst>
          </p:cNvPr>
          <p:cNvSpPr txBox="1"/>
          <p:nvPr/>
        </p:nvSpPr>
        <p:spPr>
          <a:xfrm>
            <a:off x="99898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320DEF-0FA5-8F49-9765-78D5E281334E}"/>
              </a:ext>
            </a:extLst>
          </p:cNvPr>
          <p:cNvSpPr txBox="1"/>
          <p:nvPr/>
        </p:nvSpPr>
        <p:spPr>
          <a:xfrm>
            <a:off x="104241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97F4A8-9F24-D74A-B7C7-B9C184F54E4C}"/>
              </a:ext>
            </a:extLst>
          </p:cNvPr>
          <p:cNvSpPr txBox="1"/>
          <p:nvPr/>
        </p:nvSpPr>
        <p:spPr>
          <a:xfrm>
            <a:off x="7625537" y="4783445"/>
            <a:ext cx="3047999" cy="276999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Pacific Herring (CCES/CPS)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34973-E056-D248-8CA7-B1D5641FFD2A}"/>
              </a:ext>
            </a:extLst>
          </p:cNvPr>
          <p:cNvSpPr txBox="1"/>
          <p:nvPr/>
        </p:nvSpPr>
        <p:spPr>
          <a:xfrm>
            <a:off x="7634609" y="5296954"/>
            <a:ext cx="3047999" cy="276999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Pacific Sardine (CCES/CPS)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C2747F-2DBA-2A4F-9F02-BB247B4CB218}"/>
              </a:ext>
            </a:extLst>
          </p:cNvPr>
          <p:cNvSpPr txBox="1"/>
          <p:nvPr/>
        </p:nvSpPr>
        <p:spPr>
          <a:xfrm>
            <a:off x="7633158" y="6323972"/>
            <a:ext cx="3047999" cy="276999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Jack Mackerel (CCES/CPS)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EE28C-BF91-E745-882D-3D80279DF88C}"/>
              </a:ext>
            </a:extLst>
          </p:cNvPr>
          <p:cNvSpPr txBox="1"/>
          <p:nvPr/>
        </p:nvSpPr>
        <p:spPr>
          <a:xfrm>
            <a:off x="7630934" y="5810463"/>
            <a:ext cx="3047999" cy="276999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Northern Anchovy (CCES/CPS)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22AC3D-B418-AB44-A488-DE31495B7697}"/>
              </a:ext>
            </a:extLst>
          </p:cNvPr>
          <p:cNvSpPr txBox="1"/>
          <p:nvPr/>
        </p:nvSpPr>
        <p:spPr>
          <a:xfrm>
            <a:off x="275771" y="3605842"/>
            <a:ext cx="10424160" cy="276999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0F467B-7955-6745-A042-C3F1FC86917B}"/>
              </a:ext>
            </a:extLst>
          </p:cNvPr>
          <p:cNvSpPr txBox="1"/>
          <p:nvPr/>
        </p:nvSpPr>
        <p:spPr>
          <a:xfrm>
            <a:off x="564967" y="3605842"/>
            <a:ext cx="8229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0F42F-4800-1A4C-B686-DF98280EA99E}"/>
              </a:ext>
            </a:extLst>
          </p:cNvPr>
          <p:cNvSpPr txBox="1"/>
          <p:nvPr/>
        </p:nvSpPr>
        <p:spPr>
          <a:xfrm>
            <a:off x="1720306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4D04F1-D66F-B743-99A4-E67A6BB646B6}"/>
              </a:ext>
            </a:extLst>
          </p:cNvPr>
          <p:cNvSpPr txBox="1"/>
          <p:nvPr/>
        </p:nvSpPr>
        <p:spPr>
          <a:xfrm>
            <a:off x="2613661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450EA0-525D-334F-9271-4D6609695ED1}"/>
              </a:ext>
            </a:extLst>
          </p:cNvPr>
          <p:cNvSpPr txBox="1"/>
          <p:nvPr/>
        </p:nvSpPr>
        <p:spPr>
          <a:xfrm>
            <a:off x="3482340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9D986F-019F-3543-8768-DAFF08700D01}"/>
              </a:ext>
            </a:extLst>
          </p:cNvPr>
          <p:cNvSpPr txBox="1"/>
          <p:nvPr/>
        </p:nvSpPr>
        <p:spPr>
          <a:xfrm>
            <a:off x="4351021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8E52B3-0CDF-4A42-A941-719DB48E1777}"/>
              </a:ext>
            </a:extLst>
          </p:cNvPr>
          <p:cNvSpPr txBox="1"/>
          <p:nvPr/>
        </p:nvSpPr>
        <p:spPr>
          <a:xfrm>
            <a:off x="5244374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D35CC6-9089-CC4E-A57D-04315979405B}"/>
              </a:ext>
            </a:extLst>
          </p:cNvPr>
          <p:cNvSpPr txBox="1"/>
          <p:nvPr/>
        </p:nvSpPr>
        <p:spPr>
          <a:xfrm>
            <a:off x="6957061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2AAB40-2C50-7449-BAD6-92473847C747}"/>
              </a:ext>
            </a:extLst>
          </p:cNvPr>
          <p:cNvSpPr txBox="1"/>
          <p:nvPr/>
        </p:nvSpPr>
        <p:spPr>
          <a:xfrm>
            <a:off x="7862755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A6264D-2454-8444-86CF-BBA5B77DBCB3}"/>
              </a:ext>
            </a:extLst>
          </p:cNvPr>
          <p:cNvSpPr txBox="1"/>
          <p:nvPr/>
        </p:nvSpPr>
        <p:spPr>
          <a:xfrm>
            <a:off x="8768449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FF01CB-E4F4-6041-AD0F-853E9E661226}"/>
              </a:ext>
            </a:extLst>
          </p:cNvPr>
          <p:cNvSpPr txBox="1"/>
          <p:nvPr/>
        </p:nvSpPr>
        <p:spPr>
          <a:xfrm>
            <a:off x="9563101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7D6605-824D-6A4C-A6DD-8CF1E08E161D}"/>
              </a:ext>
            </a:extLst>
          </p:cNvPr>
          <p:cNvSpPr txBox="1"/>
          <p:nvPr/>
        </p:nvSpPr>
        <p:spPr>
          <a:xfrm>
            <a:off x="10379891" y="3605842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D2470E-D580-574C-B142-D258EDBA020B}"/>
              </a:ext>
            </a:extLst>
          </p:cNvPr>
          <p:cNvSpPr txBox="1"/>
          <p:nvPr/>
        </p:nvSpPr>
        <p:spPr>
          <a:xfrm>
            <a:off x="274320" y="3605842"/>
            <a:ext cx="10424160" cy="276999"/>
          </a:xfrm>
          <a:prstGeom prst="rect">
            <a:avLst/>
          </a:prstGeom>
          <a:solidFill>
            <a:srgbClr val="F10303">
              <a:alpha val="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Adult (age 2+) hake (Hake ATS)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BD5E63-5CE9-D447-AE47-0DAF6FB8528F}"/>
              </a:ext>
            </a:extLst>
          </p:cNvPr>
          <p:cNvSpPr txBox="1"/>
          <p:nvPr/>
        </p:nvSpPr>
        <p:spPr>
          <a:xfrm>
            <a:off x="3977008" y="2334065"/>
            <a:ext cx="6714671" cy="276998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A33469-FBF7-AA4C-9949-24AAA8EC9836}"/>
              </a:ext>
            </a:extLst>
          </p:cNvPr>
          <p:cNvSpPr txBox="1"/>
          <p:nvPr/>
        </p:nvSpPr>
        <p:spPr>
          <a:xfrm>
            <a:off x="4342770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DAB16F-49AE-FA40-B3A8-FB64CC80AF55}"/>
              </a:ext>
            </a:extLst>
          </p:cNvPr>
          <p:cNvSpPr txBox="1"/>
          <p:nvPr/>
        </p:nvSpPr>
        <p:spPr>
          <a:xfrm>
            <a:off x="5236123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4149A7-E85A-8843-AC22-A4B5CC9EA800}"/>
              </a:ext>
            </a:extLst>
          </p:cNvPr>
          <p:cNvSpPr txBox="1"/>
          <p:nvPr/>
        </p:nvSpPr>
        <p:spPr>
          <a:xfrm>
            <a:off x="6948810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A4600-57D8-B440-94FF-54DFC27D8BA1}"/>
              </a:ext>
            </a:extLst>
          </p:cNvPr>
          <p:cNvSpPr txBox="1"/>
          <p:nvPr/>
        </p:nvSpPr>
        <p:spPr>
          <a:xfrm>
            <a:off x="7854504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CF0D98-F585-0A42-98F1-C80283548F31}"/>
              </a:ext>
            </a:extLst>
          </p:cNvPr>
          <p:cNvSpPr txBox="1"/>
          <p:nvPr/>
        </p:nvSpPr>
        <p:spPr>
          <a:xfrm>
            <a:off x="8760198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8446EC-DE7E-0641-9372-A38787F8E7A5}"/>
              </a:ext>
            </a:extLst>
          </p:cNvPr>
          <p:cNvSpPr txBox="1"/>
          <p:nvPr/>
        </p:nvSpPr>
        <p:spPr>
          <a:xfrm>
            <a:off x="9554850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F8ED89-93EF-D34B-8EE0-635036645C65}"/>
              </a:ext>
            </a:extLst>
          </p:cNvPr>
          <p:cNvSpPr txBox="1"/>
          <p:nvPr/>
        </p:nvSpPr>
        <p:spPr>
          <a:xfrm>
            <a:off x="10371640" y="233406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55314F-FC3F-A540-BD9F-A29B7F1640EC}"/>
              </a:ext>
            </a:extLst>
          </p:cNvPr>
          <p:cNvSpPr txBox="1"/>
          <p:nvPr/>
        </p:nvSpPr>
        <p:spPr>
          <a:xfrm>
            <a:off x="3977009" y="2334063"/>
            <a:ext cx="6704148" cy="276999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Krill (Hake ATS)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007AF7-FA98-C347-A4C6-ADC2EDF6F1F8}"/>
              </a:ext>
            </a:extLst>
          </p:cNvPr>
          <p:cNvSpPr txBox="1"/>
          <p:nvPr/>
        </p:nvSpPr>
        <p:spPr>
          <a:xfrm>
            <a:off x="1549401" y="1742796"/>
            <a:ext cx="9142547" cy="27432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YOY rockfishes (PWCC/PRS)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9A6E8E-2BFA-354A-8856-D296C52528B3}"/>
              </a:ext>
            </a:extLst>
          </p:cNvPr>
          <p:cNvSpPr txBox="1"/>
          <p:nvPr/>
        </p:nvSpPr>
        <p:spPr>
          <a:xfrm>
            <a:off x="274320" y="1140935"/>
            <a:ext cx="10424160" cy="276999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Zooplankton (JSOES Bongo)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F5EC85-61CB-AE45-BBD2-BCDDAF470225}"/>
              </a:ext>
            </a:extLst>
          </p:cNvPr>
          <p:cNvSpPr txBox="1"/>
          <p:nvPr/>
        </p:nvSpPr>
        <p:spPr>
          <a:xfrm>
            <a:off x="2223226" y="4247462"/>
            <a:ext cx="8468453" cy="274320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								Seabirds (JSOES)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88761F-A8C3-1E47-BF7C-17153622D794}"/>
              </a:ext>
            </a:extLst>
          </p:cNvPr>
          <p:cNvSpPr txBox="1"/>
          <p:nvPr/>
        </p:nvSpPr>
        <p:spPr>
          <a:xfrm>
            <a:off x="6629400" y="4247550"/>
            <a:ext cx="844388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32C815-9288-7F45-B35C-72C5666F8FC0}"/>
              </a:ext>
            </a:extLst>
          </p:cNvPr>
          <p:cNvSpPr txBox="1"/>
          <p:nvPr/>
        </p:nvSpPr>
        <p:spPr>
          <a:xfrm>
            <a:off x="2212704" y="4259506"/>
            <a:ext cx="8468453" cy="2743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41460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896E736-3CA5-4842-AD80-52AF875EC884}"/>
              </a:ext>
            </a:extLst>
          </p:cNvPr>
          <p:cNvSpPr txBox="1"/>
          <p:nvPr/>
        </p:nvSpPr>
        <p:spPr>
          <a:xfrm>
            <a:off x="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1998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EA8EB-A255-344E-86D3-73C649D5CE3F}"/>
              </a:ext>
            </a:extLst>
          </p:cNvPr>
          <p:cNvSpPr txBox="1"/>
          <p:nvPr/>
        </p:nvSpPr>
        <p:spPr>
          <a:xfrm>
            <a:off x="17373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CAA7B-4D21-5F4C-B15C-7AA1E8A6722B}"/>
              </a:ext>
            </a:extLst>
          </p:cNvPr>
          <p:cNvSpPr txBox="1"/>
          <p:nvPr/>
        </p:nvSpPr>
        <p:spPr>
          <a:xfrm>
            <a:off x="34747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B0301-4282-4847-8550-2BD55BB935E7}"/>
              </a:ext>
            </a:extLst>
          </p:cNvPr>
          <p:cNvSpPr txBox="1"/>
          <p:nvPr/>
        </p:nvSpPr>
        <p:spPr>
          <a:xfrm>
            <a:off x="52120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B7F51-64F4-2249-AFEC-AFCB6A58227F}"/>
              </a:ext>
            </a:extLst>
          </p:cNvPr>
          <p:cNvSpPr txBox="1"/>
          <p:nvPr/>
        </p:nvSpPr>
        <p:spPr>
          <a:xfrm>
            <a:off x="69494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403AD-7E56-3D4A-84F8-C4DBA8324363}"/>
              </a:ext>
            </a:extLst>
          </p:cNvPr>
          <p:cNvSpPr txBox="1"/>
          <p:nvPr/>
        </p:nvSpPr>
        <p:spPr>
          <a:xfrm>
            <a:off x="86868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2C0720-5B61-8649-8884-F8736689016C}"/>
              </a:ext>
            </a:extLst>
          </p:cNvPr>
          <p:cNvSpPr txBox="1"/>
          <p:nvPr/>
        </p:nvSpPr>
        <p:spPr>
          <a:xfrm>
            <a:off x="276232" y="2357018"/>
            <a:ext cx="10424160" cy="276999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Interior Yearling + </a:t>
            </a:r>
            <a:r>
              <a:rPr lang="en-US" sz="1200" dirty="0" err="1">
                <a:latin typeface="Helvetica" pitchFamily="2" charset="0"/>
              </a:rPr>
              <a:t>Subyearling</a:t>
            </a:r>
            <a:r>
              <a:rPr lang="en-US" sz="1200" dirty="0">
                <a:latin typeface="Helvetica" pitchFamily="2" charset="0"/>
              </a:rPr>
              <a:t> Chinook (JSOES trawl)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F362F-99A2-8548-880A-236896548806}"/>
              </a:ext>
            </a:extLst>
          </p:cNvPr>
          <p:cNvSpPr txBox="1"/>
          <p:nvPr/>
        </p:nvSpPr>
        <p:spPr>
          <a:xfrm>
            <a:off x="43434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97C09-6F76-0049-A0FD-87AD7CB005D7}"/>
              </a:ext>
            </a:extLst>
          </p:cNvPr>
          <p:cNvSpPr txBox="1"/>
          <p:nvPr/>
        </p:nvSpPr>
        <p:spPr>
          <a:xfrm>
            <a:off x="8686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3090BB-00BD-1444-B790-0CB4DF12A736}"/>
              </a:ext>
            </a:extLst>
          </p:cNvPr>
          <p:cNvSpPr txBox="1"/>
          <p:nvPr/>
        </p:nvSpPr>
        <p:spPr>
          <a:xfrm>
            <a:off x="26060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7A63D-85D2-3E46-ACAA-E359D5370487}"/>
              </a:ext>
            </a:extLst>
          </p:cNvPr>
          <p:cNvSpPr txBox="1"/>
          <p:nvPr/>
        </p:nvSpPr>
        <p:spPr>
          <a:xfrm>
            <a:off x="60807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8A175-D801-5A4E-BFE7-F32FDEC57CD3}"/>
              </a:ext>
            </a:extLst>
          </p:cNvPr>
          <p:cNvSpPr txBox="1"/>
          <p:nvPr/>
        </p:nvSpPr>
        <p:spPr>
          <a:xfrm>
            <a:off x="78181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3998A-C483-2F48-B02B-4E686BEE8A0C}"/>
              </a:ext>
            </a:extLst>
          </p:cNvPr>
          <p:cNvSpPr txBox="1"/>
          <p:nvPr/>
        </p:nvSpPr>
        <p:spPr>
          <a:xfrm>
            <a:off x="4343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1999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1798B0-F51A-D242-B43C-524D4CAF0181}"/>
              </a:ext>
            </a:extLst>
          </p:cNvPr>
          <p:cNvSpPr txBox="1"/>
          <p:nvPr/>
        </p:nvSpPr>
        <p:spPr>
          <a:xfrm>
            <a:off x="13030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D7D3C3-70A8-AD44-A873-5F0FEA238C49}"/>
              </a:ext>
            </a:extLst>
          </p:cNvPr>
          <p:cNvSpPr txBox="1"/>
          <p:nvPr/>
        </p:nvSpPr>
        <p:spPr>
          <a:xfrm>
            <a:off x="21717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2003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2CCB2-8774-1F4D-A11F-C14ECA4CE92D}"/>
              </a:ext>
            </a:extLst>
          </p:cNvPr>
          <p:cNvSpPr txBox="1"/>
          <p:nvPr/>
        </p:nvSpPr>
        <p:spPr>
          <a:xfrm>
            <a:off x="30403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2005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D8478B-309D-0D41-9DBD-4DF8E85F07B6}"/>
              </a:ext>
            </a:extLst>
          </p:cNvPr>
          <p:cNvSpPr txBox="1"/>
          <p:nvPr/>
        </p:nvSpPr>
        <p:spPr>
          <a:xfrm>
            <a:off x="39090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2007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D4931-3601-B84E-95F3-A0745B28BB62}"/>
              </a:ext>
            </a:extLst>
          </p:cNvPr>
          <p:cNvSpPr txBox="1"/>
          <p:nvPr/>
        </p:nvSpPr>
        <p:spPr>
          <a:xfrm>
            <a:off x="47777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2009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183D3-01F9-D64E-88EF-52BD58CA4941}"/>
              </a:ext>
            </a:extLst>
          </p:cNvPr>
          <p:cNvSpPr txBox="1"/>
          <p:nvPr/>
        </p:nvSpPr>
        <p:spPr>
          <a:xfrm>
            <a:off x="56464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3C32F6-4E93-CC49-9540-8AB6FDE734BD}"/>
              </a:ext>
            </a:extLst>
          </p:cNvPr>
          <p:cNvSpPr txBox="1"/>
          <p:nvPr/>
        </p:nvSpPr>
        <p:spPr>
          <a:xfrm>
            <a:off x="651510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2013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B2049B-05F5-5D4B-BF04-28C6135D5549}"/>
              </a:ext>
            </a:extLst>
          </p:cNvPr>
          <p:cNvSpPr txBox="1"/>
          <p:nvPr/>
        </p:nvSpPr>
        <p:spPr>
          <a:xfrm>
            <a:off x="73837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2015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BDECE-E19C-384A-9ECA-5DCDFB955728}"/>
              </a:ext>
            </a:extLst>
          </p:cNvPr>
          <p:cNvSpPr txBox="1"/>
          <p:nvPr/>
        </p:nvSpPr>
        <p:spPr>
          <a:xfrm>
            <a:off x="82524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2017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70D15-2C73-0945-85D0-5E8CBF7A74BA}"/>
              </a:ext>
            </a:extLst>
          </p:cNvPr>
          <p:cNvSpPr txBox="1"/>
          <p:nvPr/>
        </p:nvSpPr>
        <p:spPr>
          <a:xfrm>
            <a:off x="912114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2019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E6799E-9C34-B14C-9A47-50229335FED2}"/>
              </a:ext>
            </a:extLst>
          </p:cNvPr>
          <p:cNvSpPr txBox="1"/>
          <p:nvPr/>
        </p:nvSpPr>
        <p:spPr>
          <a:xfrm>
            <a:off x="955548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2020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9FA9D5-A1E8-8149-90DF-E9841A601361}"/>
              </a:ext>
            </a:extLst>
          </p:cNvPr>
          <p:cNvSpPr txBox="1"/>
          <p:nvPr/>
        </p:nvSpPr>
        <p:spPr>
          <a:xfrm>
            <a:off x="998982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2021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320DEF-0FA5-8F49-9765-78D5E281334E}"/>
              </a:ext>
            </a:extLst>
          </p:cNvPr>
          <p:cNvSpPr txBox="1"/>
          <p:nvPr/>
        </p:nvSpPr>
        <p:spPr>
          <a:xfrm>
            <a:off x="10424160" y="-14516"/>
            <a:ext cx="5486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2022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|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97F4A8-9F24-D74A-B7C7-B9C184F54E4C}"/>
              </a:ext>
            </a:extLst>
          </p:cNvPr>
          <p:cNvSpPr txBox="1"/>
          <p:nvPr/>
        </p:nvSpPr>
        <p:spPr>
          <a:xfrm>
            <a:off x="7625537" y="4147347"/>
            <a:ext cx="3047999" cy="276999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5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Pacific Herring (CCES/CPS)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34973-E056-D248-8CA7-B1D5641FFD2A}"/>
              </a:ext>
            </a:extLst>
          </p:cNvPr>
          <p:cNvSpPr txBox="1"/>
          <p:nvPr/>
        </p:nvSpPr>
        <p:spPr>
          <a:xfrm>
            <a:off x="7634609" y="4660856"/>
            <a:ext cx="3047999" cy="276999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5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Pacific Sardine (CCES/CPS)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C2747F-2DBA-2A4F-9F02-BB247B4CB218}"/>
              </a:ext>
            </a:extLst>
          </p:cNvPr>
          <p:cNvSpPr txBox="1"/>
          <p:nvPr/>
        </p:nvSpPr>
        <p:spPr>
          <a:xfrm>
            <a:off x="7633158" y="5687874"/>
            <a:ext cx="3047999" cy="276999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Jack Mackerel (CCES/CPS)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EE28C-BF91-E745-882D-3D80279DF88C}"/>
              </a:ext>
            </a:extLst>
          </p:cNvPr>
          <p:cNvSpPr txBox="1"/>
          <p:nvPr/>
        </p:nvSpPr>
        <p:spPr>
          <a:xfrm>
            <a:off x="7630934" y="5174365"/>
            <a:ext cx="3047999" cy="276999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5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Helvetica" pitchFamily="2" charset="0"/>
              </a:rPr>
              <a:t>Northern Anchovy (CCES/CPS)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22AC3D-B418-AB44-A488-DE31495B7697}"/>
              </a:ext>
            </a:extLst>
          </p:cNvPr>
          <p:cNvSpPr txBox="1"/>
          <p:nvPr/>
        </p:nvSpPr>
        <p:spPr>
          <a:xfrm>
            <a:off x="275771" y="2969744"/>
            <a:ext cx="10424160" cy="276999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0F467B-7955-6745-A042-C3F1FC86917B}"/>
              </a:ext>
            </a:extLst>
          </p:cNvPr>
          <p:cNvSpPr txBox="1"/>
          <p:nvPr/>
        </p:nvSpPr>
        <p:spPr>
          <a:xfrm>
            <a:off x="564967" y="2969744"/>
            <a:ext cx="8229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0F42F-4800-1A4C-B686-DF98280EA99E}"/>
              </a:ext>
            </a:extLst>
          </p:cNvPr>
          <p:cNvSpPr txBox="1"/>
          <p:nvPr/>
        </p:nvSpPr>
        <p:spPr>
          <a:xfrm>
            <a:off x="1720306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4D04F1-D66F-B743-99A4-E67A6BB646B6}"/>
              </a:ext>
            </a:extLst>
          </p:cNvPr>
          <p:cNvSpPr txBox="1"/>
          <p:nvPr/>
        </p:nvSpPr>
        <p:spPr>
          <a:xfrm>
            <a:off x="2613661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450EA0-525D-334F-9271-4D6609695ED1}"/>
              </a:ext>
            </a:extLst>
          </p:cNvPr>
          <p:cNvSpPr txBox="1"/>
          <p:nvPr/>
        </p:nvSpPr>
        <p:spPr>
          <a:xfrm>
            <a:off x="3482340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9D986F-019F-3543-8768-DAFF08700D01}"/>
              </a:ext>
            </a:extLst>
          </p:cNvPr>
          <p:cNvSpPr txBox="1"/>
          <p:nvPr/>
        </p:nvSpPr>
        <p:spPr>
          <a:xfrm>
            <a:off x="4351021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8E52B3-0CDF-4A42-A941-719DB48E1777}"/>
              </a:ext>
            </a:extLst>
          </p:cNvPr>
          <p:cNvSpPr txBox="1"/>
          <p:nvPr/>
        </p:nvSpPr>
        <p:spPr>
          <a:xfrm>
            <a:off x="5244374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D35CC6-9089-CC4E-A57D-04315979405B}"/>
              </a:ext>
            </a:extLst>
          </p:cNvPr>
          <p:cNvSpPr txBox="1"/>
          <p:nvPr/>
        </p:nvSpPr>
        <p:spPr>
          <a:xfrm>
            <a:off x="6957061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2AAB40-2C50-7449-BAD6-92473847C747}"/>
              </a:ext>
            </a:extLst>
          </p:cNvPr>
          <p:cNvSpPr txBox="1"/>
          <p:nvPr/>
        </p:nvSpPr>
        <p:spPr>
          <a:xfrm>
            <a:off x="7862755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A6264D-2454-8444-86CF-BBA5B77DBCB3}"/>
              </a:ext>
            </a:extLst>
          </p:cNvPr>
          <p:cNvSpPr txBox="1"/>
          <p:nvPr/>
        </p:nvSpPr>
        <p:spPr>
          <a:xfrm>
            <a:off x="8768449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FF01CB-E4F4-6041-AD0F-853E9E661226}"/>
              </a:ext>
            </a:extLst>
          </p:cNvPr>
          <p:cNvSpPr txBox="1"/>
          <p:nvPr/>
        </p:nvSpPr>
        <p:spPr>
          <a:xfrm>
            <a:off x="9563101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7D6605-824D-6A4C-A6DD-8CF1E08E161D}"/>
              </a:ext>
            </a:extLst>
          </p:cNvPr>
          <p:cNvSpPr txBox="1"/>
          <p:nvPr/>
        </p:nvSpPr>
        <p:spPr>
          <a:xfrm>
            <a:off x="10379891" y="2969744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D2470E-D580-574C-B142-D258EDBA020B}"/>
              </a:ext>
            </a:extLst>
          </p:cNvPr>
          <p:cNvSpPr txBox="1"/>
          <p:nvPr/>
        </p:nvSpPr>
        <p:spPr>
          <a:xfrm>
            <a:off x="274320" y="2969744"/>
            <a:ext cx="10424160" cy="276999"/>
          </a:xfrm>
          <a:prstGeom prst="rect">
            <a:avLst/>
          </a:prstGeom>
          <a:solidFill>
            <a:srgbClr val="F10303">
              <a:alpha val="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Adult (age 2+) hake (Hake ATS)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BD5E63-5CE9-D447-AE47-0DAF6FB8528F}"/>
              </a:ext>
            </a:extLst>
          </p:cNvPr>
          <p:cNvSpPr txBox="1"/>
          <p:nvPr/>
        </p:nvSpPr>
        <p:spPr>
          <a:xfrm>
            <a:off x="3977008" y="1697967"/>
            <a:ext cx="6714671" cy="27699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2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A33469-FBF7-AA4C-9949-24AAA8EC9836}"/>
              </a:ext>
            </a:extLst>
          </p:cNvPr>
          <p:cNvSpPr txBox="1"/>
          <p:nvPr/>
        </p:nvSpPr>
        <p:spPr>
          <a:xfrm>
            <a:off x="4342770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DAB16F-49AE-FA40-B3A8-FB64CC80AF55}"/>
              </a:ext>
            </a:extLst>
          </p:cNvPr>
          <p:cNvSpPr txBox="1"/>
          <p:nvPr/>
        </p:nvSpPr>
        <p:spPr>
          <a:xfrm>
            <a:off x="5236123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4149A7-E85A-8843-AC22-A4B5CC9EA800}"/>
              </a:ext>
            </a:extLst>
          </p:cNvPr>
          <p:cNvSpPr txBox="1"/>
          <p:nvPr/>
        </p:nvSpPr>
        <p:spPr>
          <a:xfrm>
            <a:off x="6948810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A4600-57D8-B440-94FF-54DFC27D8BA1}"/>
              </a:ext>
            </a:extLst>
          </p:cNvPr>
          <p:cNvSpPr txBox="1"/>
          <p:nvPr/>
        </p:nvSpPr>
        <p:spPr>
          <a:xfrm>
            <a:off x="7854504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CF0D98-F585-0A42-98F1-C80283548F31}"/>
              </a:ext>
            </a:extLst>
          </p:cNvPr>
          <p:cNvSpPr txBox="1"/>
          <p:nvPr/>
        </p:nvSpPr>
        <p:spPr>
          <a:xfrm>
            <a:off x="8760198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8446EC-DE7E-0641-9372-A38787F8E7A5}"/>
              </a:ext>
            </a:extLst>
          </p:cNvPr>
          <p:cNvSpPr txBox="1"/>
          <p:nvPr/>
        </p:nvSpPr>
        <p:spPr>
          <a:xfrm>
            <a:off x="9554850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F8ED89-93EF-D34B-8EE0-635036645C65}"/>
              </a:ext>
            </a:extLst>
          </p:cNvPr>
          <p:cNvSpPr txBox="1"/>
          <p:nvPr/>
        </p:nvSpPr>
        <p:spPr>
          <a:xfrm>
            <a:off x="10371640" y="1697966"/>
            <a:ext cx="502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55314F-FC3F-A540-BD9F-A29B7F1640EC}"/>
              </a:ext>
            </a:extLst>
          </p:cNvPr>
          <p:cNvSpPr txBox="1"/>
          <p:nvPr/>
        </p:nvSpPr>
        <p:spPr>
          <a:xfrm>
            <a:off x="3977009" y="1697965"/>
            <a:ext cx="6704148" cy="276999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Krill (Hake ATS)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007AF7-FA98-C347-A4C6-ADC2EDF6F1F8}"/>
              </a:ext>
            </a:extLst>
          </p:cNvPr>
          <p:cNvSpPr txBox="1"/>
          <p:nvPr/>
        </p:nvSpPr>
        <p:spPr>
          <a:xfrm>
            <a:off x="1549401" y="1106698"/>
            <a:ext cx="9142547" cy="274320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YOY rockfishes (PWCC/PRS)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9A6E8E-2BFA-354A-8856-D296C52528B3}"/>
              </a:ext>
            </a:extLst>
          </p:cNvPr>
          <p:cNvSpPr txBox="1"/>
          <p:nvPr/>
        </p:nvSpPr>
        <p:spPr>
          <a:xfrm>
            <a:off x="274320" y="504837"/>
            <a:ext cx="10424160" cy="276999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Zooplankton (JSOES Bongo)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F5EC85-61CB-AE45-BBD2-BCDDAF470225}"/>
              </a:ext>
            </a:extLst>
          </p:cNvPr>
          <p:cNvSpPr txBox="1"/>
          <p:nvPr/>
        </p:nvSpPr>
        <p:spPr>
          <a:xfrm>
            <a:off x="2223226" y="3611364"/>
            <a:ext cx="8468453" cy="274320"/>
          </a:xfrm>
          <a:prstGeom prst="rect">
            <a:avLst/>
          </a:prstGeom>
          <a:solidFill>
            <a:srgbClr val="F10303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								Seabirds (JSOES)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88761F-A8C3-1E47-BF7C-17153622D794}"/>
              </a:ext>
            </a:extLst>
          </p:cNvPr>
          <p:cNvSpPr txBox="1"/>
          <p:nvPr/>
        </p:nvSpPr>
        <p:spPr>
          <a:xfrm>
            <a:off x="6629400" y="3611452"/>
            <a:ext cx="844388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32C815-9288-7F45-B35C-72C5666F8FC0}"/>
              </a:ext>
            </a:extLst>
          </p:cNvPr>
          <p:cNvSpPr txBox="1"/>
          <p:nvPr/>
        </p:nvSpPr>
        <p:spPr>
          <a:xfrm>
            <a:off x="2212704" y="3623408"/>
            <a:ext cx="8468453" cy="2743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4027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26586</TotalTime>
  <Words>235</Words>
  <Application>Microsoft Macintosh PowerPoint</Application>
  <PresentationFormat>Custom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42</cp:revision>
  <cp:lastPrinted>2025-05-06T15:41:01Z</cp:lastPrinted>
  <dcterms:created xsi:type="dcterms:W3CDTF">2021-10-15T18:02:21Z</dcterms:created>
  <dcterms:modified xsi:type="dcterms:W3CDTF">2025-05-14T14:57:38Z</dcterms:modified>
</cp:coreProperties>
</file>