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44" r:id="rId1"/>
  </p:sldMasterIdLst>
  <p:sldIdLst>
    <p:sldId id="263" r:id="rId2"/>
    <p:sldId id="264" r:id="rId3"/>
    <p:sldId id="265" r:id="rId4"/>
    <p:sldId id="267" r:id="rId5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60"/>
    <p:restoredTop sz="94240"/>
  </p:normalViewPr>
  <p:slideViewPr>
    <p:cSldViewPr snapToGrid="0" snapToObjects="1">
      <p:cViewPr varScale="1">
        <p:scale>
          <a:sx n="101" d="100"/>
          <a:sy n="101" d="100"/>
        </p:scale>
        <p:origin x="64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6164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298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4873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240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388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289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356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05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289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63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415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348793-E847-104E-A4BF-895FFE80E6AE}" type="datetimeFigureOut">
              <a:rPr lang="en-US" smtClean="0"/>
              <a:t>1/23/25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14EC02-DA27-7B43-9ADF-3DB4A52F8C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1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id="{C596AE59-4439-A646-9E86-C94852357121}"/>
              </a:ext>
            </a:extLst>
          </p:cNvPr>
          <p:cNvSpPr txBox="1"/>
          <p:nvPr/>
        </p:nvSpPr>
        <p:spPr>
          <a:xfrm>
            <a:off x="2993144" y="5187993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PRS</a:t>
            </a:r>
          </a:p>
          <a:p>
            <a:pPr algn="ctr"/>
            <a:r>
              <a:rPr lang="en-US" sz="1200" b="1" dirty="0"/>
              <a:t>Euphausiids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65DA4-22C9-054C-9840-3938512C82C6}"/>
              </a:ext>
            </a:extLst>
          </p:cNvPr>
          <p:cNvSpPr txBox="1"/>
          <p:nvPr/>
        </p:nvSpPr>
        <p:spPr>
          <a:xfrm>
            <a:off x="1437580" y="5648923"/>
            <a:ext cx="11553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Gelatinous zooplankton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A1222-267D-514E-BDC8-1E2C165B807C}"/>
              </a:ext>
            </a:extLst>
          </p:cNvPr>
          <p:cNvSpPr txBox="1"/>
          <p:nvPr/>
        </p:nvSpPr>
        <p:spPr>
          <a:xfrm>
            <a:off x="702797" y="4043083"/>
            <a:ext cx="1537136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CCES, PRS/PWCC</a:t>
            </a:r>
          </a:p>
          <a:p>
            <a:pPr algn="ctr"/>
            <a:r>
              <a:rPr lang="en-US" sz="1200" b="1" dirty="0"/>
              <a:t>Forage fishes (anchovy, sardine, herring, smelt, shad)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7F9CE-A489-984F-A723-3795520C155A}"/>
              </a:ext>
            </a:extLst>
          </p:cNvPr>
          <p:cNvSpPr txBox="1"/>
          <p:nvPr/>
        </p:nvSpPr>
        <p:spPr>
          <a:xfrm>
            <a:off x="2810321" y="3941164"/>
            <a:ext cx="140511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Juvenile salmon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3BA31-A6DD-6240-8246-073FB28E107A}"/>
              </a:ext>
            </a:extLst>
          </p:cNvPr>
          <p:cNvSpPr txBox="1"/>
          <p:nvPr/>
        </p:nvSpPr>
        <p:spPr>
          <a:xfrm>
            <a:off x="2369394" y="8349970"/>
            <a:ext cx="2261564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PRS, Satellite</a:t>
            </a:r>
          </a:p>
          <a:p>
            <a:pPr algn="ctr"/>
            <a:r>
              <a:rPr lang="en-US" sz="1200" b="1" dirty="0"/>
              <a:t>Phytoplankton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848-C665-DE4D-ACB0-0F5CF79C3E45}"/>
              </a:ext>
            </a:extLst>
          </p:cNvPr>
          <p:cNvSpPr txBox="1"/>
          <p:nvPr/>
        </p:nvSpPr>
        <p:spPr>
          <a:xfrm>
            <a:off x="2852171" y="7358932"/>
            <a:ext cx="1321411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Micro-zooplankton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ACD76-CF12-0E4D-BDA9-9FD2149CE98B}"/>
              </a:ext>
            </a:extLst>
          </p:cNvPr>
          <p:cNvSpPr txBox="1"/>
          <p:nvPr/>
        </p:nvSpPr>
        <p:spPr>
          <a:xfrm>
            <a:off x="4173582" y="5095659"/>
            <a:ext cx="14051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PRS</a:t>
            </a:r>
          </a:p>
          <a:p>
            <a:pPr algn="ctr"/>
            <a:r>
              <a:rPr lang="en-US" sz="1200" b="1" dirty="0"/>
              <a:t>Larval/juvenile rockfishes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F431993-D95B-0240-8810-DD035BB83ACA}"/>
              </a:ext>
            </a:extLst>
          </p:cNvPr>
          <p:cNvSpPr/>
          <p:nvPr/>
        </p:nvSpPr>
        <p:spPr>
          <a:xfrm rot="14028170">
            <a:off x="2508554" y="3430243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FFE11-9B69-F242-A549-48E10DD57D47}"/>
              </a:ext>
            </a:extLst>
          </p:cNvPr>
          <p:cNvSpPr txBox="1"/>
          <p:nvPr/>
        </p:nvSpPr>
        <p:spPr>
          <a:xfrm>
            <a:off x="2705460" y="6443576"/>
            <a:ext cx="1503928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Large zooplankton (copepods)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61BB60-F056-2343-9450-00BB1A1460CB}"/>
              </a:ext>
            </a:extLst>
          </p:cNvPr>
          <p:cNvSpPr txBox="1"/>
          <p:nvPr/>
        </p:nvSpPr>
        <p:spPr>
          <a:xfrm>
            <a:off x="3745785" y="2646278"/>
            <a:ext cx="140511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Seabirds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9B930-FE17-374E-B302-B72B0C80F165}"/>
              </a:ext>
            </a:extLst>
          </p:cNvPr>
          <p:cNvSpPr txBox="1"/>
          <p:nvPr/>
        </p:nvSpPr>
        <p:spPr>
          <a:xfrm>
            <a:off x="1557113" y="2349646"/>
            <a:ext cx="1624561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CCES</a:t>
            </a:r>
          </a:p>
          <a:p>
            <a:pPr algn="ctr"/>
            <a:r>
              <a:rPr lang="en-US" sz="1200" b="1" dirty="0"/>
              <a:t>Piscivorous fishes (hake, chub mackerel, jack mackerel)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B1212-6C08-2144-9369-BC3533302C59}"/>
              </a:ext>
            </a:extLst>
          </p:cNvPr>
          <p:cNvSpPr txBox="1"/>
          <p:nvPr/>
        </p:nvSpPr>
        <p:spPr>
          <a:xfrm>
            <a:off x="5018803" y="4341167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Decapods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A538D0FB-F124-5449-9E25-ADBAB3F5ED68}"/>
              </a:ext>
            </a:extLst>
          </p:cNvPr>
          <p:cNvSpPr/>
          <p:nvPr/>
        </p:nvSpPr>
        <p:spPr>
          <a:xfrm rot="7571830" flipH="1">
            <a:off x="3735714" y="3392144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C9A1BCB-7D35-EC4F-B1CE-7EA9EE3160ED}"/>
              </a:ext>
            </a:extLst>
          </p:cNvPr>
          <p:cNvSpPr/>
          <p:nvPr/>
        </p:nvSpPr>
        <p:spPr>
          <a:xfrm rot="20447920">
            <a:off x="2296527" y="4135682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3AEE29B-5922-DA4A-984E-7D2B1801099B}"/>
              </a:ext>
            </a:extLst>
          </p:cNvPr>
          <p:cNvSpPr/>
          <p:nvPr/>
        </p:nvSpPr>
        <p:spPr>
          <a:xfrm>
            <a:off x="1830705" y="8487569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98C352-FE8D-F648-9F6F-F2740DE81DB1}"/>
              </a:ext>
            </a:extLst>
          </p:cNvPr>
          <p:cNvSpPr txBox="1"/>
          <p:nvPr/>
        </p:nvSpPr>
        <p:spPr>
          <a:xfrm>
            <a:off x="725097" y="8455002"/>
            <a:ext cx="1039463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Upwelling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A254E0C-8275-1140-96E6-E13D78508311}"/>
              </a:ext>
            </a:extLst>
          </p:cNvPr>
          <p:cNvSpPr/>
          <p:nvPr/>
        </p:nvSpPr>
        <p:spPr>
          <a:xfrm rot="16200000">
            <a:off x="3192836" y="4689968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415C2DD-514A-B84E-A501-F762597C06CA}"/>
              </a:ext>
            </a:extLst>
          </p:cNvPr>
          <p:cNvSpPr/>
          <p:nvPr/>
        </p:nvSpPr>
        <p:spPr>
          <a:xfrm rot="14028170">
            <a:off x="3994965" y="4636751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24610F51-CC2D-AE4F-92A6-29BF3D27C1AE}"/>
              </a:ext>
            </a:extLst>
          </p:cNvPr>
          <p:cNvSpPr/>
          <p:nvPr/>
        </p:nvSpPr>
        <p:spPr>
          <a:xfrm rot="7571830" flipH="1">
            <a:off x="2043654" y="4909330"/>
            <a:ext cx="13258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9A1884B-DB2B-734B-890E-44AE1E5B0AEB}"/>
              </a:ext>
            </a:extLst>
          </p:cNvPr>
          <p:cNvSpPr/>
          <p:nvPr/>
        </p:nvSpPr>
        <p:spPr>
          <a:xfrm rot="12216103">
            <a:off x="4283380" y="4306483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66C7F6-40A9-ED44-A8CD-248ACBB1BE9E}"/>
              </a:ext>
            </a:extLst>
          </p:cNvPr>
          <p:cNvSpPr txBox="1"/>
          <p:nvPr/>
        </p:nvSpPr>
        <p:spPr>
          <a:xfrm>
            <a:off x="2481128" y="31461"/>
            <a:ext cx="1890433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model DAG</a:t>
            </a:r>
          </a:p>
        </p:txBody>
      </p:sp>
    </p:spTree>
    <p:extLst>
      <p:ext uri="{BB962C8B-B14F-4D97-AF65-F5344CB8AC3E}">
        <p14:creationId xmlns:p14="http://schemas.microsoft.com/office/powerpoint/2010/main" val="226786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Right Arrow 87">
            <a:extLst>
              <a:ext uri="{FF2B5EF4-FFF2-40B4-BE49-F238E27FC236}">
                <a16:creationId xmlns:a16="http://schemas.microsoft.com/office/drawing/2014/main" id="{355156F7-BAF8-3E4E-A473-56B523096F3F}"/>
              </a:ext>
            </a:extLst>
          </p:cNvPr>
          <p:cNvSpPr/>
          <p:nvPr/>
        </p:nvSpPr>
        <p:spPr>
          <a:xfrm rot="17255455">
            <a:off x="3824198" y="6610736"/>
            <a:ext cx="356616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2578B04A-0375-4A49-9E10-1C34DCC56B8D}"/>
              </a:ext>
            </a:extLst>
          </p:cNvPr>
          <p:cNvSpPr/>
          <p:nvPr/>
        </p:nvSpPr>
        <p:spPr>
          <a:xfrm rot="17255455">
            <a:off x="4057453" y="6630208"/>
            <a:ext cx="36576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9B7E0699-28CD-514D-AF0A-4F86773DA107}"/>
              </a:ext>
            </a:extLst>
          </p:cNvPr>
          <p:cNvSpPr/>
          <p:nvPr/>
        </p:nvSpPr>
        <p:spPr>
          <a:xfrm rot="14632784">
            <a:off x="1696647" y="5919455"/>
            <a:ext cx="210312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FE10741C-8284-574D-B741-956224BA4E8B}"/>
              </a:ext>
            </a:extLst>
          </p:cNvPr>
          <p:cNvSpPr/>
          <p:nvPr/>
        </p:nvSpPr>
        <p:spPr>
          <a:xfrm rot="14632784">
            <a:off x="992595" y="6419224"/>
            <a:ext cx="32004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1" name="Right Arrow 80">
            <a:extLst>
              <a:ext uri="{FF2B5EF4-FFF2-40B4-BE49-F238E27FC236}">
                <a16:creationId xmlns:a16="http://schemas.microsoft.com/office/drawing/2014/main" id="{2F598ABA-8EC8-F94F-B84C-F0D84949DF10}"/>
              </a:ext>
            </a:extLst>
          </p:cNvPr>
          <p:cNvSpPr/>
          <p:nvPr/>
        </p:nvSpPr>
        <p:spPr>
          <a:xfrm rot="14632784">
            <a:off x="433316" y="6625354"/>
            <a:ext cx="36576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12351E1E-A8FC-E141-83F9-258C831A63F3}"/>
              </a:ext>
            </a:extLst>
          </p:cNvPr>
          <p:cNvSpPr/>
          <p:nvPr/>
        </p:nvSpPr>
        <p:spPr>
          <a:xfrm rot="16200000">
            <a:off x="3126832" y="7026306"/>
            <a:ext cx="25420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9" name="Right Arrow 78">
            <a:extLst>
              <a:ext uri="{FF2B5EF4-FFF2-40B4-BE49-F238E27FC236}">
                <a16:creationId xmlns:a16="http://schemas.microsoft.com/office/drawing/2014/main" id="{17977C6B-6EC7-8745-90D3-82394C0A0EC1}"/>
              </a:ext>
            </a:extLst>
          </p:cNvPr>
          <p:cNvSpPr/>
          <p:nvPr/>
        </p:nvSpPr>
        <p:spPr>
          <a:xfrm rot="16200000">
            <a:off x="3336872" y="6546254"/>
            <a:ext cx="15544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6AE59-4439-A646-9E86-C94852357121}"/>
              </a:ext>
            </a:extLst>
          </p:cNvPr>
          <p:cNvSpPr txBox="1"/>
          <p:nvPr/>
        </p:nvSpPr>
        <p:spPr>
          <a:xfrm>
            <a:off x="3577344" y="5333610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PRS</a:t>
            </a:r>
          </a:p>
          <a:p>
            <a:pPr algn="ctr"/>
            <a:r>
              <a:rPr lang="en-US" sz="1200" b="1" dirty="0"/>
              <a:t>Euphausiids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65DA4-22C9-054C-9840-3938512C82C6}"/>
              </a:ext>
            </a:extLst>
          </p:cNvPr>
          <p:cNvSpPr txBox="1"/>
          <p:nvPr/>
        </p:nvSpPr>
        <p:spPr>
          <a:xfrm>
            <a:off x="2021780" y="5794540"/>
            <a:ext cx="11553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Gelatinous zooplankton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A1222-267D-514E-BDC8-1E2C165B807C}"/>
              </a:ext>
            </a:extLst>
          </p:cNvPr>
          <p:cNvSpPr txBox="1"/>
          <p:nvPr/>
        </p:nvSpPr>
        <p:spPr>
          <a:xfrm>
            <a:off x="1286997" y="4188700"/>
            <a:ext cx="1537136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CCES, PRS/PWCC</a:t>
            </a:r>
          </a:p>
          <a:p>
            <a:pPr algn="ctr"/>
            <a:r>
              <a:rPr lang="en-US" sz="1200" b="1" dirty="0"/>
              <a:t>Forage fishes (anchovy, sardine, herring, smelt, shad)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7F9CE-A489-984F-A723-3795520C155A}"/>
              </a:ext>
            </a:extLst>
          </p:cNvPr>
          <p:cNvSpPr txBox="1"/>
          <p:nvPr/>
        </p:nvSpPr>
        <p:spPr>
          <a:xfrm>
            <a:off x="3394521" y="4086781"/>
            <a:ext cx="140511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6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Juvenile salmon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3BA31-A6DD-6240-8246-073FB28E107A}"/>
              </a:ext>
            </a:extLst>
          </p:cNvPr>
          <p:cNvSpPr txBox="1"/>
          <p:nvPr/>
        </p:nvSpPr>
        <p:spPr>
          <a:xfrm>
            <a:off x="2953594" y="8495587"/>
            <a:ext cx="2261564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PRS, Satellite</a:t>
            </a:r>
          </a:p>
          <a:p>
            <a:pPr algn="ctr"/>
            <a:r>
              <a:rPr lang="en-US" sz="1200" b="1" dirty="0"/>
              <a:t>Phytoplankton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848-C665-DE4D-ACB0-0F5CF79C3E45}"/>
              </a:ext>
            </a:extLst>
          </p:cNvPr>
          <p:cNvSpPr txBox="1"/>
          <p:nvPr/>
        </p:nvSpPr>
        <p:spPr>
          <a:xfrm>
            <a:off x="3436371" y="7504549"/>
            <a:ext cx="1417539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Microzooplankton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ACD76-CF12-0E4D-BDA9-9FD2149CE98B}"/>
              </a:ext>
            </a:extLst>
          </p:cNvPr>
          <p:cNvSpPr txBox="1"/>
          <p:nvPr/>
        </p:nvSpPr>
        <p:spPr>
          <a:xfrm>
            <a:off x="4757782" y="5241276"/>
            <a:ext cx="14051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PRS</a:t>
            </a:r>
          </a:p>
          <a:p>
            <a:pPr algn="ctr"/>
            <a:r>
              <a:rPr lang="en-US" sz="1200" b="1" dirty="0"/>
              <a:t>Larval/juvenile rockfishes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F431993-D95B-0240-8810-DD035BB83ACA}"/>
              </a:ext>
            </a:extLst>
          </p:cNvPr>
          <p:cNvSpPr/>
          <p:nvPr/>
        </p:nvSpPr>
        <p:spPr>
          <a:xfrm rot="14028170">
            <a:off x="3092754" y="3575860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FFE11-9B69-F242-A549-48E10DD57D47}"/>
              </a:ext>
            </a:extLst>
          </p:cNvPr>
          <p:cNvSpPr txBox="1"/>
          <p:nvPr/>
        </p:nvSpPr>
        <p:spPr>
          <a:xfrm>
            <a:off x="3289660" y="6589193"/>
            <a:ext cx="1503928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Large zooplankton (copepods, decapod larvae)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61BB60-F056-2343-9450-00BB1A1460CB}"/>
              </a:ext>
            </a:extLst>
          </p:cNvPr>
          <p:cNvSpPr txBox="1"/>
          <p:nvPr/>
        </p:nvSpPr>
        <p:spPr>
          <a:xfrm>
            <a:off x="4329985" y="2791895"/>
            <a:ext cx="140511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Seabirds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9B930-FE17-374E-B302-B72B0C80F165}"/>
              </a:ext>
            </a:extLst>
          </p:cNvPr>
          <p:cNvSpPr txBox="1"/>
          <p:nvPr/>
        </p:nvSpPr>
        <p:spPr>
          <a:xfrm>
            <a:off x="2141313" y="2495263"/>
            <a:ext cx="1624561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CCES</a:t>
            </a:r>
          </a:p>
          <a:p>
            <a:pPr algn="ctr"/>
            <a:r>
              <a:rPr lang="en-US" sz="1200" b="1" dirty="0"/>
              <a:t>Piscivorous fishes (hake, chub mackerel, jack mackerel)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B4B1212-6C08-2144-9369-BC3533302C59}"/>
              </a:ext>
            </a:extLst>
          </p:cNvPr>
          <p:cNvSpPr txBox="1"/>
          <p:nvPr/>
        </p:nvSpPr>
        <p:spPr>
          <a:xfrm>
            <a:off x="5603003" y="4486784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Decapods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D357A99-1767-3346-894A-80CDBBF5B9C2}"/>
              </a:ext>
            </a:extLst>
          </p:cNvPr>
          <p:cNvSpPr txBox="1"/>
          <p:nvPr/>
        </p:nvSpPr>
        <p:spPr>
          <a:xfrm>
            <a:off x="127592" y="2495936"/>
            <a:ext cx="1405110" cy="1200329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1200" dirty="0"/>
              <a:t>Predation</a:t>
            </a:r>
          </a:p>
          <a:p>
            <a:endParaRPr lang="en-US" sz="1200" dirty="0"/>
          </a:p>
          <a:p>
            <a:r>
              <a:rPr lang="en-US" sz="1200" dirty="0"/>
              <a:t>Competition</a:t>
            </a:r>
          </a:p>
          <a:p>
            <a:endParaRPr lang="en-US" sz="1200" dirty="0"/>
          </a:p>
          <a:p>
            <a:r>
              <a:rPr lang="en-US" sz="1200" dirty="0"/>
              <a:t>External </a:t>
            </a:r>
          </a:p>
          <a:p>
            <a:r>
              <a:rPr lang="en-US" sz="1200" dirty="0"/>
              <a:t>forcing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A538D0FB-F124-5449-9E25-ADBAB3F5ED68}"/>
              </a:ext>
            </a:extLst>
          </p:cNvPr>
          <p:cNvSpPr/>
          <p:nvPr/>
        </p:nvSpPr>
        <p:spPr>
          <a:xfrm rot="7571830" flipH="1">
            <a:off x="4319914" y="3537761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1CC00511-4D0C-4440-9AA0-FB061F226383}"/>
              </a:ext>
            </a:extLst>
          </p:cNvPr>
          <p:cNvSpPr/>
          <p:nvPr/>
        </p:nvSpPr>
        <p:spPr>
          <a:xfrm rot="16200000">
            <a:off x="2188409" y="3615897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1816D768-4892-8F45-922F-434A0984C099}"/>
              </a:ext>
            </a:extLst>
          </p:cNvPr>
          <p:cNvSpPr/>
          <p:nvPr/>
        </p:nvSpPr>
        <p:spPr>
          <a:xfrm rot="8909829" flipH="1">
            <a:off x="2805056" y="3635719"/>
            <a:ext cx="1600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C9A1BCB-7D35-EC4F-B1CE-7EA9EE3160ED}"/>
              </a:ext>
            </a:extLst>
          </p:cNvPr>
          <p:cNvSpPr/>
          <p:nvPr/>
        </p:nvSpPr>
        <p:spPr>
          <a:xfrm rot="20447920">
            <a:off x="2880727" y="4281299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3" name="Left-Right Arrow 2">
            <a:extLst>
              <a:ext uri="{FF2B5EF4-FFF2-40B4-BE49-F238E27FC236}">
                <a16:creationId xmlns:a16="http://schemas.microsoft.com/office/drawing/2014/main" id="{DF27F525-EDCD-864C-9720-3A7507E40B99}"/>
              </a:ext>
            </a:extLst>
          </p:cNvPr>
          <p:cNvSpPr/>
          <p:nvPr/>
        </p:nvSpPr>
        <p:spPr>
          <a:xfrm rot="19826438">
            <a:off x="2849532" y="4569270"/>
            <a:ext cx="522097" cy="220476"/>
          </a:xfrm>
          <a:prstGeom prst="leftRightArrow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Arrow 65">
            <a:extLst>
              <a:ext uri="{FF2B5EF4-FFF2-40B4-BE49-F238E27FC236}">
                <a16:creationId xmlns:a16="http://schemas.microsoft.com/office/drawing/2014/main" id="{9007ABC9-C87A-4344-8B06-28020FB675DE}"/>
              </a:ext>
            </a:extLst>
          </p:cNvPr>
          <p:cNvSpPr/>
          <p:nvPr/>
        </p:nvSpPr>
        <p:spPr>
          <a:xfrm>
            <a:off x="1102594" y="2495263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7" name="Left-Right Arrow 66">
            <a:extLst>
              <a:ext uri="{FF2B5EF4-FFF2-40B4-BE49-F238E27FC236}">
                <a16:creationId xmlns:a16="http://schemas.microsoft.com/office/drawing/2014/main" id="{31BC5CCC-F2CB-E74E-A534-964406044BB1}"/>
              </a:ext>
            </a:extLst>
          </p:cNvPr>
          <p:cNvSpPr/>
          <p:nvPr/>
        </p:nvSpPr>
        <p:spPr>
          <a:xfrm>
            <a:off x="1037697" y="2893193"/>
            <a:ext cx="522097" cy="220476"/>
          </a:xfrm>
          <a:prstGeom prst="leftRightArrow">
            <a:avLst/>
          </a:prstGeom>
          <a:solidFill>
            <a:srgbClr val="0070C0"/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ight Arrow 67">
            <a:extLst>
              <a:ext uri="{FF2B5EF4-FFF2-40B4-BE49-F238E27FC236}">
                <a16:creationId xmlns:a16="http://schemas.microsoft.com/office/drawing/2014/main" id="{49651CC2-F667-9B44-B3EE-CD8E3DD0CBE3}"/>
              </a:ext>
            </a:extLst>
          </p:cNvPr>
          <p:cNvSpPr/>
          <p:nvPr/>
        </p:nvSpPr>
        <p:spPr>
          <a:xfrm>
            <a:off x="1102594" y="3373589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3AEE29B-5922-DA4A-984E-7D2B1801099B}"/>
              </a:ext>
            </a:extLst>
          </p:cNvPr>
          <p:cNvSpPr/>
          <p:nvPr/>
        </p:nvSpPr>
        <p:spPr>
          <a:xfrm>
            <a:off x="2414905" y="8633186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98C352-FE8D-F648-9F6F-F2740DE81DB1}"/>
              </a:ext>
            </a:extLst>
          </p:cNvPr>
          <p:cNvSpPr txBox="1"/>
          <p:nvPr/>
        </p:nvSpPr>
        <p:spPr>
          <a:xfrm>
            <a:off x="1309297" y="8600619"/>
            <a:ext cx="1039463" cy="276999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/>
              <a:t>Upwelling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A254E0C-8275-1140-96E6-E13D78508311}"/>
              </a:ext>
            </a:extLst>
          </p:cNvPr>
          <p:cNvSpPr/>
          <p:nvPr/>
        </p:nvSpPr>
        <p:spPr>
          <a:xfrm rot="16200000">
            <a:off x="3777036" y="4835585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3" name="Right Arrow 72">
            <a:extLst>
              <a:ext uri="{FF2B5EF4-FFF2-40B4-BE49-F238E27FC236}">
                <a16:creationId xmlns:a16="http://schemas.microsoft.com/office/drawing/2014/main" id="{E415C2DD-514A-B84E-A501-F762597C06CA}"/>
              </a:ext>
            </a:extLst>
          </p:cNvPr>
          <p:cNvSpPr/>
          <p:nvPr/>
        </p:nvSpPr>
        <p:spPr>
          <a:xfrm rot="14028170">
            <a:off x="4579165" y="4782368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ECEE4D9-F3B6-944A-AE71-65469B6ADF20}"/>
              </a:ext>
            </a:extLst>
          </p:cNvPr>
          <p:cNvSpPr/>
          <p:nvPr/>
        </p:nvSpPr>
        <p:spPr>
          <a:xfrm rot="16200000">
            <a:off x="2352988" y="5283564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24610F51-CC2D-AE4F-92A6-29BF3D27C1AE}"/>
              </a:ext>
            </a:extLst>
          </p:cNvPr>
          <p:cNvSpPr/>
          <p:nvPr/>
        </p:nvSpPr>
        <p:spPr>
          <a:xfrm rot="7571830" flipH="1">
            <a:off x="2627854" y="5054947"/>
            <a:ext cx="13258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6" name="Right Arrow 75">
            <a:extLst>
              <a:ext uri="{FF2B5EF4-FFF2-40B4-BE49-F238E27FC236}">
                <a16:creationId xmlns:a16="http://schemas.microsoft.com/office/drawing/2014/main" id="{89A1884B-DB2B-734B-890E-44AE1E5B0AEB}"/>
              </a:ext>
            </a:extLst>
          </p:cNvPr>
          <p:cNvSpPr/>
          <p:nvPr/>
        </p:nvSpPr>
        <p:spPr>
          <a:xfrm rot="12216103">
            <a:off x="4867580" y="4452100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A27D4CF8-DA3F-BD4E-89F7-80CC6DB043F2}"/>
              </a:ext>
            </a:extLst>
          </p:cNvPr>
          <p:cNvSpPr/>
          <p:nvPr/>
        </p:nvSpPr>
        <p:spPr>
          <a:xfrm rot="16200000">
            <a:off x="3510336" y="6069296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F91D16E0-BD53-2244-BA91-571D327688AB}"/>
              </a:ext>
            </a:extLst>
          </p:cNvPr>
          <p:cNvSpPr/>
          <p:nvPr/>
        </p:nvSpPr>
        <p:spPr>
          <a:xfrm rot="12879335">
            <a:off x="2851240" y="5137445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05899772-67B5-164A-8F7E-43B83D7FF8DE}"/>
              </a:ext>
            </a:extLst>
          </p:cNvPr>
          <p:cNvSpPr/>
          <p:nvPr/>
        </p:nvSpPr>
        <p:spPr>
          <a:xfrm rot="17760000">
            <a:off x="4619288" y="6111354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DD071F56-01F9-F247-AB57-15ECAF063D62}"/>
              </a:ext>
            </a:extLst>
          </p:cNvPr>
          <p:cNvSpPr/>
          <p:nvPr/>
        </p:nvSpPr>
        <p:spPr>
          <a:xfrm rot="17760000">
            <a:off x="4376447" y="6599808"/>
            <a:ext cx="164592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E29DEC01-53DB-8A41-A9E3-0A58329A1B49}"/>
              </a:ext>
            </a:extLst>
          </p:cNvPr>
          <p:cNvSpPr/>
          <p:nvPr/>
        </p:nvSpPr>
        <p:spPr>
          <a:xfrm rot="17760000">
            <a:off x="4055400" y="7090447"/>
            <a:ext cx="2743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9E0-F1F1-FC41-BBFE-073FC2C339BC}"/>
              </a:ext>
            </a:extLst>
          </p:cNvPr>
          <p:cNvSpPr txBox="1"/>
          <p:nvPr/>
        </p:nvSpPr>
        <p:spPr>
          <a:xfrm>
            <a:off x="2481128" y="31461"/>
            <a:ext cx="1890433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Food Web</a:t>
            </a:r>
          </a:p>
        </p:txBody>
      </p:sp>
    </p:spTree>
    <p:extLst>
      <p:ext uri="{BB962C8B-B14F-4D97-AF65-F5344CB8AC3E}">
        <p14:creationId xmlns:p14="http://schemas.microsoft.com/office/powerpoint/2010/main" val="1429449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Right Arrow 47">
            <a:extLst>
              <a:ext uri="{FF2B5EF4-FFF2-40B4-BE49-F238E27FC236}">
                <a16:creationId xmlns:a16="http://schemas.microsoft.com/office/drawing/2014/main" id="{C4EA9794-F22E-AD44-987C-159B87E2612F}"/>
              </a:ext>
            </a:extLst>
          </p:cNvPr>
          <p:cNvSpPr/>
          <p:nvPr/>
        </p:nvSpPr>
        <p:spPr>
          <a:xfrm rot="9068587" flipH="1">
            <a:off x="2705965" y="7045875"/>
            <a:ext cx="1232763" cy="204610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9B7E0699-28CD-514D-AF0A-4F86773DA107}"/>
              </a:ext>
            </a:extLst>
          </p:cNvPr>
          <p:cNvSpPr/>
          <p:nvPr/>
        </p:nvSpPr>
        <p:spPr>
          <a:xfrm rot="14632784">
            <a:off x="1035536" y="7311302"/>
            <a:ext cx="210312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FE10741C-8284-574D-B741-956224BA4E8B}"/>
              </a:ext>
            </a:extLst>
          </p:cNvPr>
          <p:cNvSpPr/>
          <p:nvPr/>
        </p:nvSpPr>
        <p:spPr>
          <a:xfrm rot="12641627">
            <a:off x="2206658" y="5535512"/>
            <a:ext cx="2117493" cy="186247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0" name="Right Arrow 79">
            <a:extLst>
              <a:ext uri="{FF2B5EF4-FFF2-40B4-BE49-F238E27FC236}">
                <a16:creationId xmlns:a16="http://schemas.microsoft.com/office/drawing/2014/main" id="{12351E1E-A8FC-E141-83F9-258C831A63F3}"/>
              </a:ext>
            </a:extLst>
          </p:cNvPr>
          <p:cNvSpPr/>
          <p:nvPr/>
        </p:nvSpPr>
        <p:spPr>
          <a:xfrm rot="16200000">
            <a:off x="4528918" y="6917746"/>
            <a:ext cx="2878024" cy="212980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596AE59-4439-A646-9E86-C94852357121}"/>
              </a:ext>
            </a:extLst>
          </p:cNvPr>
          <p:cNvSpPr txBox="1"/>
          <p:nvPr/>
        </p:nvSpPr>
        <p:spPr>
          <a:xfrm>
            <a:off x="2589594" y="6584568"/>
            <a:ext cx="1039463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PRS</a:t>
            </a:r>
          </a:p>
          <a:p>
            <a:pPr algn="ctr"/>
            <a:r>
              <a:rPr lang="en-US" sz="1200" b="1" dirty="0"/>
              <a:t>Euphausiids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A765DA4-22C9-054C-9840-3938512C82C6}"/>
              </a:ext>
            </a:extLst>
          </p:cNvPr>
          <p:cNvSpPr txBox="1"/>
          <p:nvPr/>
        </p:nvSpPr>
        <p:spPr>
          <a:xfrm>
            <a:off x="764905" y="5743656"/>
            <a:ext cx="11553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Gelatinous zooplankton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A1222-267D-514E-BDC8-1E2C165B807C}"/>
              </a:ext>
            </a:extLst>
          </p:cNvPr>
          <p:cNvSpPr txBox="1"/>
          <p:nvPr/>
        </p:nvSpPr>
        <p:spPr>
          <a:xfrm>
            <a:off x="1286997" y="4188700"/>
            <a:ext cx="1537136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CCES, PRS/PWCC</a:t>
            </a:r>
          </a:p>
          <a:p>
            <a:pPr algn="ctr"/>
            <a:r>
              <a:rPr lang="en-US" sz="1200" b="1" dirty="0"/>
              <a:t>Forage fishes (anchovy, sardine, herring, smelt, shad)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7F9CE-A489-984F-A723-3795520C155A}"/>
              </a:ext>
            </a:extLst>
          </p:cNvPr>
          <p:cNvSpPr txBox="1"/>
          <p:nvPr/>
        </p:nvSpPr>
        <p:spPr>
          <a:xfrm>
            <a:off x="3394521" y="4086781"/>
            <a:ext cx="140511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Juvenile salmon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C3BA31-A6DD-6240-8246-073FB28E107A}"/>
              </a:ext>
            </a:extLst>
          </p:cNvPr>
          <p:cNvSpPr txBox="1"/>
          <p:nvPr/>
        </p:nvSpPr>
        <p:spPr>
          <a:xfrm>
            <a:off x="1829361" y="8495587"/>
            <a:ext cx="4294121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PRS, Satellite</a:t>
            </a:r>
          </a:p>
          <a:p>
            <a:pPr algn="ctr"/>
            <a:r>
              <a:rPr lang="en-US" sz="1200" b="1" dirty="0"/>
              <a:t>Phytoplankton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BA6848-C665-DE4D-ACB0-0F5CF79C3E45}"/>
              </a:ext>
            </a:extLst>
          </p:cNvPr>
          <p:cNvSpPr txBox="1"/>
          <p:nvPr/>
        </p:nvSpPr>
        <p:spPr>
          <a:xfrm>
            <a:off x="1298745" y="7494205"/>
            <a:ext cx="1417539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None</a:t>
            </a:r>
          </a:p>
          <a:p>
            <a:pPr algn="ctr"/>
            <a:r>
              <a:rPr lang="en-US" sz="1200" b="1" dirty="0"/>
              <a:t>Microzooplankton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9AACD76-CF12-0E4D-BDA9-9FD2149CE98B}"/>
              </a:ext>
            </a:extLst>
          </p:cNvPr>
          <p:cNvSpPr txBox="1"/>
          <p:nvPr/>
        </p:nvSpPr>
        <p:spPr>
          <a:xfrm>
            <a:off x="5204644" y="4897484"/>
            <a:ext cx="1405110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PRS</a:t>
            </a:r>
          </a:p>
          <a:p>
            <a:pPr algn="ctr"/>
            <a:r>
              <a:rPr lang="en-US" sz="1200" b="1" dirty="0"/>
              <a:t>Larval/juvenile rockfishes</a:t>
            </a:r>
          </a:p>
        </p:txBody>
      </p:sp>
      <p:sp>
        <p:nvSpPr>
          <p:cNvPr id="39" name="Right Arrow 38">
            <a:extLst>
              <a:ext uri="{FF2B5EF4-FFF2-40B4-BE49-F238E27FC236}">
                <a16:creationId xmlns:a16="http://schemas.microsoft.com/office/drawing/2014/main" id="{AF431993-D95B-0240-8810-DD035BB83ACA}"/>
              </a:ext>
            </a:extLst>
          </p:cNvPr>
          <p:cNvSpPr/>
          <p:nvPr/>
        </p:nvSpPr>
        <p:spPr>
          <a:xfrm rot="14028170">
            <a:off x="3092754" y="3575860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47FFE11-9B69-F242-A549-48E10DD57D47}"/>
              </a:ext>
            </a:extLst>
          </p:cNvPr>
          <p:cNvSpPr txBox="1"/>
          <p:nvPr/>
        </p:nvSpPr>
        <p:spPr>
          <a:xfrm>
            <a:off x="3911566" y="6230386"/>
            <a:ext cx="1503928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JSOES, PRS</a:t>
            </a:r>
          </a:p>
          <a:p>
            <a:pPr algn="ctr"/>
            <a:r>
              <a:rPr lang="en-US" sz="1200" b="1" dirty="0"/>
              <a:t>Large zooplankton (copepods, decapod larvae)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61BB60-F056-2343-9450-00BB1A1460CB}"/>
              </a:ext>
            </a:extLst>
          </p:cNvPr>
          <p:cNvSpPr txBox="1"/>
          <p:nvPr/>
        </p:nvSpPr>
        <p:spPr>
          <a:xfrm>
            <a:off x="4329985" y="2791895"/>
            <a:ext cx="1405110" cy="46166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Seabirds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69B930-FE17-374E-B302-B72B0C80F165}"/>
              </a:ext>
            </a:extLst>
          </p:cNvPr>
          <p:cNvSpPr txBox="1"/>
          <p:nvPr/>
        </p:nvSpPr>
        <p:spPr>
          <a:xfrm>
            <a:off x="2141313" y="2495263"/>
            <a:ext cx="1624561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Hake, CCES</a:t>
            </a:r>
          </a:p>
          <a:p>
            <a:pPr algn="ctr"/>
            <a:r>
              <a:rPr lang="en-US" sz="1200" b="1" dirty="0"/>
              <a:t>Piscivorous fishes (hake, chub mackerel, jack mackerel)</a:t>
            </a:r>
          </a:p>
        </p:txBody>
      </p:sp>
      <p:sp>
        <p:nvSpPr>
          <p:cNvPr id="62" name="Right Arrow 61">
            <a:extLst>
              <a:ext uri="{FF2B5EF4-FFF2-40B4-BE49-F238E27FC236}">
                <a16:creationId xmlns:a16="http://schemas.microsoft.com/office/drawing/2014/main" id="{A538D0FB-F124-5449-9E25-ADBAB3F5ED68}"/>
              </a:ext>
            </a:extLst>
          </p:cNvPr>
          <p:cNvSpPr/>
          <p:nvPr/>
        </p:nvSpPr>
        <p:spPr>
          <a:xfrm rot="7571830" flipH="1">
            <a:off x="4319914" y="3537761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3" name="Right Arrow 62">
            <a:extLst>
              <a:ext uri="{FF2B5EF4-FFF2-40B4-BE49-F238E27FC236}">
                <a16:creationId xmlns:a16="http://schemas.microsoft.com/office/drawing/2014/main" id="{1CC00511-4D0C-4440-9AA0-FB061F226383}"/>
              </a:ext>
            </a:extLst>
          </p:cNvPr>
          <p:cNvSpPr/>
          <p:nvPr/>
        </p:nvSpPr>
        <p:spPr>
          <a:xfrm rot="16200000">
            <a:off x="2188409" y="3615897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4" name="Right Arrow 63">
            <a:extLst>
              <a:ext uri="{FF2B5EF4-FFF2-40B4-BE49-F238E27FC236}">
                <a16:creationId xmlns:a16="http://schemas.microsoft.com/office/drawing/2014/main" id="{1816D768-4892-8F45-922F-434A0984C099}"/>
              </a:ext>
            </a:extLst>
          </p:cNvPr>
          <p:cNvSpPr/>
          <p:nvPr/>
        </p:nvSpPr>
        <p:spPr>
          <a:xfrm rot="8909829" flipH="1">
            <a:off x="2805056" y="3635719"/>
            <a:ext cx="1600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5" name="Right Arrow 64">
            <a:extLst>
              <a:ext uri="{FF2B5EF4-FFF2-40B4-BE49-F238E27FC236}">
                <a16:creationId xmlns:a16="http://schemas.microsoft.com/office/drawing/2014/main" id="{4C9A1BCB-7D35-EC4F-B1CE-7EA9EE3160ED}"/>
              </a:ext>
            </a:extLst>
          </p:cNvPr>
          <p:cNvSpPr/>
          <p:nvPr/>
        </p:nvSpPr>
        <p:spPr>
          <a:xfrm rot="20447920">
            <a:off x="2880727" y="4281299"/>
            <a:ext cx="45720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69" name="Right Arrow 68">
            <a:extLst>
              <a:ext uri="{FF2B5EF4-FFF2-40B4-BE49-F238E27FC236}">
                <a16:creationId xmlns:a16="http://schemas.microsoft.com/office/drawing/2014/main" id="{73AEE29B-5922-DA4A-984E-7D2B1801099B}"/>
              </a:ext>
            </a:extLst>
          </p:cNvPr>
          <p:cNvSpPr/>
          <p:nvPr/>
        </p:nvSpPr>
        <p:spPr>
          <a:xfrm>
            <a:off x="1350782" y="8633186"/>
            <a:ext cx="457200" cy="211866"/>
          </a:xfrm>
          <a:prstGeom prst="rightArrow">
            <a:avLst/>
          </a:prstGeom>
          <a:solidFill>
            <a:srgbClr val="C00000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0298C352-FE8D-F648-9F6F-F2740DE81DB1}"/>
              </a:ext>
            </a:extLst>
          </p:cNvPr>
          <p:cNvSpPr txBox="1"/>
          <p:nvPr/>
        </p:nvSpPr>
        <p:spPr>
          <a:xfrm>
            <a:off x="144386" y="8419165"/>
            <a:ext cx="1155309" cy="646331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Model-derived Indices</a:t>
            </a:r>
          </a:p>
          <a:p>
            <a:pPr algn="ctr"/>
            <a:r>
              <a:rPr lang="en-US" sz="1200" b="1" dirty="0"/>
              <a:t>Upwelling</a:t>
            </a:r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0A254E0C-8275-1140-96E6-E13D78508311}"/>
              </a:ext>
            </a:extLst>
          </p:cNvPr>
          <p:cNvSpPr/>
          <p:nvPr/>
        </p:nvSpPr>
        <p:spPr>
          <a:xfrm rot="16200000">
            <a:off x="887576" y="6823491"/>
            <a:ext cx="997469" cy="203349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4" name="Right Arrow 73">
            <a:extLst>
              <a:ext uri="{FF2B5EF4-FFF2-40B4-BE49-F238E27FC236}">
                <a16:creationId xmlns:a16="http://schemas.microsoft.com/office/drawing/2014/main" id="{4ECEE4D9-F3B6-944A-AE71-65469B6ADF20}"/>
              </a:ext>
            </a:extLst>
          </p:cNvPr>
          <p:cNvSpPr/>
          <p:nvPr/>
        </p:nvSpPr>
        <p:spPr>
          <a:xfrm rot="14838732">
            <a:off x="1690746" y="5700928"/>
            <a:ext cx="1534388" cy="205249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7" name="Right Arrow 76">
            <a:extLst>
              <a:ext uri="{FF2B5EF4-FFF2-40B4-BE49-F238E27FC236}">
                <a16:creationId xmlns:a16="http://schemas.microsoft.com/office/drawing/2014/main" id="{A27D4CF8-DA3F-BD4E-89F7-80CC6DB043F2}"/>
              </a:ext>
            </a:extLst>
          </p:cNvPr>
          <p:cNvSpPr/>
          <p:nvPr/>
        </p:nvSpPr>
        <p:spPr>
          <a:xfrm rot="16200000">
            <a:off x="1727409" y="8114118"/>
            <a:ext cx="462248" cy="211864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78" name="Right Arrow 77">
            <a:extLst>
              <a:ext uri="{FF2B5EF4-FFF2-40B4-BE49-F238E27FC236}">
                <a16:creationId xmlns:a16="http://schemas.microsoft.com/office/drawing/2014/main" id="{F91D16E0-BD53-2244-BA91-571D327688AB}"/>
              </a:ext>
            </a:extLst>
          </p:cNvPr>
          <p:cNvSpPr/>
          <p:nvPr/>
        </p:nvSpPr>
        <p:spPr>
          <a:xfrm rot="12879335">
            <a:off x="4861027" y="4536519"/>
            <a:ext cx="687232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05899772-67B5-164A-8F7E-43B83D7FF8DE}"/>
              </a:ext>
            </a:extLst>
          </p:cNvPr>
          <p:cNvSpPr/>
          <p:nvPr/>
        </p:nvSpPr>
        <p:spPr>
          <a:xfrm rot="18884777">
            <a:off x="1993807" y="7065219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32BD79E0-F1F1-FC41-BBFE-073FC2C339BC}"/>
              </a:ext>
            </a:extLst>
          </p:cNvPr>
          <p:cNvSpPr txBox="1"/>
          <p:nvPr/>
        </p:nvSpPr>
        <p:spPr>
          <a:xfrm>
            <a:off x="3568299" y="186748"/>
            <a:ext cx="1890433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Food Web</a:t>
            </a:r>
          </a:p>
        </p:txBody>
      </p:sp>
      <p:sp>
        <p:nvSpPr>
          <p:cNvPr id="43" name="Right Arrow 42">
            <a:extLst>
              <a:ext uri="{FF2B5EF4-FFF2-40B4-BE49-F238E27FC236}">
                <a16:creationId xmlns:a16="http://schemas.microsoft.com/office/drawing/2014/main" id="{DC35D6DA-69A9-6B4F-B76D-87507CCC9F13}"/>
              </a:ext>
            </a:extLst>
          </p:cNvPr>
          <p:cNvSpPr/>
          <p:nvPr/>
        </p:nvSpPr>
        <p:spPr>
          <a:xfrm rot="16200000">
            <a:off x="2431812" y="7659474"/>
            <a:ext cx="1355028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7" name="Right Arrow 46">
            <a:extLst>
              <a:ext uri="{FF2B5EF4-FFF2-40B4-BE49-F238E27FC236}">
                <a16:creationId xmlns:a16="http://schemas.microsoft.com/office/drawing/2014/main" id="{86794E7B-D453-0C4B-BD3E-64E560B9EBAD}"/>
              </a:ext>
            </a:extLst>
          </p:cNvPr>
          <p:cNvSpPr/>
          <p:nvPr/>
        </p:nvSpPr>
        <p:spPr>
          <a:xfrm rot="16200000">
            <a:off x="3986016" y="7681412"/>
            <a:ext cx="1355028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49" name="Right Arrow 48">
            <a:extLst>
              <a:ext uri="{FF2B5EF4-FFF2-40B4-BE49-F238E27FC236}">
                <a16:creationId xmlns:a16="http://schemas.microsoft.com/office/drawing/2014/main" id="{E8E9C4CB-0B75-8B46-82AB-2725E18AEEE0}"/>
              </a:ext>
            </a:extLst>
          </p:cNvPr>
          <p:cNvSpPr/>
          <p:nvPr/>
        </p:nvSpPr>
        <p:spPr>
          <a:xfrm rot="18145210">
            <a:off x="5013034" y="5781167"/>
            <a:ext cx="640080" cy="211866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24C6E985-1CF2-E345-9CC1-5E5EB463F7BE}"/>
              </a:ext>
            </a:extLst>
          </p:cNvPr>
          <p:cNvSpPr/>
          <p:nvPr/>
        </p:nvSpPr>
        <p:spPr>
          <a:xfrm rot="9068587" flipH="1">
            <a:off x="3016261" y="5843186"/>
            <a:ext cx="2288945" cy="172182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08AFE05C-09E6-E740-B401-D5666D4183B1}"/>
              </a:ext>
            </a:extLst>
          </p:cNvPr>
          <p:cNvSpPr/>
          <p:nvPr/>
        </p:nvSpPr>
        <p:spPr>
          <a:xfrm rot="16200000">
            <a:off x="3525499" y="5284412"/>
            <a:ext cx="1593720" cy="227119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3" name="Right Arrow 52">
            <a:extLst>
              <a:ext uri="{FF2B5EF4-FFF2-40B4-BE49-F238E27FC236}">
                <a16:creationId xmlns:a16="http://schemas.microsoft.com/office/drawing/2014/main" id="{BA0C31D1-2C09-DE49-8F9D-E51AA1600CE9}"/>
              </a:ext>
            </a:extLst>
          </p:cNvPr>
          <p:cNvSpPr/>
          <p:nvPr/>
        </p:nvSpPr>
        <p:spPr>
          <a:xfrm rot="16200000">
            <a:off x="2572956" y="5448904"/>
            <a:ext cx="1950049" cy="237960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5" name="Right Arrow 54">
            <a:extLst>
              <a:ext uri="{FF2B5EF4-FFF2-40B4-BE49-F238E27FC236}">
                <a16:creationId xmlns:a16="http://schemas.microsoft.com/office/drawing/2014/main" id="{66122925-AD32-B84B-89D9-DB93182D7741}"/>
              </a:ext>
            </a:extLst>
          </p:cNvPr>
          <p:cNvSpPr/>
          <p:nvPr/>
        </p:nvSpPr>
        <p:spPr>
          <a:xfrm rot="16200000">
            <a:off x="1419485" y="5286134"/>
            <a:ext cx="626172" cy="182121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6" name="Right Arrow 55">
            <a:extLst>
              <a:ext uri="{FF2B5EF4-FFF2-40B4-BE49-F238E27FC236}">
                <a16:creationId xmlns:a16="http://schemas.microsoft.com/office/drawing/2014/main" id="{C28F04A8-6F37-8749-970C-D973B97EF2A1}"/>
              </a:ext>
            </a:extLst>
          </p:cNvPr>
          <p:cNvSpPr/>
          <p:nvPr/>
        </p:nvSpPr>
        <p:spPr>
          <a:xfrm rot="9068587" flipH="1">
            <a:off x="1860235" y="5114747"/>
            <a:ext cx="2288945" cy="218868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57" name="Right Arrow 56">
            <a:extLst>
              <a:ext uri="{FF2B5EF4-FFF2-40B4-BE49-F238E27FC236}">
                <a16:creationId xmlns:a16="http://schemas.microsoft.com/office/drawing/2014/main" id="{46C4081A-10C8-FF45-90E3-31F1E6AB6D4E}"/>
              </a:ext>
            </a:extLst>
          </p:cNvPr>
          <p:cNvSpPr/>
          <p:nvPr/>
        </p:nvSpPr>
        <p:spPr>
          <a:xfrm rot="14838732">
            <a:off x="4841982" y="3944001"/>
            <a:ext cx="1534388" cy="205249"/>
          </a:xfrm>
          <a:prstGeom prst="rightArrow">
            <a:avLst/>
          </a:prstGeom>
          <a:solidFill>
            <a:schemeClr val="accent3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5933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A125D975-44A0-9249-9123-5BEC0E53A1D4}"/>
              </a:ext>
            </a:extLst>
          </p:cNvPr>
          <p:cNvSpPr/>
          <p:nvPr/>
        </p:nvSpPr>
        <p:spPr>
          <a:xfrm>
            <a:off x="802671" y="3173348"/>
            <a:ext cx="1097280" cy="1563678"/>
          </a:xfrm>
          <a:prstGeom prst="roundRect">
            <a:avLst/>
          </a:prstGeom>
          <a:solidFill>
            <a:srgbClr val="FF0000">
              <a:alpha val="49000"/>
            </a:srgb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648BDF2B-8405-5F4E-A10F-23E433471D74}"/>
              </a:ext>
            </a:extLst>
          </p:cNvPr>
          <p:cNvSpPr/>
          <p:nvPr/>
        </p:nvSpPr>
        <p:spPr>
          <a:xfrm>
            <a:off x="208611" y="3173348"/>
            <a:ext cx="1097280" cy="1563678"/>
          </a:xfrm>
          <a:prstGeom prst="roundRect">
            <a:avLst/>
          </a:prstGeom>
          <a:solidFill>
            <a:schemeClr val="accent6">
              <a:alpha val="49000"/>
            </a:schemeClr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8A1222-267D-514E-BDC8-1E2C165B807C}"/>
              </a:ext>
            </a:extLst>
          </p:cNvPr>
          <p:cNvSpPr txBox="1"/>
          <p:nvPr/>
        </p:nvSpPr>
        <p:spPr>
          <a:xfrm>
            <a:off x="282702" y="3282511"/>
            <a:ext cx="1537136" cy="830997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CCES, PRS/PWCC</a:t>
            </a:r>
          </a:p>
          <a:p>
            <a:pPr algn="ctr"/>
            <a:r>
              <a:rPr lang="en-US" sz="1200" b="1" dirty="0"/>
              <a:t>Forage fishes (anchovy, sardine, herring, smelt, shad)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777F9CE-A489-984F-A723-3795520C155A}"/>
              </a:ext>
            </a:extLst>
          </p:cNvPr>
          <p:cNvSpPr txBox="1"/>
          <p:nvPr/>
        </p:nvSpPr>
        <p:spPr>
          <a:xfrm>
            <a:off x="362221" y="4168259"/>
            <a:ext cx="1405110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/>
              <a:t>JSOES</a:t>
            </a:r>
          </a:p>
          <a:p>
            <a:pPr algn="ctr"/>
            <a:r>
              <a:rPr lang="en-US" sz="1200" b="1" dirty="0"/>
              <a:t>Juvenile salmon</a:t>
            </a:r>
          </a:p>
        </p:txBody>
      </p:sp>
      <p:sp>
        <p:nvSpPr>
          <p:cNvPr id="75" name="Right Arrow 74">
            <a:extLst>
              <a:ext uri="{FF2B5EF4-FFF2-40B4-BE49-F238E27FC236}">
                <a16:creationId xmlns:a16="http://schemas.microsoft.com/office/drawing/2014/main" id="{24610F51-CC2D-AE4F-92A6-29BF3D27C1AE}"/>
              </a:ext>
            </a:extLst>
          </p:cNvPr>
          <p:cNvSpPr/>
          <p:nvPr/>
        </p:nvSpPr>
        <p:spPr>
          <a:xfrm rot="9831852" flipH="1">
            <a:off x="1990969" y="5030582"/>
            <a:ext cx="1325880" cy="211866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866C7F6-40A9-ED44-A8CD-248ACBB1BE9E}"/>
              </a:ext>
            </a:extLst>
          </p:cNvPr>
          <p:cNvSpPr txBox="1"/>
          <p:nvPr/>
        </p:nvSpPr>
        <p:spPr>
          <a:xfrm>
            <a:off x="2481128" y="31461"/>
            <a:ext cx="1890433" cy="400110"/>
          </a:xfrm>
          <a:prstGeom prst="rect">
            <a:avLst/>
          </a:prstGeom>
          <a:noFill/>
          <a:ln w="3175"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The model DAG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ED04F93-9986-1049-8C3D-F22433FFEFCE}"/>
              </a:ext>
            </a:extLst>
          </p:cNvPr>
          <p:cNvSpPr txBox="1"/>
          <p:nvPr/>
        </p:nvSpPr>
        <p:spPr>
          <a:xfrm>
            <a:off x="3390398" y="3889451"/>
            <a:ext cx="1902619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Adult returns at Bonneville Dam, lagged by ocean age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74706BD6-ED91-244F-9A0F-40222DC0C459}"/>
              </a:ext>
            </a:extLst>
          </p:cNvPr>
          <p:cNvGrpSpPr/>
          <p:nvPr/>
        </p:nvGrpSpPr>
        <p:grpSpPr>
          <a:xfrm>
            <a:off x="1927884" y="1021474"/>
            <a:ext cx="1815476" cy="1563678"/>
            <a:chOff x="462404" y="3126231"/>
            <a:chExt cx="1815476" cy="1563678"/>
          </a:xfrm>
        </p:grpSpPr>
        <p:sp>
          <p:nvSpPr>
            <p:cNvPr id="30" name="Rounded Rectangle 29">
              <a:extLst>
                <a:ext uri="{FF2B5EF4-FFF2-40B4-BE49-F238E27FC236}">
                  <a16:creationId xmlns:a16="http://schemas.microsoft.com/office/drawing/2014/main" id="{EF7C08D0-1353-3F49-B1A3-1380B8E690AE}"/>
                </a:ext>
              </a:extLst>
            </p:cNvPr>
            <p:cNvSpPr/>
            <p:nvPr/>
          </p:nvSpPr>
          <p:spPr>
            <a:xfrm>
              <a:off x="462404" y="3126231"/>
              <a:ext cx="1815476" cy="1563678"/>
            </a:xfrm>
            <a:prstGeom prst="roundRect">
              <a:avLst/>
            </a:prstGeom>
            <a:solidFill>
              <a:srgbClr val="FF0000">
                <a:alpha val="49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ABC26A2-1E2C-EE40-BD52-F8D745C33ADF}"/>
                </a:ext>
              </a:extLst>
            </p:cNvPr>
            <p:cNvSpPr txBox="1"/>
            <p:nvPr/>
          </p:nvSpPr>
          <p:spPr>
            <a:xfrm>
              <a:off x="567920" y="3246232"/>
              <a:ext cx="1619011" cy="8309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Hake, CCES</a:t>
              </a:r>
            </a:p>
            <a:p>
              <a:pPr algn="ctr"/>
              <a:r>
                <a:rPr lang="en-US" sz="1200" b="1" dirty="0"/>
                <a:t>Piscivorous fishes (hake, chub mackerel, jack mackerel)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EA8843E-4EAE-DE47-9909-9E002C2C42C3}"/>
                </a:ext>
              </a:extLst>
            </p:cNvPr>
            <p:cNvSpPr txBox="1"/>
            <p:nvPr/>
          </p:nvSpPr>
          <p:spPr>
            <a:xfrm>
              <a:off x="684485" y="4123082"/>
              <a:ext cx="140511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</a:t>
              </a:r>
            </a:p>
            <a:p>
              <a:pPr algn="ctr"/>
              <a:r>
                <a:rPr lang="en-US" sz="1200" b="1" dirty="0"/>
                <a:t>Juvenile salmon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25D2361-BE22-CA4D-BA41-910CD0E26B30}"/>
              </a:ext>
            </a:extLst>
          </p:cNvPr>
          <p:cNvGrpSpPr/>
          <p:nvPr/>
        </p:nvGrpSpPr>
        <p:grpSpPr>
          <a:xfrm>
            <a:off x="1881260" y="7327263"/>
            <a:ext cx="1693102" cy="1563678"/>
            <a:chOff x="462404" y="3126231"/>
            <a:chExt cx="1693102" cy="1563678"/>
          </a:xfrm>
        </p:grpSpPr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AAF48B04-4D91-A04E-B669-BF21D433BB17}"/>
                </a:ext>
              </a:extLst>
            </p:cNvPr>
            <p:cNvSpPr/>
            <p:nvPr/>
          </p:nvSpPr>
          <p:spPr>
            <a:xfrm>
              <a:off x="462404" y="3126231"/>
              <a:ext cx="1693102" cy="1563678"/>
            </a:xfrm>
            <a:prstGeom prst="roundRect">
              <a:avLst/>
            </a:prstGeom>
            <a:solidFill>
              <a:schemeClr val="accent6">
                <a:alpha val="49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3C8D90D-EEB5-EE41-B667-4FACDFE6724D}"/>
                </a:ext>
              </a:extLst>
            </p:cNvPr>
            <p:cNvSpPr txBox="1"/>
            <p:nvPr/>
          </p:nvSpPr>
          <p:spPr>
            <a:xfrm>
              <a:off x="536495" y="3235394"/>
              <a:ext cx="1537136" cy="830997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JSOES, PRS</a:t>
              </a:r>
            </a:p>
            <a:p>
              <a:pPr algn="ctr"/>
              <a:r>
                <a:rPr lang="en-US" sz="1200" b="1" dirty="0"/>
                <a:t>Large zooplankton (copepods, decapod larvae)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C428ADD-07F9-CB47-8A23-5C1743B60C90}"/>
                </a:ext>
              </a:extLst>
            </p:cNvPr>
            <p:cNvSpPr txBox="1"/>
            <p:nvPr/>
          </p:nvSpPr>
          <p:spPr>
            <a:xfrm>
              <a:off x="616014" y="4121142"/>
              <a:ext cx="140511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</a:t>
              </a:r>
            </a:p>
            <a:p>
              <a:pPr algn="ctr"/>
              <a:r>
                <a:rPr lang="en-US" sz="1200" b="1" dirty="0"/>
                <a:t>Juvenile salmon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F8481E9F-AA93-2C46-90CE-BC8ABFF60AF9}"/>
              </a:ext>
            </a:extLst>
          </p:cNvPr>
          <p:cNvGrpSpPr/>
          <p:nvPr/>
        </p:nvGrpSpPr>
        <p:grpSpPr>
          <a:xfrm>
            <a:off x="3780847" y="1267485"/>
            <a:ext cx="1815476" cy="1195094"/>
            <a:chOff x="44017" y="5266299"/>
            <a:chExt cx="1815476" cy="1195094"/>
          </a:xfrm>
        </p:grpSpPr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CFA57F99-B362-504E-BBB6-469F7628CF5C}"/>
                </a:ext>
              </a:extLst>
            </p:cNvPr>
            <p:cNvSpPr/>
            <p:nvPr/>
          </p:nvSpPr>
          <p:spPr>
            <a:xfrm>
              <a:off x="44017" y="5266299"/>
              <a:ext cx="1815476" cy="1195094"/>
            </a:xfrm>
            <a:prstGeom prst="roundRect">
              <a:avLst/>
            </a:prstGeom>
            <a:solidFill>
              <a:srgbClr val="FF0000">
                <a:alpha val="49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F928012-80CE-8348-9A02-0FAB78DD3247}"/>
                </a:ext>
              </a:extLst>
            </p:cNvPr>
            <p:cNvSpPr txBox="1"/>
            <p:nvPr/>
          </p:nvSpPr>
          <p:spPr>
            <a:xfrm>
              <a:off x="288318" y="5871094"/>
              <a:ext cx="140511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</a:t>
              </a:r>
            </a:p>
            <a:p>
              <a:pPr algn="ctr"/>
              <a:r>
                <a:rPr lang="en-US" sz="1200" b="1" dirty="0"/>
                <a:t>Juvenile salmon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5561BB60-F056-2343-9450-00BB1A1460CB}"/>
                </a:ext>
              </a:extLst>
            </p:cNvPr>
            <p:cNvSpPr txBox="1"/>
            <p:nvPr/>
          </p:nvSpPr>
          <p:spPr>
            <a:xfrm>
              <a:off x="288364" y="5373316"/>
              <a:ext cx="1405110" cy="4616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</a:t>
              </a:r>
            </a:p>
            <a:p>
              <a:pPr algn="ctr"/>
              <a:r>
                <a:rPr lang="en-US" sz="1200" b="1" dirty="0"/>
                <a:t>Seabirds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B11C243D-4BDC-C14C-8AB8-DA65E8BA34DF}"/>
              </a:ext>
            </a:extLst>
          </p:cNvPr>
          <p:cNvGrpSpPr/>
          <p:nvPr/>
        </p:nvGrpSpPr>
        <p:grpSpPr>
          <a:xfrm>
            <a:off x="581302" y="6018794"/>
            <a:ext cx="1693102" cy="1282835"/>
            <a:chOff x="3203615" y="2126436"/>
            <a:chExt cx="1693102" cy="1282835"/>
          </a:xfrm>
        </p:grpSpPr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id="{F1FDFC62-A918-4C4A-925F-A582094B174E}"/>
                </a:ext>
              </a:extLst>
            </p:cNvPr>
            <p:cNvSpPr/>
            <p:nvPr/>
          </p:nvSpPr>
          <p:spPr>
            <a:xfrm>
              <a:off x="3203615" y="2126436"/>
              <a:ext cx="1693102" cy="1282835"/>
            </a:xfrm>
            <a:prstGeom prst="roundRect">
              <a:avLst/>
            </a:prstGeom>
            <a:solidFill>
              <a:schemeClr val="accent6">
                <a:alpha val="49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E5FB18EA-A38C-B143-9C31-2350BB0DAA64}"/>
                </a:ext>
              </a:extLst>
            </p:cNvPr>
            <p:cNvSpPr txBox="1"/>
            <p:nvPr/>
          </p:nvSpPr>
          <p:spPr>
            <a:xfrm>
              <a:off x="3357225" y="2895099"/>
              <a:ext cx="140511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</a:t>
              </a:r>
            </a:p>
            <a:p>
              <a:pPr algn="ctr"/>
              <a:r>
                <a:rPr lang="en-US" sz="1200" b="1" dirty="0"/>
                <a:t>Juvenile salmon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9AACD76-CF12-0E4D-BDA9-9FD2149CE98B}"/>
                </a:ext>
              </a:extLst>
            </p:cNvPr>
            <p:cNvSpPr txBox="1"/>
            <p:nvPr/>
          </p:nvSpPr>
          <p:spPr>
            <a:xfrm>
              <a:off x="3356151" y="2189497"/>
              <a:ext cx="1405110" cy="6463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PRS</a:t>
              </a:r>
            </a:p>
            <a:p>
              <a:pPr algn="ctr"/>
              <a:r>
                <a:rPr lang="en-US" sz="1200" b="1" dirty="0"/>
                <a:t>Larval/juvenile rockfishes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2DA78B8-AF80-3B40-850B-A1C4CD9439D5}"/>
              </a:ext>
            </a:extLst>
          </p:cNvPr>
          <p:cNvGrpSpPr/>
          <p:nvPr/>
        </p:nvGrpSpPr>
        <p:grpSpPr>
          <a:xfrm>
            <a:off x="157038" y="4785168"/>
            <a:ext cx="1815476" cy="1195094"/>
            <a:chOff x="44017" y="5266299"/>
            <a:chExt cx="1815476" cy="1195094"/>
          </a:xfrm>
        </p:grpSpPr>
        <p:sp>
          <p:nvSpPr>
            <p:cNvPr id="58" name="Rounded Rectangle 57">
              <a:extLst>
                <a:ext uri="{FF2B5EF4-FFF2-40B4-BE49-F238E27FC236}">
                  <a16:creationId xmlns:a16="http://schemas.microsoft.com/office/drawing/2014/main" id="{F304AB10-CEDE-494F-98DB-BBDE8F779CA5}"/>
                </a:ext>
              </a:extLst>
            </p:cNvPr>
            <p:cNvSpPr/>
            <p:nvPr/>
          </p:nvSpPr>
          <p:spPr>
            <a:xfrm>
              <a:off x="44017" y="5266299"/>
              <a:ext cx="1815476" cy="1195094"/>
            </a:xfrm>
            <a:prstGeom prst="roundRect">
              <a:avLst/>
            </a:prstGeom>
            <a:solidFill>
              <a:schemeClr val="accent6">
                <a:alpha val="49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4E70321-F5B3-1C40-AB6E-63CD9124C316}"/>
                </a:ext>
              </a:extLst>
            </p:cNvPr>
            <p:cNvSpPr txBox="1"/>
            <p:nvPr/>
          </p:nvSpPr>
          <p:spPr>
            <a:xfrm>
              <a:off x="288318" y="5871094"/>
              <a:ext cx="140511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</a:t>
              </a:r>
            </a:p>
            <a:p>
              <a:pPr algn="ctr"/>
              <a:r>
                <a:rPr lang="en-US" sz="1200" b="1" dirty="0"/>
                <a:t>Juvenile salmon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DF3EDFD-45E5-1348-B5A1-89BFECB4CB9E}"/>
                </a:ext>
              </a:extLst>
            </p:cNvPr>
            <p:cNvSpPr txBox="1"/>
            <p:nvPr/>
          </p:nvSpPr>
          <p:spPr>
            <a:xfrm>
              <a:off x="288364" y="5373316"/>
              <a:ext cx="1405110" cy="461665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Hake, PRS</a:t>
              </a:r>
            </a:p>
            <a:p>
              <a:pPr algn="ctr"/>
              <a:r>
                <a:rPr lang="en-US" sz="1200" b="1" dirty="0"/>
                <a:t>Euphausiids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6FE679E-1075-114E-BB65-4483BF0D2C48}"/>
              </a:ext>
            </a:extLst>
          </p:cNvPr>
          <p:cNvGrpSpPr/>
          <p:nvPr/>
        </p:nvGrpSpPr>
        <p:grpSpPr>
          <a:xfrm>
            <a:off x="200071" y="1842371"/>
            <a:ext cx="1693102" cy="1282835"/>
            <a:chOff x="3203615" y="2126436"/>
            <a:chExt cx="1693102" cy="1282835"/>
          </a:xfrm>
        </p:grpSpPr>
        <p:sp>
          <p:nvSpPr>
            <p:cNvPr id="63" name="Rounded Rectangle 62">
              <a:extLst>
                <a:ext uri="{FF2B5EF4-FFF2-40B4-BE49-F238E27FC236}">
                  <a16:creationId xmlns:a16="http://schemas.microsoft.com/office/drawing/2014/main" id="{2A6007A4-4517-1440-8A82-C4DE6ABF3C2E}"/>
                </a:ext>
              </a:extLst>
            </p:cNvPr>
            <p:cNvSpPr/>
            <p:nvPr/>
          </p:nvSpPr>
          <p:spPr>
            <a:xfrm>
              <a:off x="3203615" y="2126436"/>
              <a:ext cx="1693102" cy="1282835"/>
            </a:xfrm>
            <a:prstGeom prst="roundRect">
              <a:avLst/>
            </a:prstGeom>
            <a:solidFill>
              <a:srgbClr val="FF0000">
                <a:alpha val="49000"/>
              </a:srgb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F2619B0A-022C-E843-9136-0A1D4B46F622}"/>
                </a:ext>
              </a:extLst>
            </p:cNvPr>
            <p:cNvSpPr txBox="1"/>
            <p:nvPr/>
          </p:nvSpPr>
          <p:spPr>
            <a:xfrm>
              <a:off x="3357225" y="2895099"/>
              <a:ext cx="140511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</a:t>
              </a:r>
            </a:p>
            <a:p>
              <a:pPr algn="ctr"/>
              <a:r>
                <a:rPr lang="en-US" sz="1200" b="1" dirty="0"/>
                <a:t>Juvenile salmon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DA3437DF-FB68-4A4B-BDB2-260288ED9549}"/>
                </a:ext>
              </a:extLst>
            </p:cNvPr>
            <p:cNvSpPr txBox="1"/>
            <p:nvPr/>
          </p:nvSpPr>
          <p:spPr>
            <a:xfrm>
              <a:off x="3356151" y="2189497"/>
              <a:ext cx="1405110" cy="6463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JSOES, PRS</a:t>
              </a:r>
            </a:p>
            <a:p>
              <a:pPr algn="ctr"/>
              <a:r>
                <a:rPr lang="en-US" sz="1200" b="1" dirty="0"/>
                <a:t>Gelatinous zooplankton</a:t>
              </a:r>
            </a:p>
          </p:txBody>
        </p:sp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9A0191D6-2339-F746-9F33-44F6C26E85CD}"/>
              </a:ext>
            </a:extLst>
          </p:cNvPr>
          <p:cNvGrpSpPr/>
          <p:nvPr/>
        </p:nvGrpSpPr>
        <p:grpSpPr>
          <a:xfrm>
            <a:off x="3646097" y="7467684"/>
            <a:ext cx="1693102" cy="1282835"/>
            <a:chOff x="3203615" y="2126436"/>
            <a:chExt cx="1693102" cy="1282835"/>
          </a:xfrm>
        </p:grpSpPr>
        <p:sp>
          <p:nvSpPr>
            <p:cNvPr id="78" name="Rounded Rectangle 77">
              <a:extLst>
                <a:ext uri="{FF2B5EF4-FFF2-40B4-BE49-F238E27FC236}">
                  <a16:creationId xmlns:a16="http://schemas.microsoft.com/office/drawing/2014/main" id="{C4ADC00B-1988-1A4E-A162-C1753B0277E5}"/>
                </a:ext>
              </a:extLst>
            </p:cNvPr>
            <p:cNvSpPr/>
            <p:nvPr/>
          </p:nvSpPr>
          <p:spPr>
            <a:xfrm>
              <a:off x="3203615" y="2126436"/>
              <a:ext cx="1693102" cy="1282835"/>
            </a:xfrm>
            <a:prstGeom prst="roundRect">
              <a:avLst/>
            </a:prstGeom>
            <a:solidFill>
              <a:schemeClr val="accent6">
                <a:alpha val="49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AD583EB4-A780-E544-9DB4-28406AFBC5E8}"/>
                </a:ext>
              </a:extLst>
            </p:cNvPr>
            <p:cNvSpPr txBox="1"/>
            <p:nvPr/>
          </p:nvSpPr>
          <p:spPr>
            <a:xfrm>
              <a:off x="3357225" y="2895099"/>
              <a:ext cx="1405110" cy="461665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</a:t>
              </a:r>
            </a:p>
            <a:p>
              <a:pPr algn="ctr"/>
              <a:r>
                <a:rPr lang="en-US" sz="1200" b="1" dirty="0"/>
                <a:t>Juvenile salmon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661983D-9B74-6D45-B7AF-9A7C8A2D106C}"/>
                </a:ext>
              </a:extLst>
            </p:cNvPr>
            <p:cNvSpPr txBox="1"/>
            <p:nvPr/>
          </p:nvSpPr>
          <p:spPr>
            <a:xfrm>
              <a:off x="3356151" y="2189497"/>
              <a:ext cx="1405110" cy="646331"/>
            </a:xfrm>
            <a:prstGeom prst="rect">
              <a:avLst/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i="1" dirty="0"/>
                <a:t>JSOES, PRS, Satellite</a:t>
              </a:r>
            </a:p>
            <a:p>
              <a:pPr algn="ctr"/>
              <a:r>
                <a:rPr lang="en-US" sz="1200" b="1" dirty="0"/>
                <a:t>Phytoplankton</a:t>
              </a:r>
            </a:p>
          </p:txBody>
        </p:sp>
      </p:grpSp>
      <p:sp>
        <p:nvSpPr>
          <p:cNvPr id="81" name="Right Arrow 80">
            <a:extLst>
              <a:ext uri="{FF2B5EF4-FFF2-40B4-BE49-F238E27FC236}">
                <a16:creationId xmlns:a16="http://schemas.microsoft.com/office/drawing/2014/main" id="{C777965D-B749-094F-850D-52350A9DD839}"/>
              </a:ext>
            </a:extLst>
          </p:cNvPr>
          <p:cNvSpPr/>
          <p:nvPr/>
        </p:nvSpPr>
        <p:spPr>
          <a:xfrm rot="10800000" flipH="1">
            <a:off x="1987646" y="4133671"/>
            <a:ext cx="1325880" cy="211866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2" name="Right Arrow 81">
            <a:extLst>
              <a:ext uri="{FF2B5EF4-FFF2-40B4-BE49-F238E27FC236}">
                <a16:creationId xmlns:a16="http://schemas.microsoft.com/office/drawing/2014/main" id="{BB46D112-C627-3D46-B52C-70CB7BBC1486}"/>
              </a:ext>
            </a:extLst>
          </p:cNvPr>
          <p:cNvSpPr/>
          <p:nvPr/>
        </p:nvSpPr>
        <p:spPr>
          <a:xfrm rot="12855277" flipH="1">
            <a:off x="1793638" y="3384817"/>
            <a:ext cx="1693832" cy="209253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3" name="Right Arrow 82">
            <a:extLst>
              <a:ext uri="{FF2B5EF4-FFF2-40B4-BE49-F238E27FC236}">
                <a16:creationId xmlns:a16="http://schemas.microsoft.com/office/drawing/2014/main" id="{00A1A859-1FA9-CB40-90E3-AD07574AEE8E}"/>
              </a:ext>
            </a:extLst>
          </p:cNvPr>
          <p:cNvSpPr/>
          <p:nvPr/>
        </p:nvSpPr>
        <p:spPr>
          <a:xfrm rot="8347912" flipH="1">
            <a:off x="2166965" y="5616029"/>
            <a:ext cx="1693832" cy="209253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4" name="Right Arrow 83">
            <a:extLst>
              <a:ext uri="{FF2B5EF4-FFF2-40B4-BE49-F238E27FC236}">
                <a16:creationId xmlns:a16="http://schemas.microsoft.com/office/drawing/2014/main" id="{07C10C93-E6B7-754B-B89E-53C3D57F4385}"/>
              </a:ext>
            </a:extLst>
          </p:cNvPr>
          <p:cNvSpPr/>
          <p:nvPr/>
        </p:nvSpPr>
        <p:spPr>
          <a:xfrm rot="6826011" flipH="1">
            <a:off x="2528924" y="6118039"/>
            <a:ext cx="2247409" cy="211691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5" name="Right Arrow 84">
            <a:extLst>
              <a:ext uri="{FF2B5EF4-FFF2-40B4-BE49-F238E27FC236}">
                <a16:creationId xmlns:a16="http://schemas.microsoft.com/office/drawing/2014/main" id="{610A1CE2-A728-1C49-8324-ACA9A147AACA}"/>
              </a:ext>
            </a:extLst>
          </p:cNvPr>
          <p:cNvSpPr/>
          <p:nvPr/>
        </p:nvSpPr>
        <p:spPr>
          <a:xfrm rot="5400000" flipH="1">
            <a:off x="3321727" y="6196477"/>
            <a:ext cx="2247409" cy="211691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6" name="Right Arrow 85">
            <a:extLst>
              <a:ext uri="{FF2B5EF4-FFF2-40B4-BE49-F238E27FC236}">
                <a16:creationId xmlns:a16="http://schemas.microsoft.com/office/drawing/2014/main" id="{8F3F62D5-9FB0-C54B-A213-7D267FAF25FC}"/>
              </a:ext>
            </a:extLst>
          </p:cNvPr>
          <p:cNvSpPr/>
          <p:nvPr/>
        </p:nvSpPr>
        <p:spPr>
          <a:xfrm rot="14227185" flipH="1">
            <a:off x="2989688" y="3123913"/>
            <a:ext cx="1325880" cy="211866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  <p:sp>
        <p:nvSpPr>
          <p:cNvPr id="87" name="Right Arrow 86">
            <a:extLst>
              <a:ext uri="{FF2B5EF4-FFF2-40B4-BE49-F238E27FC236}">
                <a16:creationId xmlns:a16="http://schemas.microsoft.com/office/drawing/2014/main" id="{7E20D9FA-505D-BB4C-84B8-5CE767F4BC8F}"/>
              </a:ext>
            </a:extLst>
          </p:cNvPr>
          <p:cNvSpPr/>
          <p:nvPr/>
        </p:nvSpPr>
        <p:spPr>
          <a:xfrm rot="16200000" flipH="1">
            <a:off x="3929780" y="3042262"/>
            <a:ext cx="1325880" cy="211866"/>
          </a:xfrm>
          <a:prstGeom prst="rightArrow">
            <a:avLst/>
          </a:prstGeom>
          <a:solidFill>
            <a:schemeClr val="tx1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371865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11311</TotalTime>
  <Words>331</Words>
  <Application>Microsoft Macintosh PowerPoint</Application>
  <PresentationFormat>On-screen Show (4:3)</PresentationFormat>
  <Paragraphs>111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Markus Min</dc:creator>
  <cp:lastModifiedBy>Microsoft Office User</cp:lastModifiedBy>
  <cp:revision>48</cp:revision>
  <cp:lastPrinted>2021-10-16T02:52:28Z</cp:lastPrinted>
  <dcterms:created xsi:type="dcterms:W3CDTF">2021-10-15T18:02:21Z</dcterms:created>
  <dcterms:modified xsi:type="dcterms:W3CDTF">2025-01-23T19:49:20Z</dcterms:modified>
</cp:coreProperties>
</file>