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2EE6F-BDDA-8442-B68B-F4512D58B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C2784E-A098-B447-9AFE-294994B3B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8351E-2A38-5E4D-85D9-B39EE3746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5A2B-1521-6744-AAB1-BC70EECAE309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D373B-1267-CC46-8843-76E9E747B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C0C50-3321-EB44-80E0-4FBC31A3F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BF5F-27BD-E645-AA5D-FCA6E6CE0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10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A77AB-9DDF-0F49-BF9D-EF0EB4716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4CD135-1B46-374C-AFD8-0EEC311EC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79CA5-2C60-374E-A3B9-78EFC602F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5A2B-1521-6744-AAB1-BC70EECAE309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9788B-EB19-B145-AAA0-06FA52E35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0579D-CCBC-054B-88AB-AAEA492B0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BF5F-27BD-E645-AA5D-FCA6E6CE0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40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3021F3-975A-1C4B-8480-52C392F23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4E7AC8-F98E-8C49-9F04-691E1D913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81C43-56FC-FE43-B4D6-D8826AE2E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5A2B-1521-6744-AAB1-BC70EECAE309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EB415-52F6-0F43-B45F-CE763846D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47A5F-73CD-9A42-9B5F-074AFE38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BF5F-27BD-E645-AA5D-FCA6E6CE0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52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F1FC9-4D76-0546-9090-100FFB3B2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7089D-5E27-754C-AACE-807523905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20DB2-6BC5-5C43-ABFE-DC7643F62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5A2B-1521-6744-AAB1-BC70EECAE309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1C816-2998-DD4D-BE45-D6674FFC5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D0601-7B41-3F44-A422-B421F39E9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BF5F-27BD-E645-AA5D-FCA6E6CE0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03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BEDCF-CF51-0744-A287-C437EA987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F8E4A-227A-D143-9D5B-2194D7356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8520D-931C-FF47-953C-AFA76977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5A2B-1521-6744-AAB1-BC70EECAE309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5DCE6-FD8A-5143-A182-265EF85E6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29D31-9FAD-154D-8936-40949A425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BF5F-27BD-E645-AA5D-FCA6E6CE0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336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13686-A9DD-6F49-8030-337D2BBA1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6D6B9-98F0-5444-A19D-238CF0431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B46DE5-2CFB-8D4C-806A-1595D1B67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4E47A-AA19-0E4A-801F-2811DF4D6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5A2B-1521-6744-AAB1-BC70EECAE309}" type="datetimeFigureOut">
              <a:rPr lang="en-US" smtClean="0"/>
              <a:t>1/27/22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792CC-895D-A84C-AD92-4D725C69C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F52D7-5E99-104A-97EA-96A2D6DD3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BF5F-27BD-E645-AA5D-FCA6E6CE0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97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6B0DF-B998-0B4B-B6E6-8367A6CFE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061DD-2D65-2741-AB02-5969A797E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55174-EDED-B24C-8990-326B3C48B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C64148-6243-9B43-9DED-891DD2F9D3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ABBC6F-1ED7-C94E-8282-2DAD576678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71872-0C12-F14A-ACD8-A3E0D17C4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5A2B-1521-6744-AAB1-BC70EECAE309}" type="datetimeFigureOut">
              <a:rPr lang="en-US" smtClean="0"/>
              <a:t>1/27/22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3D8C73-5250-7049-B15C-B39BDBDCD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1B27F7-19C7-EC46-80BB-D150B4B79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BF5F-27BD-E645-AA5D-FCA6E6CE0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7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6FC57-CE07-C44E-9D88-862F9E519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633869-1A78-E84F-8531-24A209AE8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5A2B-1521-6744-AAB1-BC70EECAE309}" type="datetimeFigureOut">
              <a:rPr lang="en-US" smtClean="0"/>
              <a:t>1/27/22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2ECF49-8885-9A45-B353-2B40E877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AE55C9-274B-1347-B1DB-902B21138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BF5F-27BD-E645-AA5D-FCA6E6CE0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17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8C81A3-8968-C646-9144-F7AABD849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5A2B-1521-6744-AAB1-BC70EECAE309}" type="datetimeFigureOut">
              <a:rPr lang="en-US" smtClean="0"/>
              <a:t>1/27/22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A1AAF4-3143-104C-B88C-F38FBAABB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9CD847-466E-7B41-BB5A-F748250AB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BF5F-27BD-E645-AA5D-FCA6E6CE0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65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74BBD-46FC-FD40-B7FB-D7B1CFE97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5C44E-32D3-B644-A4EB-507D5173D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328D60-55AC-AB4A-8D08-F4E8527D0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59C22-8BD5-1241-BDE4-1DEF1BED5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5A2B-1521-6744-AAB1-BC70EECAE309}" type="datetimeFigureOut">
              <a:rPr lang="en-US" smtClean="0"/>
              <a:t>1/27/22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48465-8B57-8A4D-A353-F662824F6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AADE0-DFF8-CB49-A9A6-1CB03185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BF5F-27BD-E645-AA5D-FCA6E6CE0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11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A91DD-FB95-0E45-B908-B87BC9495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191F38-AE10-1C4B-9335-4F19062DA8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D0AA8F-3E65-7645-8FDE-7101FA0EE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2955C-E628-1A4F-8880-EB9A05690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5A2B-1521-6744-AAB1-BC70EECAE309}" type="datetimeFigureOut">
              <a:rPr lang="en-US" smtClean="0"/>
              <a:t>1/27/22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B9CD3-8E00-0340-A1AA-0FB42153A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39249-FE22-9148-921F-CFBAF2639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BF5F-27BD-E645-AA5D-FCA6E6CE0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78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B350C5-26AB-E24D-9AA5-773678E06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AB05B-A71A-9246-8CA9-5590D69A3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96CCF-CA11-694A-96F2-A420FFC77D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F5A2B-1521-6744-AAB1-BC70EECAE309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F8F91-9A98-0A47-92A2-8D2A57E1D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379FE-4510-8846-B179-9C442776AE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0BF5F-27BD-E645-AA5D-FCA6E6CE0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5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8440F23-1705-8148-B691-E369270F4F0B}"/>
              </a:ext>
            </a:extLst>
          </p:cNvPr>
          <p:cNvCxnSpPr/>
          <p:nvPr/>
        </p:nvCxnSpPr>
        <p:spPr>
          <a:xfrm>
            <a:off x="3114416" y="2859384"/>
            <a:ext cx="0" cy="1828800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BD7A981-96AD-6C4B-B3D7-2A10A514B9DF}"/>
              </a:ext>
            </a:extLst>
          </p:cNvPr>
          <p:cNvSpPr txBox="1"/>
          <p:nvPr/>
        </p:nvSpPr>
        <p:spPr>
          <a:xfrm>
            <a:off x="2089709" y="2194674"/>
            <a:ext cx="1989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Helvetica" pitchFamily="2" charset="0"/>
              </a:rPr>
              <a:t>BON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9857FAA-4DB6-5A4E-BE12-6DD39AA523BE}"/>
              </a:ext>
            </a:extLst>
          </p:cNvPr>
          <p:cNvGrpSpPr/>
          <p:nvPr/>
        </p:nvGrpSpPr>
        <p:grpSpPr>
          <a:xfrm>
            <a:off x="3748590" y="2035112"/>
            <a:ext cx="4690793" cy="3095917"/>
            <a:chOff x="1759554" y="3329433"/>
            <a:chExt cx="1360965" cy="74005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F801622-D940-904D-B025-96F03E40C906}"/>
                </a:ext>
              </a:extLst>
            </p:cNvPr>
            <p:cNvSpPr txBox="1"/>
            <p:nvPr/>
          </p:nvSpPr>
          <p:spPr>
            <a:xfrm>
              <a:off x="1923963" y="3347018"/>
              <a:ext cx="1032146" cy="95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“BON to MCN”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FD722F-EC45-6343-9049-FBE1097FFB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9554" y="3329433"/>
              <a:ext cx="1360965" cy="74005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2AE5973-2955-6640-93C2-172B775B2472}"/>
              </a:ext>
            </a:extLst>
          </p:cNvPr>
          <p:cNvCxnSpPr>
            <a:cxnSpLocks/>
          </p:cNvCxnSpPr>
          <p:nvPr/>
        </p:nvCxnSpPr>
        <p:spPr>
          <a:xfrm flipH="1" flipV="1">
            <a:off x="4697057" y="1379128"/>
            <a:ext cx="599371" cy="1771576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FCD5A31-7C31-E74A-9C29-9CDC6369CFC4}"/>
              </a:ext>
            </a:extLst>
          </p:cNvPr>
          <p:cNvCxnSpPr>
            <a:cxnSpLocks/>
          </p:cNvCxnSpPr>
          <p:nvPr/>
        </p:nvCxnSpPr>
        <p:spPr>
          <a:xfrm flipH="1" flipV="1">
            <a:off x="1083365" y="3628825"/>
            <a:ext cx="3041374" cy="20796"/>
          </a:xfrm>
          <a:prstGeom prst="straightConnector1">
            <a:avLst/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B7921E-D33F-5848-B8BB-61DC0BF6F134}"/>
              </a:ext>
            </a:extLst>
          </p:cNvPr>
          <p:cNvCxnSpPr>
            <a:cxnSpLocks/>
          </p:cNvCxnSpPr>
          <p:nvPr/>
        </p:nvCxnSpPr>
        <p:spPr>
          <a:xfrm flipV="1">
            <a:off x="6895574" y="1372018"/>
            <a:ext cx="750470" cy="1778686"/>
          </a:xfrm>
          <a:prstGeom prst="straightConnector1">
            <a:avLst/>
          </a:prstGeom>
          <a:ln w="889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ACE0B12-5AFF-7C4A-862D-530F21A81D4B}"/>
              </a:ext>
            </a:extLst>
          </p:cNvPr>
          <p:cNvSpPr txBox="1"/>
          <p:nvPr/>
        </p:nvSpPr>
        <p:spPr>
          <a:xfrm>
            <a:off x="344711" y="3796992"/>
            <a:ext cx="34280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7030A0"/>
                </a:solidFill>
                <a:latin typeface="Helvetica" pitchFamily="2" charset="0"/>
              </a:rPr>
              <a:t>Fallback over Bonneville Dam</a:t>
            </a:r>
          </a:p>
          <a:p>
            <a:r>
              <a:rPr lang="en-US" sz="2400" b="1" i="1" dirty="0">
                <a:solidFill>
                  <a:srgbClr val="7030A0"/>
                </a:solidFill>
                <a:latin typeface="Helvetica" pitchFamily="2" charset="0"/>
              </a:rPr>
              <a:t> (</a:t>
            </a:r>
            <a:r>
              <a:rPr lang="en-US" sz="2400" b="1" i="1" dirty="0" err="1">
                <a:solidFill>
                  <a:srgbClr val="7030A0"/>
                </a:solidFill>
                <a:latin typeface="Helvetica" pitchFamily="2" charset="0"/>
              </a:rPr>
              <a:t>f</a:t>
            </a:r>
            <a:r>
              <a:rPr lang="en-US" sz="2400" b="1" i="1" baseline="-25000" dirty="0" err="1">
                <a:solidFill>
                  <a:srgbClr val="7030A0"/>
                </a:solidFill>
                <a:latin typeface="Helvetica" pitchFamily="2" charset="0"/>
              </a:rPr>
              <a:t>bon</a:t>
            </a:r>
            <a:r>
              <a:rPr lang="en-US" sz="2400" b="1" i="1" dirty="0">
                <a:solidFill>
                  <a:srgbClr val="7030A0"/>
                </a:solidFill>
                <a:latin typeface="Helvetica" pitchFamily="2" charset="0"/>
              </a:rPr>
              <a:t>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E6B6249-2300-474A-A946-DD41469E6249}"/>
              </a:ext>
            </a:extLst>
          </p:cNvPr>
          <p:cNvCxnSpPr>
            <a:cxnSpLocks/>
          </p:cNvCxnSpPr>
          <p:nvPr/>
        </p:nvCxnSpPr>
        <p:spPr>
          <a:xfrm>
            <a:off x="7646292" y="3583070"/>
            <a:ext cx="3671762" cy="66551"/>
          </a:xfrm>
          <a:prstGeom prst="straightConnector1">
            <a:avLst/>
          </a:prstGeom>
          <a:ln w="889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991105-92F0-4F4F-A977-12FB914965A0}"/>
              </a:ext>
            </a:extLst>
          </p:cNvPr>
          <p:cNvSpPr txBox="1"/>
          <p:nvPr/>
        </p:nvSpPr>
        <p:spPr>
          <a:xfrm>
            <a:off x="10025378" y="3884015"/>
            <a:ext cx="2166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1"/>
                </a:solidFill>
                <a:latin typeface="Helvetica" pitchFamily="2" charset="0"/>
              </a:rPr>
              <a:t>Overshoot McNary Dam (</a:t>
            </a:r>
            <a:r>
              <a:rPr lang="en-US" sz="2400" b="1" i="1" dirty="0" err="1">
                <a:solidFill>
                  <a:schemeClr val="accent1"/>
                </a:solidFill>
                <a:latin typeface="Helvetica" pitchFamily="2" charset="0"/>
              </a:rPr>
              <a:t>o</a:t>
            </a:r>
            <a:r>
              <a:rPr lang="en-US" sz="2400" b="1" i="1" baseline="-25000" dirty="0" err="1">
                <a:solidFill>
                  <a:schemeClr val="accent1"/>
                </a:solidFill>
                <a:latin typeface="Helvetica" pitchFamily="2" charset="0"/>
              </a:rPr>
              <a:t>mcn</a:t>
            </a:r>
            <a:r>
              <a:rPr lang="en-US" sz="2400" b="1" i="1" dirty="0">
                <a:solidFill>
                  <a:schemeClr val="accent1"/>
                </a:solidFill>
                <a:latin typeface="Helvetica" pitchFamily="2" charset="0"/>
              </a:rPr>
              <a:t>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5772A6C-A87E-E345-B4ED-E3588AD49B58}"/>
              </a:ext>
            </a:extLst>
          </p:cNvPr>
          <p:cNvCxnSpPr>
            <a:cxnSpLocks/>
          </p:cNvCxnSpPr>
          <p:nvPr/>
        </p:nvCxnSpPr>
        <p:spPr>
          <a:xfrm>
            <a:off x="6106068" y="4239105"/>
            <a:ext cx="1" cy="1783848"/>
          </a:xfrm>
          <a:prstGeom prst="straightConnector1">
            <a:avLst/>
          </a:prstGeom>
          <a:ln w="889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EB9D2BB-6C07-0F44-9BC0-27B369B25176}"/>
              </a:ext>
            </a:extLst>
          </p:cNvPr>
          <p:cNvSpPr txBox="1"/>
          <p:nvPr/>
        </p:nvSpPr>
        <p:spPr>
          <a:xfrm>
            <a:off x="5072709" y="5968086"/>
            <a:ext cx="2361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  <a:latin typeface="Helvetica" pitchFamily="2" charset="0"/>
              </a:rPr>
              <a:t>Undetermined loss (</a:t>
            </a:r>
            <a:r>
              <a:rPr lang="en-US" sz="2400" b="1" i="1" dirty="0" err="1">
                <a:solidFill>
                  <a:srgbClr val="C00000"/>
                </a:solidFill>
                <a:latin typeface="Helvetica" pitchFamily="2" charset="0"/>
              </a:rPr>
              <a:t>l</a:t>
            </a:r>
            <a:r>
              <a:rPr lang="en-US" sz="2400" b="1" i="1" baseline="-25000" dirty="0" err="1">
                <a:solidFill>
                  <a:srgbClr val="C00000"/>
                </a:solidFill>
                <a:latin typeface="Helvetica" pitchFamily="2" charset="0"/>
              </a:rPr>
              <a:t>bon_mcn</a:t>
            </a:r>
            <a:r>
              <a:rPr lang="en-US" sz="2400" b="1" i="1" dirty="0">
                <a:solidFill>
                  <a:srgbClr val="C00000"/>
                </a:solidFill>
                <a:latin typeface="Helvetica" pitchFamily="2" charset="0"/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F4C211-7A21-114C-9116-99ADF739CF7E}"/>
              </a:ext>
            </a:extLst>
          </p:cNvPr>
          <p:cNvSpPr txBox="1"/>
          <p:nvPr/>
        </p:nvSpPr>
        <p:spPr>
          <a:xfrm>
            <a:off x="3612773" y="856452"/>
            <a:ext cx="1622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6"/>
                </a:solidFill>
                <a:latin typeface="Helvetica" pitchFamily="2" charset="0"/>
              </a:rPr>
              <a:t>Home (h)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8A08BD-A46B-3D45-AC23-ED52F8486E2E}"/>
              </a:ext>
            </a:extLst>
          </p:cNvPr>
          <p:cNvSpPr txBox="1"/>
          <p:nvPr/>
        </p:nvSpPr>
        <p:spPr>
          <a:xfrm>
            <a:off x="7061438" y="524153"/>
            <a:ext cx="1622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2"/>
                </a:solidFill>
                <a:latin typeface="Helvetica" pitchFamily="2" charset="0"/>
              </a:rPr>
              <a:t>Stray (</a:t>
            </a:r>
            <a:r>
              <a:rPr lang="en-US" sz="2400" b="1" i="1" dirty="0" err="1">
                <a:solidFill>
                  <a:schemeClr val="accent2"/>
                </a:solidFill>
                <a:latin typeface="Helvetica" pitchFamily="2" charset="0"/>
              </a:rPr>
              <a:t>s</a:t>
            </a:r>
            <a:r>
              <a:rPr lang="en-US" sz="2400" b="1" i="1" baseline="-25000" dirty="0" err="1">
                <a:solidFill>
                  <a:schemeClr val="accent2"/>
                </a:solidFill>
                <a:latin typeface="Helvetica" pitchFamily="2" charset="0"/>
              </a:rPr>
              <a:t>bon_mcn</a:t>
            </a:r>
            <a:r>
              <a:rPr lang="en-US" sz="2400" b="1" i="1" dirty="0">
                <a:solidFill>
                  <a:schemeClr val="accent2"/>
                </a:solidFill>
                <a:latin typeface="Helvetica" pitchFamily="2" charset="0"/>
              </a:rPr>
              <a:t>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1916047-31B0-2848-8833-A0363C18D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541676" y="2571051"/>
            <a:ext cx="3104616" cy="207233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138C84E-CFDE-4647-9856-11C9F6A76F01}"/>
              </a:ext>
            </a:extLst>
          </p:cNvPr>
          <p:cNvCxnSpPr/>
          <p:nvPr/>
        </p:nvCxnSpPr>
        <p:spPr>
          <a:xfrm>
            <a:off x="9428685" y="2859384"/>
            <a:ext cx="0" cy="1828800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8725D68-8701-B245-AFC2-4B67A78D5914}"/>
              </a:ext>
            </a:extLst>
          </p:cNvPr>
          <p:cNvSpPr txBox="1"/>
          <p:nvPr/>
        </p:nvSpPr>
        <p:spPr>
          <a:xfrm>
            <a:off x="8439379" y="2166781"/>
            <a:ext cx="1989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Helvetica" pitchFamily="2" charset="0"/>
              </a:rPr>
              <a:t>MCN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09EAA8-DD85-2D43-B36C-A6E28354C43C}"/>
              </a:ext>
            </a:extLst>
          </p:cNvPr>
          <p:cNvSpPr txBox="1"/>
          <p:nvPr/>
        </p:nvSpPr>
        <p:spPr>
          <a:xfrm>
            <a:off x="8601221" y="515480"/>
            <a:ext cx="2507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Straying sites: Umatilla River, Deschutes River, Klickitat River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3BD949-D42E-9243-A6A4-E61BF335F508}"/>
              </a:ext>
            </a:extLst>
          </p:cNvPr>
          <p:cNvSpPr txBox="1"/>
          <p:nvPr/>
        </p:nvSpPr>
        <p:spPr>
          <a:xfrm>
            <a:off x="88055" y="56095"/>
            <a:ext cx="38291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>
                <a:latin typeface="Helvetica" pitchFamily="2" charset="0"/>
              </a:rPr>
              <a:t>John Day River wild steelhead, having just ascended Bonneville Dam</a:t>
            </a:r>
          </a:p>
        </p:txBody>
      </p:sp>
    </p:spTree>
    <p:extLst>
      <p:ext uri="{BB962C8B-B14F-4D97-AF65-F5344CB8AC3E}">
        <p14:creationId xmlns:p14="http://schemas.microsoft.com/office/powerpoint/2010/main" val="1324121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60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Min</dc:creator>
  <cp:lastModifiedBy>Markus Min</cp:lastModifiedBy>
  <cp:revision>5</cp:revision>
  <dcterms:created xsi:type="dcterms:W3CDTF">2022-01-27T04:45:22Z</dcterms:created>
  <dcterms:modified xsi:type="dcterms:W3CDTF">2022-01-27T20:57:49Z</dcterms:modified>
</cp:coreProperties>
</file>