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9"/>
  </p:notesMasterIdLst>
  <p:sldIdLst>
    <p:sldId id="256" r:id="rId2"/>
    <p:sldId id="257" r:id="rId3"/>
    <p:sldId id="286" r:id="rId4"/>
    <p:sldId id="346" r:id="rId5"/>
    <p:sldId id="333" r:id="rId6"/>
    <p:sldId id="345" r:id="rId7"/>
    <p:sldId id="348" r:id="rId8"/>
    <p:sldId id="323" r:id="rId9"/>
    <p:sldId id="329" r:id="rId10"/>
    <p:sldId id="332" r:id="rId11"/>
    <p:sldId id="330" r:id="rId12"/>
    <p:sldId id="334" r:id="rId13"/>
    <p:sldId id="344" r:id="rId14"/>
    <p:sldId id="337" r:id="rId15"/>
    <p:sldId id="338" r:id="rId16"/>
    <p:sldId id="339" r:id="rId17"/>
    <p:sldId id="340" r:id="rId18"/>
    <p:sldId id="342" r:id="rId19"/>
    <p:sldId id="341" r:id="rId20"/>
    <p:sldId id="343" r:id="rId21"/>
    <p:sldId id="357" r:id="rId22"/>
    <p:sldId id="358" r:id="rId23"/>
    <p:sldId id="307" r:id="rId24"/>
    <p:sldId id="308" r:id="rId25"/>
    <p:sldId id="309" r:id="rId26"/>
    <p:sldId id="310" r:id="rId27"/>
    <p:sldId id="311" r:id="rId28"/>
    <p:sldId id="312" r:id="rId29"/>
    <p:sldId id="313" r:id="rId30"/>
    <p:sldId id="314" r:id="rId31"/>
    <p:sldId id="315" r:id="rId32"/>
    <p:sldId id="319" r:id="rId33"/>
    <p:sldId id="320" r:id="rId34"/>
    <p:sldId id="321" r:id="rId35"/>
    <p:sldId id="272" r:id="rId36"/>
    <p:sldId id="350" r:id="rId37"/>
    <p:sldId id="351" r:id="rId38"/>
    <p:sldId id="352" r:id="rId39"/>
    <p:sldId id="353" r:id="rId40"/>
    <p:sldId id="354" r:id="rId41"/>
    <p:sldId id="355" r:id="rId42"/>
    <p:sldId id="356" r:id="rId43"/>
    <p:sldId id="335" r:id="rId44"/>
    <p:sldId id="316" r:id="rId45"/>
    <p:sldId id="349" r:id="rId46"/>
    <p:sldId id="318" r:id="rId47"/>
    <p:sldId id="285" r:id="rId4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86" autoAdjust="0"/>
    <p:restoredTop sz="84902" autoAdjust="0"/>
  </p:normalViewPr>
  <p:slideViewPr>
    <p:cSldViewPr>
      <p:cViewPr>
        <p:scale>
          <a:sx n="66" d="100"/>
          <a:sy n="66" d="100"/>
        </p:scale>
        <p:origin x="-2076" y="-354"/>
      </p:cViewPr>
      <p:guideLst>
        <p:guide orient="horz" pos="2160"/>
        <p:guide pos="2880"/>
      </p:guideLst>
    </p:cSldViewPr>
  </p:slideViewPr>
  <p:outlineViewPr>
    <p:cViewPr>
      <p:scale>
        <a:sx n="33" d="100"/>
        <a:sy n="33" d="100"/>
      </p:scale>
      <p:origin x="0" y="46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C1A622-53D2-4D7D-9AAD-30F16C1D1FD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de-AT"/>
        </a:p>
      </dgm:t>
    </dgm:pt>
    <dgm:pt modelId="{D5BC0597-BC04-4616-A34E-D8681BC7B002}">
      <dgm:prSet phldrT="[Text]"/>
      <dgm:spPr/>
      <dgm:t>
        <a:bodyPr/>
        <a:lstStyle/>
        <a:p>
          <a:r>
            <a:rPr lang="de-AT" dirty="0" err="1" smtClean="0"/>
            <a:t>Invoice</a:t>
          </a:r>
          <a:r>
            <a:rPr lang="de-AT" dirty="0" smtClean="0"/>
            <a:t> Item</a:t>
          </a:r>
          <a:endParaRPr lang="de-AT" dirty="0"/>
        </a:p>
      </dgm:t>
    </dgm:pt>
    <dgm:pt modelId="{9045DD40-015A-4128-A154-40B8CD0662DC}" type="parTrans" cxnId="{BB2B7F70-7E67-4D65-B863-9E5B29D5F38B}">
      <dgm:prSet/>
      <dgm:spPr/>
      <dgm:t>
        <a:bodyPr/>
        <a:lstStyle/>
        <a:p>
          <a:endParaRPr lang="de-AT"/>
        </a:p>
      </dgm:t>
    </dgm:pt>
    <dgm:pt modelId="{E9D49893-F60B-4B48-95FE-C2CC0DD7F6EC}" type="sibTrans" cxnId="{BB2B7F70-7E67-4D65-B863-9E5B29D5F38B}">
      <dgm:prSet/>
      <dgm:spPr/>
      <dgm:t>
        <a:bodyPr/>
        <a:lstStyle/>
        <a:p>
          <a:endParaRPr lang="de-AT"/>
        </a:p>
      </dgm:t>
    </dgm:pt>
    <dgm:pt modelId="{108AE34D-B948-473D-BC77-3533EAA3731E}">
      <dgm:prSet phldrT="[Text]"/>
      <dgm:spPr/>
      <dgm:t>
        <a:bodyPr/>
        <a:lstStyle/>
        <a:p>
          <a:r>
            <a:rPr lang="de-AT" dirty="0" err="1" smtClean="0"/>
            <a:t>Invoice</a:t>
          </a:r>
          <a:endParaRPr lang="de-AT" dirty="0"/>
        </a:p>
      </dgm:t>
    </dgm:pt>
    <dgm:pt modelId="{55D64126-CD23-4551-B6B6-41D7EA205EE0}" type="parTrans" cxnId="{8079FA80-834C-4682-87A5-5B40A6570C86}">
      <dgm:prSet/>
      <dgm:spPr/>
      <dgm:t>
        <a:bodyPr/>
        <a:lstStyle/>
        <a:p>
          <a:endParaRPr lang="de-AT"/>
        </a:p>
      </dgm:t>
    </dgm:pt>
    <dgm:pt modelId="{B1ABD0E2-8CB5-43C1-88C0-463D8FC35F8D}" type="sibTrans" cxnId="{8079FA80-834C-4682-87A5-5B40A6570C86}">
      <dgm:prSet/>
      <dgm:spPr/>
      <dgm:t>
        <a:bodyPr/>
        <a:lstStyle/>
        <a:p>
          <a:endParaRPr lang="de-AT"/>
        </a:p>
      </dgm:t>
    </dgm:pt>
    <dgm:pt modelId="{82AC2231-7877-4F4E-BD14-DA8AAD4D6C4C}" type="pres">
      <dgm:prSet presAssocID="{38C1A622-53D2-4D7D-9AAD-30F16C1D1FD5}" presName="cycle" presStyleCnt="0">
        <dgm:presLayoutVars>
          <dgm:dir/>
          <dgm:resizeHandles val="exact"/>
        </dgm:presLayoutVars>
      </dgm:prSet>
      <dgm:spPr/>
      <dgm:t>
        <a:bodyPr/>
        <a:lstStyle/>
        <a:p>
          <a:endParaRPr lang="en-GB"/>
        </a:p>
      </dgm:t>
    </dgm:pt>
    <dgm:pt modelId="{0D22DCC8-037A-4471-B7B3-9DF5E307A4DD}" type="pres">
      <dgm:prSet presAssocID="{D5BC0597-BC04-4616-A34E-D8681BC7B002}" presName="dummy" presStyleCnt="0"/>
      <dgm:spPr/>
    </dgm:pt>
    <dgm:pt modelId="{4A9CE6FA-2F6A-40B6-843E-7BD8B0065E1F}" type="pres">
      <dgm:prSet presAssocID="{D5BC0597-BC04-4616-A34E-D8681BC7B002}" presName="node" presStyleLbl="revTx" presStyleIdx="0" presStyleCnt="2" custScaleX="128154">
        <dgm:presLayoutVars>
          <dgm:bulletEnabled val="1"/>
        </dgm:presLayoutVars>
      </dgm:prSet>
      <dgm:spPr/>
      <dgm:t>
        <a:bodyPr/>
        <a:lstStyle/>
        <a:p>
          <a:endParaRPr lang="de-AT"/>
        </a:p>
      </dgm:t>
    </dgm:pt>
    <dgm:pt modelId="{0A944668-9E45-4271-BB3D-61EA8936D182}" type="pres">
      <dgm:prSet presAssocID="{E9D49893-F60B-4B48-95FE-C2CC0DD7F6EC}" presName="sibTrans" presStyleLbl="node1" presStyleIdx="0" presStyleCnt="2"/>
      <dgm:spPr/>
      <dgm:t>
        <a:bodyPr/>
        <a:lstStyle/>
        <a:p>
          <a:endParaRPr lang="en-GB"/>
        </a:p>
      </dgm:t>
    </dgm:pt>
    <dgm:pt modelId="{6F2490CE-BFFA-47A4-8E1C-8BBE83BDD0C0}" type="pres">
      <dgm:prSet presAssocID="{108AE34D-B948-473D-BC77-3533EAA3731E}" presName="dummy" presStyleCnt="0"/>
      <dgm:spPr/>
    </dgm:pt>
    <dgm:pt modelId="{2F8F08C6-8C6D-457F-BD8C-A4D9AF3E7475}" type="pres">
      <dgm:prSet presAssocID="{108AE34D-B948-473D-BC77-3533EAA3731E}" presName="node" presStyleLbl="revTx" presStyleIdx="1" presStyleCnt="2">
        <dgm:presLayoutVars>
          <dgm:bulletEnabled val="1"/>
        </dgm:presLayoutVars>
      </dgm:prSet>
      <dgm:spPr/>
      <dgm:t>
        <a:bodyPr/>
        <a:lstStyle/>
        <a:p>
          <a:endParaRPr lang="de-AT"/>
        </a:p>
      </dgm:t>
    </dgm:pt>
    <dgm:pt modelId="{9CFF976A-BD0C-45E9-BD17-26232B64DC87}" type="pres">
      <dgm:prSet presAssocID="{B1ABD0E2-8CB5-43C1-88C0-463D8FC35F8D}" presName="sibTrans" presStyleLbl="node1" presStyleIdx="1" presStyleCnt="2"/>
      <dgm:spPr/>
      <dgm:t>
        <a:bodyPr/>
        <a:lstStyle/>
        <a:p>
          <a:endParaRPr lang="en-GB"/>
        </a:p>
      </dgm:t>
    </dgm:pt>
  </dgm:ptLst>
  <dgm:cxnLst>
    <dgm:cxn modelId="{FF48F4CF-617D-444F-A606-B34659613E02}" type="presOf" srcId="{B1ABD0E2-8CB5-43C1-88C0-463D8FC35F8D}" destId="{9CFF976A-BD0C-45E9-BD17-26232B64DC87}" srcOrd="0" destOrd="0" presId="urn:microsoft.com/office/officeart/2005/8/layout/cycle1"/>
    <dgm:cxn modelId="{BB2B7F70-7E67-4D65-B863-9E5B29D5F38B}" srcId="{38C1A622-53D2-4D7D-9AAD-30F16C1D1FD5}" destId="{D5BC0597-BC04-4616-A34E-D8681BC7B002}" srcOrd="0" destOrd="0" parTransId="{9045DD40-015A-4128-A154-40B8CD0662DC}" sibTransId="{E9D49893-F60B-4B48-95FE-C2CC0DD7F6EC}"/>
    <dgm:cxn modelId="{FC965157-5ECB-41BF-A9C0-1F75070BBBA8}" type="presOf" srcId="{E9D49893-F60B-4B48-95FE-C2CC0DD7F6EC}" destId="{0A944668-9E45-4271-BB3D-61EA8936D182}" srcOrd="0" destOrd="0" presId="urn:microsoft.com/office/officeart/2005/8/layout/cycle1"/>
    <dgm:cxn modelId="{1F8434F5-9597-48E4-B36E-CDBB9FA642DB}" type="presOf" srcId="{D5BC0597-BC04-4616-A34E-D8681BC7B002}" destId="{4A9CE6FA-2F6A-40B6-843E-7BD8B0065E1F}" srcOrd="0" destOrd="0" presId="urn:microsoft.com/office/officeart/2005/8/layout/cycle1"/>
    <dgm:cxn modelId="{1DC94011-B2FC-4C46-9910-4EA8EE4EF0B7}" type="presOf" srcId="{38C1A622-53D2-4D7D-9AAD-30F16C1D1FD5}" destId="{82AC2231-7877-4F4E-BD14-DA8AAD4D6C4C}" srcOrd="0" destOrd="0" presId="urn:microsoft.com/office/officeart/2005/8/layout/cycle1"/>
    <dgm:cxn modelId="{128F760E-C7B3-4360-8306-18AE7E82AF59}" type="presOf" srcId="{108AE34D-B948-473D-BC77-3533EAA3731E}" destId="{2F8F08C6-8C6D-457F-BD8C-A4D9AF3E7475}" srcOrd="0" destOrd="0" presId="urn:microsoft.com/office/officeart/2005/8/layout/cycle1"/>
    <dgm:cxn modelId="{8079FA80-834C-4682-87A5-5B40A6570C86}" srcId="{38C1A622-53D2-4D7D-9AAD-30F16C1D1FD5}" destId="{108AE34D-B948-473D-BC77-3533EAA3731E}" srcOrd="1" destOrd="0" parTransId="{55D64126-CD23-4551-B6B6-41D7EA205EE0}" sibTransId="{B1ABD0E2-8CB5-43C1-88C0-463D8FC35F8D}"/>
    <dgm:cxn modelId="{C8583E6F-141D-428A-AFAD-06DB51999761}" type="presParOf" srcId="{82AC2231-7877-4F4E-BD14-DA8AAD4D6C4C}" destId="{0D22DCC8-037A-4471-B7B3-9DF5E307A4DD}" srcOrd="0" destOrd="0" presId="urn:microsoft.com/office/officeart/2005/8/layout/cycle1"/>
    <dgm:cxn modelId="{D19D1E02-9265-4D21-9C7B-5ADB389991AE}" type="presParOf" srcId="{82AC2231-7877-4F4E-BD14-DA8AAD4D6C4C}" destId="{4A9CE6FA-2F6A-40B6-843E-7BD8B0065E1F}" srcOrd="1" destOrd="0" presId="urn:microsoft.com/office/officeart/2005/8/layout/cycle1"/>
    <dgm:cxn modelId="{F86E43BE-774F-4B55-92B6-821FBA462CF1}" type="presParOf" srcId="{82AC2231-7877-4F4E-BD14-DA8AAD4D6C4C}" destId="{0A944668-9E45-4271-BB3D-61EA8936D182}" srcOrd="2" destOrd="0" presId="urn:microsoft.com/office/officeart/2005/8/layout/cycle1"/>
    <dgm:cxn modelId="{D5421456-3E93-4248-8C2E-C35D7ABC1484}" type="presParOf" srcId="{82AC2231-7877-4F4E-BD14-DA8AAD4D6C4C}" destId="{6F2490CE-BFFA-47A4-8E1C-8BBE83BDD0C0}" srcOrd="3" destOrd="0" presId="urn:microsoft.com/office/officeart/2005/8/layout/cycle1"/>
    <dgm:cxn modelId="{FE589867-3E78-4E68-8893-3F902808CD16}" type="presParOf" srcId="{82AC2231-7877-4F4E-BD14-DA8AAD4D6C4C}" destId="{2F8F08C6-8C6D-457F-BD8C-A4D9AF3E7475}" srcOrd="4" destOrd="0" presId="urn:microsoft.com/office/officeart/2005/8/layout/cycle1"/>
    <dgm:cxn modelId="{FADB7653-5C77-4780-B470-5A299DEDF3DA}" type="presParOf" srcId="{82AC2231-7877-4F4E-BD14-DA8AAD4D6C4C}" destId="{9CFF976A-BD0C-45E9-BD17-26232B64DC87}"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36B728-C1AC-41BD-B8EE-1499AEB738A0}" type="datetimeFigureOut">
              <a:rPr lang="en-GB" smtClean="0"/>
              <a:t>12/06/2012</a:t>
            </a:fld>
            <a:endParaRPr lang="en-GB"/>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A8FBC-AF9A-4929-B417-912911A977D6}" type="slidenum">
              <a:rPr lang="en-GB" smtClean="0"/>
              <a:t>‹Nr.›</a:t>
            </a:fld>
            <a:endParaRPr lang="en-GB"/>
          </a:p>
        </p:txBody>
      </p:sp>
    </p:spTree>
    <p:extLst>
      <p:ext uri="{BB962C8B-B14F-4D97-AF65-F5344CB8AC3E}">
        <p14:creationId xmlns:p14="http://schemas.microsoft.com/office/powerpoint/2010/main" val="3310256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1</a:t>
            </a:fld>
            <a:endParaRPr lang="en-GB"/>
          </a:p>
        </p:txBody>
      </p:sp>
    </p:spTree>
    <p:extLst>
      <p:ext uri="{BB962C8B-B14F-4D97-AF65-F5344CB8AC3E}">
        <p14:creationId xmlns:p14="http://schemas.microsoft.com/office/powerpoint/2010/main" val="1930817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AF290485-7D68-4DE9-9F8E-2281F8177118}" type="slidenum">
              <a:rPr lang="de-AT" smtClean="0">
                <a:solidFill>
                  <a:srgbClr val="000000"/>
                </a:solidFill>
                <a:latin typeface="Times New Roman" pitchFamily="16" charset="0"/>
              </a:rPr>
              <a:pPr eaLnBrk="1"/>
              <a:t>11</a:t>
            </a:fld>
            <a:endParaRPr lang="de-AT" smtClean="0">
              <a:solidFill>
                <a:srgbClr val="000000"/>
              </a:solidFill>
              <a:latin typeface="Times New Roman" pitchFamily="16" charset="0"/>
            </a:endParaRPr>
          </a:p>
        </p:txBody>
      </p:sp>
      <p:sp>
        <p:nvSpPr>
          <p:cNvPr id="28675"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r>
              <a:rPr lang="en-US" dirty="0" smtClean="0"/>
              <a:t> </a:t>
            </a:r>
            <a:endParaRPr lang="de-AT" dirty="0" smtClean="0"/>
          </a:p>
        </p:txBody>
      </p:sp>
      <p:sp>
        <p:nvSpPr>
          <p:cNvPr id="460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32CF02-1049-4494-A272-B0C272665CDF}" type="slidenum">
              <a:rPr lang="de-AT">
                <a:solidFill>
                  <a:srgbClr val="000000"/>
                </a:solidFill>
                <a:latin typeface="+mn-lt" charset="0"/>
              </a:rPr>
              <a:pPr hangingPunct="1">
                <a:lnSpc>
                  <a:spcPct val="100000"/>
                </a:lnSpc>
                <a:defRPr/>
              </a:pPr>
              <a:t>11</a:t>
            </a:fld>
            <a:endParaRPr lang="de-AT">
              <a:solidFill>
                <a:srgbClr val="000000"/>
              </a:solidFill>
              <a:latin typeface="+mn-lt"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AF290485-7D68-4DE9-9F8E-2281F8177118}" type="slidenum">
              <a:rPr lang="de-AT" smtClean="0">
                <a:solidFill>
                  <a:srgbClr val="000000"/>
                </a:solidFill>
                <a:latin typeface="Times New Roman" pitchFamily="16" charset="0"/>
              </a:rPr>
              <a:pPr eaLnBrk="1"/>
              <a:t>12</a:t>
            </a:fld>
            <a:endParaRPr lang="de-AT" smtClean="0">
              <a:solidFill>
                <a:srgbClr val="000000"/>
              </a:solidFill>
              <a:latin typeface="Times New Roman" pitchFamily="16" charset="0"/>
            </a:endParaRPr>
          </a:p>
        </p:txBody>
      </p:sp>
      <p:sp>
        <p:nvSpPr>
          <p:cNvPr id="28675"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r>
              <a:rPr lang="de-AT" dirty="0" smtClean="0"/>
              <a:t>Was verwenden</a:t>
            </a:r>
            <a:r>
              <a:rPr lang="de-AT" baseline="0" dirty="0" smtClean="0"/>
              <a:t> wir? Auf Technologien kurz eingehen. Warum verwenden wir diese?</a:t>
            </a:r>
          </a:p>
          <a:p>
            <a:r>
              <a:rPr lang="de-AT" baseline="0" dirty="0" smtClean="0"/>
              <a:t>Genaueres später!</a:t>
            </a:r>
            <a:endParaRPr lang="de-AT" dirty="0" smtClean="0"/>
          </a:p>
        </p:txBody>
      </p:sp>
      <p:sp>
        <p:nvSpPr>
          <p:cNvPr id="460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32CF02-1049-4494-A272-B0C272665CDF}" type="slidenum">
              <a:rPr lang="de-AT">
                <a:solidFill>
                  <a:srgbClr val="000000"/>
                </a:solidFill>
                <a:latin typeface="+mn-lt" charset="0"/>
              </a:rPr>
              <a:pPr hangingPunct="1">
                <a:lnSpc>
                  <a:spcPct val="100000"/>
                </a:lnSpc>
                <a:defRPr/>
              </a:pPr>
              <a:t>12</a:t>
            </a:fld>
            <a:endParaRPr lang="de-AT">
              <a:solidFill>
                <a:srgbClr val="000000"/>
              </a:solidFill>
              <a:latin typeface="+mn-lt"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p:sp>
      <p:sp>
        <p:nvSpPr>
          <p:cNvPr id="14339" name="Notes Placeholder 2"/>
          <p:cNvSpPr>
            <a:spLocks noGrp="1"/>
          </p:cNvSpPr>
          <p:nvPr>
            <p:ph type="body" idx="1"/>
          </p:nvPr>
        </p:nvSpPr>
        <p:spPr>
          <a:noFill/>
        </p:spPr>
        <p:txBody>
          <a:bodyPr/>
          <a:lstStyle/>
          <a:p>
            <a:endParaRPr lang="en-US" dirty="0" smtClean="0"/>
          </a:p>
        </p:txBody>
      </p:sp>
      <p:sp>
        <p:nvSpPr>
          <p:cNvPr id="1434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BB872F3E-8AE8-42E1-93D9-60C6A8766CA6}" type="slidenum">
              <a:rPr lang="de-AT" smtClean="0">
                <a:solidFill>
                  <a:srgbClr val="000000"/>
                </a:solidFill>
                <a:latin typeface="Times New Roman" pitchFamily="16" charset="0"/>
              </a:rPr>
              <a:pPr eaLnBrk="1"/>
              <a:t>13</a:t>
            </a:fld>
            <a:endParaRPr lang="de-AT" smtClean="0">
              <a:solidFill>
                <a:srgbClr val="000000"/>
              </a:solidFill>
              <a:latin typeface="Times New Roman" pitchFamily="16"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7F2B98E-E914-43A1-B215-A2234D66C2F0}" type="slidenum">
              <a:rPr lang="de-DE"/>
              <a:pPr/>
              <a:t>14</a:t>
            </a:fld>
            <a:endParaRPr lang="de-DE"/>
          </a:p>
        </p:txBody>
      </p:sp>
      <p:sp>
        <p:nvSpPr>
          <p:cNvPr id="62465"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Auf </a:t>
            </a:r>
            <a:r>
              <a:rPr lang="en-US" dirty="0" err="1" smtClean="0"/>
              <a:t>elle</a:t>
            </a:r>
            <a:r>
              <a:rPr lang="en-US" dirty="0" smtClean="0"/>
              <a:t> </a:t>
            </a:r>
            <a:r>
              <a:rPr lang="en-US" dirty="0" err="1" smtClean="0"/>
              <a:t>Ebenen</a:t>
            </a:r>
            <a:r>
              <a:rPr lang="en-US" dirty="0" smtClean="0"/>
              <a:t> </a:t>
            </a:r>
            <a:r>
              <a:rPr lang="en-US" dirty="0" err="1" smtClean="0"/>
              <a:t>eingehen</a:t>
            </a:r>
            <a:r>
              <a:rPr lang="en-US" dirty="0" smtClean="0"/>
              <a:t> (</a:t>
            </a:r>
            <a:r>
              <a:rPr lang="en-US" dirty="0" err="1" smtClean="0"/>
              <a:t>eigene</a:t>
            </a:r>
            <a:r>
              <a:rPr lang="en-US" dirty="0" smtClean="0"/>
              <a:t> </a:t>
            </a:r>
            <a:r>
              <a:rPr lang="en-US" dirty="0" err="1" smtClean="0"/>
              <a:t>Folien</a:t>
            </a:r>
            <a:r>
              <a:rPr lang="en-US" dirty="0" smtClean="0"/>
              <a:t> </a:t>
            </a:r>
            <a:r>
              <a:rPr lang="en-US" dirty="0" err="1" smtClean="0"/>
              <a:t>mit</a:t>
            </a:r>
            <a:r>
              <a:rPr lang="en-US" dirty="0" smtClean="0"/>
              <a:t> </a:t>
            </a:r>
            <a:r>
              <a:rPr lang="en-US" dirty="0" err="1" smtClean="0"/>
              <a:t>drei</a:t>
            </a:r>
            <a:r>
              <a:rPr lang="en-US" dirty="0" smtClean="0"/>
              <a:t>,</a:t>
            </a:r>
            <a:r>
              <a:rPr lang="en-US" baseline="0" dirty="0" smtClean="0"/>
              <a:t> </a:t>
            </a:r>
            <a:r>
              <a:rPr lang="en-US" baseline="0" dirty="0" err="1" smtClean="0"/>
              <a:t>vier</a:t>
            </a:r>
            <a:r>
              <a:rPr lang="en-US" baseline="0" dirty="0" smtClean="0"/>
              <a:t> </a:t>
            </a:r>
            <a:r>
              <a:rPr lang="en-US" baseline="0" dirty="0" err="1" smtClean="0"/>
              <a:t>Punkten</a:t>
            </a:r>
            <a:r>
              <a:rPr lang="en-US" baseline="0" dirty="0" smtClean="0"/>
              <a:t>, was </a:t>
            </a:r>
            <a:r>
              <a:rPr lang="en-US" baseline="0" dirty="0" err="1" smtClean="0"/>
              <a:t>passiert</a:t>
            </a:r>
            <a:r>
              <a:rPr lang="en-US" baseline="0" dirty="0" smtClean="0"/>
              <a:t>)</a:t>
            </a:r>
          </a:p>
          <a:p>
            <a:r>
              <a:rPr lang="en-US" baseline="0" dirty="0" err="1" smtClean="0"/>
              <a:t>Zuvor</a:t>
            </a:r>
            <a:r>
              <a:rPr lang="en-US" baseline="0" dirty="0" smtClean="0"/>
              <a:t> </a:t>
            </a:r>
            <a:r>
              <a:rPr lang="en-US" baseline="0" dirty="0" err="1" smtClean="0"/>
              <a:t>Überblick</a:t>
            </a:r>
            <a:r>
              <a:rPr lang="en-US" baseline="0" dirty="0" smtClean="0"/>
              <a:t> </a:t>
            </a:r>
            <a:r>
              <a:rPr lang="en-US" baseline="0" dirty="0" err="1" smtClean="0"/>
              <a:t>verschaffen</a:t>
            </a:r>
            <a:r>
              <a:rPr lang="en-US" baseline="0" dirty="0" smtClean="0"/>
              <a:t> – </a:t>
            </a:r>
            <a:r>
              <a:rPr lang="en-US" baseline="0" dirty="0" err="1" smtClean="0"/>
              <a:t>einzelne</a:t>
            </a:r>
            <a:r>
              <a:rPr lang="en-US" baseline="0" dirty="0" smtClean="0"/>
              <a:t> </a:t>
            </a:r>
            <a:r>
              <a:rPr lang="en-US" baseline="0" dirty="0" err="1" smtClean="0"/>
              <a:t>Schichten</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17F0D88-2F82-47B6-A526-7AA04820D372}" type="slidenum">
              <a:rPr lang="de-DE"/>
              <a:pPr/>
              <a:t>15</a:t>
            </a:fld>
            <a:endParaRPr lang="de-DE"/>
          </a:p>
        </p:txBody>
      </p:sp>
      <p:sp>
        <p:nvSpPr>
          <p:cNvPr id="6348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de-DE" dirty="0" smtClean="0"/>
              <a:t>N</a:t>
            </a:r>
            <a:r>
              <a:rPr lang="en-US" dirty="0" err="1" smtClean="0"/>
              <a:t>ew</a:t>
            </a:r>
            <a:r>
              <a:rPr lang="en-US" baseline="0" dirty="0" smtClean="0"/>
              <a:t> image needed. </a:t>
            </a:r>
            <a:r>
              <a:rPr lang="de-DE" baseline="0" dirty="0" smtClean="0"/>
              <a:t>C</a:t>
            </a:r>
            <a:r>
              <a:rPr lang="en-US" baseline="0" dirty="0" err="1" smtClean="0"/>
              <a:t>ontroller</a:t>
            </a:r>
            <a:r>
              <a:rPr lang="en-US" baseline="0" dirty="0" smtClean="0"/>
              <a:t> in </a:t>
            </a:r>
            <a:r>
              <a:rPr lang="en-US" baseline="0" dirty="0" err="1" smtClean="0"/>
              <a:t>gui</a:t>
            </a:r>
            <a:r>
              <a:rPr lang="en-US" baseline="0" dirty="0" smtClean="0"/>
              <a:t> needs to be seen. </a:t>
            </a:r>
            <a:r>
              <a:rPr lang="de-DE" baseline="0" dirty="0" smtClean="0"/>
              <a:t>D</a:t>
            </a:r>
            <a:r>
              <a:rPr lang="en-US" baseline="0" dirty="0" err="1" smtClean="0"/>
              <a:t>omain</a:t>
            </a:r>
            <a:r>
              <a:rPr lang="en-US" baseline="0" dirty="0" smtClean="0"/>
              <a:t> and database new</a:t>
            </a:r>
            <a:r>
              <a:rPr lang="de-DE" baseline="0" dirty="0" smtClean="0"/>
              <a:t>… </a:t>
            </a:r>
            <a:r>
              <a:rPr lang="de-DE" baseline="0" dirty="0" err="1" smtClean="0"/>
              <a:t>detailed</a:t>
            </a:r>
            <a:r>
              <a:rPr lang="de-DE" baseline="0" dirty="0" smtClean="0"/>
              <a:t> </a:t>
            </a:r>
            <a:r>
              <a:rPr lang="de-DE" baseline="0" dirty="0" err="1" smtClean="0"/>
              <a:t>pictures</a:t>
            </a:r>
            <a:r>
              <a:rPr lang="de-DE" baseline="0" dirty="0" smtClean="0"/>
              <a:t> </a:t>
            </a:r>
            <a:r>
              <a:rPr lang="de-DE" baseline="0" dirty="0" err="1" smtClean="0"/>
              <a:t>for</a:t>
            </a:r>
            <a:r>
              <a:rPr lang="de-DE" baseline="0" dirty="0" smtClean="0"/>
              <a:t> </a:t>
            </a:r>
            <a:r>
              <a:rPr lang="de-DE" baseline="0" dirty="0" err="1" smtClean="0"/>
              <a:t>each</a:t>
            </a:r>
            <a:r>
              <a:rPr lang="de-DE" baseline="0" dirty="0" smtClean="0"/>
              <a:t> </a:t>
            </a:r>
            <a:r>
              <a:rPr lang="de-DE" baseline="0" dirty="0" err="1" smtClean="0"/>
              <a:t>slide</a:t>
            </a:r>
            <a:r>
              <a:rPr lang="de-DE" baseline="0" dirty="0" smtClean="0"/>
              <a:t>.</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Reference </a:t>
            </a:r>
            <a:r>
              <a:rPr lang="de-DE" dirty="0" err="1" smtClean="0"/>
              <a:t>to</a:t>
            </a:r>
            <a:r>
              <a:rPr lang="de-DE" dirty="0" smtClean="0"/>
              <a:t> Stefan</a:t>
            </a:r>
            <a:endParaRPr lang="de-DE" dirty="0"/>
          </a:p>
        </p:txBody>
      </p:sp>
      <p:sp>
        <p:nvSpPr>
          <p:cNvPr id="4" name="Foliennummernplatzhalter 3"/>
          <p:cNvSpPr>
            <a:spLocks noGrp="1"/>
          </p:cNvSpPr>
          <p:nvPr>
            <p:ph type="sldNum" sz="quarter" idx="10"/>
          </p:nvPr>
        </p:nvSpPr>
        <p:spPr/>
        <p:txBody>
          <a:bodyPr/>
          <a:lstStyle/>
          <a:p>
            <a:fld id="{3980AEB2-C199-9048-A2B7-7DA9A47AD0EB}" type="slidenum">
              <a:rPr lang="de-DE" smtClean="0"/>
              <a:t>18</a:t>
            </a:fld>
            <a:endParaRPr lang="de-DE"/>
          </a:p>
        </p:txBody>
      </p:sp>
    </p:spTree>
    <p:extLst>
      <p:ext uri="{BB962C8B-B14F-4D97-AF65-F5344CB8AC3E}">
        <p14:creationId xmlns:p14="http://schemas.microsoft.com/office/powerpoint/2010/main" val="3503344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Due </a:t>
            </a:r>
            <a:r>
              <a:rPr lang="de-AT" dirty="0" err="1" smtClean="0"/>
              <a:t>to</a:t>
            </a:r>
            <a:r>
              <a:rPr lang="de-AT" dirty="0" smtClean="0"/>
              <a:t> </a:t>
            </a:r>
            <a:r>
              <a:rPr lang="de-AT" dirty="0" err="1" smtClean="0"/>
              <a:t>several</a:t>
            </a:r>
            <a:r>
              <a:rPr lang="de-AT" dirty="0" smtClean="0"/>
              <a:t> </a:t>
            </a:r>
            <a:r>
              <a:rPr lang="de-AT" dirty="0" err="1" smtClean="0"/>
              <a:t>recommondations</a:t>
            </a:r>
            <a:r>
              <a:rPr lang="de-AT" dirty="0" smtClean="0"/>
              <a:t> </a:t>
            </a:r>
            <a:r>
              <a:rPr lang="de-AT" dirty="0" err="1" smtClean="0"/>
              <a:t>and</a:t>
            </a:r>
            <a:r>
              <a:rPr lang="de-AT" baseline="0" dirty="0" smtClean="0"/>
              <a:t> </a:t>
            </a:r>
            <a:r>
              <a:rPr lang="de-AT" baseline="0" dirty="0" err="1" smtClean="0"/>
              <a:t>our</a:t>
            </a:r>
            <a:r>
              <a:rPr lang="de-AT" baseline="0" dirty="0" smtClean="0"/>
              <a:t> </a:t>
            </a:r>
            <a:r>
              <a:rPr lang="de-AT" baseline="0" dirty="0" err="1" smtClean="0"/>
              <a:t>own</a:t>
            </a:r>
            <a:r>
              <a:rPr lang="de-AT" baseline="0" dirty="0" smtClean="0"/>
              <a:t> </a:t>
            </a:r>
            <a:r>
              <a:rPr lang="de-AT" baseline="0" dirty="0" err="1" smtClean="0"/>
              <a:t>recherche</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connection</a:t>
            </a:r>
            <a:r>
              <a:rPr lang="de-AT" baseline="0" dirty="0" smtClean="0"/>
              <a:t>.</a:t>
            </a:r>
          </a:p>
          <a:p>
            <a:r>
              <a:rPr lang="de-AT" baseline="0" dirty="0" err="1" smtClean="0"/>
              <a:t>Hibernate</a:t>
            </a:r>
            <a:r>
              <a:rPr lang="de-AT" baseline="0" dirty="0" smtClean="0"/>
              <a:t> </a:t>
            </a:r>
            <a:r>
              <a:rPr lang="de-AT" baseline="0" dirty="0" err="1" smtClean="0"/>
              <a:t>is</a:t>
            </a:r>
            <a:r>
              <a:rPr lang="de-AT" baseline="0" dirty="0" smtClean="0"/>
              <a:t> an open </a:t>
            </a:r>
            <a:r>
              <a:rPr lang="de-AT" baseline="0" dirty="0" err="1" smtClean="0"/>
              <a:t>source</a:t>
            </a:r>
            <a:r>
              <a:rPr lang="de-AT" baseline="0" dirty="0" smtClean="0"/>
              <a:t> </a:t>
            </a:r>
            <a:r>
              <a:rPr lang="de-AT" baseline="0" dirty="0" err="1" smtClean="0"/>
              <a:t>mapping</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java</a:t>
            </a:r>
            <a:r>
              <a:rPr lang="de-AT" baseline="0" dirty="0" smtClean="0"/>
              <a:t>, </a:t>
            </a:r>
            <a:r>
              <a:rPr lang="de-AT" baseline="0" dirty="0" err="1" smtClean="0"/>
              <a:t>that</a:t>
            </a:r>
            <a:r>
              <a:rPr lang="de-AT" baseline="0" dirty="0" smtClean="0"/>
              <a:t> </a:t>
            </a:r>
            <a:r>
              <a:rPr lang="de-AT" baseline="0" dirty="0" err="1" smtClean="0"/>
              <a:t>maps</a:t>
            </a:r>
            <a:r>
              <a:rPr lang="de-AT" baseline="0" dirty="0" smtClean="0"/>
              <a:t> </a:t>
            </a:r>
            <a:r>
              <a:rPr lang="de-AT" baseline="0" dirty="0" err="1" smtClean="0"/>
              <a:t>database</a:t>
            </a:r>
            <a:r>
              <a:rPr lang="de-AT" baseline="0" dirty="0" smtClean="0"/>
              <a:t> </a:t>
            </a:r>
            <a:r>
              <a:rPr lang="de-AT" baseline="0" dirty="0" err="1" smtClean="0"/>
              <a:t>tables</a:t>
            </a:r>
            <a:r>
              <a:rPr lang="de-AT" baseline="0" dirty="0" smtClean="0"/>
              <a:t> </a:t>
            </a:r>
            <a:r>
              <a:rPr lang="de-AT" baseline="0" dirty="0" err="1" smtClean="0"/>
              <a:t>to</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it‘s</a:t>
            </a:r>
            <a:r>
              <a:rPr lang="de-AT" baseline="0" dirty="0" smtClean="0"/>
              <a:t> </a:t>
            </a:r>
            <a:r>
              <a:rPr lang="de-AT" baseline="0" dirty="0" err="1" smtClean="0"/>
              <a:t>possible</a:t>
            </a:r>
            <a:r>
              <a:rPr lang="de-AT" baseline="0" dirty="0" smtClean="0"/>
              <a:t> </a:t>
            </a:r>
            <a:r>
              <a:rPr lang="de-AT" baseline="0" dirty="0" err="1" smtClean="0"/>
              <a:t>to</a:t>
            </a:r>
            <a:r>
              <a:rPr lang="de-AT" baseline="0" dirty="0" smtClean="0"/>
              <a:t> </a:t>
            </a:r>
            <a:r>
              <a:rPr lang="de-AT" baseline="0" dirty="0" err="1" smtClean="0"/>
              <a:t>work</a:t>
            </a:r>
            <a:r>
              <a:rPr lang="de-AT" baseline="0" dirty="0" smtClean="0"/>
              <a:t> on </a:t>
            </a:r>
            <a:r>
              <a:rPr lang="de-AT" baseline="0" dirty="0" err="1" smtClean="0"/>
              <a:t>regular</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a:t>
            </a:r>
            <a:r>
              <a:rPr lang="de-AT" baseline="0" dirty="0" err="1" smtClean="0"/>
              <a:t>requesting</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for</a:t>
            </a:r>
            <a:r>
              <a:rPr lang="de-AT" baseline="0" dirty="0" smtClean="0"/>
              <a:t> </a:t>
            </a:r>
            <a:r>
              <a:rPr lang="de-AT" baseline="0" dirty="0" err="1" smtClean="0"/>
              <a:t>every</a:t>
            </a:r>
            <a:r>
              <a:rPr lang="de-AT" baseline="0" dirty="0" smtClean="0"/>
              <a:t> type </a:t>
            </a:r>
            <a:r>
              <a:rPr lang="de-AT" baseline="0" dirty="0" err="1" smtClean="0"/>
              <a:t>of</a:t>
            </a:r>
            <a:r>
              <a:rPr lang="de-AT" baseline="0" dirty="0" smtClean="0"/>
              <a:t> </a:t>
            </a:r>
            <a:r>
              <a:rPr lang="de-AT" baseline="0" dirty="0" err="1" smtClean="0"/>
              <a:t>data</a:t>
            </a:r>
            <a:r>
              <a:rPr lang="de-AT" baseline="0" dirty="0" smtClean="0"/>
              <a:t>.</a:t>
            </a:r>
          </a:p>
          <a:p>
            <a:r>
              <a:rPr lang="de-AT" dirty="0" err="1" smtClean="0"/>
              <a:t>Hibernate</a:t>
            </a:r>
            <a:r>
              <a:rPr lang="de-AT" dirty="0" smtClean="0"/>
              <a:t> </a:t>
            </a:r>
            <a:r>
              <a:rPr lang="de-AT" dirty="0" err="1" smtClean="0"/>
              <a:t>is</a:t>
            </a:r>
            <a:r>
              <a:rPr lang="de-AT" dirty="0" smtClean="0"/>
              <a:t> </a:t>
            </a:r>
            <a:r>
              <a:rPr lang="de-AT" dirty="0" err="1" smtClean="0"/>
              <a:t>the</a:t>
            </a:r>
            <a:r>
              <a:rPr lang="de-AT" dirty="0" smtClean="0"/>
              <a:t> </a:t>
            </a:r>
            <a:r>
              <a:rPr lang="de-AT" dirty="0" err="1" smtClean="0"/>
              <a:t>most</a:t>
            </a:r>
            <a:r>
              <a:rPr lang="de-AT" baseline="0" dirty="0" smtClean="0"/>
              <a:t> </a:t>
            </a:r>
            <a:r>
              <a:rPr lang="de-AT" baseline="0" dirty="0" err="1" smtClean="0"/>
              <a:t>used</a:t>
            </a:r>
            <a:r>
              <a:rPr lang="de-AT" baseline="0" dirty="0" smtClean="0"/>
              <a:t> </a:t>
            </a:r>
            <a:r>
              <a:rPr lang="de-AT" baseline="0" dirty="0" err="1" smtClean="0"/>
              <a:t>javamapping</a:t>
            </a:r>
            <a:r>
              <a:rPr lang="de-AT" baseline="0" dirty="0" smtClean="0"/>
              <a:t> </a:t>
            </a:r>
            <a:r>
              <a:rPr lang="de-AT" baseline="0" dirty="0" err="1" smtClean="0"/>
              <a:t>framework</a:t>
            </a:r>
            <a:r>
              <a:rPr lang="de-AT" baseline="0" dirty="0" smtClean="0"/>
              <a:t>, so </a:t>
            </a:r>
            <a:r>
              <a:rPr lang="de-AT" baseline="0" dirty="0" err="1" smtClean="0"/>
              <a:t>there</a:t>
            </a:r>
            <a:r>
              <a:rPr lang="de-AT" baseline="0" dirty="0" smtClean="0"/>
              <a:t> </a:t>
            </a:r>
            <a:r>
              <a:rPr lang="de-AT" baseline="0" dirty="0" err="1" smtClean="0"/>
              <a:t>is</a:t>
            </a:r>
            <a:r>
              <a:rPr lang="de-AT" baseline="0" dirty="0" smtClean="0"/>
              <a:t> a </a:t>
            </a:r>
            <a:r>
              <a:rPr lang="de-AT" baseline="0" dirty="0" err="1" smtClean="0"/>
              <a:t>broad</a:t>
            </a:r>
            <a:r>
              <a:rPr lang="de-AT" baseline="0" dirty="0" smtClean="0"/>
              <a:t> </a:t>
            </a:r>
            <a:r>
              <a:rPr lang="de-AT" baseline="0" dirty="0" err="1" smtClean="0"/>
              <a:t>community</a:t>
            </a:r>
            <a:r>
              <a:rPr lang="de-AT" baseline="0" dirty="0" smtClean="0"/>
              <a:t> </a:t>
            </a:r>
            <a:r>
              <a:rPr lang="de-AT" baseline="0" dirty="0" err="1" smtClean="0"/>
              <a:t>that</a:t>
            </a:r>
            <a:r>
              <a:rPr lang="de-AT" baseline="0" dirty="0" smtClean="0"/>
              <a:t> </a:t>
            </a:r>
            <a:r>
              <a:rPr lang="de-AT" baseline="0" dirty="0" err="1" smtClean="0"/>
              <a:t>can</a:t>
            </a:r>
            <a:r>
              <a:rPr lang="de-AT" baseline="0" dirty="0" smtClean="0"/>
              <a:t> </a:t>
            </a:r>
            <a:r>
              <a:rPr lang="de-AT" baseline="0" dirty="0" err="1" smtClean="0"/>
              <a:t>be</a:t>
            </a:r>
            <a:r>
              <a:rPr lang="de-AT" baseline="0" dirty="0" smtClean="0"/>
              <a:t> </a:t>
            </a:r>
            <a:r>
              <a:rPr lang="de-AT" baseline="0" dirty="0" err="1" smtClean="0"/>
              <a:t>helpful</a:t>
            </a:r>
            <a:r>
              <a:rPr lang="de-AT" baseline="0" dirty="0" smtClean="0"/>
              <a:t> </a:t>
            </a:r>
            <a:r>
              <a:rPr lang="de-AT" baseline="0" dirty="0" err="1" smtClean="0"/>
              <a:t>when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problems</a:t>
            </a:r>
            <a:r>
              <a:rPr lang="de-AT" baseline="0" dirty="0" smtClean="0"/>
              <a:t> </a:t>
            </a:r>
            <a:r>
              <a:rPr lang="de-AT" baseline="0" dirty="0" err="1" smtClean="0"/>
              <a:t>using</a:t>
            </a:r>
            <a:r>
              <a:rPr lang="de-AT" baseline="0" dirty="0" smtClean="0"/>
              <a:t> it.</a:t>
            </a:r>
          </a:p>
          <a:p>
            <a:r>
              <a:rPr lang="de-AT" baseline="0" dirty="0" smtClean="0"/>
              <a:t>Other </a:t>
            </a:r>
            <a:r>
              <a:rPr lang="de-AT" baseline="0" dirty="0" err="1" smtClean="0"/>
              <a:t>reasons</a:t>
            </a:r>
            <a:r>
              <a:rPr lang="de-AT" baseline="0" dirty="0" smtClean="0"/>
              <a:t> </a:t>
            </a:r>
            <a:r>
              <a:rPr lang="de-AT" baseline="0" dirty="0" err="1" smtClean="0"/>
              <a:t>fo</a:t>
            </a:r>
            <a:r>
              <a:rPr lang="de-AT" baseline="0" dirty="0" smtClean="0"/>
              <a:t> </a:t>
            </a:r>
            <a:r>
              <a:rPr lang="de-AT" baseline="0" dirty="0" err="1" smtClean="0"/>
              <a:t>rour</a:t>
            </a:r>
            <a:r>
              <a:rPr lang="de-AT" baseline="0" dirty="0" smtClean="0"/>
              <a:t> </a:t>
            </a:r>
            <a:r>
              <a:rPr lang="de-AT" baseline="0" dirty="0" err="1" smtClean="0"/>
              <a:t>decisions</a:t>
            </a:r>
            <a:r>
              <a:rPr lang="de-AT" baseline="0" dirty="0" smtClean="0"/>
              <a:t> </a:t>
            </a:r>
            <a:r>
              <a:rPr lang="de-AT" baseline="0" dirty="0" err="1" smtClean="0"/>
              <a:t>where</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license</a:t>
            </a:r>
            <a:r>
              <a:rPr lang="de-AT" baseline="0" dirty="0" smtClean="0"/>
              <a:t> </a:t>
            </a:r>
            <a:r>
              <a:rPr lang="de-AT" baseline="0" dirty="0" err="1" smtClean="0"/>
              <a:t>needed</a:t>
            </a:r>
            <a:r>
              <a:rPr lang="de-AT" baseline="0" dirty="0" smtClean="0"/>
              <a:t> </a:t>
            </a:r>
            <a:r>
              <a:rPr lang="de-AT" baseline="0" dirty="0" err="1" smtClean="0"/>
              <a:t>and</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regularly</a:t>
            </a:r>
            <a:r>
              <a:rPr lang="de-AT" baseline="0" dirty="0" smtClean="0"/>
              <a:t> </a:t>
            </a:r>
            <a:r>
              <a:rPr lang="de-AT" baseline="0" dirty="0" err="1" smtClean="0"/>
              <a:t>updates</a:t>
            </a:r>
            <a:r>
              <a:rPr lang="de-AT" baseline="0" dirty="0" smtClean="0"/>
              <a:t> </a:t>
            </a:r>
            <a:r>
              <a:rPr lang="de-AT" baseline="0" dirty="0" err="1" smtClean="0"/>
              <a:t>and</a:t>
            </a:r>
            <a:r>
              <a:rPr lang="de-AT" baseline="0" dirty="0" smtClean="0"/>
              <a:t> </a:t>
            </a:r>
            <a:r>
              <a:rPr lang="de-AT" baseline="0" dirty="0" err="1" smtClean="0"/>
              <a:t>bugfixes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23</a:t>
            </a:fld>
            <a:endParaRPr lang="de-AT"/>
          </a:p>
        </p:txBody>
      </p:sp>
    </p:spTree>
    <p:extLst>
      <p:ext uri="{BB962C8B-B14F-4D97-AF65-F5344CB8AC3E}">
        <p14:creationId xmlns:p14="http://schemas.microsoft.com/office/powerpoint/2010/main" val="4232152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Hibernate</a:t>
            </a:r>
            <a:r>
              <a:rPr lang="en-GB" baseline="0" dirty="0" smtClean="0"/>
              <a:t> manages the complete materialization and dematerialization process. This means, it returns objects when you execute a database query and in the other way it saves full objects into the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 also internally caches the database objects, which speeds the database action up.</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One very special point is that hibernate is even able to map inherited objects out from relational databases, what was very helpful for our work.</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Last but not least, there are two special ways to execute database queries with hibernate.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HQL (Hibernate Query Language) is similar to standard SQL, but is database independent and offers the feature to specify which joined tables should be mapped.</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criteria class has the same advantages, but a </a:t>
            </a:r>
            <a:r>
              <a:rPr lang="en-GB" baseline="0" dirty="0" err="1" smtClean="0"/>
              <a:t>cirteria</a:t>
            </a:r>
            <a:r>
              <a:rPr lang="en-GB" baseline="0" dirty="0" smtClean="0"/>
              <a:t> query is created by using different methods, which add other functionalities to the query (Joins and restrictions)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Its even possible to use native SQL Strings, but they have the disadvantage, that they do not work when you have </a:t>
            </a:r>
            <a:r>
              <a:rPr lang="en-GB" baseline="0" dirty="0" err="1" smtClean="0"/>
              <a:t>inheritanced</a:t>
            </a:r>
            <a:r>
              <a:rPr lang="en-GB" baseline="0" dirty="0" smtClean="0"/>
              <a:t> objects in your query.</a:t>
            </a:r>
            <a:endParaRPr lang="en-GB"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24</a:t>
            </a:fld>
            <a:endParaRPr lang="en-GB"/>
          </a:p>
        </p:txBody>
      </p:sp>
    </p:spTree>
    <p:extLst>
      <p:ext uri="{BB962C8B-B14F-4D97-AF65-F5344CB8AC3E}">
        <p14:creationId xmlns:p14="http://schemas.microsoft.com/office/powerpoint/2010/main" val="4039609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One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requiremnts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conection</a:t>
            </a:r>
            <a:r>
              <a:rPr lang="de-AT" baseline="0" dirty="0" smtClean="0"/>
              <a:t> was,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support</a:t>
            </a:r>
            <a:r>
              <a:rPr lang="de-AT" baseline="0" dirty="0" smtClean="0"/>
              <a:t> </a:t>
            </a:r>
            <a:r>
              <a:rPr lang="de-AT" baseline="0" dirty="0" err="1" smtClean="0"/>
              <a:t>transactions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a:t>
            </a:r>
            <a:r>
              <a:rPr lang="de-AT" baseline="0" dirty="0" err="1" smtClean="0"/>
              <a:t>for</a:t>
            </a:r>
            <a:r>
              <a:rPr lang="de-AT" baseline="0" dirty="0" smtClean="0"/>
              <a:t> </a:t>
            </a:r>
            <a:r>
              <a:rPr lang="de-AT" baseline="0" dirty="0" err="1" smtClean="0"/>
              <a:t>example</a:t>
            </a:r>
            <a:r>
              <a:rPr lang="de-AT" baseline="0" dirty="0" smtClean="0"/>
              <a:t> </a:t>
            </a:r>
            <a:r>
              <a:rPr lang="de-AT" baseline="0" dirty="0" err="1" smtClean="0"/>
              <a:t>want</a:t>
            </a:r>
            <a:r>
              <a:rPr lang="de-AT" baseline="0" dirty="0" smtClean="0"/>
              <a:t> </a:t>
            </a:r>
            <a:r>
              <a:rPr lang="de-AT" baseline="0" dirty="0" err="1" smtClean="0"/>
              <a:t>to</a:t>
            </a:r>
            <a:r>
              <a:rPr lang="de-AT" baseline="0" dirty="0" smtClean="0"/>
              <a:t> save a </a:t>
            </a:r>
            <a:r>
              <a:rPr lang="de-AT" baseline="0" dirty="0" err="1" smtClean="0"/>
              <a:t>reservation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different </a:t>
            </a:r>
            <a:r>
              <a:rPr lang="de-AT" baseline="0" dirty="0" err="1" smtClean="0"/>
              <a:t>objects</a:t>
            </a:r>
            <a:r>
              <a:rPr lang="de-AT" baseline="0" dirty="0" smtClean="0"/>
              <a:t> </a:t>
            </a:r>
            <a:r>
              <a:rPr lang="de-AT" baseline="0" dirty="0" err="1" smtClean="0"/>
              <a:t>to</a:t>
            </a:r>
            <a:r>
              <a:rPr lang="de-AT" baseline="0" dirty="0" smtClean="0"/>
              <a:t> save.</a:t>
            </a:r>
          </a:p>
          <a:p>
            <a:r>
              <a:rPr lang="de-AT" baseline="0" dirty="0" err="1" smtClean="0"/>
              <a:t>When</a:t>
            </a:r>
            <a:r>
              <a:rPr lang="de-AT" baseline="0" dirty="0" smtClean="0"/>
              <a:t> an </a:t>
            </a:r>
            <a:r>
              <a:rPr lang="de-AT" baseline="0" dirty="0" err="1" smtClean="0"/>
              <a:t>error</a:t>
            </a:r>
            <a:r>
              <a:rPr lang="de-AT" baseline="0" dirty="0" smtClean="0"/>
              <a:t> </a:t>
            </a:r>
            <a:r>
              <a:rPr lang="de-AT" baseline="0" dirty="0" err="1" smtClean="0"/>
              <a:t>occurs</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 </a:t>
            </a:r>
            <a:r>
              <a:rPr lang="de-AT" baseline="0" dirty="0" err="1" smtClean="0"/>
              <a:t>if</a:t>
            </a:r>
            <a:r>
              <a:rPr lang="de-AT" baseline="0" dirty="0" smtClean="0"/>
              <a:t> not </a:t>
            </a:r>
            <a:r>
              <a:rPr lang="de-AT" baseline="0" dirty="0" err="1" smtClean="0"/>
              <a:t>there</a:t>
            </a:r>
            <a:r>
              <a:rPr lang="de-AT" baseline="0" dirty="0" smtClean="0"/>
              <a:t> </a:t>
            </a:r>
            <a:r>
              <a:rPr lang="de-AT" baseline="0" dirty="0" err="1" smtClean="0"/>
              <a:t>would</a:t>
            </a:r>
            <a:r>
              <a:rPr lang="de-AT" baseline="0" dirty="0" smtClean="0"/>
              <a:t> </a:t>
            </a:r>
            <a:r>
              <a:rPr lang="de-AT" baseline="0" dirty="0" err="1" smtClean="0"/>
              <a:t>be</a:t>
            </a:r>
            <a:r>
              <a:rPr lang="de-AT" baseline="0" dirty="0" smtClean="0"/>
              <a:t> </a:t>
            </a:r>
            <a:r>
              <a:rPr lang="de-AT" baseline="0" dirty="0" err="1" smtClean="0"/>
              <a:t>inconsistent</a:t>
            </a:r>
            <a:r>
              <a:rPr lang="de-AT" baseline="0" dirty="0" smtClean="0"/>
              <a:t> </a:t>
            </a:r>
            <a:r>
              <a:rPr lang="de-AT" baseline="0" dirty="0" err="1" smtClean="0"/>
              <a:t>data</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what</a:t>
            </a:r>
            <a:r>
              <a:rPr lang="de-AT" baseline="0" dirty="0" smtClean="0"/>
              <a:t> </a:t>
            </a:r>
            <a:r>
              <a:rPr lang="de-AT" baseline="0" dirty="0" err="1" smtClean="0"/>
              <a:t>leads</a:t>
            </a:r>
            <a:r>
              <a:rPr lang="de-AT" baseline="0" dirty="0" smtClean="0"/>
              <a:t> </a:t>
            </a:r>
            <a:r>
              <a:rPr lang="de-AT" baseline="0" dirty="0" err="1" smtClean="0"/>
              <a:t>to</a:t>
            </a:r>
            <a:r>
              <a:rPr lang="de-AT" baseline="0" dirty="0" smtClean="0"/>
              <a:t> </a:t>
            </a:r>
            <a:r>
              <a:rPr lang="de-AT" baseline="0" dirty="0" err="1" smtClean="0"/>
              <a:t>several</a:t>
            </a:r>
            <a:r>
              <a:rPr lang="de-AT" baseline="0" dirty="0" smtClean="0"/>
              <a:t> </a:t>
            </a:r>
            <a:r>
              <a:rPr lang="de-AT" baseline="0" dirty="0" err="1" smtClean="0"/>
              <a:t>problems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save </a:t>
            </a:r>
            <a:r>
              <a:rPr lang="de-AT" baseline="0" dirty="0" err="1" smtClean="0"/>
              <a:t>something</a:t>
            </a:r>
            <a:r>
              <a:rPr lang="de-AT" baseline="0" dirty="0" smtClean="0"/>
              <a:t>, </a:t>
            </a:r>
            <a:r>
              <a:rPr lang="de-AT" baseline="0" dirty="0" err="1" smtClean="0"/>
              <a:t>we</a:t>
            </a:r>
            <a:r>
              <a:rPr lang="de-AT" baseline="0" dirty="0" smtClean="0"/>
              <a:t> </a:t>
            </a:r>
            <a:r>
              <a:rPr lang="de-AT" baseline="0" dirty="0" err="1" smtClean="0"/>
              <a:t>start</a:t>
            </a:r>
            <a:r>
              <a:rPr lang="de-AT" baseline="0" dirty="0" smtClean="0"/>
              <a:t> an </a:t>
            </a:r>
            <a:r>
              <a:rPr lang="de-AT" baseline="0" dirty="0" err="1" smtClean="0"/>
              <a:t>transaction</a:t>
            </a:r>
            <a:r>
              <a:rPr lang="de-AT" baseline="0" dirty="0" smtClean="0"/>
              <a:t> </a:t>
            </a:r>
            <a:r>
              <a:rPr lang="de-AT" baseline="0" dirty="0" err="1" smtClean="0"/>
              <a:t>and</a:t>
            </a:r>
            <a:r>
              <a:rPr lang="de-AT" baseline="0" dirty="0" smtClean="0"/>
              <a:t> </a:t>
            </a:r>
            <a:r>
              <a:rPr lang="de-AT" baseline="0" dirty="0" err="1" smtClean="0"/>
              <a:t>we</a:t>
            </a:r>
            <a:r>
              <a:rPr lang="de-AT" baseline="0" dirty="0" smtClean="0"/>
              <a:t> </a:t>
            </a:r>
            <a:r>
              <a:rPr lang="de-AT" baseline="0" dirty="0" err="1" smtClean="0"/>
              <a:t>confirm</a:t>
            </a:r>
            <a:r>
              <a:rPr lang="de-AT" baseline="0" dirty="0" smtClean="0"/>
              <a:t> </a:t>
            </a:r>
            <a:r>
              <a:rPr lang="de-AT" baseline="0" dirty="0" err="1" smtClean="0"/>
              <a:t>it</a:t>
            </a:r>
            <a:r>
              <a:rPr lang="de-AT" baseline="0" dirty="0" smtClean="0"/>
              <a:t> </a:t>
            </a:r>
            <a:r>
              <a:rPr lang="de-AT" baseline="0" dirty="0" err="1" smtClean="0"/>
              <a:t>if</a:t>
            </a:r>
            <a:r>
              <a:rPr lang="de-AT" baseline="0" dirty="0" smtClean="0"/>
              <a:t> </a:t>
            </a:r>
            <a:r>
              <a:rPr lang="de-AT" baseline="0" dirty="0" err="1" smtClean="0"/>
              <a:t>everything</a:t>
            </a:r>
            <a:r>
              <a:rPr lang="de-AT" baseline="0" dirty="0" smtClean="0"/>
              <a:t> was okay, </a:t>
            </a:r>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make</a:t>
            </a:r>
            <a:r>
              <a:rPr lang="de-AT" baseline="0" dirty="0" smtClean="0"/>
              <a:t> a </a:t>
            </a:r>
            <a:r>
              <a:rPr lang="de-AT" baseline="0" dirty="0" err="1" smtClean="0"/>
              <a:t>rollback</a:t>
            </a:r>
            <a:r>
              <a:rPr lang="de-AT" baseline="0" dirty="0" smtClean="0"/>
              <a:t>, </a:t>
            </a:r>
            <a:r>
              <a:rPr lang="de-AT" baseline="0" dirty="0" err="1" smtClean="0"/>
              <a:t>what</a:t>
            </a:r>
            <a:r>
              <a:rPr lang="de-AT" baseline="0" dirty="0" smtClean="0"/>
              <a:t> </a:t>
            </a:r>
            <a:r>
              <a:rPr lang="de-AT" baseline="0" dirty="0" err="1" smtClean="0"/>
              <a:t>means</a:t>
            </a:r>
            <a:r>
              <a:rPr lang="de-AT" baseline="0" dirty="0" smtClean="0"/>
              <a:t> </a:t>
            </a:r>
            <a:r>
              <a:rPr lang="de-AT" baseline="0" dirty="0" err="1" smtClean="0"/>
              <a:t>we</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25</a:t>
            </a:fld>
            <a:endParaRPr lang="de-AT"/>
          </a:p>
        </p:txBody>
      </p:sp>
    </p:spTree>
    <p:extLst>
      <p:ext uri="{BB962C8B-B14F-4D97-AF65-F5344CB8AC3E}">
        <p14:creationId xmlns:p14="http://schemas.microsoft.com/office/powerpoint/2010/main" val="1641416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Hibernate</a:t>
            </a:r>
            <a:r>
              <a:rPr lang="de-AT" dirty="0" smtClean="0"/>
              <a:t> </a:t>
            </a:r>
            <a:r>
              <a:rPr lang="de-AT" dirty="0" err="1" smtClean="0"/>
              <a:t>needs</a:t>
            </a:r>
            <a:r>
              <a:rPr lang="de-AT" dirty="0" smtClean="0"/>
              <a:t> </a:t>
            </a:r>
            <a:r>
              <a:rPr lang="de-AT" dirty="0" err="1" smtClean="0"/>
              <a:t>information</a:t>
            </a:r>
            <a:r>
              <a:rPr lang="de-AT" dirty="0" smtClean="0"/>
              <a:t> </a:t>
            </a:r>
            <a:r>
              <a:rPr lang="de-AT" dirty="0" err="1" smtClean="0"/>
              <a:t>about</a:t>
            </a:r>
            <a:r>
              <a:rPr lang="de-AT" dirty="0" smtClean="0"/>
              <a:t> </a:t>
            </a:r>
            <a:r>
              <a:rPr lang="de-AT" dirty="0" err="1" smtClean="0"/>
              <a:t>its</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can</a:t>
            </a:r>
            <a:r>
              <a:rPr lang="de-AT" baseline="0" dirty="0" smtClean="0"/>
              <a:t> </a:t>
            </a:r>
            <a:r>
              <a:rPr lang="de-AT" baseline="0" dirty="0" err="1" smtClean="0"/>
              <a:t>map</a:t>
            </a:r>
            <a:r>
              <a:rPr lang="de-AT" baseline="0" dirty="0" smtClean="0"/>
              <a:t> </a:t>
            </a:r>
            <a:r>
              <a:rPr lang="de-AT" baseline="0" dirty="0" err="1" smtClean="0"/>
              <a:t>the</a:t>
            </a:r>
            <a:r>
              <a:rPr lang="de-AT" baseline="0" dirty="0" smtClean="0"/>
              <a:t> different </a:t>
            </a:r>
            <a:r>
              <a:rPr lang="de-AT" baseline="0" dirty="0" err="1" smtClean="0"/>
              <a:t>database</a:t>
            </a:r>
            <a:r>
              <a:rPr lang="de-AT" baseline="0" dirty="0" smtClean="0"/>
              <a:t> </a:t>
            </a:r>
            <a:r>
              <a:rPr lang="de-AT" baseline="0" dirty="0" err="1" smtClean="0"/>
              <a:t>entries</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objects</a:t>
            </a:r>
            <a:r>
              <a:rPr lang="de-AT" baseline="0" dirty="0" smtClean="0"/>
              <a:t> </a:t>
            </a:r>
            <a:r>
              <a:rPr lang="de-AT" baseline="0" dirty="0" err="1" smtClean="0"/>
              <a:t>properties</a:t>
            </a:r>
            <a:r>
              <a:rPr lang="de-AT" baseline="0" dirty="0" smtClean="0"/>
              <a:t>.</a:t>
            </a:r>
          </a:p>
          <a:p>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two</a:t>
            </a:r>
            <a:r>
              <a:rPr lang="de-AT" baseline="0" dirty="0" smtClean="0"/>
              <a:t> different </a:t>
            </a:r>
            <a:r>
              <a:rPr lang="de-AT" baseline="0" dirty="0" err="1" smtClean="0"/>
              <a:t>ways</a:t>
            </a:r>
            <a:r>
              <a:rPr lang="de-AT" baseline="0" dirty="0" smtClean="0"/>
              <a:t> </a:t>
            </a:r>
            <a:r>
              <a:rPr lang="de-AT" baseline="0" dirty="0" err="1" smtClean="0"/>
              <a:t>to</a:t>
            </a:r>
            <a:r>
              <a:rPr lang="de-AT" baseline="0" dirty="0" smtClean="0"/>
              <a:t> </a:t>
            </a:r>
            <a:r>
              <a:rPr lang="de-AT" baseline="0" dirty="0" err="1" smtClean="0"/>
              <a:t>give</a:t>
            </a:r>
            <a:r>
              <a:rPr lang="de-AT" baseline="0" dirty="0" smtClean="0"/>
              <a:t> </a:t>
            </a:r>
            <a:r>
              <a:rPr lang="de-AT" baseline="0" dirty="0" err="1" smtClean="0"/>
              <a:t>this</a:t>
            </a:r>
            <a:r>
              <a:rPr lang="de-AT" baseline="0" dirty="0" smtClean="0"/>
              <a:t> </a:t>
            </a:r>
            <a:r>
              <a:rPr lang="de-AT" baseline="0" dirty="0" err="1" smtClean="0"/>
              <a:t>information</a:t>
            </a:r>
            <a:r>
              <a:rPr lang="de-AT" baseline="0" dirty="0" smtClean="0"/>
              <a:t> </a:t>
            </a:r>
            <a:r>
              <a:rPr lang="de-AT" baseline="0" dirty="0" err="1" smtClean="0"/>
              <a:t>to</a:t>
            </a:r>
            <a:r>
              <a:rPr lang="de-AT" baseline="0" dirty="0" smtClean="0"/>
              <a:t> </a:t>
            </a:r>
            <a:r>
              <a:rPr lang="de-AT" baseline="0" dirty="0" err="1" smtClean="0"/>
              <a:t>hibernate</a:t>
            </a:r>
            <a:r>
              <a:rPr lang="de-AT" baseline="0" dirty="0" smtClean="0"/>
              <a:t>. </a:t>
            </a:r>
            <a:r>
              <a:rPr lang="de-AT" baseline="0" dirty="0" err="1" smtClean="0"/>
              <a:t>By</a:t>
            </a:r>
            <a:r>
              <a:rPr lang="de-AT" baseline="0" dirty="0" smtClean="0"/>
              <a:t> XML </a:t>
            </a:r>
            <a:r>
              <a:rPr lang="de-AT" baseline="0" dirty="0" err="1" smtClean="0"/>
              <a:t>files</a:t>
            </a:r>
            <a:r>
              <a:rPr lang="de-AT" baseline="0" dirty="0" smtClean="0"/>
              <a:t> </a:t>
            </a:r>
            <a:r>
              <a:rPr lang="de-AT" baseline="0" dirty="0" err="1" smtClean="0"/>
              <a:t>or</a:t>
            </a:r>
            <a:r>
              <a:rPr lang="de-AT" baseline="0" dirty="0" smtClean="0"/>
              <a:t> </a:t>
            </a:r>
            <a:r>
              <a:rPr lang="de-AT" baseline="0" dirty="0" err="1" smtClean="0"/>
              <a:t>with</a:t>
            </a:r>
            <a:r>
              <a:rPr lang="de-AT" baseline="0" dirty="0" smtClean="0"/>
              <a:t> </a:t>
            </a:r>
            <a:r>
              <a:rPr lang="de-AT" baseline="0" dirty="0" err="1" smtClean="0"/>
              <a:t>annotations</a:t>
            </a:r>
            <a:r>
              <a:rPr lang="de-AT" baseline="0" dirty="0" smtClean="0"/>
              <a:t>.</a:t>
            </a:r>
          </a:p>
          <a:p>
            <a:r>
              <a:rPr lang="de-AT" baseline="0" dirty="0" err="1" smtClean="0"/>
              <a:t>We‘ve</a:t>
            </a:r>
            <a:r>
              <a:rPr lang="de-AT" baseline="0" dirty="0" smtClean="0"/>
              <a:t> </a:t>
            </a:r>
            <a:r>
              <a:rPr lang="de-AT" baseline="0" dirty="0" err="1" smtClean="0"/>
              <a:t>decided</a:t>
            </a:r>
            <a:r>
              <a:rPr lang="de-AT" baseline="0" dirty="0" smtClean="0"/>
              <a:t> </a:t>
            </a:r>
            <a:r>
              <a:rPr lang="de-AT" baseline="0" dirty="0" err="1" smtClean="0"/>
              <a:t>us</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annotations</a:t>
            </a:r>
            <a:r>
              <a:rPr lang="de-AT" baseline="0" dirty="0" smtClean="0"/>
              <a:t>, </a:t>
            </a:r>
            <a:r>
              <a:rPr lang="de-AT" baseline="0" dirty="0" err="1" smtClean="0"/>
              <a:t>because</a:t>
            </a:r>
            <a:r>
              <a:rPr lang="de-AT" baseline="0" dirty="0" smtClean="0"/>
              <a:t> </a:t>
            </a:r>
            <a:r>
              <a:rPr lang="de-AT" baseline="0" dirty="0" err="1" smtClean="0"/>
              <a:t>they</a:t>
            </a:r>
            <a:r>
              <a:rPr lang="de-AT" baseline="0" dirty="0" smtClean="0"/>
              <a:t> </a:t>
            </a:r>
            <a:r>
              <a:rPr lang="de-AT" baseline="0" dirty="0" err="1" smtClean="0"/>
              <a:t>are</a:t>
            </a:r>
            <a:r>
              <a:rPr lang="de-AT" baseline="0" dirty="0" smtClean="0"/>
              <a:t> </a:t>
            </a:r>
            <a:r>
              <a:rPr lang="de-AT" baseline="0" dirty="0" err="1" smtClean="0"/>
              <a:t>recommended</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community</a:t>
            </a:r>
            <a:r>
              <a:rPr lang="de-AT" baseline="0" dirty="0" smtClean="0"/>
              <a:t>, </a:t>
            </a:r>
            <a:r>
              <a:rPr lang="de-AT" baseline="0" dirty="0" err="1" smtClean="0"/>
              <a:t>because</a:t>
            </a:r>
            <a:r>
              <a:rPr lang="de-AT" baseline="0" dirty="0" smtClean="0"/>
              <a:t> </a:t>
            </a:r>
            <a:r>
              <a:rPr lang="de-AT" baseline="0" dirty="0" err="1" smtClean="0"/>
              <a:t>the</a:t>
            </a:r>
            <a:r>
              <a:rPr lang="de-AT" baseline="0" dirty="0" smtClean="0"/>
              <a:t> </a:t>
            </a:r>
            <a:r>
              <a:rPr lang="de-AT" baseline="0" dirty="0" err="1" smtClean="0"/>
              <a:t>interpreting</a:t>
            </a:r>
            <a:r>
              <a:rPr lang="de-AT" baseline="0" dirty="0" smtClean="0"/>
              <a:t> </a:t>
            </a:r>
            <a:r>
              <a:rPr lang="de-AT" baseline="0" dirty="0" err="1" smtClean="0"/>
              <a:t>of</a:t>
            </a:r>
            <a:r>
              <a:rPr lang="de-AT" baseline="0" dirty="0" smtClean="0"/>
              <a:t> </a:t>
            </a:r>
            <a:r>
              <a:rPr lang="de-AT" baseline="0" dirty="0" err="1" smtClean="0"/>
              <a:t>annotations</a:t>
            </a:r>
            <a:r>
              <a:rPr lang="de-AT" baseline="0" dirty="0" smtClean="0"/>
              <a:t> </a:t>
            </a:r>
            <a:r>
              <a:rPr lang="de-AT" baseline="0" dirty="0" err="1" smtClean="0"/>
              <a:t>is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the</a:t>
            </a:r>
            <a:r>
              <a:rPr lang="de-AT" baseline="0" dirty="0" smtClean="0"/>
              <a:t> </a:t>
            </a:r>
            <a:r>
              <a:rPr lang="de-AT" baseline="0" dirty="0" err="1" smtClean="0"/>
              <a:t>parsing</a:t>
            </a:r>
            <a:r>
              <a:rPr lang="de-AT" baseline="0" dirty="0" smtClean="0"/>
              <a:t> </a:t>
            </a:r>
            <a:r>
              <a:rPr lang="de-AT" baseline="0" dirty="0" err="1" smtClean="0"/>
              <a:t>of</a:t>
            </a:r>
            <a:r>
              <a:rPr lang="de-AT" baseline="0" dirty="0" smtClean="0"/>
              <a:t> </a:t>
            </a:r>
            <a:r>
              <a:rPr lang="de-AT" baseline="0" dirty="0" err="1" smtClean="0"/>
              <a:t>xml</a:t>
            </a:r>
            <a:r>
              <a:rPr lang="de-AT" baseline="0" dirty="0" smtClean="0"/>
              <a:t> </a:t>
            </a:r>
            <a:r>
              <a:rPr lang="de-AT" baseline="0" dirty="0" err="1" smtClean="0"/>
              <a:t>files</a:t>
            </a:r>
            <a:r>
              <a:rPr lang="de-AT" baseline="0" dirty="0" smtClean="0"/>
              <a:t>.</a:t>
            </a:r>
          </a:p>
          <a:p>
            <a:r>
              <a:rPr lang="de-AT" baseline="0" dirty="0" smtClean="0"/>
              <a:t>On </a:t>
            </a:r>
            <a:r>
              <a:rPr lang="de-AT" baseline="0" dirty="0" err="1" smtClean="0"/>
              <a:t>the</a:t>
            </a:r>
            <a:r>
              <a:rPr lang="de-AT" baseline="0" dirty="0" smtClean="0"/>
              <a:t> </a:t>
            </a:r>
            <a:r>
              <a:rPr lang="de-AT" baseline="0" dirty="0" err="1" smtClean="0"/>
              <a:t>code</a:t>
            </a:r>
            <a:r>
              <a:rPr lang="de-AT" baseline="0" dirty="0" smtClean="0"/>
              <a:t> </a:t>
            </a:r>
            <a:r>
              <a:rPr lang="de-AT" baseline="0" dirty="0" err="1" smtClean="0"/>
              <a:t>part</a:t>
            </a:r>
            <a:r>
              <a:rPr lang="de-AT" baseline="0" dirty="0" smtClean="0"/>
              <a:t> </a:t>
            </a:r>
            <a:r>
              <a:rPr lang="de-AT" baseline="0" dirty="0" err="1" smtClean="0"/>
              <a:t>you</a:t>
            </a:r>
            <a:r>
              <a:rPr lang="de-AT" baseline="0" dirty="0" smtClean="0"/>
              <a:t> </a:t>
            </a:r>
            <a:r>
              <a:rPr lang="de-AT" baseline="0" dirty="0" err="1" smtClean="0"/>
              <a:t>can</a:t>
            </a:r>
            <a:r>
              <a:rPr lang="de-AT" baseline="0" dirty="0" smtClean="0"/>
              <a:t> </a:t>
            </a:r>
            <a:r>
              <a:rPr lang="de-AT" baseline="0" dirty="0" err="1" smtClean="0"/>
              <a:t>see</a:t>
            </a:r>
            <a:r>
              <a:rPr lang="de-AT" baseline="0" dirty="0" smtClean="0"/>
              <a:t> </a:t>
            </a:r>
            <a:r>
              <a:rPr lang="de-AT" baseline="0" dirty="0" err="1" smtClean="0"/>
              <a:t>how</a:t>
            </a:r>
            <a:r>
              <a:rPr lang="de-AT" baseline="0" dirty="0" smtClean="0"/>
              <a:t> a </a:t>
            </a:r>
            <a:r>
              <a:rPr lang="de-AT" baseline="0" dirty="0" err="1" smtClean="0"/>
              <a:t>class</a:t>
            </a:r>
            <a:r>
              <a:rPr lang="de-AT" baseline="0" dirty="0" smtClean="0"/>
              <a:t> </a:t>
            </a:r>
            <a:r>
              <a:rPr lang="de-AT" baseline="0" dirty="0" err="1" smtClean="0"/>
              <a:t>is</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 </a:t>
            </a:r>
            <a:r>
              <a:rPr lang="de-AT" baseline="0" dirty="0" err="1" smtClean="0"/>
              <a:t>table</a:t>
            </a:r>
            <a:r>
              <a:rPr lang="de-AT" baseline="0" dirty="0" smtClean="0"/>
              <a:t> (</a:t>
            </a:r>
            <a:r>
              <a:rPr lang="de-AT" baseline="0" dirty="0" err="1" smtClean="0"/>
              <a:t>show</a:t>
            </a:r>
            <a:r>
              <a:rPr lang="de-AT" baseline="0" dirty="0" smtClean="0"/>
              <a:t> </a:t>
            </a:r>
            <a:r>
              <a:rPr lang="de-AT" baseline="0" dirty="0" err="1" smtClean="0"/>
              <a:t>part</a:t>
            </a:r>
            <a:r>
              <a:rPr lang="de-AT" baseline="0" dirty="0" smtClean="0"/>
              <a:t>) </a:t>
            </a:r>
            <a:r>
              <a:rPr lang="de-AT" baseline="0" dirty="0" err="1" smtClean="0"/>
              <a:t>and</a:t>
            </a:r>
            <a:r>
              <a:rPr lang="de-AT" baseline="0" dirty="0" smtClean="0"/>
              <a:t> </a:t>
            </a:r>
            <a:r>
              <a:rPr lang="de-AT" baseline="0" dirty="0" err="1" smtClean="0"/>
              <a:t>how</a:t>
            </a:r>
            <a:r>
              <a:rPr lang="de-AT" baseline="0" dirty="0" smtClean="0"/>
              <a:t> </a:t>
            </a:r>
            <a:r>
              <a:rPr lang="de-AT" baseline="0" dirty="0" err="1" smtClean="0"/>
              <a:t>the</a:t>
            </a:r>
            <a:r>
              <a:rPr lang="de-AT" baseline="0" dirty="0" smtClean="0"/>
              <a:t> variables </a:t>
            </a:r>
            <a:r>
              <a:rPr lang="de-AT" baseline="0" dirty="0" err="1" smtClean="0"/>
              <a:t>are</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columns</a:t>
            </a:r>
            <a:r>
              <a:rPr lang="de-AT" baseline="0" dirty="0" smtClean="0"/>
              <a:t> (</a:t>
            </a:r>
            <a:r>
              <a:rPr lang="de-AT" baseline="0" dirty="0" err="1" smtClean="0"/>
              <a:t>show</a:t>
            </a:r>
            <a:r>
              <a:rPr lang="de-AT" baseline="0" dirty="0" smtClean="0"/>
              <a:t>) </a:t>
            </a:r>
            <a:r>
              <a:rPr lang="de-AT" baseline="0" dirty="0" err="1" smtClean="0"/>
              <a:t>and</a:t>
            </a:r>
            <a:r>
              <a:rPr lang="de-AT" baseline="0" dirty="0" smtClean="0"/>
              <a:t> </a:t>
            </a:r>
            <a:r>
              <a:rPr lang="de-AT" baseline="0" dirty="0" err="1" smtClean="0"/>
              <a:t>configured</a:t>
            </a:r>
            <a:r>
              <a:rPr lang="de-AT" baseline="0" dirty="0" smtClean="0"/>
              <a:t> </a:t>
            </a:r>
            <a:r>
              <a:rPr lang="de-AT" baseline="0" dirty="0" err="1" smtClean="0"/>
              <a:t>as</a:t>
            </a:r>
            <a:r>
              <a:rPr lang="de-AT" baseline="0" dirty="0" smtClean="0"/>
              <a:t> </a:t>
            </a:r>
            <a:r>
              <a:rPr lang="de-AT" baseline="0" dirty="0" err="1" smtClean="0"/>
              <a:t>specified</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26</a:t>
            </a:fld>
            <a:endParaRPr lang="en-GB"/>
          </a:p>
        </p:txBody>
      </p:sp>
    </p:spTree>
    <p:extLst>
      <p:ext uri="{BB962C8B-B14F-4D97-AF65-F5344CB8AC3E}">
        <p14:creationId xmlns:p14="http://schemas.microsoft.com/office/powerpoint/2010/main" val="2344739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a:t>
            </a:fld>
            <a:endParaRPr lang="en-GB"/>
          </a:p>
        </p:txBody>
      </p:sp>
    </p:spTree>
    <p:extLst>
      <p:ext uri="{BB962C8B-B14F-4D97-AF65-F5344CB8AC3E}">
        <p14:creationId xmlns:p14="http://schemas.microsoft.com/office/powerpoint/2010/main" val="2386758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An </a:t>
            </a:r>
            <a:r>
              <a:rPr lang="de-AT" dirty="0" err="1" smtClean="0"/>
              <a:t>important</a:t>
            </a:r>
            <a:r>
              <a:rPr lang="de-AT" dirty="0" smtClean="0"/>
              <a:t> </a:t>
            </a:r>
            <a:r>
              <a:rPr lang="de-AT" dirty="0" err="1" smtClean="0"/>
              <a:t>and</a:t>
            </a:r>
            <a:r>
              <a:rPr lang="de-AT" dirty="0" smtClean="0"/>
              <a:t> </a:t>
            </a:r>
            <a:r>
              <a:rPr lang="de-AT" dirty="0" err="1" smtClean="0"/>
              <a:t>interesting</a:t>
            </a:r>
            <a:r>
              <a:rPr lang="de-AT" dirty="0" smtClean="0"/>
              <a:t> </a:t>
            </a:r>
            <a:r>
              <a:rPr lang="de-AT" dirty="0" err="1" smtClean="0"/>
              <a:t>part</a:t>
            </a:r>
            <a:r>
              <a:rPr lang="de-AT" dirty="0" smtClean="0"/>
              <a:t> in </a:t>
            </a:r>
            <a:r>
              <a:rPr lang="de-AT" dirty="0" err="1" smtClean="0"/>
              <a:t>our</a:t>
            </a:r>
            <a:r>
              <a:rPr lang="de-AT" dirty="0" smtClean="0"/>
              <a:t> Software </a:t>
            </a:r>
            <a:r>
              <a:rPr lang="de-AT" dirty="0" err="1" smtClean="0"/>
              <a:t>is</a:t>
            </a:r>
            <a:r>
              <a:rPr lang="de-AT" dirty="0" smtClean="0"/>
              <a:t> </a:t>
            </a:r>
            <a:r>
              <a:rPr lang="de-AT" dirty="0" err="1" smtClean="0"/>
              <a:t>the</a:t>
            </a:r>
            <a:r>
              <a:rPr lang="de-AT" dirty="0" smtClean="0"/>
              <a:t> Dynamic Mapper.</a:t>
            </a:r>
          </a:p>
          <a:p>
            <a:r>
              <a:rPr lang="de-AT" dirty="0" err="1" smtClean="0"/>
              <a:t>To</a:t>
            </a:r>
            <a:r>
              <a:rPr lang="de-AT" baseline="0" dirty="0" smtClean="0"/>
              <a:t> </a:t>
            </a:r>
            <a:r>
              <a:rPr lang="de-AT" baseline="0" dirty="0" err="1" smtClean="0"/>
              <a:t>split</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objects</a:t>
            </a:r>
            <a:r>
              <a:rPr lang="de-AT" baseline="0" dirty="0" smtClean="0"/>
              <a:t> </a:t>
            </a:r>
            <a:r>
              <a:rPr lang="de-AT" baseline="0" dirty="0" err="1" smtClean="0"/>
              <a:t>from</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different </a:t>
            </a:r>
            <a:r>
              <a:rPr lang="de-AT" baseline="0" dirty="0" err="1" smtClean="0"/>
              <a:t>classes</a:t>
            </a:r>
            <a:r>
              <a:rPr lang="de-AT" baseline="0" dirty="0" smtClean="0"/>
              <a:t> </a:t>
            </a:r>
            <a:r>
              <a:rPr lang="de-AT" baseline="0" dirty="0" err="1" smtClean="0"/>
              <a:t>for</a:t>
            </a:r>
            <a:r>
              <a:rPr lang="de-AT" baseline="0" dirty="0" smtClean="0"/>
              <a:t> </a:t>
            </a:r>
            <a:r>
              <a:rPr lang="de-AT" baseline="0" dirty="0" err="1" smtClean="0"/>
              <a:t>these</a:t>
            </a:r>
            <a:r>
              <a:rPr lang="de-AT" baseline="0" dirty="0" smtClean="0"/>
              <a:t> </a:t>
            </a:r>
            <a:r>
              <a:rPr lang="de-AT" baseline="0" dirty="0" err="1" smtClean="0"/>
              <a:t>layers</a:t>
            </a:r>
            <a:r>
              <a:rPr lang="de-AT" baseline="0" dirty="0" smtClean="0"/>
              <a:t>.</a:t>
            </a:r>
          </a:p>
          <a:p>
            <a:r>
              <a:rPr lang="de-AT" baseline="0" dirty="0" smtClean="0"/>
              <a:t>The </a:t>
            </a:r>
            <a:r>
              <a:rPr lang="de-AT" baseline="0" dirty="0" err="1" smtClean="0"/>
              <a:t>only</a:t>
            </a:r>
            <a:r>
              <a:rPr lang="de-AT" baseline="0" dirty="0" smtClean="0"/>
              <a:t> </a:t>
            </a:r>
            <a:r>
              <a:rPr lang="de-AT" baseline="0" dirty="0" err="1" smtClean="0"/>
              <a:t>problem</a:t>
            </a:r>
            <a:r>
              <a:rPr lang="de-AT" baseline="0" dirty="0" smtClean="0"/>
              <a:t> was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betwenn</a:t>
            </a:r>
            <a:r>
              <a:rPr lang="de-AT" baseline="0" dirty="0" smtClean="0"/>
              <a:t> </a:t>
            </a:r>
            <a:r>
              <a:rPr lang="de-AT" baseline="0" dirty="0" err="1" smtClean="0"/>
              <a:t>these</a:t>
            </a:r>
            <a:r>
              <a:rPr lang="de-AT" baseline="0" dirty="0" smtClean="0"/>
              <a:t> </a:t>
            </a:r>
            <a:r>
              <a:rPr lang="de-AT" baseline="0" dirty="0" err="1" smtClean="0"/>
              <a:t>two</a:t>
            </a:r>
            <a:r>
              <a:rPr lang="de-AT" baseline="0" dirty="0" smtClean="0"/>
              <a:t> </a:t>
            </a:r>
            <a:r>
              <a:rPr lang="de-AT" baseline="0" dirty="0" err="1" smtClean="0"/>
              <a:t>layers</a:t>
            </a:r>
            <a:r>
              <a:rPr lang="de-AT" baseline="0" dirty="0" smtClean="0"/>
              <a:t>, </a:t>
            </a:r>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would</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maper</a:t>
            </a:r>
            <a:r>
              <a:rPr lang="de-AT" baseline="0" dirty="0" smtClean="0"/>
              <a:t> </a:t>
            </a:r>
            <a:r>
              <a:rPr lang="de-AT" baseline="0" dirty="0" err="1" smtClean="0"/>
              <a:t>for</a:t>
            </a:r>
            <a:r>
              <a:rPr lang="de-AT" baseline="0" dirty="0" smtClean="0"/>
              <a:t> </a:t>
            </a:r>
            <a:r>
              <a:rPr lang="de-AT" baseline="0" dirty="0" err="1" smtClean="0"/>
              <a:t>each</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a:t>
            </a:r>
            <a:r>
              <a:rPr lang="de-AT" baseline="0" dirty="0" err="1" smtClean="0"/>
              <a:t>adjust</a:t>
            </a:r>
            <a:r>
              <a:rPr lang="de-AT" baseline="0" dirty="0" smtClean="0"/>
              <a:t> </a:t>
            </a:r>
            <a:r>
              <a:rPr lang="de-AT" baseline="0" dirty="0" err="1" smtClean="0"/>
              <a:t>it</a:t>
            </a:r>
            <a:r>
              <a:rPr lang="de-AT" baseline="0" dirty="0" smtClean="0"/>
              <a:t> </a:t>
            </a:r>
            <a:r>
              <a:rPr lang="de-AT" baseline="0" dirty="0" err="1" smtClean="0"/>
              <a:t>with</a:t>
            </a:r>
            <a:r>
              <a:rPr lang="de-AT" baseline="0" dirty="0" smtClean="0"/>
              <a:t> </a:t>
            </a:r>
            <a:r>
              <a:rPr lang="de-AT" baseline="0" dirty="0" err="1" smtClean="0"/>
              <a:t>every</a:t>
            </a:r>
            <a:r>
              <a:rPr lang="de-AT" baseline="0" dirty="0" smtClean="0"/>
              <a:t> </a:t>
            </a:r>
            <a:r>
              <a:rPr lang="de-AT" baseline="0" dirty="0" err="1" smtClean="0"/>
              <a:t>modification</a:t>
            </a:r>
            <a:r>
              <a:rPr lang="de-AT" baseline="0" dirty="0" smtClean="0"/>
              <a:t> </a:t>
            </a:r>
            <a:r>
              <a:rPr lang="de-AT" baseline="0" dirty="0" err="1" smtClean="0"/>
              <a:t>we</a:t>
            </a:r>
            <a:r>
              <a:rPr lang="de-AT" baseline="0" dirty="0" smtClean="0"/>
              <a:t> do.</a:t>
            </a:r>
          </a:p>
          <a:p>
            <a:r>
              <a:rPr lang="de-AT" baseline="0" dirty="0" smtClean="0"/>
              <a:t>So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special</a:t>
            </a:r>
            <a:r>
              <a:rPr lang="de-AT" baseline="0" dirty="0" smtClean="0"/>
              <a:t> </a:t>
            </a:r>
            <a:r>
              <a:rPr lang="de-AT" baseline="0" dirty="0" err="1" smtClean="0"/>
              <a:t>mapper</a:t>
            </a:r>
            <a:r>
              <a:rPr lang="de-AT" baseline="0" dirty="0" smtClean="0"/>
              <a:t> </a:t>
            </a:r>
            <a:r>
              <a:rPr lang="de-AT" baseline="0" dirty="0" err="1" smtClean="0"/>
              <a:t>for</a:t>
            </a:r>
            <a:r>
              <a:rPr lang="de-AT" baseline="0" dirty="0" smtClean="0"/>
              <a:t> all </a:t>
            </a:r>
            <a:r>
              <a:rPr lang="de-AT" baseline="0" dirty="0" err="1" smtClean="0"/>
              <a:t>classes</a:t>
            </a:r>
            <a:r>
              <a:rPr lang="de-AT" baseline="0" dirty="0" smtClean="0"/>
              <a:t>, </a:t>
            </a:r>
            <a:r>
              <a:rPr lang="de-AT" baseline="0" dirty="0" err="1" smtClean="0"/>
              <a:t>our</a:t>
            </a:r>
            <a:r>
              <a:rPr lang="de-AT" baseline="0" dirty="0" smtClean="0"/>
              <a:t> Dynamic Mapper.</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27</a:t>
            </a:fld>
            <a:endParaRPr lang="en-GB"/>
          </a:p>
        </p:txBody>
      </p:sp>
    </p:spTree>
    <p:extLst>
      <p:ext uri="{BB962C8B-B14F-4D97-AF65-F5344CB8AC3E}">
        <p14:creationId xmlns:p14="http://schemas.microsoft.com/office/powerpoint/2010/main" val="2655761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With</a:t>
            </a:r>
            <a:r>
              <a:rPr lang="de-AT" dirty="0" smtClean="0"/>
              <a:t> </a:t>
            </a:r>
            <a:r>
              <a:rPr lang="de-AT" dirty="0" err="1" smtClean="0"/>
              <a:t>our</a:t>
            </a:r>
            <a:r>
              <a:rPr lang="de-AT" dirty="0" smtClean="0"/>
              <a:t> </a:t>
            </a:r>
            <a:r>
              <a:rPr lang="de-AT" dirty="0" err="1" smtClean="0"/>
              <a:t>mapper</a:t>
            </a:r>
            <a:r>
              <a:rPr lang="de-AT" dirty="0" smtClean="0"/>
              <a:t>, </a:t>
            </a:r>
            <a:r>
              <a:rPr lang="de-AT" dirty="0" err="1" smtClean="0"/>
              <a:t>we</a:t>
            </a:r>
            <a:r>
              <a:rPr lang="de-AT" dirty="0" smtClean="0"/>
              <a:t> </a:t>
            </a:r>
            <a:r>
              <a:rPr lang="de-AT" dirty="0" err="1" smtClean="0"/>
              <a:t>are</a:t>
            </a:r>
            <a:r>
              <a:rPr lang="de-AT" dirty="0" smtClean="0"/>
              <a:t> </a:t>
            </a:r>
            <a:r>
              <a:rPr lang="de-AT" dirty="0" err="1" smtClean="0"/>
              <a:t>able</a:t>
            </a:r>
            <a:r>
              <a:rPr lang="de-AT" dirty="0" smtClean="0"/>
              <a:t> </a:t>
            </a:r>
            <a:r>
              <a:rPr lang="de-AT" dirty="0" err="1" smtClean="0"/>
              <a:t>to</a:t>
            </a:r>
            <a:r>
              <a:rPr lang="de-AT" dirty="0" smtClean="0"/>
              <a:t> </a:t>
            </a:r>
            <a:r>
              <a:rPr lang="de-AT" dirty="0" err="1" smtClean="0"/>
              <a:t>sepparate</a:t>
            </a:r>
            <a:r>
              <a:rPr lang="de-AT" dirty="0" smtClean="0"/>
              <a:t> </a:t>
            </a:r>
            <a:r>
              <a:rPr lang="de-AT" dirty="0" err="1" smtClean="0"/>
              <a:t>the</a:t>
            </a:r>
            <a:r>
              <a:rPr lang="de-AT" dirty="0" smtClean="0"/>
              <a:t> </a:t>
            </a:r>
            <a:r>
              <a:rPr lang="de-AT" dirty="0" err="1" smtClean="0"/>
              <a:t>Persistance</a:t>
            </a:r>
            <a:r>
              <a:rPr lang="de-AT" dirty="0" smtClean="0"/>
              <a:t> Layer in </a:t>
            </a:r>
            <a:r>
              <a:rPr lang="de-AT" dirty="0" err="1" smtClean="0"/>
              <a:t>which</a:t>
            </a:r>
            <a:r>
              <a:rPr lang="de-AT" dirty="0" smtClean="0"/>
              <a:t> </a:t>
            </a:r>
            <a:r>
              <a:rPr lang="de-AT" dirty="0" err="1" smtClean="0"/>
              <a:t>the</a:t>
            </a:r>
            <a:r>
              <a:rPr lang="de-AT" dirty="0" smtClean="0"/>
              <a:t> </a:t>
            </a:r>
            <a:r>
              <a:rPr lang="de-AT" dirty="0" err="1" smtClean="0"/>
              <a:t>Hibernate</a:t>
            </a:r>
            <a:r>
              <a:rPr lang="de-AT" dirty="0" smtClean="0"/>
              <a:t> </a:t>
            </a:r>
            <a:r>
              <a:rPr lang="de-AT" dirty="0" err="1" smtClean="0"/>
              <a:t>annotated</a:t>
            </a:r>
            <a:r>
              <a:rPr lang="de-AT" dirty="0" smtClean="0"/>
              <a:t> </a:t>
            </a:r>
            <a:r>
              <a:rPr lang="de-AT" dirty="0" err="1" smtClean="0"/>
              <a:t>objects</a:t>
            </a:r>
            <a:r>
              <a:rPr lang="de-AT" dirty="0" smtClean="0"/>
              <a:t> </a:t>
            </a:r>
            <a:r>
              <a:rPr lang="de-AT" dirty="0" err="1" smtClean="0"/>
              <a:t>are</a:t>
            </a:r>
            <a:r>
              <a:rPr lang="de-AT" dirty="0" smtClean="0"/>
              <a:t>.</a:t>
            </a:r>
          </a:p>
          <a:p>
            <a:r>
              <a:rPr lang="de-AT" dirty="0" smtClean="0"/>
              <a:t>So </a:t>
            </a:r>
            <a:r>
              <a:rPr lang="de-AT" dirty="0" err="1" smtClean="0"/>
              <a:t>we</a:t>
            </a:r>
            <a:r>
              <a:rPr lang="de-AT" baseline="0" dirty="0" smtClean="0"/>
              <a:t> do not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these</a:t>
            </a:r>
            <a:r>
              <a:rPr lang="de-AT" baseline="0" dirty="0" smtClean="0"/>
              <a:t> </a:t>
            </a:r>
            <a:r>
              <a:rPr lang="de-AT" baseline="0" dirty="0" err="1" smtClean="0"/>
              <a:t>classes</a:t>
            </a:r>
            <a:r>
              <a:rPr lang="de-AT" baseline="0" dirty="0" smtClean="0"/>
              <a:t>, </a:t>
            </a:r>
            <a:r>
              <a:rPr lang="de-AT" baseline="0" dirty="0" err="1" smtClean="0"/>
              <a:t>where</a:t>
            </a:r>
            <a:r>
              <a:rPr lang="de-AT" baseline="0" dirty="0" smtClean="0"/>
              <a:t> </a:t>
            </a:r>
            <a:r>
              <a:rPr lang="de-AT" baseline="0" dirty="0" err="1" smtClean="0"/>
              <a:t>we</a:t>
            </a:r>
            <a:r>
              <a:rPr lang="de-AT" baseline="0" dirty="0" smtClean="0"/>
              <a:t> </a:t>
            </a:r>
            <a:r>
              <a:rPr lang="de-AT" baseline="0" dirty="0" err="1" smtClean="0"/>
              <a:t>could</a:t>
            </a:r>
            <a:r>
              <a:rPr lang="de-AT" baseline="0" dirty="0" smtClean="0"/>
              <a:t> </a:t>
            </a:r>
            <a:r>
              <a:rPr lang="de-AT" baseline="0" dirty="0" err="1" smtClean="0"/>
              <a:t>accedentially</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annotations</a:t>
            </a:r>
            <a:r>
              <a:rPr lang="de-AT" baseline="0" dirty="0" smtClean="0"/>
              <a:t>, </a:t>
            </a:r>
            <a:r>
              <a:rPr lang="de-AT" baseline="0" dirty="0" err="1" smtClean="0"/>
              <a:t>what</a:t>
            </a:r>
            <a:r>
              <a:rPr lang="de-AT" baseline="0" dirty="0" smtClean="0"/>
              <a:t> </a:t>
            </a:r>
            <a:r>
              <a:rPr lang="de-AT" baseline="0" dirty="0" err="1" smtClean="0"/>
              <a:t>would</a:t>
            </a:r>
            <a:r>
              <a:rPr lang="de-AT" baseline="0" dirty="0" smtClean="0"/>
              <a:t> </a:t>
            </a:r>
            <a:r>
              <a:rPr lang="de-AT" baseline="0" dirty="0" err="1" smtClean="0"/>
              <a:t>cause</a:t>
            </a:r>
            <a:r>
              <a:rPr lang="de-AT" baseline="0" dirty="0" smtClean="0"/>
              <a:t> </a:t>
            </a:r>
            <a:r>
              <a:rPr lang="de-AT" baseline="0" dirty="0" err="1" smtClean="0"/>
              <a:t>errors</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persistence</a:t>
            </a:r>
            <a:r>
              <a:rPr lang="de-AT" baseline="0" dirty="0" smtClean="0"/>
              <a:t> Layer </a:t>
            </a:r>
            <a:r>
              <a:rPr lang="de-AT" baseline="0" dirty="0" err="1" smtClean="0"/>
              <a:t>could</a:t>
            </a:r>
            <a:r>
              <a:rPr lang="de-AT" baseline="0" dirty="0" smtClean="0"/>
              <a:t> </a:t>
            </a:r>
            <a:r>
              <a:rPr lang="de-AT" baseline="0" dirty="0" err="1" smtClean="0"/>
              <a:t>easily</a:t>
            </a:r>
            <a:r>
              <a:rPr lang="de-AT" baseline="0" dirty="0" smtClean="0"/>
              <a:t> </a:t>
            </a:r>
            <a:r>
              <a:rPr lang="de-AT" baseline="0" dirty="0" err="1" smtClean="0"/>
              <a:t>be</a:t>
            </a:r>
            <a:r>
              <a:rPr lang="de-AT" baseline="0" dirty="0" smtClean="0"/>
              <a:t> </a:t>
            </a:r>
            <a:r>
              <a:rPr lang="de-AT" baseline="0" dirty="0" err="1" smtClean="0"/>
              <a:t>replaced</a:t>
            </a:r>
            <a:r>
              <a:rPr lang="de-AT" baseline="0" dirty="0" smtClean="0"/>
              <a:t>, </a:t>
            </a:r>
            <a:r>
              <a:rPr lang="de-AT" baseline="0" dirty="0" err="1" smtClean="0"/>
              <a:t>because</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does</a:t>
            </a:r>
            <a:r>
              <a:rPr lang="de-AT" baseline="0" dirty="0" smtClean="0"/>
              <a:t> not </a:t>
            </a:r>
            <a:r>
              <a:rPr lang="de-AT" baseline="0" dirty="0" err="1" smtClean="0"/>
              <a:t>know</a:t>
            </a:r>
            <a:r>
              <a:rPr lang="de-AT" baseline="0" dirty="0" smtClean="0"/>
              <a:t> it.</a:t>
            </a:r>
          </a:p>
          <a:p>
            <a:r>
              <a:rPr lang="de-AT" baseline="0" dirty="0" smtClean="0"/>
              <a:t>The </a:t>
            </a:r>
            <a:r>
              <a:rPr lang="de-AT" baseline="0" dirty="0" err="1" smtClean="0"/>
              <a:t>mapper</a:t>
            </a:r>
            <a:r>
              <a:rPr lang="de-AT" baseline="0" dirty="0" smtClean="0"/>
              <a:t> </a:t>
            </a:r>
            <a:r>
              <a:rPr lang="de-AT" baseline="0" dirty="0" err="1" smtClean="0"/>
              <a:t>uses</a:t>
            </a:r>
            <a:r>
              <a:rPr lang="de-AT" baseline="0" dirty="0" smtClean="0"/>
              <a:t> </a:t>
            </a:r>
            <a:r>
              <a:rPr lang="de-AT" baseline="0" dirty="0" err="1" smtClean="0"/>
              <a:t>reflection</a:t>
            </a:r>
            <a:r>
              <a:rPr lang="de-AT" baseline="0" dirty="0" smtClean="0"/>
              <a:t> </a:t>
            </a:r>
            <a:r>
              <a:rPr lang="de-AT" baseline="0" dirty="0" err="1" smtClean="0"/>
              <a:t>to</a:t>
            </a:r>
            <a:r>
              <a:rPr lang="de-AT" baseline="0" dirty="0" smtClean="0"/>
              <a:t> </a:t>
            </a:r>
            <a:r>
              <a:rPr lang="de-AT" baseline="0" dirty="0" err="1" smtClean="0"/>
              <a:t>get</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methods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should</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a:t>
            </a:r>
          </a:p>
          <a:p>
            <a:r>
              <a:rPr lang="de-AT" baseline="0" dirty="0" smtClean="0"/>
              <a:t>So </a:t>
            </a:r>
            <a:r>
              <a:rPr lang="de-AT" baseline="0" dirty="0" err="1" smtClean="0"/>
              <a:t>now</a:t>
            </a:r>
            <a:r>
              <a:rPr lang="de-AT" baseline="0" dirty="0" smtClean="0"/>
              <a:t> </a:t>
            </a:r>
            <a:r>
              <a:rPr lang="de-AT" baseline="0" dirty="0" err="1" smtClean="0"/>
              <a:t>we</a:t>
            </a:r>
            <a:r>
              <a:rPr lang="de-AT" baseline="0" dirty="0" smtClean="0"/>
              <a:t> </a:t>
            </a:r>
            <a:r>
              <a:rPr lang="de-AT" baseline="0" dirty="0" err="1" smtClean="0"/>
              <a:t>are</a:t>
            </a:r>
            <a:r>
              <a:rPr lang="de-AT" baseline="0" dirty="0" smtClean="0"/>
              <a:t> </a:t>
            </a:r>
            <a:r>
              <a:rPr lang="de-AT" baseline="0" dirty="0" err="1" smtClean="0"/>
              <a:t>able</a:t>
            </a:r>
            <a:r>
              <a:rPr lang="de-AT" baseline="0" dirty="0" smtClean="0"/>
              <a:t> </a:t>
            </a:r>
            <a:r>
              <a:rPr lang="de-AT" baseline="0" dirty="0" err="1" smtClean="0"/>
              <a:t>to</a:t>
            </a:r>
            <a:r>
              <a:rPr lang="de-AT" baseline="0" dirty="0" smtClean="0"/>
              <a:t> </a:t>
            </a:r>
            <a:r>
              <a:rPr lang="de-AT" baseline="0" dirty="0" err="1" smtClean="0"/>
              <a:t>map</a:t>
            </a:r>
            <a:r>
              <a:rPr lang="de-AT" baseline="0" dirty="0" smtClean="0"/>
              <a:t> all </a:t>
            </a:r>
            <a:r>
              <a:rPr lang="de-AT" baseline="0" dirty="0" err="1" smtClean="0"/>
              <a:t>our</a:t>
            </a:r>
            <a:r>
              <a:rPr lang="de-AT" baseline="0" dirty="0" smtClean="0"/>
              <a:t> </a:t>
            </a:r>
            <a:r>
              <a:rPr lang="de-AT" baseline="0" dirty="0" err="1" smtClean="0"/>
              <a:t>classes</a:t>
            </a:r>
            <a:r>
              <a:rPr lang="de-AT" baseline="0" dirty="0" smtClean="0"/>
              <a:t> </a:t>
            </a:r>
            <a:r>
              <a:rPr lang="de-AT" baseline="0" dirty="0" err="1" smtClean="0"/>
              <a:t>with</a:t>
            </a:r>
            <a:r>
              <a:rPr lang="de-AT" baseline="0" dirty="0" smtClean="0"/>
              <a:t> </a:t>
            </a:r>
            <a:r>
              <a:rPr lang="de-AT" baseline="0" dirty="0" err="1" smtClean="0"/>
              <a:t>one</a:t>
            </a:r>
            <a:r>
              <a:rPr lang="de-AT" baseline="0" dirty="0" smtClean="0"/>
              <a:t> </a:t>
            </a:r>
            <a:r>
              <a:rPr lang="de-AT" baseline="0" dirty="0" err="1" smtClean="0"/>
              <a:t>mapper</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30 </a:t>
            </a:r>
            <a:r>
              <a:rPr lang="de-AT" baseline="0" dirty="0" err="1" smtClean="0"/>
              <a:t>or</a:t>
            </a:r>
            <a:r>
              <a:rPr lang="de-AT" baseline="0" dirty="0" smtClean="0"/>
              <a:t> </a:t>
            </a:r>
            <a:r>
              <a:rPr lang="de-AT" baseline="0" dirty="0" err="1" smtClean="0"/>
              <a:t>more</a:t>
            </a:r>
            <a:r>
              <a:rPr lang="de-AT" baseline="0" dirty="0" smtClean="0"/>
              <a:t>. Even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we</a:t>
            </a:r>
            <a:r>
              <a:rPr lang="de-AT" baseline="0" dirty="0" smtClean="0"/>
              <a:t> </a:t>
            </a:r>
            <a:r>
              <a:rPr lang="de-AT" baseline="0" dirty="0" err="1" smtClean="0"/>
              <a:t>only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classes</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can</a:t>
            </a:r>
            <a:r>
              <a:rPr lang="de-AT" baseline="0" dirty="0" smtClean="0"/>
              <a:t> do </a:t>
            </a:r>
            <a:r>
              <a:rPr lang="de-AT" baseline="0" dirty="0" err="1" smtClean="0"/>
              <a:t>the</a:t>
            </a:r>
            <a:r>
              <a:rPr lang="de-AT" baseline="0" dirty="0" smtClean="0"/>
              <a:t> </a:t>
            </a:r>
            <a:r>
              <a:rPr lang="de-AT" baseline="0" dirty="0" err="1" smtClean="0"/>
              <a:t>rest</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28</a:t>
            </a:fld>
            <a:endParaRPr lang="de-AT"/>
          </a:p>
        </p:txBody>
      </p:sp>
    </p:spTree>
    <p:extLst>
      <p:ext uri="{BB962C8B-B14F-4D97-AF65-F5344CB8AC3E}">
        <p14:creationId xmlns:p14="http://schemas.microsoft.com/office/powerpoint/2010/main" val="7107903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Of</a:t>
            </a:r>
            <a:r>
              <a:rPr lang="de-AT" dirty="0" smtClean="0"/>
              <a:t> </a:t>
            </a:r>
            <a:r>
              <a:rPr lang="de-AT" dirty="0" err="1" smtClean="0"/>
              <a:t>course</a:t>
            </a:r>
            <a:r>
              <a:rPr lang="de-AT" dirty="0" smtClean="0"/>
              <a:t> </a:t>
            </a:r>
            <a:r>
              <a:rPr lang="de-AT" dirty="0" err="1" smtClean="0"/>
              <a:t>our</a:t>
            </a:r>
            <a:r>
              <a:rPr lang="de-AT" dirty="0" smtClean="0"/>
              <a:t> </a:t>
            </a:r>
            <a:r>
              <a:rPr lang="de-AT" dirty="0" err="1" smtClean="0"/>
              <a:t>mapper</a:t>
            </a:r>
            <a:r>
              <a:rPr lang="de-AT" dirty="0" smtClean="0"/>
              <a:t> </a:t>
            </a:r>
            <a:r>
              <a:rPr lang="de-AT" dirty="0" err="1" smtClean="0"/>
              <a:t>cannot</a:t>
            </a:r>
            <a:r>
              <a:rPr lang="de-AT" dirty="0" smtClean="0"/>
              <a:t> </a:t>
            </a:r>
            <a:r>
              <a:rPr lang="de-AT" dirty="0" err="1" smtClean="0"/>
              <a:t>gues</a:t>
            </a:r>
            <a:r>
              <a:rPr lang="de-AT" dirty="0" smtClean="0"/>
              <a:t> </a:t>
            </a:r>
            <a:r>
              <a:rPr lang="de-AT" dirty="0" err="1" smtClean="0"/>
              <a:t>what</a:t>
            </a:r>
            <a:r>
              <a:rPr lang="de-AT" dirty="0" smtClean="0"/>
              <a:t> </a:t>
            </a:r>
            <a:r>
              <a:rPr lang="de-AT" dirty="0" err="1" smtClean="0"/>
              <a:t>it</a:t>
            </a:r>
            <a:r>
              <a:rPr lang="de-AT" dirty="0" smtClean="0"/>
              <a:t> </a:t>
            </a:r>
            <a:r>
              <a:rPr lang="de-AT" dirty="0" err="1" smtClean="0"/>
              <a:t>should</a:t>
            </a:r>
            <a:r>
              <a:rPr lang="de-AT" dirty="0" smtClean="0"/>
              <a:t> </a:t>
            </a:r>
            <a:r>
              <a:rPr lang="de-AT" dirty="0" err="1" smtClean="0"/>
              <a:t>map</a:t>
            </a:r>
            <a:r>
              <a:rPr lang="de-AT" dirty="0" smtClean="0"/>
              <a:t>,</a:t>
            </a:r>
            <a:r>
              <a:rPr lang="de-AT" baseline="0" dirty="0" smtClean="0"/>
              <a:t> so </a:t>
            </a:r>
            <a:r>
              <a:rPr lang="de-AT" baseline="0" dirty="0" err="1" smtClean="0"/>
              <a:t>we</a:t>
            </a:r>
            <a:r>
              <a:rPr lang="de-AT" baseline="0" dirty="0" smtClean="0"/>
              <a:t> </a:t>
            </a:r>
            <a:r>
              <a:rPr lang="de-AT" baseline="0" dirty="0" err="1" smtClean="0"/>
              <a:t>introduced</a:t>
            </a:r>
            <a:r>
              <a:rPr lang="de-AT" baseline="0" dirty="0" smtClean="0"/>
              <a:t> </a:t>
            </a:r>
            <a:r>
              <a:rPr lang="de-AT" baseline="0" dirty="0" err="1" smtClean="0"/>
              <a:t>some</a:t>
            </a:r>
            <a:r>
              <a:rPr lang="de-AT" baseline="0" dirty="0" smtClean="0"/>
              <a:t> </a:t>
            </a:r>
            <a:r>
              <a:rPr lang="de-AT" baseline="0" dirty="0" err="1" smtClean="0"/>
              <a:t>name</a:t>
            </a:r>
            <a:r>
              <a:rPr lang="de-AT" baseline="0" dirty="0" smtClean="0"/>
              <a:t> </a:t>
            </a:r>
            <a:r>
              <a:rPr lang="de-AT" baseline="0" dirty="0" err="1" smtClean="0"/>
              <a:t>conventions</a:t>
            </a:r>
            <a:r>
              <a:rPr lang="de-AT" baseline="0" dirty="0" smtClean="0"/>
              <a:t> in </a:t>
            </a:r>
            <a:r>
              <a:rPr lang="de-AT" baseline="0" dirty="0" err="1" smtClean="0"/>
              <a:t>our</a:t>
            </a:r>
            <a:r>
              <a:rPr lang="de-AT" baseline="0" dirty="0" smtClean="0"/>
              <a:t> </a:t>
            </a:r>
            <a:r>
              <a:rPr lang="de-AT" baseline="0" dirty="0" err="1" smtClean="0"/>
              <a:t>prgramm</a:t>
            </a:r>
            <a:r>
              <a:rPr lang="de-AT" baseline="0" dirty="0" smtClean="0"/>
              <a:t>.</a:t>
            </a:r>
          </a:p>
          <a:p>
            <a:r>
              <a:rPr lang="de-AT" baseline="0" dirty="0" err="1" smtClean="0"/>
              <a:t>Hibernate</a:t>
            </a:r>
            <a:r>
              <a:rPr lang="de-AT" baseline="0" dirty="0" smtClean="0"/>
              <a:t> </a:t>
            </a:r>
            <a:r>
              <a:rPr lang="de-AT" baseline="0" dirty="0" err="1" smtClean="0"/>
              <a:t>classes</a:t>
            </a:r>
            <a:r>
              <a:rPr lang="de-AT" baseline="0" dirty="0" smtClean="0"/>
              <a:t> </a:t>
            </a:r>
            <a:r>
              <a:rPr lang="de-AT" baseline="0" dirty="0" err="1" smtClean="0"/>
              <a:t>start</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prequel</a:t>
            </a:r>
            <a:r>
              <a:rPr lang="de-AT" baseline="0" dirty="0" smtClean="0"/>
              <a:t> DB, </a:t>
            </a:r>
            <a:r>
              <a:rPr lang="de-AT" baseline="0" dirty="0" err="1" smtClean="0"/>
              <a:t>the</a:t>
            </a:r>
            <a:r>
              <a:rPr lang="de-AT" baseline="0" dirty="0" smtClean="0"/>
              <a:t> </a:t>
            </a:r>
            <a:r>
              <a:rPr lang="de-AT" baseline="0" dirty="0" err="1" smtClean="0"/>
              <a:t>rest</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name</a:t>
            </a:r>
            <a:r>
              <a:rPr lang="de-AT" baseline="0" dirty="0" smtClean="0"/>
              <a:t> </a:t>
            </a:r>
            <a:r>
              <a:rPr lang="de-AT" baseline="0" dirty="0" err="1" smtClean="0"/>
              <a:t>is</a:t>
            </a:r>
            <a:r>
              <a:rPr lang="de-AT" baseline="0" dirty="0" smtClean="0"/>
              <a:t> </a:t>
            </a:r>
            <a:r>
              <a:rPr lang="de-AT" baseline="0" dirty="0" err="1" smtClean="0"/>
              <a:t>the</a:t>
            </a:r>
            <a:r>
              <a:rPr lang="de-AT" baseline="0" dirty="0" smtClean="0"/>
              <a:t> same. Also </a:t>
            </a:r>
            <a:r>
              <a:rPr lang="de-AT" baseline="0" dirty="0" err="1" smtClean="0"/>
              <a:t>the</a:t>
            </a:r>
            <a:r>
              <a:rPr lang="de-AT" baseline="0" dirty="0" smtClean="0"/>
              <a:t> </a:t>
            </a:r>
            <a:r>
              <a:rPr lang="de-AT" baseline="0" dirty="0" err="1" smtClean="0"/>
              <a:t>getter</a:t>
            </a:r>
            <a:r>
              <a:rPr lang="de-AT" baseline="0" dirty="0" smtClean="0"/>
              <a:t> </a:t>
            </a:r>
            <a:r>
              <a:rPr lang="de-AT" baseline="0" dirty="0" err="1" smtClean="0"/>
              <a:t>and</a:t>
            </a:r>
            <a:r>
              <a:rPr lang="de-AT" baseline="0" dirty="0" smtClean="0"/>
              <a:t> </a:t>
            </a:r>
            <a:r>
              <a:rPr lang="de-AT" baseline="0" dirty="0" err="1" smtClean="0"/>
              <a:t>setter</a:t>
            </a:r>
            <a:r>
              <a:rPr lang="de-AT" baseline="0" dirty="0" smtClean="0"/>
              <a:t> </a:t>
            </a:r>
            <a:r>
              <a:rPr lang="de-AT" baseline="0" dirty="0" err="1" smtClean="0"/>
              <a:t>Method</a:t>
            </a:r>
            <a:r>
              <a:rPr lang="de-AT" baseline="0" dirty="0" smtClean="0"/>
              <a:t> on </a:t>
            </a:r>
            <a:r>
              <a:rPr lang="de-AT" baseline="0" dirty="0" err="1" smtClean="0"/>
              <a:t>both</a:t>
            </a:r>
            <a:r>
              <a:rPr lang="de-AT" baseline="0" dirty="0" smtClean="0"/>
              <a:t> </a:t>
            </a:r>
            <a:r>
              <a:rPr lang="de-AT" baseline="0" dirty="0" err="1" smtClean="0"/>
              <a:t>sides</a:t>
            </a:r>
            <a:r>
              <a:rPr lang="de-AT" baseline="0" dirty="0" smtClean="0"/>
              <a:t> </a:t>
            </a:r>
            <a:r>
              <a:rPr lang="de-AT" baseline="0" dirty="0" err="1" smtClean="0"/>
              <a:t>need</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named</a:t>
            </a:r>
            <a:r>
              <a:rPr lang="de-AT" baseline="0" dirty="0" smtClean="0"/>
              <a:t> </a:t>
            </a:r>
            <a:r>
              <a:rPr lang="de-AT" baseline="0" dirty="0" err="1" smtClean="0"/>
              <a:t>the</a:t>
            </a:r>
            <a:r>
              <a:rPr lang="de-AT" baseline="0" dirty="0" smtClean="0"/>
              <a:t> same.</a:t>
            </a:r>
          </a:p>
          <a:p>
            <a:r>
              <a:rPr lang="de-AT" baseline="0" dirty="0" err="1" smtClean="0"/>
              <a:t>To</a:t>
            </a:r>
            <a:r>
              <a:rPr lang="de-AT" baseline="0" dirty="0" smtClean="0"/>
              <a:t> check </a:t>
            </a:r>
            <a:r>
              <a:rPr lang="de-AT" baseline="0" dirty="0" err="1" smtClean="0"/>
              <a:t>for</a:t>
            </a:r>
            <a:r>
              <a:rPr lang="de-AT" baseline="0" dirty="0" smtClean="0"/>
              <a:t> </a:t>
            </a:r>
            <a:r>
              <a:rPr lang="de-AT" baseline="0" dirty="0" err="1" smtClean="0"/>
              <a:t>errors</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 </a:t>
            </a:r>
            <a:r>
              <a:rPr lang="de-AT" baseline="0" dirty="0" err="1" smtClean="0"/>
              <a:t>small</a:t>
            </a:r>
            <a:r>
              <a:rPr lang="de-AT" baseline="0" dirty="0" smtClean="0"/>
              <a:t> </a:t>
            </a:r>
            <a:r>
              <a:rPr lang="de-AT" baseline="0" dirty="0" err="1" smtClean="0"/>
              <a:t>test</a:t>
            </a:r>
            <a:r>
              <a:rPr lang="de-AT" baseline="0" dirty="0" smtClean="0"/>
              <a:t> </a:t>
            </a:r>
            <a:r>
              <a:rPr lang="de-AT" baseline="0" dirty="0" err="1" smtClean="0"/>
              <a:t>programm</a:t>
            </a:r>
            <a:r>
              <a:rPr lang="de-AT" baseline="0" dirty="0" smtClean="0"/>
              <a:t>, </a:t>
            </a:r>
            <a:r>
              <a:rPr lang="de-AT" baseline="0" dirty="0" err="1" smtClean="0"/>
              <a:t>that</a:t>
            </a:r>
            <a:r>
              <a:rPr lang="de-AT" baseline="0" dirty="0" smtClean="0"/>
              <a:t> </a:t>
            </a:r>
            <a:r>
              <a:rPr lang="de-AT" baseline="0" dirty="0" err="1" smtClean="0"/>
              <a:t>checks</a:t>
            </a:r>
            <a:r>
              <a:rPr lang="de-AT" baseline="0" dirty="0" smtClean="0"/>
              <a:t> </a:t>
            </a:r>
            <a:r>
              <a:rPr lang="de-AT" baseline="0" dirty="0" err="1" smtClean="0"/>
              <a:t>the</a:t>
            </a:r>
            <a:r>
              <a:rPr lang="de-AT" baseline="0" dirty="0" smtClean="0"/>
              <a:t> </a:t>
            </a:r>
            <a:r>
              <a:rPr lang="de-AT" baseline="0" dirty="0" err="1" smtClean="0"/>
              <a:t>conventions</a:t>
            </a:r>
            <a:r>
              <a:rPr lang="de-AT" baseline="0" dirty="0" smtClean="0"/>
              <a:t>.</a:t>
            </a:r>
          </a:p>
          <a:p>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assign</a:t>
            </a:r>
            <a:r>
              <a:rPr lang="de-AT" baseline="0" dirty="0" smtClean="0"/>
              <a:t> all </a:t>
            </a:r>
            <a:r>
              <a:rPr lang="de-AT" baseline="0" dirty="0" err="1" smtClean="0"/>
              <a:t>values</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new</a:t>
            </a:r>
            <a:r>
              <a:rPr lang="de-AT" baseline="0" dirty="0" smtClean="0"/>
              <a:t> </a:t>
            </a:r>
            <a:r>
              <a:rPr lang="de-AT" baseline="0" dirty="0" err="1" smtClean="0"/>
              <a:t>objects</a:t>
            </a:r>
            <a:r>
              <a:rPr lang="de-AT" baseline="0" dirty="0" smtClean="0"/>
              <a:t>, </a:t>
            </a:r>
            <a:r>
              <a:rPr lang="de-AT" baseline="0" dirty="0" err="1" smtClean="0"/>
              <a:t>lazy</a:t>
            </a:r>
            <a:r>
              <a:rPr lang="de-AT" baseline="0" dirty="0" smtClean="0"/>
              <a:t> </a:t>
            </a:r>
            <a:r>
              <a:rPr lang="de-AT" baseline="0" dirty="0" err="1" smtClean="0"/>
              <a:t>fetching</a:t>
            </a:r>
            <a:r>
              <a:rPr lang="de-AT" baseline="0" dirty="0" smtClean="0"/>
              <a:t> </a:t>
            </a:r>
            <a:r>
              <a:rPr lang="de-AT" baseline="0" dirty="0" err="1" smtClean="0"/>
              <a:t>is</a:t>
            </a:r>
            <a:r>
              <a:rPr lang="de-AT" baseline="0" dirty="0" smtClean="0"/>
              <a:t> </a:t>
            </a:r>
            <a:r>
              <a:rPr lang="de-AT" baseline="0" dirty="0" err="1" smtClean="0"/>
              <a:t>impossible</a:t>
            </a:r>
            <a:r>
              <a:rPr lang="de-AT" baseline="0" dirty="0" smtClean="0"/>
              <a:t>. All </a:t>
            </a:r>
            <a:r>
              <a:rPr lang="de-AT" baseline="0" dirty="0" err="1" smtClean="0"/>
              <a:t>values</a:t>
            </a:r>
            <a:r>
              <a:rPr lang="de-AT" baseline="0" dirty="0" smtClean="0"/>
              <a:t> </a:t>
            </a:r>
            <a:r>
              <a:rPr lang="de-AT" baseline="0" dirty="0" err="1" smtClean="0"/>
              <a:t>are</a:t>
            </a:r>
            <a:r>
              <a:rPr lang="de-AT" baseline="0" dirty="0" smtClean="0"/>
              <a:t> </a:t>
            </a:r>
            <a:r>
              <a:rPr lang="de-AT" baseline="0" dirty="0" err="1" smtClean="0"/>
              <a:t>requested</a:t>
            </a:r>
            <a:r>
              <a:rPr lang="de-AT" baseline="0" dirty="0" smtClean="0"/>
              <a:t> </a:t>
            </a:r>
            <a:r>
              <a:rPr lang="de-AT" baseline="0" dirty="0" err="1" smtClean="0"/>
              <a:t>and</a:t>
            </a:r>
            <a:r>
              <a:rPr lang="de-AT" baseline="0" dirty="0" smtClean="0"/>
              <a:t> so </a:t>
            </a:r>
            <a:r>
              <a:rPr lang="de-AT" baseline="0" dirty="0" err="1" smtClean="0"/>
              <a:t>they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read</a:t>
            </a:r>
            <a:r>
              <a:rPr lang="de-AT" baseline="0" dirty="0" smtClean="0"/>
              <a:t>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This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big</a:t>
            </a:r>
            <a:r>
              <a:rPr lang="de-AT" baseline="0" dirty="0" smtClean="0"/>
              <a:t> </a:t>
            </a:r>
            <a:r>
              <a:rPr lang="de-AT" baseline="0" dirty="0" err="1" smtClean="0"/>
              <a:t>problem</a:t>
            </a:r>
            <a:r>
              <a:rPr lang="de-AT" baseline="0" dirty="0" smtClean="0"/>
              <a:t> </a:t>
            </a:r>
            <a:r>
              <a:rPr lang="de-AT" baseline="0" dirty="0" err="1" smtClean="0"/>
              <a:t>because</a:t>
            </a:r>
            <a:r>
              <a:rPr lang="de-AT" baseline="0" dirty="0" smtClean="0"/>
              <a:t> so, </a:t>
            </a:r>
            <a:r>
              <a:rPr lang="de-AT" baseline="0" dirty="0" err="1" smtClean="0"/>
              <a:t>we</a:t>
            </a:r>
            <a:r>
              <a:rPr lang="de-AT" baseline="0" dirty="0" smtClean="0"/>
              <a:t> </a:t>
            </a:r>
            <a:r>
              <a:rPr lang="de-AT" baseline="0" dirty="0" err="1" smtClean="0"/>
              <a:t>read</a:t>
            </a:r>
            <a:r>
              <a:rPr lang="de-AT" baseline="0" dirty="0" smtClean="0"/>
              <a:t> </a:t>
            </a:r>
            <a:r>
              <a:rPr lang="de-AT" baseline="0" dirty="0" err="1" smtClean="0"/>
              <a:t>the</a:t>
            </a:r>
            <a:r>
              <a:rPr lang="de-AT" baseline="0" dirty="0" smtClean="0"/>
              <a:t> </a:t>
            </a:r>
            <a:r>
              <a:rPr lang="de-AT" baseline="0" dirty="0" err="1" smtClean="0"/>
              <a:t>data</a:t>
            </a:r>
            <a:r>
              <a:rPr lang="de-AT" baseline="0" dirty="0" smtClean="0"/>
              <a:t> </a:t>
            </a:r>
            <a:r>
              <a:rPr lang="de-AT" baseline="0" dirty="0" err="1" smtClean="0"/>
              <a:t>once</a:t>
            </a:r>
            <a:r>
              <a:rPr lang="de-AT" baseline="0" dirty="0" smtClean="0"/>
              <a:t> </a:t>
            </a:r>
            <a:r>
              <a:rPr lang="de-AT" baseline="0" dirty="0" err="1" smtClean="0"/>
              <a:t>and</a:t>
            </a:r>
            <a:r>
              <a:rPr lang="de-AT" baseline="0" dirty="0" smtClean="0"/>
              <a:t> </a:t>
            </a:r>
            <a:r>
              <a:rPr lang="de-AT" baseline="0" dirty="0" err="1" smtClean="0"/>
              <a:t>hibernate</a:t>
            </a:r>
            <a:r>
              <a:rPr lang="de-AT" baseline="0" dirty="0" smtClean="0"/>
              <a:t> </a:t>
            </a:r>
            <a:r>
              <a:rPr lang="de-AT" baseline="0" dirty="0" err="1" smtClean="0"/>
              <a:t>caches</a:t>
            </a:r>
            <a:r>
              <a:rPr lang="de-AT" baseline="0" dirty="0" smtClean="0"/>
              <a:t> it. AT </a:t>
            </a:r>
            <a:r>
              <a:rPr lang="de-AT" baseline="0" dirty="0" err="1" smtClean="0"/>
              <a:t>the</a:t>
            </a:r>
            <a:r>
              <a:rPr lang="de-AT" baseline="0" dirty="0" smtClean="0"/>
              <a:t> beginn </a:t>
            </a:r>
            <a:r>
              <a:rPr lang="de-AT" baseline="0" dirty="0" err="1" smtClean="0"/>
              <a:t>of</a:t>
            </a:r>
            <a:r>
              <a:rPr lang="de-AT" baseline="0" dirty="0" smtClean="0"/>
              <a:t> a </a:t>
            </a:r>
            <a:r>
              <a:rPr lang="de-AT" baseline="0" dirty="0" err="1" smtClean="0"/>
              <a:t>process</a:t>
            </a:r>
            <a:r>
              <a:rPr lang="de-AT" baseline="0" dirty="0" smtClean="0"/>
              <a:t> </a:t>
            </a:r>
            <a:r>
              <a:rPr lang="de-AT" baseline="0" dirty="0" err="1" smtClean="0"/>
              <a:t>the</a:t>
            </a:r>
            <a:r>
              <a:rPr lang="de-AT" baseline="0" dirty="0" smtClean="0"/>
              <a:t> </a:t>
            </a:r>
            <a:r>
              <a:rPr lang="de-AT" baseline="0" dirty="0" err="1" smtClean="0"/>
              <a:t>programm</a:t>
            </a:r>
            <a:r>
              <a:rPr lang="de-AT" baseline="0" dirty="0" smtClean="0"/>
              <a:t> </a:t>
            </a:r>
            <a:r>
              <a:rPr lang="de-AT" baseline="0" dirty="0" err="1" smtClean="0"/>
              <a:t>needs</a:t>
            </a:r>
            <a:r>
              <a:rPr lang="de-AT" baseline="0" dirty="0" smtClean="0"/>
              <a:t> a </a:t>
            </a:r>
            <a:r>
              <a:rPr lang="de-AT" baseline="0" dirty="0" err="1" smtClean="0"/>
              <a:t>bit</a:t>
            </a:r>
            <a:r>
              <a:rPr lang="de-AT" baseline="0" dirty="0" smtClean="0"/>
              <a:t> </a:t>
            </a:r>
            <a:r>
              <a:rPr lang="de-AT" baseline="0" dirty="0" err="1" smtClean="0"/>
              <a:t>more</a:t>
            </a:r>
            <a:r>
              <a:rPr lang="de-AT" baseline="0" dirty="0" smtClean="0"/>
              <a:t> time, but after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gets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otherwise</a:t>
            </a:r>
            <a:r>
              <a:rPr lang="de-AT" baseline="0" dirty="0" smtClean="0"/>
              <a:t>.</a:t>
            </a:r>
          </a:p>
          <a:p>
            <a:r>
              <a:rPr lang="de-AT" baseline="0" dirty="0" smtClean="0"/>
              <a:t>The </a:t>
            </a:r>
            <a:r>
              <a:rPr lang="de-AT" baseline="0" dirty="0" err="1" smtClean="0"/>
              <a:t>biggest</a:t>
            </a:r>
            <a:r>
              <a:rPr lang="de-AT" baseline="0" dirty="0" smtClean="0"/>
              <a:t> </a:t>
            </a:r>
            <a:r>
              <a:rPr lang="de-AT" baseline="0" dirty="0" err="1" smtClean="0"/>
              <a:t>problem</a:t>
            </a:r>
            <a:r>
              <a:rPr lang="de-AT" baseline="0" dirty="0" smtClean="0"/>
              <a:t> in </a:t>
            </a:r>
            <a:r>
              <a:rPr lang="de-AT" baseline="0" dirty="0" err="1" smtClean="0"/>
              <a:t>the</a:t>
            </a:r>
            <a:r>
              <a:rPr lang="de-AT" baseline="0" dirty="0" smtClean="0"/>
              <a:t> </a:t>
            </a:r>
            <a:r>
              <a:rPr lang="de-AT" baseline="0" dirty="0" err="1" smtClean="0"/>
              <a:t>development</a:t>
            </a:r>
            <a:r>
              <a:rPr lang="de-AT" baseline="0" dirty="0" smtClean="0"/>
              <a:t> was </a:t>
            </a:r>
            <a:r>
              <a:rPr lang="de-AT" baseline="0" dirty="0" err="1" smtClean="0"/>
              <a:t>that</a:t>
            </a:r>
            <a:r>
              <a:rPr lang="de-AT" baseline="0" dirty="0" smtClean="0"/>
              <a:t> </a:t>
            </a:r>
            <a:r>
              <a:rPr lang="de-AT" baseline="0" dirty="0" err="1" smtClean="0"/>
              <a:t>some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objects</a:t>
            </a:r>
            <a:r>
              <a:rPr lang="de-AT" baseline="0" dirty="0" smtClean="0"/>
              <a:t> </a:t>
            </a:r>
            <a:r>
              <a:rPr lang="de-AT" baseline="0" dirty="0" err="1" smtClean="0"/>
              <a:t>refer</a:t>
            </a:r>
            <a:r>
              <a:rPr lang="de-AT" baseline="0" dirty="0" smtClean="0"/>
              <a:t> </a:t>
            </a:r>
            <a:r>
              <a:rPr lang="de-AT" baseline="0" dirty="0" err="1" smtClean="0"/>
              <a:t>themselves</a:t>
            </a:r>
            <a:r>
              <a:rPr lang="de-AT" baseline="0" dirty="0" smtClean="0"/>
              <a:t> in </a:t>
            </a:r>
            <a:r>
              <a:rPr lang="de-AT" baseline="0" dirty="0" err="1" smtClean="0"/>
              <a:t>both</a:t>
            </a:r>
            <a:r>
              <a:rPr lang="de-AT" baseline="0" dirty="0" smtClean="0"/>
              <a:t> </a:t>
            </a:r>
            <a:r>
              <a:rPr lang="de-AT" baseline="0" dirty="0" err="1" smtClean="0"/>
              <a:t>ways</a:t>
            </a:r>
            <a:r>
              <a:rPr lang="de-AT" baseline="0" dirty="0" smtClean="0"/>
              <a:t>. So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map</a:t>
            </a:r>
            <a:r>
              <a:rPr lang="de-AT" baseline="0" dirty="0" smtClean="0"/>
              <a:t> an </a:t>
            </a:r>
            <a:r>
              <a:rPr lang="de-AT" baseline="0" dirty="0" err="1" smtClean="0"/>
              <a:t>Invoice</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InvoiceItems</a:t>
            </a:r>
            <a:r>
              <a:rPr lang="de-AT" baseline="0" dirty="0" smtClean="0"/>
              <a:t> </a:t>
            </a:r>
            <a:r>
              <a:rPr lang="de-AT" baseline="0" dirty="0" err="1" smtClean="0"/>
              <a:t>and</a:t>
            </a:r>
            <a:r>
              <a:rPr lang="de-AT" baseline="0" dirty="0" smtClean="0"/>
              <a:t> </a:t>
            </a:r>
            <a:r>
              <a:rPr lang="de-AT" baseline="0" dirty="0" err="1" smtClean="0"/>
              <a:t>then</a:t>
            </a:r>
            <a:r>
              <a:rPr lang="de-AT" baseline="0" dirty="0" smtClean="0"/>
              <a:t> </a:t>
            </a:r>
            <a:r>
              <a:rPr lang="de-AT" baseline="0" dirty="0" err="1" smtClean="0"/>
              <a:t>it</a:t>
            </a:r>
            <a:r>
              <a:rPr lang="de-AT" baseline="0" dirty="0" smtClean="0"/>
              <a:t> </a:t>
            </a:r>
            <a:r>
              <a:rPr lang="de-AT" baseline="0" dirty="0" err="1" smtClean="0"/>
              <a:t>maps</a:t>
            </a:r>
            <a:r>
              <a:rPr lang="de-AT" baseline="0" dirty="0" smtClean="0"/>
              <a:t> </a:t>
            </a:r>
            <a:r>
              <a:rPr lang="de-AT" baseline="0" dirty="0" err="1" smtClean="0"/>
              <a:t>the</a:t>
            </a:r>
            <a:r>
              <a:rPr lang="de-AT" baseline="0" dirty="0" smtClean="0"/>
              <a:t> </a:t>
            </a:r>
            <a:r>
              <a:rPr lang="de-AT" baseline="0" dirty="0" err="1" smtClean="0"/>
              <a:t>Invoice</a:t>
            </a:r>
            <a:r>
              <a:rPr lang="de-AT" baseline="0" dirty="0" smtClean="0"/>
              <a:t> </a:t>
            </a:r>
            <a:r>
              <a:rPr lang="de-AT" baseline="0" dirty="0" err="1" smtClean="0"/>
              <a:t>agian</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29</a:t>
            </a:fld>
            <a:endParaRPr lang="de-AT"/>
          </a:p>
        </p:txBody>
      </p:sp>
    </p:spTree>
    <p:extLst>
      <p:ext uri="{BB962C8B-B14F-4D97-AF65-F5344CB8AC3E}">
        <p14:creationId xmlns:p14="http://schemas.microsoft.com/office/powerpoint/2010/main" val="33765562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Our</a:t>
            </a:r>
            <a:r>
              <a:rPr lang="de-AT" dirty="0" smtClean="0"/>
              <a:t> </a:t>
            </a:r>
            <a:r>
              <a:rPr lang="de-AT" dirty="0" err="1" smtClean="0"/>
              <a:t>first</a:t>
            </a:r>
            <a:r>
              <a:rPr lang="de-AT" dirty="0" smtClean="0"/>
              <a:t> </a:t>
            </a:r>
            <a:r>
              <a:rPr lang="de-AT" dirty="0" err="1" smtClean="0"/>
              <a:t>workaround</a:t>
            </a:r>
            <a:r>
              <a:rPr lang="de-AT" dirty="0" smtClean="0"/>
              <a:t> was </a:t>
            </a:r>
            <a:r>
              <a:rPr lang="de-AT" dirty="0" err="1" smtClean="0"/>
              <a:t>to</a:t>
            </a:r>
            <a:r>
              <a:rPr lang="de-AT" dirty="0" smtClean="0"/>
              <a:t> </a:t>
            </a:r>
            <a:r>
              <a:rPr lang="de-AT" dirty="0" err="1" smtClean="0"/>
              <a:t>depth</a:t>
            </a:r>
            <a:r>
              <a:rPr lang="de-AT" dirty="0" smtClean="0"/>
              <a:t> </a:t>
            </a:r>
            <a:r>
              <a:rPr lang="de-AT" dirty="0" err="1" smtClean="0"/>
              <a:t>limit</a:t>
            </a:r>
            <a:r>
              <a:rPr lang="de-AT" dirty="0" smtClean="0"/>
              <a:t> </a:t>
            </a:r>
            <a:r>
              <a:rPr lang="de-AT" dirty="0" err="1" smtClean="0"/>
              <a:t>the</a:t>
            </a:r>
            <a:r>
              <a:rPr lang="de-AT" dirty="0" smtClean="0"/>
              <a:t> </a:t>
            </a:r>
            <a:r>
              <a:rPr lang="de-AT" dirty="0" err="1" smtClean="0"/>
              <a:t>mapping</a:t>
            </a:r>
            <a:r>
              <a:rPr lang="de-AT" dirty="0" smtClean="0"/>
              <a:t> </a:t>
            </a:r>
            <a:r>
              <a:rPr lang="de-AT" dirty="0" err="1" smtClean="0"/>
              <a:t>process</a:t>
            </a:r>
            <a:r>
              <a:rPr lang="de-AT" dirty="0" smtClean="0"/>
              <a:t>. So </a:t>
            </a:r>
            <a:r>
              <a:rPr lang="de-AT" dirty="0" err="1" smtClean="0"/>
              <a:t>the</a:t>
            </a:r>
            <a:r>
              <a:rPr lang="de-AT" dirty="0" smtClean="0"/>
              <a:t> </a:t>
            </a:r>
            <a:r>
              <a:rPr lang="de-AT" dirty="0" err="1" smtClean="0"/>
              <a:t>object</a:t>
            </a:r>
            <a:r>
              <a:rPr lang="de-AT" baseline="0" dirty="0" smtClean="0"/>
              <a:t> </a:t>
            </a:r>
            <a:r>
              <a:rPr lang="de-AT" baseline="0" dirty="0" err="1" smtClean="0"/>
              <a:t>got</a:t>
            </a:r>
            <a:r>
              <a:rPr lang="de-AT" baseline="0" dirty="0" smtClean="0"/>
              <a:t> </a:t>
            </a:r>
            <a:r>
              <a:rPr lang="de-AT" baseline="0" dirty="0" err="1" smtClean="0"/>
              <a:t>mapped</a:t>
            </a:r>
            <a:r>
              <a:rPr lang="de-AT" baseline="0" dirty="0" smtClean="0"/>
              <a:t> </a:t>
            </a:r>
            <a:r>
              <a:rPr lang="de-AT" baseline="0" dirty="0" err="1" smtClean="0"/>
              <a:t>several</a:t>
            </a:r>
            <a:r>
              <a:rPr lang="de-AT" baseline="0" dirty="0" smtClean="0"/>
              <a:t> </a:t>
            </a:r>
            <a:r>
              <a:rPr lang="de-AT" baseline="0" dirty="0" err="1" smtClean="0"/>
              <a:t>times</a:t>
            </a:r>
            <a:r>
              <a:rPr lang="de-AT" baseline="0" dirty="0" smtClean="0"/>
              <a:t>, but </a:t>
            </a:r>
            <a:r>
              <a:rPr lang="de-AT" baseline="0" dirty="0" err="1" smtClean="0"/>
              <a:t>it</a:t>
            </a:r>
            <a:r>
              <a:rPr lang="de-AT" baseline="0" dirty="0" smtClean="0"/>
              <a:t> </a:t>
            </a:r>
            <a:r>
              <a:rPr lang="de-AT" baseline="0" dirty="0" err="1" smtClean="0"/>
              <a:t>stoped</a:t>
            </a:r>
            <a:r>
              <a:rPr lang="de-AT" baseline="0" dirty="0" smtClean="0"/>
              <a:t> after </a:t>
            </a:r>
            <a:r>
              <a:rPr lang="de-AT" baseline="0" dirty="0" err="1" smtClean="0"/>
              <a:t>some</a:t>
            </a:r>
            <a:r>
              <a:rPr lang="de-AT" baseline="0" dirty="0" smtClean="0"/>
              <a:t> </a:t>
            </a:r>
            <a:r>
              <a:rPr lang="de-AT" baseline="0" dirty="0" err="1" smtClean="0"/>
              <a:t>iterations</a:t>
            </a:r>
            <a:r>
              <a:rPr lang="de-AT" baseline="0" dirty="0" smtClean="0"/>
              <a:t>.</a:t>
            </a:r>
          </a:p>
          <a:p>
            <a:r>
              <a:rPr lang="de-AT" baseline="0" dirty="0" smtClean="0"/>
              <a:t>This </a:t>
            </a:r>
            <a:r>
              <a:rPr lang="de-AT" baseline="0" dirty="0" err="1" smtClean="0"/>
              <a:t>solution</a:t>
            </a:r>
            <a:r>
              <a:rPr lang="de-AT" baseline="0" dirty="0" smtClean="0"/>
              <a:t> was </a:t>
            </a:r>
            <a:r>
              <a:rPr lang="de-AT" baseline="0" dirty="0" err="1" smtClean="0"/>
              <a:t>slow</a:t>
            </a:r>
            <a:r>
              <a:rPr lang="de-AT" baseline="0" dirty="0" smtClean="0"/>
              <a:t> </a:t>
            </a:r>
            <a:r>
              <a:rPr lang="de-AT" baseline="0" dirty="0" err="1" smtClean="0"/>
              <a:t>and</a:t>
            </a:r>
            <a:r>
              <a:rPr lang="de-AT" baseline="0" dirty="0" smtClean="0"/>
              <a:t> not all </a:t>
            </a:r>
            <a:r>
              <a:rPr lang="de-AT" baseline="0" dirty="0" err="1" smtClean="0"/>
              <a:t>data</a:t>
            </a:r>
            <a:r>
              <a:rPr lang="de-AT" baseline="0" dirty="0" smtClean="0"/>
              <a:t> was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a:p>
            <a:r>
              <a:rPr lang="de-AT" baseline="0" dirty="0" smtClean="0"/>
              <a:t>In </a:t>
            </a:r>
            <a:r>
              <a:rPr lang="de-AT" baseline="0" dirty="0" err="1" smtClean="0"/>
              <a:t>further</a:t>
            </a:r>
            <a:r>
              <a:rPr lang="de-AT" baseline="0" dirty="0" smtClean="0"/>
              <a:t> </a:t>
            </a:r>
            <a:r>
              <a:rPr lang="de-AT" baseline="0" dirty="0" err="1" smtClean="0"/>
              <a:t>development</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rewriten</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and</a:t>
            </a:r>
            <a:r>
              <a:rPr lang="de-AT" baseline="0" dirty="0" smtClean="0"/>
              <a:t> </a:t>
            </a:r>
            <a:r>
              <a:rPr lang="de-AT" baseline="0" dirty="0" err="1" smtClean="0"/>
              <a:t>now</a:t>
            </a:r>
            <a:r>
              <a:rPr lang="de-AT" baseline="0" dirty="0" smtClean="0"/>
              <a:t> </a:t>
            </a:r>
            <a:r>
              <a:rPr lang="de-AT" baseline="0" dirty="0" err="1" smtClean="0"/>
              <a:t>we</a:t>
            </a:r>
            <a:r>
              <a:rPr lang="de-AT" baseline="0" dirty="0" smtClean="0"/>
              <a:t> save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objects</a:t>
            </a:r>
            <a:r>
              <a:rPr lang="de-AT" baseline="0" dirty="0" smtClean="0"/>
              <a:t> in a </a:t>
            </a:r>
            <a:r>
              <a:rPr lang="de-AT" baseline="0" dirty="0" err="1" smtClean="0"/>
              <a:t>HashMap</a:t>
            </a:r>
            <a:r>
              <a:rPr lang="de-AT" baseline="0" dirty="0" smtClean="0"/>
              <a:t>.</a:t>
            </a:r>
          </a:p>
          <a:p>
            <a:r>
              <a:rPr lang="de-AT" baseline="0" dirty="0" err="1" smtClean="0"/>
              <a:t>If</a:t>
            </a:r>
            <a:r>
              <a:rPr lang="de-AT" baseline="0" dirty="0" smtClean="0"/>
              <a:t> an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now</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so </a:t>
            </a:r>
            <a:r>
              <a:rPr lang="de-AT" baseline="0" dirty="0" err="1" smtClean="0"/>
              <a:t>we</a:t>
            </a:r>
            <a:r>
              <a:rPr lang="de-AT" baseline="0" dirty="0" smtClean="0"/>
              <a:t> do not </a:t>
            </a:r>
            <a:r>
              <a:rPr lang="de-AT" baseline="0" dirty="0" err="1" smtClean="0"/>
              <a:t>run</a:t>
            </a:r>
            <a:r>
              <a:rPr lang="de-AT" baseline="0" dirty="0" smtClean="0"/>
              <a:t> </a:t>
            </a:r>
            <a:r>
              <a:rPr lang="de-AT" baseline="0" dirty="0" err="1" smtClean="0"/>
              <a:t>into</a:t>
            </a:r>
            <a:r>
              <a:rPr lang="de-AT" baseline="0" dirty="0" smtClean="0"/>
              <a:t> an infinite </a:t>
            </a:r>
            <a:r>
              <a:rPr lang="de-AT" baseline="0" dirty="0" err="1" smtClean="0"/>
              <a:t>loop</a:t>
            </a:r>
            <a:r>
              <a:rPr lang="de-AT" baseline="0" dirty="0" smtClean="0"/>
              <a:t>.</a:t>
            </a:r>
          </a:p>
          <a:p>
            <a:r>
              <a:rPr lang="de-AT" baseline="0" dirty="0" err="1" smtClean="0"/>
              <a:t>Our</a:t>
            </a:r>
            <a:r>
              <a:rPr lang="de-AT" baseline="0" dirty="0" smtClean="0"/>
              <a:t> </a:t>
            </a:r>
            <a:r>
              <a:rPr lang="de-AT" baseline="0" dirty="0" err="1" smtClean="0"/>
              <a:t>performance</a:t>
            </a:r>
            <a:r>
              <a:rPr lang="de-AT" baseline="0" dirty="0" smtClean="0"/>
              <a:t> </a:t>
            </a:r>
            <a:r>
              <a:rPr lang="de-AT" baseline="0" dirty="0" err="1" smtClean="0"/>
              <a:t>tests</a:t>
            </a:r>
            <a:r>
              <a:rPr lang="de-AT" baseline="0" dirty="0" smtClean="0"/>
              <a:t> </a:t>
            </a:r>
            <a:r>
              <a:rPr lang="de-AT" baseline="0" dirty="0" err="1" smtClean="0"/>
              <a:t>have</a:t>
            </a:r>
            <a:r>
              <a:rPr lang="de-AT" baseline="0" dirty="0" smtClean="0"/>
              <a:t> </a:t>
            </a:r>
            <a:r>
              <a:rPr lang="de-AT" baseline="0" dirty="0" err="1" smtClean="0"/>
              <a:t>shown</a:t>
            </a:r>
            <a:r>
              <a:rPr lang="de-AT" baseline="0" dirty="0" smtClean="0"/>
              <a:t> </a:t>
            </a:r>
            <a:r>
              <a:rPr lang="de-AT" baseline="0" dirty="0" err="1" smtClean="0"/>
              <a:t>us</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improvment</a:t>
            </a:r>
            <a:r>
              <a:rPr lang="de-AT" baseline="0" dirty="0" smtClean="0"/>
              <a:t> </a:t>
            </a:r>
            <a:r>
              <a:rPr lang="de-AT" baseline="0" dirty="0" err="1" smtClean="0"/>
              <a:t>speeded</a:t>
            </a:r>
            <a:r>
              <a:rPr lang="de-AT" baseline="0" dirty="0" smtClean="0"/>
              <a:t> </a:t>
            </a:r>
            <a:r>
              <a:rPr lang="de-AT" baseline="0" dirty="0" err="1" smtClean="0"/>
              <a:t>the</a:t>
            </a:r>
            <a:r>
              <a:rPr lang="de-AT" baseline="0" dirty="0" smtClean="0"/>
              <a:t> </a:t>
            </a:r>
            <a:r>
              <a:rPr lang="de-AT" baseline="0" dirty="0" err="1" smtClean="0"/>
              <a:t>mapping</a:t>
            </a:r>
            <a:r>
              <a:rPr lang="de-AT" baseline="0" dirty="0" smtClean="0"/>
              <a:t> </a:t>
            </a:r>
            <a:r>
              <a:rPr lang="de-AT" baseline="0" dirty="0" err="1" smtClean="0"/>
              <a:t>process</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factor</a:t>
            </a:r>
            <a:r>
              <a:rPr lang="de-AT" baseline="0" dirty="0" smtClean="0"/>
              <a:t> 300 </a:t>
            </a:r>
            <a:r>
              <a:rPr lang="de-AT" baseline="0" dirty="0" err="1" smtClean="0"/>
              <a:t>up</a:t>
            </a:r>
            <a:r>
              <a:rPr lang="de-AT" baseline="0" dirty="0" smtClean="0"/>
              <a:t> </a:t>
            </a:r>
            <a:r>
              <a:rPr lang="de-AT" baseline="0" dirty="0" err="1" smtClean="0"/>
              <a:t>and</a:t>
            </a:r>
            <a:r>
              <a:rPr lang="de-AT" baseline="0" dirty="0" smtClean="0"/>
              <a:t> in </a:t>
            </a:r>
            <a:r>
              <a:rPr lang="de-AT" baseline="0" dirty="0" err="1" smtClean="0"/>
              <a:t>addition</a:t>
            </a:r>
            <a:r>
              <a:rPr lang="de-AT" baseline="0" dirty="0" smtClean="0"/>
              <a:t> </a:t>
            </a:r>
            <a:r>
              <a:rPr lang="de-AT" baseline="0" dirty="0" err="1" smtClean="0"/>
              <a:t>we</a:t>
            </a:r>
            <a:r>
              <a:rPr lang="de-AT" baseline="0" dirty="0" smtClean="0"/>
              <a:t> </a:t>
            </a:r>
            <a:r>
              <a:rPr lang="de-AT" baseline="0" dirty="0" err="1" smtClean="0"/>
              <a:t>really</a:t>
            </a:r>
            <a:r>
              <a:rPr lang="de-AT" baseline="0" dirty="0" smtClean="0"/>
              <a:t> </a:t>
            </a:r>
            <a:r>
              <a:rPr lang="de-AT" baseline="0" dirty="0" err="1" smtClean="0"/>
              <a:t>map</a:t>
            </a:r>
            <a:r>
              <a:rPr lang="de-AT" baseline="0" dirty="0" smtClean="0"/>
              <a:t> all </a:t>
            </a:r>
            <a:r>
              <a:rPr lang="de-AT" baseline="0" dirty="0" err="1" smtClean="0"/>
              <a:t>connected</a:t>
            </a:r>
            <a:r>
              <a:rPr lang="de-AT" baseline="0" dirty="0" smtClean="0"/>
              <a:t> </a:t>
            </a:r>
            <a:r>
              <a:rPr lang="de-AT" baseline="0" dirty="0" err="1" smtClean="0"/>
              <a:t>object</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30</a:t>
            </a:fld>
            <a:endParaRPr lang="de-AT"/>
          </a:p>
        </p:txBody>
      </p:sp>
    </p:spTree>
    <p:extLst>
      <p:ext uri="{BB962C8B-B14F-4D97-AF65-F5344CB8AC3E}">
        <p14:creationId xmlns:p14="http://schemas.microsoft.com/office/powerpoint/2010/main" val="41222809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Now</a:t>
            </a:r>
            <a:r>
              <a:rPr lang="de-AT" dirty="0" smtClean="0"/>
              <a:t> i will </a:t>
            </a:r>
            <a:r>
              <a:rPr lang="de-AT" dirty="0" err="1" smtClean="0"/>
              <a:t>give</a:t>
            </a:r>
            <a:r>
              <a:rPr lang="de-AT" dirty="0" smtClean="0"/>
              <a:t> </a:t>
            </a:r>
            <a:r>
              <a:rPr lang="de-AT" dirty="0" err="1" smtClean="0"/>
              <a:t>you</a:t>
            </a:r>
            <a:r>
              <a:rPr lang="de-AT" dirty="0" smtClean="0"/>
              <a:t> a </a:t>
            </a:r>
            <a:r>
              <a:rPr lang="de-AT" dirty="0" err="1" smtClean="0"/>
              <a:t>short</a:t>
            </a:r>
            <a:r>
              <a:rPr lang="de-AT" dirty="0" smtClean="0"/>
              <a:t> </a:t>
            </a:r>
            <a:r>
              <a:rPr lang="de-AT" dirty="0" err="1" smtClean="0"/>
              <a:t>introduction</a:t>
            </a:r>
            <a:r>
              <a:rPr lang="de-AT" dirty="0" smtClean="0"/>
              <a:t> </a:t>
            </a:r>
            <a:r>
              <a:rPr lang="de-AT" dirty="0" err="1" smtClean="0"/>
              <a:t>how</a:t>
            </a:r>
            <a:r>
              <a:rPr lang="de-AT" dirty="0" smtClean="0"/>
              <a:t> </a:t>
            </a:r>
            <a:r>
              <a:rPr lang="de-AT" dirty="0" err="1" smtClean="0"/>
              <a:t>the</a:t>
            </a:r>
            <a:r>
              <a:rPr lang="de-AT" dirty="0" smtClean="0"/>
              <a:t> </a:t>
            </a:r>
            <a:r>
              <a:rPr lang="de-AT" dirty="0" err="1" smtClean="0"/>
              <a:t>mapper</a:t>
            </a:r>
            <a:r>
              <a:rPr lang="de-AT" dirty="0" smtClean="0"/>
              <a:t> </a:t>
            </a:r>
            <a:r>
              <a:rPr lang="de-AT" dirty="0" err="1" smtClean="0"/>
              <a:t>works</a:t>
            </a:r>
            <a:r>
              <a:rPr lang="de-AT" dirty="0" smtClean="0"/>
              <a:t>.</a:t>
            </a:r>
          </a:p>
          <a:p>
            <a:r>
              <a:rPr lang="de-AT" dirty="0" err="1" smtClean="0"/>
              <a:t>At</a:t>
            </a:r>
            <a:r>
              <a:rPr lang="de-AT" baseline="0" dirty="0" smtClean="0"/>
              <a:t> </a:t>
            </a:r>
            <a:r>
              <a:rPr lang="de-AT" baseline="0" dirty="0" err="1" smtClean="0"/>
              <a:t>first</a:t>
            </a:r>
            <a:r>
              <a:rPr lang="de-AT" baseline="0" dirty="0" smtClean="0"/>
              <a:t> </a:t>
            </a:r>
            <a:r>
              <a:rPr lang="de-AT" baseline="0" dirty="0" err="1" smtClean="0"/>
              <a:t>it</a:t>
            </a:r>
            <a:r>
              <a:rPr lang="de-AT" baseline="0" dirty="0" smtClean="0"/>
              <a:t> </a:t>
            </a:r>
            <a:r>
              <a:rPr lang="de-AT" baseline="0" dirty="0" err="1" smtClean="0"/>
              <a:t>reads</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shall</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and</a:t>
            </a:r>
            <a:r>
              <a:rPr lang="de-AT" baseline="0" dirty="0" smtClean="0"/>
              <a:t> </a:t>
            </a:r>
            <a:r>
              <a:rPr lang="de-AT" baseline="0" dirty="0" err="1" smtClean="0"/>
              <a:t>searches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creates</a:t>
            </a:r>
            <a:r>
              <a:rPr lang="de-AT" baseline="0" dirty="0" smtClean="0"/>
              <a:t> an </a:t>
            </a:r>
            <a:r>
              <a:rPr lang="de-AT" baseline="0" dirty="0" err="1" smtClean="0"/>
              <a:t>object</a:t>
            </a:r>
            <a:r>
              <a:rPr lang="de-AT" baseline="0" dirty="0" smtClean="0"/>
              <a:t> </a:t>
            </a:r>
            <a:r>
              <a:rPr lang="de-AT" baseline="0" dirty="0" err="1" smtClean="0"/>
              <a:t>based</a:t>
            </a:r>
            <a:r>
              <a:rPr lang="de-AT" baseline="0" dirty="0" smtClean="0"/>
              <a:t> on </a:t>
            </a:r>
            <a:r>
              <a:rPr lang="de-AT" baseline="0" dirty="0" err="1" smtClean="0"/>
              <a:t>that</a:t>
            </a:r>
            <a:r>
              <a:rPr lang="de-AT" baseline="0" dirty="0" smtClean="0"/>
              <a:t>.</a:t>
            </a:r>
          </a:p>
          <a:p>
            <a:r>
              <a:rPr lang="de-AT" baseline="0" dirty="0" smtClean="0"/>
              <a:t>The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gets</a:t>
            </a:r>
            <a:r>
              <a:rPr lang="de-AT" baseline="0" dirty="0" smtClean="0"/>
              <a:t> </a:t>
            </a:r>
            <a:r>
              <a:rPr lang="de-AT" baseline="0" dirty="0" err="1" smtClean="0"/>
              <a:t>saved</a:t>
            </a:r>
            <a:r>
              <a:rPr lang="de-AT" baseline="0" dirty="0" smtClean="0"/>
              <a:t> in </a:t>
            </a:r>
            <a:r>
              <a:rPr lang="de-AT" baseline="0" dirty="0" err="1" smtClean="0"/>
              <a:t>the</a:t>
            </a:r>
            <a:r>
              <a:rPr lang="de-AT" baseline="0" dirty="0" smtClean="0"/>
              <a:t> </a:t>
            </a:r>
            <a:r>
              <a:rPr lang="de-AT" baseline="0" dirty="0" err="1" smtClean="0"/>
              <a:t>HashMap</a:t>
            </a:r>
            <a:r>
              <a:rPr lang="de-AT" baseline="0" dirty="0" smtClean="0"/>
              <a:t>. </a:t>
            </a:r>
            <a:r>
              <a:rPr lang="de-AT" baseline="0" dirty="0" err="1" smtClean="0"/>
              <a:t>Then</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t>
            </a:r>
            <a:r>
              <a:rPr lang="de-AT" baseline="0" dirty="0" err="1" smtClean="0"/>
              <a:t>setter</a:t>
            </a:r>
            <a:r>
              <a:rPr lang="de-AT" baseline="0" dirty="0" smtClean="0"/>
              <a:t> </a:t>
            </a:r>
            <a:r>
              <a:rPr lang="de-AT" baseline="0" dirty="0" err="1" smtClean="0"/>
              <a:t>methods</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when</a:t>
            </a:r>
            <a:r>
              <a:rPr lang="de-AT" baseline="0" dirty="0" smtClean="0"/>
              <a:t> </a:t>
            </a:r>
            <a:r>
              <a:rPr lang="de-AT" baseline="0" dirty="0" err="1" smtClean="0"/>
              <a:t>we</a:t>
            </a:r>
            <a:r>
              <a:rPr lang="de-AT" baseline="0" dirty="0" smtClean="0"/>
              <a:t> find </a:t>
            </a:r>
            <a:r>
              <a:rPr lang="de-AT" baseline="0" dirty="0" err="1" smtClean="0"/>
              <a:t>one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 </a:t>
            </a:r>
            <a:r>
              <a:rPr lang="de-AT" baseline="0" dirty="0" err="1" smtClean="0"/>
              <a:t>suitable</a:t>
            </a:r>
            <a:r>
              <a:rPr lang="de-AT" baseline="0" dirty="0" smtClean="0"/>
              <a:t> </a:t>
            </a:r>
            <a:r>
              <a:rPr lang="de-AT" baseline="0" dirty="0" err="1" smtClean="0"/>
              <a:t>getter</a:t>
            </a:r>
            <a:r>
              <a:rPr lang="de-AT" baseline="0" dirty="0" smtClean="0"/>
              <a:t> </a:t>
            </a:r>
            <a:r>
              <a:rPr lang="de-AT" baseline="0" dirty="0" err="1" smtClean="0"/>
              <a:t>method</a:t>
            </a:r>
            <a:r>
              <a:rPr lang="de-AT" baseline="0" dirty="0" smtClean="0"/>
              <a:t> in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object</a:t>
            </a:r>
            <a:r>
              <a:rPr lang="de-AT" baseline="0" dirty="0" smtClean="0"/>
              <a:t>.</a:t>
            </a:r>
          </a:p>
          <a:p>
            <a:r>
              <a:rPr lang="de-AT" baseline="0" dirty="0" err="1" smtClean="0"/>
              <a:t>If</a:t>
            </a:r>
            <a:r>
              <a:rPr lang="de-AT" baseline="0" dirty="0" smtClean="0"/>
              <a:t> </a:t>
            </a:r>
            <a:r>
              <a:rPr lang="de-AT" baseline="0" dirty="0" err="1" smtClean="0"/>
              <a:t>the</a:t>
            </a:r>
            <a:r>
              <a:rPr lang="de-AT" baseline="0" dirty="0" smtClean="0"/>
              <a:t> </a:t>
            </a:r>
            <a:r>
              <a:rPr lang="de-AT" baseline="0" dirty="0" err="1" smtClean="0"/>
              <a:t>return</a:t>
            </a:r>
            <a:r>
              <a:rPr lang="de-AT" baseline="0" dirty="0" smtClean="0"/>
              <a:t> type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setter</a:t>
            </a:r>
            <a:r>
              <a:rPr lang="de-AT" baseline="0" dirty="0" smtClean="0"/>
              <a:t> </a:t>
            </a:r>
            <a:r>
              <a:rPr lang="de-AT" baseline="0" dirty="0" err="1" smtClean="0"/>
              <a:t>method</a:t>
            </a:r>
            <a:r>
              <a:rPr lang="de-AT" baseline="0" dirty="0" smtClean="0"/>
              <a:t> </a:t>
            </a:r>
            <a:r>
              <a:rPr lang="de-AT" baseline="0" dirty="0" err="1" smtClean="0"/>
              <a:t>to</a:t>
            </a:r>
            <a:r>
              <a:rPr lang="de-AT" baseline="0" dirty="0" smtClean="0"/>
              <a:t> </a:t>
            </a:r>
            <a:r>
              <a:rPr lang="de-AT" baseline="0" dirty="0" err="1" smtClean="0"/>
              <a:t>set</a:t>
            </a:r>
            <a:r>
              <a:rPr lang="de-AT" baseline="0" dirty="0" smtClean="0"/>
              <a:t> </a:t>
            </a:r>
            <a:r>
              <a:rPr lang="de-AT" baseline="0" dirty="0" err="1" smtClean="0"/>
              <a:t>the</a:t>
            </a:r>
            <a:r>
              <a:rPr lang="de-AT" baseline="0" dirty="0" smtClean="0"/>
              <a:t> </a:t>
            </a:r>
            <a:r>
              <a:rPr lang="de-AT" baseline="0" dirty="0" err="1" smtClean="0"/>
              <a:t>returned</a:t>
            </a:r>
            <a:r>
              <a:rPr lang="de-AT" baseline="0" dirty="0" smtClean="0"/>
              <a:t> </a:t>
            </a:r>
            <a:r>
              <a:rPr lang="de-AT" baseline="0" dirty="0" err="1" smtClean="0"/>
              <a:t>value</a:t>
            </a:r>
            <a:r>
              <a:rPr lang="de-AT" baseline="0" dirty="0" smtClean="0"/>
              <a:t>.</a:t>
            </a:r>
          </a:p>
          <a:p>
            <a:r>
              <a:rPr lang="de-AT" baseline="0" dirty="0" smtClean="0"/>
              <a:t>In </a:t>
            </a:r>
            <a:r>
              <a:rPr lang="de-AT" baseline="0" dirty="0" err="1" smtClean="0"/>
              <a:t>the</a:t>
            </a:r>
            <a:r>
              <a:rPr lang="de-AT" baseline="0" dirty="0" smtClean="0"/>
              <a:t> </a:t>
            </a:r>
            <a:r>
              <a:rPr lang="de-AT" baseline="0" dirty="0" err="1" smtClean="0"/>
              <a:t>other</a:t>
            </a:r>
            <a:r>
              <a:rPr lang="de-AT" baseline="0" dirty="0" smtClean="0"/>
              <a:t> </a:t>
            </a:r>
            <a:r>
              <a:rPr lang="de-AT" baseline="0" dirty="0" err="1" smtClean="0"/>
              <a:t>case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if</a:t>
            </a:r>
            <a:r>
              <a:rPr lang="de-AT" baseline="0" dirty="0" smtClean="0"/>
              <a:t> </a:t>
            </a:r>
            <a:r>
              <a:rPr lang="de-AT" baseline="0" dirty="0" err="1" smtClean="0"/>
              <a:t>the</a:t>
            </a:r>
            <a:r>
              <a:rPr lang="de-AT" baseline="0" dirty="0" smtClean="0"/>
              <a:t> </a:t>
            </a:r>
            <a:r>
              <a:rPr lang="de-AT" baseline="0" dirty="0" err="1" smtClean="0"/>
              <a:t>returned</a:t>
            </a:r>
            <a:r>
              <a:rPr lang="de-AT" baseline="0" dirty="0" smtClean="0"/>
              <a:t> </a:t>
            </a:r>
            <a:r>
              <a:rPr lang="de-AT" baseline="0" dirty="0" err="1" smtClean="0"/>
              <a:t>object</a:t>
            </a:r>
            <a:r>
              <a:rPr lang="de-AT" baseline="0" dirty="0" smtClean="0"/>
              <a:t> </a:t>
            </a:r>
            <a:r>
              <a:rPr lang="de-AT" baseline="0" dirty="0" err="1" smtClean="0"/>
              <a:t>is</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if</a:t>
            </a:r>
            <a:r>
              <a:rPr lang="de-AT" baseline="0" dirty="0" smtClean="0"/>
              <a:t> </a:t>
            </a:r>
            <a:r>
              <a:rPr lang="de-AT" baseline="0" dirty="0" err="1" smtClean="0"/>
              <a:t>yes</a:t>
            </a:r>
            <a:r>
              <a:rPr lang="de-AT" baseline="0" dirty="0" smtClean="0"/>
              <a:t> </a:t>
            </a:r>
            <a:r>
              <a:rPr lang="de-AT" baseline="0" dirty="0" err="1" smtClean="0"/>
              <a:t>we</a:t>
            </a:r>
            <a:r>
              <a:rPr lang="de-AT" baseline="0" dirty="0" smtClean="0"/>
              <a:t> just </a:t>
            </a:r>
            <a:r>
              <a:rPr lang="de-AT" baseline="0" dirty="0" err="1" smtClean="0"/>
              <a:t>take</a:t>
            </a:r>
            <a:r>
              <a:rPr lang="de-AT" baseline="0" dirty="0" smtClean="0"/>
              <a:t> </a:t>
            </a:r>
            <a:r>
              <a:rPr lang="de-AT" baseline="0" dirty="0" err="1" smtClean="0"/>
              <a:t>the</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set</a:t>
            </a:r>
            <a:r>
              <a:rPr lang="de-AT" baseline="0" dirty="0" smtClean="0"/>
              <a:t> </a:t>
            </a:r>
            <a:r>
              <a:rPr lang="de-AT" baseline="0" dirty="0" err="1" smtClean="0"/>
              <a:t>it</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a:t>
            </a:r>
          </a:p>
          <a:p>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 so </a:t>
            </a:r>
            <a:r>
              <a:rPr lang="de-AT" baseline="0" dirty="0" err="1" smtClean="0"/>
              <a:t>the</a:t>
            </a:r>
            <a:r>
              <a:rPr lang="de-AT" baseline="0" dirty="0" smtClean="0"/>
              <a:t> </a:t>
            </a:r>
            <a:r>
              <a:rPr lang="de-AT" baseline="0" dirty="0" err="1" smtClean="0"/>
              <a:t>whole</a:t>
            </a:r>
            <a:r>
              <a:rPr lang="de-AT" baseline="0" dirty="0" smtClean="0"/>
              <a:t> </a:t>
            </a:r>
            <a:r>
              <a:rPr lang="de-AT" baseline="0" dirty="0" err="1" smtClean="0"/>
              <a:t>prcess</a:t>
            </a:r>
            <a:r>
              <a:rPr lang="de-AT" baseline="0" dirty="0" smtClean="0"/>
              <a:t> </a:t>
            </a:r>
            <a:r>
              <a:rPr lang="de-AT" baseline="0" dirty="0" err="1" smtClean="0"/>
              <a:t>starts</a:t>
            </a:r>
            <a:r>
              <a:rPr lang="de-AT" baseline="0" dirty="0" smtClean="0"/>
              <a:t>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beginning</a:t>
            </a:r>
            <a:r>
              <a:rPr lang="de-AT" baseline="0" smtClean="0"/>
              <a:t> with</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31</a:t>
            </a:fld>
            <a:endParaRPr lang="de-AT"/>
          </a:p>
        </p:txBody>
      </p:sp>
    </p:spTree>
    <p:extLst>
      <p:ext uri="{BB962C8B-B14F-4D97-AF65-F5344CB8AC3E}">
        <p14:creationId xmlns:p14="http://schemas.microsoft.com/office/powerpoint/2010/main" val="4913267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mtClean="0"/>
              <a:t>view</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32</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33</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CDBA88EA-C7A4-4BCA-8660-B09ED13A3047}" type="slidenum">
              <a:rPr lang="en-GB" smtClean="0"/>
              <a:t>34</a:t>
            </a:fld>
            <a:endParaRPr lang="en-GB"/>
          </a:p>
        </p:txBody>
      </p:sp>
    </p:spTree>
    <p:extLst>
      <p:ext uri="{BB962C8B-B14F-4D97-AF65-F5344CB8AC3E}">
        <p14:creationId xmlns:p14="http://schemas.microsoft.com/office/powerpoint/2010/main" val="16818376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baseline="0" noProof="0" dirty="0" smtClean="0">
              <a:sym typeface="Wingdings" pitchFamily="2" charset="2"/>
            </a:endParaRPr>
          </a:p>
        </p:txBody>
      </p:sp>
      <p:sp>
        <p:nvSpPr>
          <p:cNvPr id="4" name="Foliennummernplatzhalter 3"/>
          <p:cNvSpPr>
            <a:spLocks noGrp="1"/>
          </p:cNvSpPr>
          <p:nvPr>
            <p:ph type="sldNum" sz="quarter" idx="10"/>
          </p:nvPr>
        </p:nvSpPr>
        <p:spPr/>
        <p:txBody>
          <a:bodyPr/>
          <a:lstStyle/>
          <a:p>
            <a:fld id="{F02A8FBC-AF9A-4929-B417-912911A977D6}" type="slidenum">
              <a:rPr lang="en-GB" smtClean="0"/>
              <a:t>35</a:t>
            </a:fld>
            <a:endParaRPr lang="en-GB"/>
          </a:p>
        </p:txBody>
      </p:sp>
    </p:spTree>
    <p:extLst>
      <p:ext uri="{BB962C8B-B14F-4D97-AF65-F5344CB8AC3E}">
        <p14:creationId xmlns:p14="http://schemas.microsoft.com/office/powerpoint/2010/main" val="11794037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Bezug</a:t>
            </a:r>
            <a:r>
              <a:rPr lang="de-AT" baseline="0" dirty="0" smtClean="0"/>
              <a:t> auf Adapter-Pattern (Einleitung)</a:t>
            </a:r>
          </a:p>
          <a:p>
            <a:r>
              <a:rPr lang="de-AT" baseline="0" dirty="0" smtClean="0"/>
              <a:t>Schwierigkeiten – wie haben wir es gelöst!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36</a:t>
            </a:fld>
            <a:endParaRPr lang="en-GB"/>
          </a:p>
        </p:txBody>
      </p:sp>
    </p:spTree>
    <p:extLst>
      <p:ext uri="{BB962C8B-B14F-4D97-AF65-F5344CB8AC3E}">
        <p14:creationId xmlns:p14="http://schemas.microsoft.com/office/powerpoint/2010/main" val="3862991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Aufzählen,</a:t>
            </a:r>
            <a:r>
              <a:rPr lang="de-AT" baseline="0" dirty="0" smtClean="0"/>
              <a:t> Hauptaufgaben</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a:t>
            </a:fld>
            <a:endParaRPr lang="en-GB"/>
          </a:p>
        </p:txBody>
      </p:sp>
    </p:spTree>
    <p:extLst>
      <p:ext uri="{BB962C8B-B14F-4D97-AF65-F5344CB8AC3E}">
        <p14:creationId xmlns:p14="http://schemas.microsoft.com/office/powerpoint/2010/main" val="22015000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integration of the other program parts by implementation of interfaces was not possible, because</a:t>
            </a:r>
            <a:r>
              <a:rPr lang="en-US" baseline="0" dirty="0" smtClean="0"/>
              <a:t> </a:t>
            </a:r>
            <a:r>
              <a:rPr lang="en-US" dirty="0" smtClean="0"/>
              <a:t>no interfaces were available. To avoid the problem, our adapter classes inherit direct from the domain objects from the other team. Also every adapter implements a generic adapter interface, to set and read its type. This enables dynamic programming, there every of our adapters support this interface and so they can be read and created by other classes.</a:t>
            </a:r>
          </a:p>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37</a:t>
            </a:fld>
            <a:endParaRPr lang="en-GB"/>
          </a:p>
        </p:txBody>
      </p:sp>
    </p:spTree>
    <p:extLst>
      <p:ext uri="{BB962C8B-B14F-4D97-AF65-F5344CB8AC3E}">
        <p14:creationId xmlns:p14="http://schemas.microsoft.com/office/powerpoint/2010/main" val="37979408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The SWT-GUI from Team F was not easy to integrate into our Swing-GUI, because they are 2 different toolkits. Fortunately the user interfaces from Team F was not extensive, so we replaced the SWT Message Box with a Swing counterpart.</a:t>
            </a:r>
          </a:p>
          <a:p>
            <a:r>
              <a:rPr lang="en-US" dirty="0" smtClean="0"/>
              <a:t>The payment on account booking was implemented by the </a:t>
            </a:r>
            <a:r>
              <a:rPr lang="en-GB" dirty="0" smtClean="0"/>
              <a:t>Accommodation </a:t>
            </a:r>
            <a:r>
              <a:rPr lang="en-US" dirty="0" smtClean="0"/>
              <a:t>-Panel from Team F, due to a conflict with the SWT-Panel integration into a Swing application. </a:t>
            </a:r>
          </a:p>
          <a:p>
            <a:r>
              <a:rPr lang="en-US" dirty="0" smtClean="0"/>
              <a:t>Java don’t allow multiple inheritance. This prevents us to inherit from other adapters. So we override the methods from the superclass of the adapted class.</a:t>
            </a:r>
          </a:p>
          <a:p>
            <a:endParaRPr lang="de-AT" dirty="0" smtClean="0"/>
          </a:p>
          <a:p>
            <a:r>
              <a:rPr lang="de-AT" dirty="0" err="1" smtClean="0"/>
              <a:t>Prepayment</a:t>
            </a:r>
            <a:r>
              <a:rPr lang="de-AT" dirty="0" smtClean="0"/>
              <a:t> (</a:t>
            </a:r>
            <a:r>
              <a:rPr lang="de-AT" dirty="0" err="1" smtClean="0"/>
              <a:t>own</a:t>
            </a:r>
            <a:r>
              <a:rPr lang="de-AT" dirty="0" smtClean="0"/>
              <a:t> </a:t>
            </a:r>
            <a:r>
              <a:rPr lang="de-AT" dirty="0" err="1" smtClean="0"/>
              <a:t>console</a:t>
            </a:r>
            <a:r>
              <a:rPr lang="de-AT" dirty="0" smtClean="0"/>
              <a:t>)</a:t>
            </a:r>
            <a:r>
              <a:rPr lang="de-AT" baseline="0" dirty="0" smtClean="0"/>
              <a:t> </a:t>
            </a:r>
            <a:r>
              <a:rPr lang="de-AT" baseline="0" dirty="0" err="1" smtClean="0"/>
              <a:t>because</a:t>
            </a:r>
            <a:r>
              <a:rPr lang="de-AT" baseline="0" dirty="0" smtClean="0"/>
              <a:t> </a:t>
            </a:r>
            <a:r>
              <a:rPr lang="de-AT" baseline="0" dirty="0" err="1" smtClean="0"/>
              <a:t>of</a:t>
            </a:r>
            <a:r>
              <a:rPr lang="de-AT" baseline="0" dirty="0" smtClean="0"/>
              <a:t> </a:t>
            </a:r>
            <a:r>
              <a:rPr lang="de-AT" baseline="0" dirty="0" err="1" smtClean="0"/>
              <a:t>incompatibility</a:t>
            </a:r>
            <a:r>
              <a:rPr lang="de-AT" baseline="0" dirty="0" smtClean="0"/>
              <a:t> (ok </a:t>
            </a:r>
            <a:r>
              <a:rPr lang="de-AT" baseline="0" dirty="0" err="1" smtClean="0"/>
              <a:t>from</a:t>
            </a:r>
            <a:r>
              <a:rPr lang="de-AT" baseline="0" dirty="0" smtClean="0"/>
              <a:t> vollbrecht)</a:t>
            </a:r>
          </a:p>
          <a:p>
            <a:endParaRPr lang="de-AT" baseline="0" dirty="0" smtClean="0"/>
          </a:p>
          <a:p>
            <a:r>
              <a:rPr lang="de-AT" baseline="0" dirty="0" smtClean="0"/>
              <a:t>Day end </a:t>
            </a:r>
            <a:r>
              <a:rPr lang="de-AT" baseline="0" dirty="0" err="1" smtClean="0"/>
              <a:t>closing</a:t>
            </a:r>
            <a:r>
              <a:rPr lang="de-AT" baseline="0" dirty="0" smtClean="0"/>
              <a:t> </a:t>
            </a:r>
            <a:r>
              <a:rPr lang="de-AT" baseline="0" dirty="0" err="1" smtClean="0"/>
              <a:t>only</a:t>
            </a:r>
            <a:r>
              <a:rPr lang="de-AT" baseline="0" dirty="0" smtClean="0"/>
              <a:t> </a:t>
            </a:r>
            <a:r>
              <a:rPr lang="de-AT" baseline="0" dirty="0" err="1" smtClean="0"/>
              <a:t>one</a:t>
            </a:r>
            <a:r>
              <a:rPr lang="de-AT" baseline="0" dirty="0" smtClean="0"/>
              <a:t> </a:t>
            </a:r>
            <a:r>
              <a:rPr lang="de-AT" baseline="0" dirty="0" err="1" smtClean="0"/>
              <a:t>message</a:t>
            </a:r>
            <a:r>
              <a:rPr lang="de-AT" baseline="0" dirty="0" smtClean="0"/>
              <a:t>-box</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38</a:t>
            </a:fld>
            <a:endParaRPr lang="en-GB"/>
          </a:p>
        </p:txBody>
      </p:sp>
    </p:spTree>
    <p:extLst>
      <p:ext uri="{BB962C8B-B14F-4D97-AF65-F5344CB8AC3E}">
        <p14:creationId xmlns:p14="http://schemas.microsoft.com/office/powerpoint/2010/main" val="16887209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endParaRPr lang="en-US" dirty="0" smtClean="0"/>
          </a:p>
        </p:txBody>
      </p:sp>
      <p:sp>
        <p:nvSpPr>
          <p:cNvPr id="4" name="Foliennummernplatzhalter 3"/>
          <p:cNvSpPr>
            <a:spLocks noGrp="1"/>
          </p:cNvSpPr>
          <p:nvPr>
            <p:ph type="sldNum" sz="quarter" idx="10"/>
          </p:nvPr>
        </p:nvSpPr>
        <p:spPr/>
        <p:txBody>
          <a:bodyPr/>
          <a:lstStyle/>
          <a:p>
            <a:fld id="{8FA8A2D1-8AFF-4635-BD05-DAD4A81F376D}" type="slidenum">
              <a:rPr lang="de-AT" smtClean="0"/>
              <a:t>39</a:t>
            </a:fld>
            <a:endParaRPr lang="de-AT"/>
          </a:p>
        </p:txBody>
      </p:sp>
    </p:spTree>
    <p:extLst>
      <p:ext uri="{BB962C8B-B14F-4D97-AF65-F5344CB8AC3E}">
        <p14:creationId xmlns:p14="http://schemas.microsoft.com/office/powerpoint/2010/main" val="3570326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has built-in capabilities for checking that form values are in the required format and for converting from strings to various other data types. </a:t>
            </a:r>
            <a:br>
              <a:rPr lang="en-US" dirty="0" smtClean="0"/>
            </a:br>
            <a:r>
              <a:rPr lang="en-US" dirty="0" smtClean="0"/>
              <a:t>If values are missing or in an improper format, the form can be automatically redisplayed with error messages and with the previously </a:t>
            </a:r>
            <a:r>
              <a:rPr lang="de-AT" dirty="0" err="1" smtClean="0"/>
              <a:t>entered</a:t>
            </a:r>
            <a:r>
              <a:rPr lang="de-AT" dirty="0" smtClean="0"/>
              <a:t> </a:t>
            </a:r>
            <a:r>
              <a:rPr lang="de-AT" dirty="0" err="1" smtClean="0"/>
              <a:t>values</a:t>
            </a:r>
            <a:r>
              <a:rPr lang="de-AT" dirty="0" smtClean="0"/>
              <a:t> </a:t>
            </a:r>
            <a:r>
              <a:rPr lang="de-AT" dirty="0" err="1" smtClean="0"/>
              <a:t>maintained</a:t>
            </a:r>
            <a:r>
              <a:rPr lang="de-AT" dirty="0" smtClean="0"/>
              <a:t>.</a:t>
            </a:r>
          </a:p>
          <a:p>
            <a:endParaRPr lang="de-AT" dirty="0"/>
          </a:p>
        </p:txBody>
      </p:sp>
      <p:sp>
        <p:nvSpPr>
          <p:cNvPr id="4" name="Foliennummernplatzhalter 3"/>
          <p:cNvSpPr>
            <a:spLocks noGrp="1"/>
          </p:cNvSpPr>
          <p:nvPr>
            <p:ph type="sldNum" sz="quarter" idx="10"/>
          </p:nvPr>
        </p:nvSpPr>
        <p:spPr/>
        <p:txBody>
          <a:bodyPr/>
          <a:lstStyle/>
          <a:p>
            <a:fld id="{F02A8FBC-AF9A-4929-B417-912911A977D6}" type="slidenum">
              <a:rPr lang="en-GB" smtClean="0"/>
              <a:t>40</a:t>
            </a:fld>
            <a:endParaRPr lang="en-GB"/>
          </a:p>
        </p:txBody>
      </p:sp>
    </p:spTree>
    <p:extLst>
      <p:ext uri="{BB962C8B-B14F-4D97-AF65-F5344CB8AC3E}">
        <p14:creationId xmlns:p14="http://schemas.microsoft.com/office/powerpoint/2010/main" val="8910412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provides a set of APIs and associated custom tags to create HTML forms that have complex interfaces</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Although JSP has </a:t>
            </a:r>
            <a:r>
              <a:rPr lang="en-US" dirty="0" err="1" smtClean="0"/>
              <a:t>jsp:include</a:t>
            </a:r>
            <a:r>
              <a:rPr lang="en-US" dirty="0" smtClean="0"/>
              <a:t> for reuse of content, JSF has a full-fledged page </a:t>
            </a:r>
            <a:r>
              <a:rPr lang="en-US" dirty="0" err="1" smtClean="0"/>
              <a:t>templating</a:t>
            </a:r>
            <a:r>
              <a:rPr lang="en-US" dirty="0" smtClean="0"/>
              <a:t> system that lets you build pages that share layout or </a:t>
            </a:r>
            <a:r>
              <a:rPr lang="de-AT" dirty="0" err="1" smtClean="0"/>
              <a:t>content</a:t>
            </a:r>
            <a:endParaRPr lang="de-AT" dirty="0" smtClean="0"/>
          </a:p>
          <a:p>
            <a:endParaRPr lang="de-AT" dirty="0" smtClean="0"/>
          </a:p>
          <a:p>
            <a:r>
              <a:rPr lang="en-US" dirty="0" smtClean="0"/>
              <a:t>JSF encourages consistent use of MVC throughout your application</a:t>
            </a:r>
            <a:endParaRPr lang="de-AT" dirty="0"/>
          </a:p>
        </p:txBody>
      </p:sp>
      <p:sp>
        <p:nvSpPr>
          <p:cNvPr id="4" name="Foliennummernplatzhalter 3"/>
          <p:cNvSpPr>
            <a:spLocks noGrp="1"/>
          </p:cNvSpPr>
          <p:nvPr>
            <p:ph type="sldNum" sz="quarter" idx="10"/>
          </p:nvPr>
        </p:nvSpPr>
        <p:spPr/>
        <p:txBody>
          <a:bodyPr/>
          <a:lstStyle/>
          <a:p>
            <a:fld id="{F02A8FBC-AF9A-4929-B417-912911A977D6}" type="slidenum">
              <a:rPr lang="en-GB" smtClean="0"/>
              <a:t>41</a:t>
            </a:fld>
            <a:endParaRPr lang="en-GB"/>
          </a:p>
        </p:txBody>
      </p:sp>
    </p:spTree>
    <p:extLst>
      <p:ext uri="{BB962C8B-B14F-4D97-AF65-F5344CB8AC3E}">
        <p14:creationId xmlns:p14="http://schemas.microsoft.com/office/powerpoint/2010/main" val="39145885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Model 2 </a:t>
            </a:r>
            <a:r>
              <a:rPr lang="de-AT" dirty="0" err="1" smtClean="0"/>
              <a:t>archtitecture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42</a:t>
            </a:fld>
            <a:endParaRPr lang="en-GB"/>
          </a:p>
        </p:txBody>
      </p:sp>
    </p:spTree>
    <p:extLst>
      <p:ext uri="{BB962C8B-B14F-4D97-AF65-F5344CB8AC3E}">
        <p14:creationId xmlns:p14="http://schemas.microsoft.com/office/powerpoint/2010/main" val="3989624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8D83871-26A0-42B3-B534-77DF39400762}" type="slidenum">
              <a:rPr lang="de-AT"/>
              <a:pPr/>
              <a:t>44</a:t>
            </a:fld>
            <a:endParaRPr lang="de-AT"/>
          </a:p>
        </p:txBody>
      </p:sp>
      <p:sp>
        <p:nvSpPr>
          <p:cNvPr id="69633"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Text Box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dirty="0">
                <a:latin typeface="Arial" charset="0"/>
                <a:ea typeface="SimSun" charset="-122"/>
              </a:rPr>
              <a:t>Project Trend</a:t>
            </a:r>
          </a:p>
          <a:p>
            <a:pPr eaLnBrk="1">
              <a:spcBef>
                <a:spcPct val="0"/>
              </a:spcBef>
            </a:pPr>
            <a:endParaRPr lang="de-AT" sz="2000" dirty="0">
              <a:latin typeface="Arial" charset="0"/>
              <a:ea typeface="SimSun" charset="-122"/>
            </a:endParaRPr>
          </a:p>
          <a:p>
            <a:pPr eaLnBrk="1">
              <a:spcBef>
                <a:spcPct val="0"/>
              </a:spcBef>
            </a:pPr>
            <a:r>
              <a:rPr lang="de-AT" sz="2000" dirty="0">
                <a:latin typeface="Arial" charset="0"/>
                <a:ea typeface="SimSun" charset="-122"/>
              </a:rPr>
              <a:t>Zeitplan, …</a:t>
            </a:r>
          </a:p>
          <a:p>
            <a:pPr eaLnBrk="1">
              <a:spcBef>
                <a:spcPct val="0"/>
              </a:spcBef>
            </a:pPr>
            <a:endParaRPr lang="de-AT" sz="2000" dirty="0">
              <a:latin typeface="Arial" charset="0"/>
              <a:ea typeface="SimSun" charset="-122"/>
            </a:endParaRPr>
          </a:p>
          <a:p>
            <a:pPr eaLnBrk="1" hangingPunct="1">
              <a:spcBef>
                <a:spcPct val="0"/>
              </a:spcBef>
            </a:pPr>
            <a:r>
              <a:rPr lang="de-AT" sz="2000" dirty="0" err="1">
                <a:latin typeface="Arial" charset="0"/>
                <a:ea typeface="SimSun" charset="-122"/>
              </a:rPr>
              <a:t>Developement</a:t>
            </a:r>
            <a:r>
              <a:rPr lang="de-AT" sz="2000" dirty="0">
                <a:latin typeface="Arial" charset="0"/>
                <a:ea typeface="SimSun" charset="-122"/>
              </a:rPr>
              <a:t>, </a:t>
            </a:r>
            <a:r>
              <a:rPr lang="de-AT" sz="2000" dirty="0" err="1">
                <a:latin typeface="Arial" charset="0"/>
                <a:ea typeface="SimSun" charset="-122"/>
              </a:rPr>
              <a:t>trend</a:t>
            </a:r>
            <a:r>
              <a:rPr lang="de-AT" sz="2000" dirty="0">
                <a:latin typeface="Arial" charset="0"/>
                <a:ea typeface="SimSun" charset="-122"/>
              </a:rPr>
              <a:t>, </a:t>
            </a:r>
            <a:r>
              <a:rPr lang="de-AT" sz="2000" dirty="0" err="1">
                <a:latin typeface="Arial" charset="0"/>
                <a:ea typeface="SimSun" charset="-122"/>
              </a:rPr>
              <a:t>improvements</a:t>
            </a:r>
            <a:r>
              <a:rPr lang="de-AT" sz="2000" dirty="0">
                <a:latin typeface="Arial" charset="0"/>
                <a:ea typeface="SimSun" charset="-122"/>
              </a:rPr>
              <a:t>?</a:t>
            </a:r>
          </a:p>
          <a:p>
            <a:pPr eaLnBrk="1" hangingPunct="1">
              <a:spcBef>
                <a:spcPct val="0"/>
              </a:spcBef>
            </a:pPr>
            <a:endParaRPr lang="de-AT" sz="2000" dirty="0">
              <a:latin typeface="Arial" charset="0"/>
              <a:ea typeface="SimSun" charset="-122"/>
            </a:endParaRPr>
          </a:p>
        </p:txBody>
      </p:sp>
      <p:sp>
        <p:nvSpPr>
          <p:cNvPr id="6963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8729C5A9-A917-4CA7-9EEE-F151882066B8}" type="slidenum">
              <a:rPr lang="de-AT">
                <a:solidFill>
                  <a:srgbClr val="000000"/>
                </a:solidFill>
                <a:latin typeface="+mn-lt" charset="0"/>
              </a:rPr>
              <a:pPr hangingPunct="1">
                <a:lnSpc>
                  <a:spcPct val="100000"/>
                </a:lnSpc>
              </a:pPr>
              <a:t>44</a:t>
            </a:fld>
            <a:endParaRPr lang="de-AT">
              <a:solidFill>
                <a:srgbClr val="000000"/>
              </a:solidFill>
              <a:latin typeface="+mn-lt"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7"/>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9A2629C2-A958-40BF-A3FE-DDA52937C2FF}" type="slidenum">
              <a:rPr lang="de-DE">
                <a:solidFill>
                  <a:srgbClr val="000000"/>
                </a:solidFill>
                <a:latin typeface="Times New Roman" pitchFamily="16" charset="0"/>
              </a:rPr>
              <a:pPr eaLnBrk="1"/>
              <a:t>45</a:t>
            </a:fld>
            <a:endParaRPr lang="de-DE">
              <a:solidFill>
                <a:srgbClr val="000000"/>
              </a:solidFill>
              <a:latin typeface="Times New Roman" pitchFamily="16" charset="0"/>
            </a:endParaRPr>
          </a:p>
        </p:txBody>
      </p:sp>
      <p:sp>
        <p:nvSpPr>
          <p:cNvPr id="100353" name="Text Box 1"/>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9pPr>
          </a:lstStyle>
          <a:p>
            <a:pPr hangingPunct="1">
              <a:lnSpc>
                <a:spcPct val="100000"/>
              </a:lnSpc>
              <a:buClrTx/>
              <a:buFontTx/>
              <a:buNone/>
              <a:defRPr/>
            </a:pPr>
            <a:fld id="{6E1C4165-4FB0-4E85-B454-A71FC931232C}" type="slidenum">
              <a:rPr lang="de-DE" smtClean="0">
                <a:latin typeface="+mn-lt" charset="0"/>
              </a:rPr>
              <a:pPr hangingPunct="1">
                <a:lnSpc>
                  <a:spcPct val="100000"/>
                </a:lnSpc>
                <a:buClrTx/>
                <a:buFontTx/>
                <a:buNone/>
                <a:defRPr/>
              </a:pPr>
              <a:t>45</a:t>
            </a:fld>
            <a:endParaRPr lang="de-DE" smtClean="0">
              <a:latin typeface="+mn-lt" charset="0"/>
            </a:endParaRPr>
          </a:p>
        </p:txBody>
      </p:sp>
      <p:sp>
        <p:nvSpPr>
          <p:cNvPr id="100356" name="Rectangle 2"/>
          <p:cNvSpPr txBox="1">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7" name="Text Box 3"/>
          <p:cNvSpPr txBox="1">
            <a:spLocks noGrp="1" noChangeArrowheads="1"/>
          </p:cNvSpPr>
          <p:nvPr>
            <p:ph type="body" idx="1"/>
          </p:nvPr>
        </p:nvSpPr>
        <p:spPr>
          <a:xfrm>
            <a:off x="0" y="0"/>
            <a:ext cx="1588" cy="138525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144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9pPr>
          </a:lstStyle>
          <a:p>
            <a:pPr eaLnBrk="1">
              <a:spcBef>
                <a:spcPct val="0"/>
              </a:spcBef>
              <a:buClrTx/>
              <a:buFontTx/>
              <a:buNone/>
            </a:pPr>
            <a:r>
              <a:rPr lang="de-DE" sz="2000" smtClean="0">
                <a:latin typeface="Arial" charset="0"/>
                <a:ea typeface="SimSun" charset="-122"/>
              </a:rPr>
              <a:t>What would be done? Was würde Sinn machen – weitere Schritte im Projekt (Integration vor Ort, Testlauf,…)</a:t>
            </a:r>
          </a:p>
          <a:p>
            <a:pPr eaLnBrk="1">
              <a:spcBef>
                <a:spcPct val="0"/>
              </a:spcBef>
              <a:buClrTx/>
              <a:buFontTx/>
              <a:buNone/>
            </a:pPr>
            <a:r>
              <a:rPr lang="de-DE" sz="2000" smtClean="0">
                <a:latin typeface="Arial" charset="0"/>
                <a:ea typeface="SimSun" charset="-122"/>
              </a:rPr>
              <a:t>	SW weiterentwicklung: neue Module hinzufügen (Basis steht)</a:t>
            </a:r>
          </a:p>
        </p:txBody>
      </p:sp>
      <p:sp>
        <p:nvSpPr>
          <p:cNvPr id="2" name="Rectangle 4"/>
          <p:cNvSpPr>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1440" rIns="90000" bIns="45000"/>
          <a:lstStyle/>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958426BE-BE33-416D-9A3E-E9E1984A3341}" type="slidenum">
              <a:rPr lang="de-DE">
                <a:solidFill>
                  <a:srgbClr val="000000"/>
                </a:solidFill>
                <a:latin typeface="+mn-lt" charset="0"/>
              </a:rPr>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45</a:t>
            </a:fld>
            <a:endParaRPr lang="de-DE">
              <a:solidFill>
                <a:srgbClr val="000000"/>
              </a:solidFill>
              <a:latin typeface="+mn-lt"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B0A6473-06D2-4F89-8F85-1D4974927630}" type="slidenum">
              <a:rPr lang="de-AT"/>
              <a:pPr/>
              <a:t>46</a:t>
            </a:fld>
            <a:endParaRPr lang="de-AT"/>
          </a:p>
        </p:txBody>
      </p:sp>
      <p:sp>
        <p:nvSpPr>
          <p:cNvPr id="71681"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2" name="Rectangle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pPr>
            <a:r>
              <a:rPr lang="de-AT" sz="2000" dirty="0" smtClean="0">
                <a:latin typeface="Arial" charset="0"/>
                <a:ea typeface="SimSun" charset="-122"/>
              </a:rPr>
              <a:t>Technologien:</a:t>
            </a:r>
            <a:r>
              <a:rPr lang="de-AT" sz="2000" baseline="0" dirty="0" smtClean="0">
                <a:latin typeface="Arial" charset="0"/>
                <a:ea typeface="SimSun" charset="-122"/>
              </a:rPr>
              <a:t> weitverbreitet </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support</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mysql</a:t>
            </a:r>
            <a:r>
              <a:rPr lang="de-AT" sz="2000" baseline="0" dirty="0" smtClean="0">
                <a:latin typeface="Arial" charset="0"/>
                <a:ea typeface="SimSun" charset="-122"/>
                <a:sym typeface="Wingdings" pitchFamily="2" charset="2"/>
              </a:rPr>
              <a:t> – </a:t>
            </a:r>
            <a:r>
              <a:rPr lang="de-AT" sz="2000" baseline="0" dirty="0" err="1" smtClean="0">
                <a:latin typeface="Arial" charset="0"/>
                <a:ea typeface="SimSun" charset="-122"/>
                <a:sym typeface="Wingdings" pitchFamily="2" charset="2"/>
              </a:rPr>
              <a:t>oracle</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hibernate</a:t>
            </a:r>
            <a:r>
              <a:rPr lang="de-AT" sz="2000" baseline="0" dirty="0" smtClean="0">
                <a:latin typeface="Arial" charset="0"/>
                <a:ea typeface="SimSun" charset="-122"/>
                <a:sym typeface="Wingdings" pitchFamily="2" charset="2"/>
              </a:rPr>
              <a:t> (meist verwendet – </a:t>
            </a:r>
            <a:r>
              <a:rPr lang="de-AT" sz="2000" baseline="0" dirty="0" err="1" smtClean="0">
                <a:latin typeface="Arial" charset="0"/>
                <a:ea typeface="SimSun" charset="-122"/>
                <a:sym typeface="Wingdings" pitchFamily="2" charset="2"/>
              </a:rPr>
              <a:t>abnahme</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mapping</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pdf</a:t>
            </a:r>
            <a:r>
              <a:rPr lang="de-AT" sz="2000" baseline="0" dirty="0" smtClean="0">
                <a:latin typeface="Arial" charset="0"/>
                <a:ea typeface="SimSun" charset="-122"/>
                <a:sym typeface="Wingdings" pitchFamily="2" charset="2"/>
              </a:rPr>
              <a:t>-viewer (</a:t>
            </a:r>
            <a:r>
              <a:rPr lang="de-AT" sz="2000" baseline="0" dirty="0" err="1" smtClean="0">
                <a:latin typeface="Arial" charset="0"/>
                <a:ea typeface="SimSun" charset="-122"/>
                <a:sym typeface="Wingdings" pitchFamily="2" charset="2"/>
              </a:rPr>
              <a:t>ice</a:t>
            </a:r>
            <a:r>
              <a:rPr lang="de-AT" sz="2000" baseline="0" dirty="0" smtClean="0">
                <a:latin typeface="Arial" charset="0"/>
                <a:ea typeface="SimSun" charset="-122"/>
                <a:sym typeface="Wingdings" pitchFamily="2" charset="2"/>
              </a:rPr>
              <a:t>-community </a:t>
            </a:r>
            <a:r>
              <a:rPr lang="de-AT" sz="2000" baseline="0" dirty="0" err="1" smtClean="0">
                <a:latin typeface="Arial" charset="0"/>
                <a:ea typeface="SimSun" charset="-122"/>
                <a:sym typeface="Wingdings" pitchFamily="2" charset="2"/>
              </a:rPr>
              <a:t>like</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jboss</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java</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mulitplatform</a:t>
            </a:r>
            <a:endParaRPr lang="de-AT" sz="2000" baseline="0" dirty="0" smtClean="0">
              <a:latin typeface="Arial" charset="0"/>
              <a:ea typeface="SimSun" charset="-122"/>
              <a:sym typeface="Wingdings" pitchFamily="2" charset="2"/>
            </a:endParaRPr>
          </a:p>
          <a:p>
            <a:pPr eaLnBrk="1">
              <a:spcBef>
                <a:spcPct val="0"/>
              </a:spcBef>
            </a:pPr>
            <a:r>
              <a:rPr lang="de-AT" sz="2000" baseline="0" dirty="0" smtClean="0">
                <a:latin typeface="Arial" charset="0"/>
                <a:ea typeface="SimSun" charset="-122"/>
                <a:sym typeface="Wingdings" pitchFamily="2" charset="2"/>
              </a:rPr>
              <a:t>Free („</a:t>
            </a:r>
            <a:r>
              <a:rPr lang="de-AT" sz="2000" baseline="0" dirty="0" err="1" smtClean="0">
                <a:latin typeface="Arial" charset="0"/>
                <a:ea typeface="SimSun" charset="-122"/>
                <a:sym typeface="Wingdings" pitchFamily="2" charset="2"/>
              </a:rPr>
              <a:t>no</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costs</a:t>
            </a:r>
            <a:r>
              <a:rPr lang="de-AT" sz="2000" baseline="0" dirty="0" smtClean="0">
                <a:latin typeface="Arial" charset="0"/>
                <a:ea typeface="SimSun" charset="-122"/>
                <a:sym typeface="Wingdings" pitchFamily="2" charset="2"/>
              </a:rPr>
              <a:t>)</a:t>
            </a:r>
            <a:endParaRPr lang="de-AT" sz="2000" dirty="0">
              <a:latin typeface="Arial" charset="0"/>
              <a:ea typeface="SimSun" charset="-122"/>
            </a:endParaRPr>
          </a:p>
        </p:txBody>
      </p:sp>
      <p:sp>
        <p:nvSpPr>
          <p:cNvPr id="716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F2EDCE3F-CB52-48F4-B330-AB795D000868}" type="slidenum">
              <a:rPr lang="de-AT">
                <a:solidFill>
                  <a:srgbClr val="000000"/>
                </a:solidFill>
                <a:latin typeface="+mn-lt" charset="0"/>
              </a:rPr>
              <a:pPr hangingPunct="1">
                <a:lnSpc>
                  <a:spcPct val="100000"/>
                </a:lnSpc>
              </a:pPr>
              <a:t>46</a:t>
            </a:fld>
            <a:endParaRPr lang="de-AT">
              <a:solidFill>
                <a:srgbClr val="000000"/>
              </a:solidFill>
              <a:latin typeface="+mn-lt"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HABIDERE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47</a:t>
            </a:fld>
            <a:endParaRPr lang="en-GB"/>
          </a:p>
        </p:txBody>
      </p:sp>
    </p:spTree>
    <p:extLst>
      <p:ext uri="{BB962C8B-B14F-4D97-AF65-F5344CB8AC3E}">
        <p14:creationId xmlns:p14="http://schemas.microsoft.com/office/powerpoint/2010/main" val="815904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Interne</a:t>
            </a:r>
            <a:r>
              <a:rPr lang="de-AT" baseline="0" dirty="0" smtClean="0"/>
              <a:t> Abläufe</a:t>
            </a:r>
          </a:p>
          <a:p>
            <a:r>
              <a:rPr lang="de-AT" baseline="0" dirty="0" smtClean="0"/>
              <a:t>Kernfunktionen</a:t>
            </a:r>
          </a:p>
          <a:p>
            <a:endParaRPr lang="de-AT" baseline="0" dirty="0" smtClean="0"/>
          </a:p>
          <a:p>
            <a:r>
              <a:rPr lang="de-AT" baseline="0" dirty="0" smtClean="0"/>
              <a:t>Nicht Ziele zur Abgrenzung (keine Buchhaltung,…)</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a:t>
            </a:fld>
            <a:endParaRPr lang="en-GB"/>
          </a:p>
        </p:txBody>
      </p:sp>
    </p:spTree>
    <p:extLst>
      <p:ext uri="{BB962C8B-B14F-4D97-AF65-F5344CB8AC3E}">
        <p14:creationId xmlns:p14="http://schemas.microsoft.com/office/powerpoint/2010/main" val="1502548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p:sp>
      <p:sp>
        <p:nvSpPr>
          <p:cNvPr id="14339" name="Notes Placeholder 2"/>
          <p:cNvSpPr>
            <a:spLocks noGrp="1"/>
          </p:cNvSpPr>
          <p:nvPr>
            <p:ph type="body" idx="1"/>
          </p:nvPr>
        </p:nvSpPr>
        <p:spPr>
          <a:noFill/>
        </p:spPr>
        <p:txBody>
          <a:bodyPr/>
          <a:lstStyle/>
          <a:p>
            <a:r>
              <a:rPr lang="de-AT" smtClean="0"/>
              <a:t>Here is a short description of the user requirements</a:t>
            </a:r>
          </a:p>
          <a:p>
            <a:r>
              <a:rPr lang="de-AT" smtClean="0"/>
              <a:t>the final version of the program allows the user to book, change, confirm and cancel a reservation.</a:t>
            </a:r>
          </a:p>
          <a:p>
            <a:r>
              <a:rPr lang="de-AT" smtClean="0"/>
              <a:t>It also allows u to see the occupancy of the rooms, an automated accounting, a presentation of differen reports and statistics, a room allocation and a Check in and out.</a:t>
            </a:r>
          </a:p>
        </p:txBody>
      </p:sp>
      <p:sp>
        <p:nvSpPr>
          <p:cNvPr id="1434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9841416-4D51-4ECD-83EF-D267DB07C800}" type="slidenum">
              <a:rPr lang="de-AT" smtClean="0">
                <a:solidFill>
                  <a:srgbClr val="000000"/>
                </a:solidFill>
                <a:latin typeface="Times New Roman" pitchFamily="16" charset="0"/>
              </a:rPr>
              <a:pPr eaLnBrk="1"/>
              <a:t>5</a:t>
            </a:fld>
            <a:endParaRPr lang="de-AT" smtClean="0">
              <a:solidFill>
                <a:srgbClr val="000000"/>
              </a:solidFill>
              <a:latin typeface="Times New Roman" pitchFamily="16"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p:sp>
      <p:sp>
        <p:nvSpPr>
          <p:cNvPr id="13315" name="Notes Placeholder 2"/>
          <p:cNvSpPr>
            <a:spLocks noGrp="1"/>
          </p:cNvSpPr>
          <p:nvPr>
            <p:ph type="body" idx="1"/>
          </p:nvPr>
        </p:nvSpPr>
        <p:spPr>
          <a:noFill/>
        </p:spPr>
        <p:txBody>
          <a:bodyPr/>
          <a:lstStyle/>
          <a:p>
            <a:r>
              <a:rPr lang="de-AT" dirty="0" smtClean="0"/>
              <a:t>Wo liegt die Logik? </a:t>
            </a:r>
            <a:r>
              <a:rPr lang="de-AT" dirty="0" err="1" smtClean="0"/>
              <a:t>Fat</a:t>
            </a:r>
            <a:r>
              <a:rPr lang="de-AT" dirty="0" smtClean="0"/>
              <a:t>-</a:t>
            </a:r>
            <a:r>
              <a:rPr lang="de-AT" baseline="0" dirty="0" smtClean="0"/>
              <a:t>, </a:t>
            </a:r>
            <a:r>
              <a:rPr lang="de-AT" baseline="0" dirty="0" err="1" smtClean="0"/>
              <a:t>Thin</a:t>
            </a:r>
            <a:r>
              <a:rPr lang="de-AT" baseline="0" dirty="0" smtClean="0"/>
              <a:t>-Client</a:t>
            </a:r>
          </a:p>
          <a:p>
            <a:r>
              <a:rPr lang="de-AT" baseline="0" dirty="0" smtClean="0"/>
              <a:t>Beispiele: Workstation </a:t>
            </a:r>
            <a:r>
              <a:rPr lang="de-AT" baseline="0" dirty="0" smtClean="0">
                <a:sym typeface="Wingdings" pitchFamily="2" charset="2"/>
              </a:rPr>
              <a:t> Rezeptionist, Browser  Kunde/Gast</a:t>
            </a:r>
            <a:endParaRPr lang="de-AT" dirty="0" smtClean="0"/>
          </a:p>
        </p:txBody>
      </p:sp>
      <p:sp>
        <p:nvSpPr>
          <p:cNvPr id="13316"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B5A6DEA8-5EC1-4915-8CEA-36FB86D183CF}" type="slidenum">
              <a:rPr lang="de-AT" smtClean="0">
                <a:solidFill>
                  <a:srgbClr val="000000"/>
                </a:solidFill>
                <a:latin typeface="Times New Roman" pitchFamily="16" charset="0"/>
              </a:rPr>
              <a:pPr eaLnBrk="1"/>
              <a:t>6</a:t>
            </a:fld>
            <a:endParaRPr lang="de-AT" smtClean="0">
              <a:solidFill>
                <a:srgbClr val="000000"/>
              </a:solidFill>
              <a:latin typeface="Times New Roman" pitchFamily="1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5B1BC03-AC0B-46FA-91A9-AFC7C5CEF4CC}" type="slidenum">
              <a:rPr lang="de-AT" smtClean="0">
                <a:solidFill>
                  <a:srgbClr val="000000"/>
                </a:solidFill>
                <a:latin typeface="Times New Roman" pitchFamily="16" charset="0"/>
              </a:rPr>
              <a:pPr eaLnBrk="1"/>
              <a:t>8</a:t>
            </a:fld>
            <a:endParaRPr lang="de-AT" smtClean="0">
              <a:solidFill>
                <a:srgbClr val="000000"/>
              </a:solidFill>
              <a:latin typeface="Times New Roman" pitchFamily="16" charset="0"/>
            </a:endParaRPr>
          </a:p>
        </p:txBody>
      </p:sp>
      <p:sp>
        <p:nvSpPr>
          <p:cNvPr id="21507"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marL="169863" indent="-169863" eaLnBrk="1">
              <a:spcBef>
                <a:spcPct val="0"/>
              </a:spcBef>
            </a:pPr>
            <a:r>
              <a:rPr lang="de-AT" sz="2000" dirty="0" smtClean="0">
                <a:latin typeface="Arial" charset="0"/>
                <a:ea typeface="SimSun" charset="-122"/>
              </a:rPr>
              <a:t>Programm ausführen – vorstellen  Konzept (Hubert R.) Mitglieder: ….</a:t>
            </a:r>
          </a:p>
          <a:p>
            <a:pPr marL="169863" indent="-169863" eaLnBrk="1">
              <a:spcBef>
                <a:spcPct val="0"/>
              </a:spcBef>
            </a:pPr>
            <a:endParaRPr lang="de-AT" sz="2000" dirty="0" smtClean="0">
              <a:latin typeface="Arial" charset="0"/>
              <a:ea typeface="SimSun" charset="-122"/>
            </a:endParaRPr>
          </a:p>
          <a:p>
            <a:pPr marL="169863" indent="-169863" eaLnBrk="1">
              <a:spcBef>
                <a:spcPct val="0"/>
              </a:spcBef>
              <a:buSzPct val="45000"/>
              <a:buFont typeface="StarSymbol" charset="0"/>
              <a:buChar char="-"/>
            </a:pPr>
            <a:r>
              <a:rPr lang="de-AT" sz="2000" dirty="0" smtClean="0">
                <a:latin typeface="Arial" charset="0"/>
                <a:ea typeface="SimSun" charset="-122"/>
              </a:rPr>
              <a:t>Short </a:t>
            </a:r>
            <a:r>
              <a:rPr lang="de-AT" sz="2000" dirty="0" err="1" smtClean="0">
                <a:latin typeface="Arial" charset="0"/>
                <a:ea typeface="SimSun" charset="-122"/>
              </a:rPr>
              <a:t>cuts</a:t>
            </a:r>
            <a:endParaRPr lang="de-AT" sz="2000" dirty="0" smtClean="0">
              <a:latin typeface="Arial" charset="0"/>
              <a:ea typeface="SimSun" charset="-122"/>
            </a:endParaRPr>
          </a:p>
          <a:p>
            <a:pPr marL="169863" indent="-169863" eaLnBrk="1">
              <a:spcBef>
                <a:spcPct val="0"/>
              </a:spcBef>
              <a:buSzPct val="45000"/>
              <a:buFont typeface="StarSymbol" charset="0"/>
              <a:buChar char="-"/>
            </a:pPr>
            <a:r>
              <a:rPr lang="de-AT" sz="2000" dirty="0" smtClean="0">
                <a:latin typeface="Arial" charset="0"/>
                <a:ea typeface="SimSun" charset="-122"/>
              </a:rPr>
              <a:t>… sonstige Vorteile</a:t>
            </a:r>
          </a:p>
          <a:p>
            <a:pPr marL="169863" indent="-169863" eaLnBrk="1">
              <a:spcBef>
                <a:spcPct val="0"/>
              </a:spcBef>
              <a:buSzPct val="45000"/>
              <a:buFont typeface="StarSymbol" charset="0"/>
              <a:buChar char="-"/>
            </a:pPr>
            <a:r>
              <a:rPr lang="de-AT" sz="2000" dirty="0" smtClean="0">
                <a:latin typeface="Arial" charset="0"/>
                <a:ea typeface="SimSun" charset="-122"/>
              </a:rPr>
              <a:t>Mehrwert für Kunde</a:t>
            </a:r>
          </a:p>
          <a:p>
            <a:pPr marL="169863" indent="-169863" eaLnBrk="1">
              <a:spcBef>
                <a:spcPct val="0"/>
              </a:spcBef>
              <a:buSzPct val="45000"/>
              <a:buFont typeface="StarSymbol" charset="0"/>
              <a:buChar char="-"/>
            </a:pPr>
            <a:r>
              <a:rPr lang="de-AT" sz="2000" dirty="0" smtClean="0">
                <a:latin typeface="Arial" charset="0"/>
                <a:ea typeface="SimSun" charset="-122"/>
              </a:rPr>
              <a:t>Besonderes an unserem Programm</a:t>
            </a:r>
          </a:p>
        </p:txBody>
      </p:sp>
      <p:sp>
        <p:nvSpPr>
          <p:cNvPr id="4403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D52C2B1C-6467-4AE0-ADA1-0F3A8DF601A3}" type="slidenum">
              <a:rPr lang="de-AT">
                <a:solidFill>
                  <a:srgbClr val="000000"/>
                </a:solidFill>
                <a:latin typeface="+mn-lt" charset="0"/>
              </a:rPr>
              <a:pPr hangingPunct="1">
                <a:lnSpc>
                  <a:spcPct val="100000"/>
                </a:lnSpc>
                <a:defRPr/>
              </a:pPr>
              <a:t>8</a:t>
            </a:fld>
            <a:endParaRPr lang="de-AT" dirty="0">
              <a:solidFill>
                <a:srgbClr val="000000"/>
              </a:solidFill>
              <a:latin typeface="+mn-lt"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4C53B96D-8A55-4486-9273-304574B1ABA1}" type="slidenum">
              <a:rPr lang="de-AT" smtClean="0">
                <a:solidFill>
                  <a:srgbClr val="000000"/>
                </a:solidFill>
                <a:latin typeface="Times New Roman" pitchFamily="16" charset="0"/>
              </a:rPr>
              <a:pPr eaLnBrk="1"/>
              <a:t>9</a:t>
            </a:fld>
            <a:endParaRPr lang="de-AT" smtClean="0">
              <a:solidFill>
                <a:srgbClr val="000000"/>
              </a:solidFill>
              <a:latin typeface="Times New Roman" pitchFamily="16" charset="0"/>
            </a:endParaRPr>
          </a:p>
        </p:txBody>
      </p:sp>
      <p:sp>
        <p:nvSpPr>
          <p:cNvPr id="27651"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smtClean="0">
                <a:latin typeface="Arial" charset="0"/>
                <a:ea typeface="SimSun" charset="-122"/>
              </a:rPr>
              <a:t>Invoice (alle beteiligt, abwechslungsreich)</a:t>
            </a:r>
          </a:p>
        </p:txBody>
      </p:sp>
      <p:sp>
        <p:nvSpPr>
          <p:cNvPr id="45059"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20AFE0-BA04-4F7F-B9B4-F8C6CAA1BA3A}" type="slidenum">
              <a:rPr lang="de-AT">
                <a:solidFill>
                  <a:srgbClr val="000000"/>
                </a:solidFill>
                <a:latin typeface="+mn-lt" charset="0"/>
              </a:rPr>
              <a:pPr hangingPunct="1">
                <a:lnSpc>
                  <a:spcPct val="100000"/>
                </a:lnSpc>
                <a:defRPr/>
              </a:pPr>
              <a:t>9</a:t>
            </a:fld>
            <a:endParaRPr lang="de-AT">
              <a:solidFill>
                <a:srgbClr val="000000"/>
              </a:solidFill>
              <a:latin typeface="+mn-lt"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de-AT" dirty="0" smtClean="0"/>
              <a:t>Supports  flexible </a:t>
            </a:r>
            <a:r>
              <a:rPr lang="de-AT" dirty="0" err="1" smtClean="0"/>
              <a:t>handling</a:t>
            </a:r>
            <a:r>
              <a:rPr lang="de-AT" dirty="0" smtClean="0"/>
              <a:t>: viel</a:t>
            </a:r>
            <a:r>
              <a:rPr lang="de-AT" baseline="0" dirty="0" smtClean="0"/>
              <a:t> dynamisch in einem Schritt (Beispiel: Check-In</a:t>
            </a:r>
            <a:r>
              <a:rPr lang="de-AT" baseline="0" dirty="0" smtClean="0">
                <a:sym typeface="Wingdings" pitchFamily="2" charset="2"/>
              </a:rPr>
              <a:t> Räume/Gäste </a:t>
            </a:r>
            <a:r>
              <a:rPr lang="de-AT" baseline="0" dirty="0" err="1" smtClean="0">
                <a:sym typeface="Wingdings" pitchFamily="2" charset="2"/>
              </a:rPr>
              <a:t>dyn</a:t>
            </a:r>
            <a:r>
              <a:rPr lang="de-AT" baseline="0" dirty="0" smtClean="0">
                <a:sym typeface="Wingdings" pitchFamily="2" charset="2"/>
              </a:rPr>
              <a:t>. ändern</a:t>
            </a:r>
            <a:r>
              <a:rPr lang="de-AT" baseline="0" dirty="0" smtClean="0"/>
              <a:t>)</a:t>
            </a:r>
            <a:endParaRPr lang="de-AT"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de-AT" dirty="0" err="1" smtClean="0"/>
              <a:t>Approx</a:t>
            </a:r>
            <a:r>
              <a:rPr lang="de-AT" dirty="0" smtClean="0"/>
              <a:t> </a:t>
            </a:r>
            <a:r>
              <a:rPr lang="de-AT" dirty="0" err="1" smtClean="0"/>
              <a:t>search</a:t>
            </a:r>
            <a:r>
              <a:rPr lang="de-AT" dirty="0" smtClean="0"/>
              <a:t>: …</a:t>
            </a:r>
          </a:p>
          <a:p>
            <a:pPr lvl="1"/>
            <a:endParaRPr lang="de-AT"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10</a:t>
            </a:fld>
            <a:endParaRPr lang="en-GB"/>
          </a:p>
        </p:txBody>
      </p:sp>
    </p:spTree>
    <p:extLst>
      <p:ext uri="{BB962C8B-B14F-4D97-AF65-F5344CB8AC3E}">
        <p14:creationId xmlns:p14="http://schemas.microsoft.com/office/powerpoint/2010/main" val="1319281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A27F8EDB-C29D-4AE5-9CAF-B3FA40DC93FA}"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6A3E629-D901-4663-A557-19BBC04DD1A3}"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CD60D22-FA14-4B63-8D0F-ADEE4230743F}"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p:spPr>
        <p:txBody>
          <a:bodyPr/>
          <a:lstStyle/>
          <a:p>
            <a:r>
              <a:rPr lang="en-US" smtClean="0"/>
              <a:t>Click to edit Master title style</a:t>
            </a:r>
            <a:endParaRPr lang="de-AT"/>
          </a:p>
        </p:txBody>
      </p:sp>
      <p:sp>
        <p:nvSpPr>
          <p:cNvPr id="3" name="Rectangle 2"/>
          <p:cNvSpPr>
            <a:spLocks noGrp="1" noChangeArrowheads="1"/>
          </p:cNvSpPr>
          <p:nvPr>
            <p:ph type="dt" idx="10"/>
          </p:nvPr>
        </p:nvSpPr>
        <p:spPr>
          <a:ln/>
        </p:spPr>
        <p:txBody>
          <a:bodyPr/>
          <a:lstStyle>
            <a:lvl1pPr>
              <a:defRPr/>
            </a:lvl1pPr>
          </a:lstStyle>
          <a:p>
            <a:pPr>
              <a:defRPr/>
            </a:pPr>
            <a:fld id="{FB78BAED-2685-457A-B076-0168B8E8268C}" type="datetime1">
              <a:rPr lang="de-DE" smtClean="0"/>
              <a:t>12.06.2012</a:t>
            </a:fld>
            <a:endParaRPr lang="de-AT"/>
          </a:p>
        </p:txBody>
      </p:sp>
      <p:sp>
        <p:nvSpPr>
          <p:cNvPr id="4" name="Rectangle 4"/>
          <p:cNvSpPr>
            <a:spLocks noGrp="1" noChangeArrowheads="1"/>
          </p:cNvSpPr>
          <p:nvPr>
            <p:ph type="sldNum" idx="11"/>
          </p:nvPr>
        </p:nvSpPr>
        <p:spPr>
          <a:ln/>
        </p:spPr>
        <p:txBody>
          <a:bodyPr/>
          <a:lstStyle>
            <a:lvl1pPr>
              <a:defRPr/>
            </a:lvl1pPr>
          </a:lstStyle>
          <a:p>
            <a:pPr>
              <a:defRPr/>
            </a:pPr>
            <a:fld id="{645DEDA9-89AC-431C-94ED-F92ECA179B63}" type="slidenum">
              <a:rPr lang="de-AT"/>
              <a:pPr>
                <a:defRPr/>
              </a:pPr>
              <a:t>‹Nr.›</a:t>
            </a:fld>
            <a:endParaRPr lang="de-AT"/>
          </a:p>
        </p:txBody>
      </p:sp>
    </p:spTree>
    <p:extLst>
      <p:ext uri="{BB962C8B-B14F-4D97-AF65-F5344CB8AC3E}">
        <p14:creationId xmlns:p14="http://schemas.microsoft.com/office/powerpoint/2010/main" val="1762113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456481" y="469490"/>
            <a:ext cx="8226720" cy="1143480"/>
          </a:xfrm>
        </p:spPr>
        <p:txBody>
          <a:bodyPr/>
          <a:lstStyle/>
          <a:p>
            <a:r>
              <a:rPr lang="de-DE" smtClean="0"/>
              <a:t>Titelmasterformat durch Klicken bearbeiten</a:t>
            </a:r>
            <a:endParaRPr lang="en-GB"/>
          </a:p>
        </p:txBody>
      </p:sp>
      <p:sp>
        <p:nvSpPr>
          <p:cNvPr id="3" name="Datumsplatzhalter 2"/>
          <p:cNvSpPr>
            <a:spLocks noGrp="1"/>
          </p:cNvSpPr>
          <p:nvPr>
            <p:ph type="dt" idx="10"/>
          </p:nvPr>
        </p:nvSpPr>
        <p:spPr>
          <a:xfrm>
            <a:off x="456481" y="6247376"/>
            <a:ext cx="2128320" cy="470930"/>
          </a:xfrm>
        </p:spPr>
        <p:txBody>
          <a:bodyPr/>
          <a:lstStyle>
            <a:lvl1pPr>
              <a:defRPr/>
            </a:lvl1pPr>
          </a:lstStyle>
          <a:p>
            <a:fld id="{A4E34DAF-98F6-4631-9046-8FBA4C69E9EE}" type="datetime1">
              <a:rPr lang="de-DE" smtClean="0"/>
              <a:t>12.06.2012</a:t>
            </a:fld>
            <a:endParaRPr lang="de-DE"/>
          </a:p>
        </p:txBody>
      </p:sp>
      <p:sp>
        <p:nvSpPr>
          <p:cNvPr id="4" name="Fußzeilenplatzhalter 3"/>
          <p:cNvSpPr>
            <a:spLocks noGrp="1"/>
          </p:cNvSpPr>
          <p:nvPr>
            <p:ph type="ftr" idx="11"/>
          </p:nvPr>
        </p:nvSpPr>
        <p:spPr>
          <a:xfrm>
            <a:off x="3127680" y="6247376"/>
            <a:ext cx="2897280" cy="470930"/>
          </a:xfrm>
        </p:spPr>
        <p:txBody>
          <a:bodyPr/>
          <a:lstStyle>
            <a:lvl1pPr>
              <a:defRPr/>
            </a:lvl1pPr>
          </a:lstStyle>
          <a:p>
            <a:r>
              <a:rPr lang="de-DE" smtClean="0"/>
              <a:t>Roomanizer Presentation Team E</a:t>
            </a:r>
            <a:endParaRPr lang="de-DE"/>
          </a:p>
        </p:txBody>
      </p:sp>
      <p:sp>
        <p:nvSpPr>
          <p:cNvPr id="5" name="Foliennummernplatzhalter 4"/>
          <p:cNvSpPr>
            <a:spLocks noGrp="1"/>
          </p:cNvSpPr>
          <p:nvPr>
            <p:ph type="sldNum" idx="12"/>
          </p:nvPr>
        </p:nvSpPr>
        <p:spPr>
          <a:xfrm>
            <a:off x="6556321" y="6247376"/>
            <a:ext cx="2128320" cy="470930"/>
          </a:xfrm>
        </p:spPr>
        <p:txBody>
          <a:bodyPr/>
          <a:lstStyle>
            <a:lvl1pPr>
              <a:defRPr/>
            </a:lvl1pPr>
          </a:lstStyle>
          <a:p>
            <a:fld id="{AAEB435E-0D0C-43CA-8E2E-CBED54098038}" type="slidenum">
              <a:rPr lang="de-DE"/>
              <a:pPr/>
              <a:t>‹Nr.›</a:t>
            </a:fld>
            <a:endParaRPr lang="de-DE"/>
          </a:p>
        </p:txBody>
      </p:sp>
    </p:spTree>
    <p:extLst>
      <p:ext uri="{BB962C8B-B14F-4D97-AF65-F5344CB8AC3E}">
        <p14:creationId xmlns:p14="http://schemas.microsoft.com/office/powerpoint/2010/main" val="3982229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81C52AE-42A8-4426-ADA6-159E569D9194}"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DDB63CDD-2F96-4FE5-AD49-EF8AFB88B628}"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92E67AF8-A288-4266-A53C-E84C48E50EE2}"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9AE9F89-BCA9-4707-862F-FB4A05052A8A}" type="datetime1">
              <a:rPr lang="de-DE" smtClean="0"/>
              <a:t>12.06.2012</a:t>
            </a:fld>
            <a:endParaRPr lang="de-DE"/>
          </a:p>
        </p:txBody>
      </p:sp>
      <p:sp>
        <p:nvSpPr>
          <p:cNvPr id="8" name="Fußzeilenplatzhalter 7"/>
          <p:cNvSpPr>
            <a:spLocks noGrp="1"/>
          </p:cNvSpPr>
          <p:nvPr>
            <p:ph type="ftr" sz="quarter" idx="11"/>
          </p:nvPr>
        </p:nvSpPr>
        <p:spPr/>
        <p:txBody>
          <a:bodyPr/>
          <a:lstStyle/>
          <a:p>
            <a:r>
              <a:rPr lang="de-DE" smtClean="0"/>
              <a:t>Roomanizer Presentation Team E</a:t>
            </a:r>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DC6C7F81-806B-490A-937D-E275312209BE}"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BE3D5208-A7C9-4F82-A751-62C60E2E94A6}"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39299B9F-8491-49B7-8EB3-C95A67489ECD}"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E8D3044E-EF47-48A4-B465-228E2DF2711E}"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636EE-6A37-4BDB-9A50-451478FC4AD3}" type="datetime1">
              <a:rPr lang="de-DE" smtClean="0"/>
              <a:t>12.06.2012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Roomanizer Presentation Team E</a:t>
            </a:r>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7.JPG"/><Relationship Id="rId5" Type="http://schemas.openxmlformats.org/officeDocument/2006/relationships/image" Target="../media/image26.JPG"/><Relationship Id="rId4" Type="http://schemas.openxmlformats.org/officeDocument/2006/relationships/image" Target="../media/image25.JP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err="1" smtClean="0"/>
              <a:t>Roomanizer</a:t>
            </a:r>
            <a:endParaRPr lang="en-GB" dirty="0"/>
          </a:p>
        </p:txBody>
      </p:sp>
      <p:sp>
        <p:nvSpPr>
          <p:cNvPr id="3" name="Untertitel 2"/>
          <p:cNvSpPr>
            <a:spLocks noGrp="1"/>
          </p:cNvSpPr>
          <p:nvPr>
            <p:ph type="subTitle" idx="1"/>
          </p:nvPr>
        </p:nvSpPr>
        <p:spPr/>
        <p:txBody>
          <a:bodyPr/>
          <a:lstStyle/>
          <a:p>
            <a:r>
              <a:rPr lang="de-AT" dirty="0" smtClean="0"/>
              <a:t>Hotel Software Project</a:t>
            </a:r>
            <a:endParaRPr lang="en-GB" dirty="0"/>
          </a:p>
        </p:txBody>
      </p:sp>
    </p:spTree>
    <p:extLst>
      <p:ext uri="{BB962C8B-B14F-4D97-AF65-F5344CB8AC3E}">
        <p14:creationId xmlns:p14="http://schemas.microsoft.com/office/powerpoint/2010/main" val="171475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Summary</a:t>
            </a:r>
            <a:endParaRPr lang="en-GB" dirty="0"/>
          </a:p>
        </p:txBody>
      </p:sp>
      <p:sp>
        <p:nvSpPr>
          <p:cNvPr id="3" name="Inhaltsplatzhalter 2"/>
          <p:cNvSpPr>
            <a:spLocks noGrp="1"/>
          </p:cNvSpPr>
          <p:nvPr>
            <p:ph idx="1"/>
          </p:nvPr>
        </p:nvSpPr>
        <p:spPr/>
        <p:txBody>
          <a:bodyPr>
            <a:normAutofit/>
          </a:bodyPr>
          <a:lstStyle/>
          <a:p>
            <a:r>
              <a:rPr lang="de-AT" dirty="0" err="1" smtClean="0"/>
              <a:t>Usability</a:t>
            </a:r>
            <a:endParaRPr lang="de-AT" dirty="0" smtClean="0"/>
          </a:p>
          <a:p>
            <a:pPr lvl="1"/>
            <a:r>
              <a:rPr lang="de-AT" dirty="0" smtClean="0"/>
              <a:t>Shortcuts</a:t>
            </a:r>
          </a:p>
          <a:p>
            <a:pPr lvl="1"/>
            <a:r>
              <a:rPr lang="de-AT" dirty="0" smtClean="0"/>
              <a:t>Clear </a:t>
            </a:r>
            <a:r>
              <a:rPr lang="de-AT" dirty="0" err="1" smtClean="0"/>
              <a:t>navigation</a:t>
            </a:r>
            <a:r>
              <a:rPr lang="de-AT" dirty="0" smtClean="0"/>
              <a:t> bar</a:t>
            </a:r>
          </a:p>
          <a:p>
            <a:pPr lvl="1"/>
            <a:r>
              <a:rPr lang="de-AT" dirty="0" smtClean="0"/>
              <a:t>Supports  flexible </a:t>
            </a:r>
            <a:r>
              <a:rPr lang="de-AT" dirty="0" err="1" smtClean="0"/>
              <a:t>handling</a:t>
            </a:r>
            <a:endParaRPr lang="de-AT" dirty="0" smtClean="0"/>
          </a:p>
          <a:p>
            <a:r>
              <a:rPr lang="de-AT" dirty="0" smtClean="0"/>
              <a:t>Special </a:t>
            </a:r>
            <a:r>
              <a:rPr lang="de-AT" dirty="0" err="1" smtClean="0"/>
              <a:t>functionality</a:t>
            </a:r>
            <a:endParaRPr lang="de-AT" dirty="0" smtClean="0"/>
          </a:p>
          <a:p>
            <a:pPr lvl="1"/>
            <a:r>
              <a:rPr lang="de-AT" dirty="0" err="1" smtClean="0"/>
              <a:t>Weather</a:t>
            </a:r>
            <a:r>
              <a:rPr lang="de-AT" dirty="0" smtClean="0"/>
              <a:t> </a:t>
            </a:r>
            <a:r>
              <a:rPr lang="de-AT" dirty="0" err="1" smtClean="0"/>
              <a:t>forecast</a:t>
            </a:r>
            <a:endParaRPr lang="de-AT" dirty="0" smtClean="0"/>
          </a:p>
          <a:p>
            <a:pPr lvl="1"/>
            <a:r>
              <a:rPr lang="de-AT" dirty="0" err="1" smtClean="0"/>
              <a:t>Built</a:t>
            </a:r>
            <a:r>
              <a:rPr lang="de-AT" dirty="0"/>
              <a:t>-</a:t>
            </a:r>
            <a:r>
              <a:rPr lang="de-AT" dirty="0" smtClean="0"/>
              <a:t>in PDF </a:t>
            </a:r>
            <a:r>
              <a:rPr lang="de-AT" dirty="0" err="1" smtClean="0"/>
              <a:t>viewer</a:t>
            </a:r>
            <a:endParaRPr lang="de-AT" dirty="0" smtClean="0"/>
          </a:p>
          <a:p>
            <a:pPr lvl="1"/>
            <a:r>
              <a:rPr lang="de-AT" dirty="0" err="1" smtClean="0"/>
              <a:t>Approx</a:t>
            </a:r>
            <a:r>
              <a:rPr lang="de-AT" dirty="0" smtClean="0"/>
              <a:t> </a:t>
            </a:r>
            <a:r>
              <a:rPr lang="de-AT" dirty="0" err="1" smtClean="0"/>
              <a:t>search</a:t>
            </a:r>
            <a:endParaRPr lang="de-AT" dirty="0" smtClean="0"/>
          </a:p>
          <a:p>
            <a:endParaRPr lang="de-AT" dirty="0" smtClean="0"/>
          </a:p>
          <a:p>
            <a:endParaRPr lang="en-GB" dirty="0"/>
          </a:p>
        </p:txBody>
      </p:sp>
      <p:sp>
        <p:nvSpPr>
          <p:cNvPr id="4" name="Datumsplatzhalter 3"/>
          <p:cNvSpPr>
            <a:spLocks noGrp="1"/>
          </p:cNvSpPr>
          <p:nvPr>
            <p:ph type="dt" sz="half" idx="10"/>
          </p:nvPr>
        </p:nvSpPr>
        <p:spPr/>
        <p:txBody>
          <a:bodyPr/>
          <a:lstStyle/>
          <a:p>
            <a:fld id="{B6708F08-B08A-4EE8-BB41-4685CD4B1BA1}"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10</a:t>
            </a:fld>
            <a:endParaRPr lang="de-DE"/>
          </a:p>
        </p:txBody>
      </p:sp>
    </p:spTree>
    <p:extLst>
      <p:ext uri="{BB962C8B-B14F-4D97-AF65-F5344CB8AC3E}">
        <p14:creationId xmlns:p14="http://schemas.microsoft.com/office/powerpoint/2010/main" val="817947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Technical </a:t>
            </a:r>
            <a:r>
              <a:rPr lang="de-DE" sz="4400" dirty="0" err="1" smtClean="0"/>
              <a:t>presentation</a:t>
            </a:r>
            <a:endParaRPr lang="de-DE" sz="4400" dirty="0" smtClean="0"/>
          </a:p>
        </p:txBody>
      </p:sp>
      <p:sp>
        <p:nvSpPr>
          <p:cNvPr id="14339"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t"/>
          <a:lstStyle/>
          <a:p>
            <a:pPr marL="457200" indent="-457200">
              <a:buFont typeface="Arial" pitchFamily="34" charset="0"/>
              <a:buChar char="•"/>
            </a:pPr>
            <a:r>
              <a:rPr lang="de-AT" sz="3600" dirty="0" smtClean="0"/>
              <a:t>Layer </a:t>
            </a:r>
            <a:r>
              <a:rPr lang="de-AT" sz="3600" dirty="0" err="1" smtClean="0"/>
              <a:t>model</a:t>
            </a:r>
            <a:endParaRPr lang="de-AT" sz="3600" dirty="0" smtClean="0"/>
          </a:p>
          <a:p>
            <a:pPr marL="457200" indent="-457200">
              <a:buFont typeface="Arial" pitchFamily="34" charset="0"/>
              <a:buChar char="•"/>
            </a:pPr>
            <a:r>
              <a:rPr lang="de-AT" sz="3600" dirty="0" smtClean="0"/>
              <a:t>Database</a:t>
            </a:r>
            <a:endParaRPr lang="de-AT" sz="3600" dirty="0"/>
          </a:p>
          <a:p>
            <a:pPr marL="457200" indent="-457200">
              <a:buFont typeface="Arial" pitchFamily="34" charset="0"/>
              <a:buChar char="•"/>
            </a:pPr>
            <a:r>
              <a:rPr lang="de-AT" sz="3600" dirty="0" err="1"/>
              <a:t>Hibernate</a:t>
            </a:r>
            <a:endParaRPr lang="de-AT" sz="3600" dirty="0"/>
          </a:p>
          <a:p>
            <a:pPr marL="457200" indent="-457200">
              <a:buFont typeface="Arial" pitchFamily="34" charset="0"/>
              <a:buChar char="•"/>
            </a:pPr>
            <a:r>
              <a:rPr lang="de-AT" sz="3600" dirty="0"/>
              <a:t>Dynamic Mapper</a:t>
            </a:r>
          </a:p>
          <a:p>
            <a:pPr marL="457200" indent="-457200">
              <a:buFont typeface="Arial" pitchFamily="34" charset="0"/>
              <a:buChar char="•"/>
            </a:pPr>
            <a:r>
              <a:rPr lang="de-AT" sz="3600" dirty="0"/>
              <a:t>State Pattern</a:t>
            </a:r>
          </a:p>
          <a:p>
            <a:pPr marL="457200" indent="-457200">
              <a:buFont typeface="Arial" pitchFamily="34" charset="0"/>
              <a:buChar char="•"/>
            </a:pPr>
            <a:r>
              <a:rPr lang="de-AT" sz="3600" dirty="0"/>
              <a:t>Swing GUI</a:t>
            </a:r>
          </a:p>
          <a:p>
            <a:pPr marL="457200" indent="-457200">
              <a:buFont typeface="Arial" pitchFamily="34" charset="0"/>
              <a:buChar char="•"/>
            </a:pPr>
            <a:r>
              <a:rPr lang="de-AT" sz="3600" dirty="0"/>
              <a:t>Integration </a:t>
            </a:r>
            <a:r>
              <a:rPr lang="de-AT" sz="3600" dirty="0" err="1"/>
              <a:t>external</a:t>
            </a:r>
            <a:r>
              <a:rPr lang="de-AT" sz="3600" dirty="0"/>
              <a:t> Software Modules</a:t>
            </a:r>
          </a:p>
          <a:p>
            <a:pPr marL="457200" indent="-457200">
              <a:buFont typeface="Arial" pitchFamily="34" charset="0"/>
              <a:buChar char="•"/>
            </a:pPr>
            <a:r>
              <a:rPr lang="de-AT" sz="3600" dirty="0"/>
              <a:t>JSF (web-reservation</a:t>
            </a:r>
            <a:r>
              <a:rPr lang="de-AT" sz="3600" dirty="0" smtClean="0"/>
              <a:t>)</a:t>
            </a:r>
            <a:endParaRPr lang="de-AT" sz="3600" dirty="0"/>
          </a:p>
        </p:txBody>
      </p:sp>
      <p:sp>
        <p:nvSpPr>
          <p:cNvPr id="2" name="Datumsplatzhalter 1"/>
          <p:cNvSpPr>
            <a:spLocks noGrp="1"/>
          </p:cNvSpPr>
          <p:nvPr>
            <p:ph type="dt" sz="half" idx="10"/>
          </p:nvPr>
        </p:nvSpPr>
        <p:spPr/>
        <p:txBody>
          <a:bodyPr/>
          <a:lstStyle/>
          <a:p>
            <a:fld id="{9E3C9038-FB88-4FAD-9836-63DD155E9CA2}"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11</a:t>
            </a:fld>
            <a:endParaRPr lang="de-DE"/>
          </a:p>
        </p:txBody>
      </p:sp>
    </p:spTree>
    <p:extLst>
      <p:ext uri="{BB962C8B-B14F-4D97-AF65-F5344CB8AC3E}">
        <p14:creationId xmlns:p14="http://schemas.microsoft.com/office/powerpoint/2010/main" val="40452270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err="1" smtClean="0"/>
              <a:t>Overview</a:t>
            </a:r>
            <a:endParaRPr lang="de-DE" sz="4400" dirty="0" smtClean="0"/>
          </a:p>
        </p:txBody>
      </p:sp>
      <p:sp>
        <p:nvSpPr>
          <p:cNvPr id="14339"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14340" name="Text Box 2"/>
          <p:cNvSpPr txBox="1">
            <a:spLocks noChangeArrowheads="1"/>
          </p:cNvSpPr>
          <p:nvPr/>
        </p:nvSpPr>
        <p:spPr bwMode="auto">
          <a:xfrm>
            <a:off x="609600" y="1844675"/>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dirty="0" err="1" smtClean="0">
                <a:solidFill>
                  <a:srgbClr val="000000"/>
                </a:solidFill>
                <a:latin typeface="Calibri" charset="0"/>
              </a:rPr>
              <a:t>Git</a:t>
            </a:r>
            <a:endParaRPr lang="de-DE" sz="3200" dirty="0" smtClean="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smtClean="0">
                <a:solidFill>
                  <a:srgbClr val="000000"/>
                </a:solidFill>
                <a:latin typeface="Calibri" charset="0"/>
              </a:rPr>
              <a:t>Java</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err="1" smtClean="0">
                <a:solidFill>
                  <a:srgbClr val="000000"/>
                </a:solidFill>
                <a:latin typeface="Calibri" charset="0"/>
              </a:rPr>
              <a:t>Netbeans</a:t>
            </a:r>
            <a:endParaRPr lang="de-DE" sz="3200" dirty="0" smtClean="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smtClean="0">
                <a:solidFill>
                  <a:srgbClr val="000000"/>
                </a:solidFill>
                <a:latin typeface="Calibri" charset="0"/>
              </a:rPr>
              <a:t>MySQL</a:t>
            </a:r>
          </a:p>
          <a:p>
            <a:pPr eaLnBrk="1" hangingPunct="1">
              <a:lnSpc>
                <a:spcPct val="100000"/>
              </a:lnSpc>
              <a:spcBef>
                <a:spcPts val="638"/>
              </a:spcBef>
              <a:spcAft>
                <a:spcPts val="1425"/>
              </a:spcAft>
              <a:buSzPct val="45000"/>
              <a:buFont typeface="Arial" charset="0"/>
              <a:buChar char="•"/>
            </a:pPr>
            <a:r>
              <a:rPr lang="de-DE" sz="3200" dirty="0" smtClean="0">
                <a:solidFill>
                  <a:srgbClr val="000000"/>
                </a:solidFill>
                <a:latin typeface="Calibri" charset="0"/>
              </a:rPr>
              <a:t>Unified </a:t>
            </a:r>
            <a:r>
              <a:rPr lang="de-DE" sz="3200" dirty="0" err="1" smtClean="0">
                <a:solidFill>
                  <a:srgbClr val="000000"/>
                </a:solidFill>
                <a:latin typeface="Calibri" charset="0"/>
              </a:rPr>
              <a:t>Process</a:t>
            </a:r>
            <a:endParaRPr lang="de-DE" sz="3200" dirty="0">
              <a:solidFill>
                <a:srgbClr val="000000"/>
              </a:solidFill>
              <a:latin typeface="Calibri" charset="0"/>
            </a:endParaRPr>
          </a:p>
        </p:txBody>
      </p:sp>
      <p:pic>
        <p:nvPicPr>
          <p:cNvPr id="1434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1351" y="710432"/>
            <a:ext cx="1451364" cy="217704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2"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84518" y="3014688"/>
            <a:ext cx="1505425" cy="92553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umsplatzhalter 1"/>
          <p:cNvSpPr>
            <a:spLocks noGrp="1"/>
          </p:cNvSpPr>
          <p:nvPr>
            <p:ph type="dt" sz="half" idx="10"/>
          </p:nvPr>
        </p:nvSpPr>
        <p:spPr/>
        <p:txBody>
          <a:bodyPr/>
          <a:lstStyle/>
          <a:p>
            <a:fld id="{92D3D26D-AF95-4585-934F-C2051DC61F88}"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12</a:t>
            </a:fld>
            <a:endParaRPr lang="de-DE"/>
          </a:p>
        </p:txBody>
      </p:sp>
      <p:pic>
        <p:nvPicPr>
          <p:cNvPr id="1026" name="Picture 2" descr="https://encrypted-tbn1.google.com/images?q=tbn:ANd9GcRpoItABcN9IWRMtDA1shumjSsWBhsjJiGE6GADbT-Ipo6RtKnJ"/>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6439" y="4189841"/>
            <a:ext cx="2013817" cy="43960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41497" y="4725144"/>
            <a:ext cx="2097703" cy="1529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11517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p:txBody>
          <a:bodyPr>
            <a:normAutofit/>
          </a:bodyPr>
          <a:lstStyle/>
          <a:p>
            <a:pPr marL="457200" indent="-457200">
              <a:buFont typeface="Arial" charset="0"/>
              <a:buChar char="•"/>
            </a:pPr>
            <a:r>
              <a:rPr lang="de-AT" dirty="0" err="1" smtClean="0"/>
              <a:t>Inception</a:t>
            </a:r>
            <a:r>
              <a:rPr lang="de-AT" dirty="0" smtClean="0"/>
              <a:t>				</a:t>
            </a:r>
          </a:p>
          <a:p>
            <a:pPr marL="857250" lvl="1" indent="-457200">
              <a:buFont typeface="Arial" charset="0"/>
              <a:buChar char="•"/>
            </a:pPr>
            <a:r>
              <a:rPr lang="de-AT" dirty="0" smtClean="0"/>
              <a:t>Kick off</a:t>
            </a:r>
          </a:p>
          <a:p>
            <a:pPr marL="857250" lvl="1" indent="-457200">
              <a:buFont typeface="Arial" charset="0"/>
              <a:buChar char="•"/>
            </a:pPr>
            <a:r>
              <a:rPr lang="de-AT" dirty="0" smtClean="0"/>
              <a:t>Definition </a:t>
            </a:r>
            <a:r>
              <a:rPr lang="de-AT" dirty="0" err="1" smtClean="0"/>
              <a:t>of</a:t>
            </a:r>
            <a:r>
              <a:rPr lang="de-AT" dirty="0" smtClean="0"/>
              <a:t> </a:t>
            </a:r>
            <a:r>
              <a:rPr lang="de-AT" dirty="0" err="1" smtClean="0"/>
              <a:t>Use</a:t>
            </a:r>
            <a:r>
              <a:rPr lang="de-AT" dirty="0" smtClean="0"/>
              <a:t> </a:t>
            </a:r>
            <a:r>
              <a:rPr lang="de-AT" dirty="0" err="1" smtClean="0"/>
              <a:t>cases</a:t>
            </a:r>
            <a:endParaRPr lang="de-AT" dirty="0" smtClean="0"/>
          </a:p>
          <a:p>
            <a:pPr marL="457200" indent="-457200">
              <a:buFont typeface="Arial" charset="0"/>
              <a:buChar char="•"/>
            </a:pPr>
            <a:r>
              <a:rPr lang="de-AT" dirty="0" smtClean="0"/>
              <a:t>Elaboration</a:t>
            </a:r>
          </a:p>
          <a:p>
            <a:pPr marL="857250" lvl="1" indent="-457200">
              <a:buFont typeface="Arial" charset="0"/>
              <a:buChar char="•"/>
            </a:pPr>
            <a:r>
              <a:rPr lang="de-AT" dirty="0" err="1" smtClean="0"/>
              <a:t>Requirements</a:t>
            </a:r>
            <a:r>
              <a:rPr lang="de-AT" dirty="0" smtClean="0"/>
              <a:t> </a:t>
            </a:r>
            <a:r>
              <a:rPr lang="de-AT" dirty="0" err="1" smtClean="0"/>
              <a:t>engineering</a:t>
            </a:r>
            <a:endParaRPr lang="de-AT" dirty="0" smtClean="0"/>
          </a:p>
          <a:p>
            <a:pPr marL="457200" indent="-457200">
              <a:buFont typeface="Arial" charset="0"/>
              <a:buChar char="•"/>
            </a:pPr>
            <a:r>
              <a:rPr lang="de-AT" b="1" dirty="0" err="1" smtClean="0"/>
              <a:t>Construction</a:t>
            </a:r>
            <a:endParaRPr lang="de-AT" b="1" dirty="0" smtClean="0"/>
          </a:p>
          <a:p>
            <a:pPr marL="857250" lvl="1" indent="-457200">
              <a:buFont typeface="Arial" charset="0"/>
              <a:buChar char="•"/>
            </a:pPr>
            <a:r>
              <a:rPr lang="de-AT" dirty="0" err="1" smtClean="0"/>
              <a:t>Timeboxes</a:t>
            </a:r>
            <a:endParaRPr lang="de-AT" dirty="0" smtClean="0"/>
          </a:p>
          <a:p>
            <a:pPr marL="457200" indent="-457200">
              <a:buFont typeface="Arial" charset="0"/>
              <a:buChar char="•"/>
            </a:pPr>
            <a:r>
              <a:rPr lang="de-AT" dirty="0" smtClean="0"/>
              <a:t>Transition			</a:t>
            </a:r>
          </a:p>
        </p:txBody>
      </p:sp>
      <p:sp>
        <p:nvSpPr>
          <p:cNvPr id="6147" name="Rectangle 1"/>
          <p:cNvSpPr>
            <a:spLocks noGrp="1" noChangeArrowheads="1"/>
          </p:cNvSpPr>
          <p:nvPr>
            <p:ph type="title"/>
          </p:nvPr>
        </p:nvSpPr>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Unified </a:t>
            </a:r>
            <a:r>
              <a:rPr lang="de-DE" sz="4400" dirty="0" err="1" smtClean="0"/>
              <a:t>Process</a:t>
            </a:r>
            <a:endParaRPr lang="de-DE" sz="4400" dirty="0" smtClean="0"/>
          </a:p>
        </p:txBody>
      </p:sp>
      <p:sp>
        <p:nvSpPr>
          <p:cNvPr id="2" name="Datumsplatzhalter 1"/>
          <p:cNvSpPr>
            <a:spLocks noGrp="1"/>
          </p:cNvSpPr>
          <p:nvPr>
            <p:ph type="dt" sz="half" idx="10"/>
          </p:nvPr>
        </p:nvSpPr>
        <p:spPr/>
        <p:txBody>
          <a:bodyPr/>
          <a:lstStyle/>
          <a:p>
            <a:fld id="{245E2E4B-0B02-4E95-A2B1-58730096EDA9}"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13</a:t>
            </a:fld>
            <a:endParaRPr lang="de-DE"/>
          </a:p>
        </p:txBody>
      </p:sp>
      <p:pic>
        <p:nvPicPr>
          <p:cNvPr id="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1412776"/>
            <a:ext cx="2115099" cy="834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38066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58370" name="Rectangle 2"/>
          <p:cNvSpPr>
            <a:spLocks noGrp="1" noChangeArrowheads="1"/>
          </p:cNvSpPr>
          <p:nvPr>
            <p:ph type="subTitle" idx="4294967295"/>
          </p:nvPr>
        </p:nvSpPr>
        <p:spPr>
          <a:xfrm>
            <a:off x="489600" y="1306218"/>
            <a:ext cx="8228160" cy="4147635"/>
          </a:xfrm>
          <a:ln/>
        </p:spPr>
        <p:txBody>
          <a:bodyPr anchor="ctr"/>
          <a:lstStyle/>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Built after model-view-controller concept</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 allocation of tasks</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Clearly arranged</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Access protection</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Single layers can easily be exchanged/extended</a:t>
            </a:r>
          </a:p>
        </p:txBody>
      </p:sp>
      <p:sp>
        <p:nvSpPr>
          <p:cNvPr id="2" name="Datumsplatzhalter 1"/>
          <p:cNvSpPr>
            <a:spLocks noGrp="1"/>
          </p:cNvSpPr>
          <p:nvPr>
            <p:ph type="dt" idx="10"/>
          </p:nvPr>
        </p:nvSpPr>
        <p:spPr/>
        <p:txBody>
          <a:bodyPr/>
          <a:lstStyle/>
          <a:p>
            <a:fld id="{CEF889A1-A175-4840-86AA-B8393E1275D4}" type="datetime1">
              <a:rPr lang="de-DE" smtClean="0"/>
              <a:t>12.06.2012</a:t>
            </a:fld>
            <a:endParaRPr lang="de-DE"/>
          </a:p>
        </p:txBody>
      </p:sp>
      <p:sp>
        <p:nvSpPr>
          <p:cNvPr id="3" name="Fußzeilenplatzhalter 2"/>
          <p:cNvSpPr>
            <a:spLocks noGrp="1"/>
          </p:cNvSpPr>
          <p:nvPr>
            <p:ph type="ftr" idx="11"/>
          </p:nvPr>
        </p:nvSpPr>
        <p:spPr/>
        <p:txBody>
          <a:bodyPr/>
          <a:lstStyle/>
          <a:p>
            <a:r>
              <a:rPr lang="de-DE" smtClean="0"/>
              <a:t>Roomanizer Presentation Team E</a:t>
            </a:r>
            <a:endParaRPr lang="de-DE"/>
          </a:p>
        </p:txBody>
      </p:sp>
      <p:sp>
        <p:nvSpPr>
          <p:cNvPr id="4" name="Foliennummernplatzhalter 3"/>
          <p:cNvSpPr>
            <a:spLocks noGrp="1"/>
          </p:cNvSpPr>
          <p:nvPr>
            <p:ph type="sldNum" idx="12"/>
          </p:nvPr>
        </p:nvSpPr>
        <p:spPr/>
        <p:txBody>
          <a:bodyPr/>
          <a:lstStyle/>
          <a:p>
            <a:fld id="{AAEB435E-0D0C-43CA-8E2E-CBED54098038}" type="slidenum">
              <a:rPr lang="de-DE" smtClean="0"/>
              <a:pPr/>
              <a:t>14</a:t>
            </a:fld>
            <a:endParaRPr lang="de-DE"/>
          </a:p>
        </p:txBody>
      </p:sp>
    </p:spTree>
    <p:extLst>
      <p:ext uri="{BB962C8B-B14F-4D97-AF65-F5344CB8AC3E}">
        <p14:creationId xmlns:p14="http://schemas.microsoft.com/office/powerpoint/2010/main" val="247461775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pic>
        <p:nvPicPr>
          <p:cNvPr id="3" name="Bild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333" y="1412776"/>
            <a:ext cx="6113333" cy="4768400"/>
          </a:xfrm>
          <a:prstGeom prst="rect">
            <a:avLst/>
          </a:prstGeom>
        </p:spPr>
      </p:pic>
      <p:sp>
        <p:nvSpPr>
          <p:cNvPr id="2" name="Datumsplatzhalter 1"/>
          <p:cNvSpPr>
            <a:spLocks noGrp="1"/>
          </p:cNvSpPr>
          <p:nvPr>
            <p:ph type="dt" sz="half" idx="10"/>
          </p:nvPr>
        </p:nvSpPr>
        <p:spPr/>
        <p:txBody>
          <a:bodyPr/>
          <a:lstStyle/>
          <a:p>
            <a:fld id="{0E7CE532-8F4D-4E5C-A0AC-737CF4959D51}"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15</a:t>
            </a:fld>
            <a:endParaRPr lang="de-DE"/>
          </a:p>
        </p:txBody>
      </p:sp>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68145" y="1131270"/>
            <a:ext cx="1872207" cy="1193073"/>
          </a:xfrm>
          <a:prstGeom prst="rect">
            <a:avLst/>
          </a:prstGeom>
        </p:spPr>
      </p:pic>
    </p:spTree>
    <p:extLst>
      <p:ext uri="{BB962C8B-B14F-4D97-AF65-F5344CB8AC3E}">
        <p14:creationId xmlns:p14="http://schemas.microsoft.com/office/powerpoint/2010/main" val="1062994636"/>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err="1" smtClean="0"/>
              <a:t>Persistence</a:t>
            </a:r>
            <a:r>
              <a:rPr lang="de-DE" dirty="0" smtClean="0"/>
              <a:t> </a:t>
            </a:r>
            <a:r>
              <a:rPr lang="de-DE" dirty="0" err="1" smtClean="0"/>
              <a:t>layer</a:t>
            </a:r>
            <a:endParaRPr lang="de-DE" dirty="0" smtClean="0"/>
          </a:p>
          <a:p>
            <a:pPr lvl="1"/>
            <a:r>
              <a:rPr lang="de-DE" dirty="0" err="1" smtClean="0"/>
              <a:t>Classes</a:t>
            </a:r>
            <a:r>
              <a:rPr lang="de-DE" dirty="0" smtClean="0"/>
              <a:t> </a:t>
            </a:r>
            <a:r>
              <a:rPr lang="de-DE" dirty="0" err="1" smtClean="0"/>
              <a:t>with</a:t>
            </a:r>
            <a:r>
              <a:rPr lang="de-DE" dirty="0" smtClean="0"/>
              <a:t> </a:t>
            </a:r>
            <a:r>
              <a:rPr lang="de-DE" dirty="0" err="1" smtClean="0"/>
              <a:t>annotations</a:t>
            </a:r>
            <a:r>
              <a:rPr lang="de-DE" dirty="0" smtClean="0"/>
              <a:t> </a:t>
            </a:r>
            <a:r>
              <a:rPr lang="de-DE" dirty="0" err="1" smtClean="0"/>
              <a:t>for</a:t>
            </a:r>
            <a:r>
              <a:rPr lang="de-DE" dirty="0" smtClean="0"/>
              <a:t> </a:t>
            </a:r>
            <a:r>
              <a:rPr lang="de-DE" dirty="0" err="1" smtClean="0"/>
              <a:t>Hibernate</a:t>
            </a:r>
            <a:endParaRPr lang="de-DE" dirty="0" smtClean="0"/>
          </a:p>
          <a:p>
            <a:pPr lvl="2"/>
            <a:r>
              <a:rPr lang="de-DE" dirty="0" err="1" smtClean="0"/>
              <a:t>Contain</a:t>
            </a:r>
            <a:r>
              <a:rPr lang="de-DE" dirty="0" smtClean="0"/>
              <a:t> </a:t>
            </a:r>
            <a:r>
              <a:rPr lang="de-DE" dirty="0" err="1" smtClean="0"/>
              <a:t>no</a:t>
            </a:r>
            <a:r>
              <a:rPr lang="de-DE" dirty="0" smtClean="0"/>
              <a:t> </a:t>
            </a:r>
            <a:r>
              <a:rPr lang="de-DE" dirty="0" err="1" smtClean="0"/>
              <a:t>logical</a:t>
            </a:r>
            <a:r>
              <a:rPr lang="de-DE" dirty="0" smtClean="0"/>
              <a:t> </a:t>
            </a:r>
            <a:r>
              <a:rPr lang="de-DE" dirty="0" err="1" smtClean="0"/>
              <a:t>functionality</a:t>
            </a:r>
            <a:endParaRPr lang="de-DE" dirty="0" smtClean="0"/>
          </a:p>
          <a:p>
            <a:pPr lvl="1"/>
            <a:r>
              <a:rPr lang="de-DE" dirty="0" err="1" smtClean="0"/>
              <a:t>Contains</a:t>
            </a:r>
            <a:r>
              <a:rPr lang="de-DE" dirty="0" smtClean="0"/>
              <a:t> manager-</a:t>
            </a:r>
            <a:r>
              <a:rPr lang="de-DE" dirty="0" err="1" smtClean="0"/>
              <a:t>classes</a:t>
            </a:r>
            <a:r>
              <a:rPr lang="de-DE" dirty="0" smtClean="0"/>
              <a:t> </a:t>
            </a:r>
            <a:r>
              <a:rPr lang="de-DE" dirty="0" err="1" smtClean="0"/>
              <a:t>for</a:t>
            </a:r>
            <a:r>
              <a:rPr lang="de-DE" dirty="0" smtClean="0"/>
              <a:t> </a:t>
            </a:r>
            <a:r>
              <a:rPr lang="de-DE" dirty="0" err="1" smtClean="0"/>
              <a:t>communication</a:t>
            </a:r>
            <a:r>
              <a:rPr lang="de-DE" dirty="0" smtClean="0"/>
              <a:t> </a:t>
            </a:r>
            <a:r>
              <a:rPr lang="de-DE" dirty="0" err="1" smtClean="0"/>
              <a:t>to</a:t>
            </a:r>
            <a:r>
              <a:rPr lang="de-DE" dirty="0" smtClean="0"/>
              <a:t> </a:t>
            </a:r>
            <a:r>
              <a:rPr lang="de-DE" dirty="0" err="1" smtClean="0"/>
              <a:t>database</a:t>
            </a:r>
            <a:r>
              <a:rPr lang="de-DE" dirty="0" smtClean="0"/>
              <a:t>:</a:t>
            </a:r>
          </a:p>
          <a:p>
            <a:pPr lvl="2"/>
            <a:r>
              <a:rPr lang="de-DE" dirty="0" err="1" smtClean="0"/>
              <a:t>For</a:t>
            </a:r>
            <a:r>
              <a:rPr lang="de-DE" dirty="0" smtClean="0"/>
              <a:t> </a:t>
            </a:r>
            <a:r>
              <a:rPr lang="de-DE" dirty="0" err="1" smtClean="0"/>
              <a:t>saving</a:t>
            </a:r>
            <a:r>
              <a:rPr lang="de-DE" dirty="0" smtClean="0"/>
              <a:t> </a:t>
            </a:r>
            <a:r>
              <a:rPr lang="de-DE" dirty="0" err="1" smtClean="0"/>
              <a:t>objects</a:t>
            </a:r>
            <a:endParaRPr lang="de-DE" dirty="0" smtClean="0"/>
          </a:p>
          <a:p>
            <a:pPr lvl="2"/>
            <a:r>
              <a:rPr lang="de-DE" dirty="0" err="1" smtClean="0"/>
              <a:t>To</a:t>
            </a:r>
            <a:r>
              <a:rPr lang="de-DE" dirty="0" smtClean="0"/>
              <a:t> </a:t>
            </a:r>
            <a:r>
              <a:rPr lang="de-DE" dirty="0" err="1" smtClean="0"/>
              <a:t>retrieve</a:t>
            </a:r>
            <a:r>
              <a:rPr lang="de-DE" dirty="0" smtClean="0"/>
              <a:t> </a:t>
            </a:r>
            <a:r>
              <a:rPr lang="de-DE" dirty="0" err="1" smtClean="0"/>
              <a:t>objects</a:t>
            </a:r>
            <a:endParaRPr lang="de-DE" dirty="0" smtClean="0"/>
          </a:p>
          <a:p>
            <a:pPr lvl="1"/>
            <a:endParaRPr lang="de-DE" dirty="0"/>
          </a:p>
        </p:txBody>
      </p:sp>
      <p:sp>
        <p:nvSpPr>
          <p:cNvPr id="4" name="Datumsplatzhalter 3"/>
          <p:cNvSpPr>
            <a:spLocks noGrp="1"/>
          </p:cNvSpPr>
          <p:nvPr>
            <p:ph type="dt" sz="half" idx="10"/>
          </p:nvPr>
        </p:nvSpPr>
        <p:spPr/>
        <p:txBody>
          <a:bodyPr/>
          <a:lstStyle/>
          <a:p>
            <a:fld id="{0691F428-18E4-4546-8CA6-A28FDC92F53F}"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16</a:t>
            </a:fld>
            <a:endParaRPr lang="de-DE"/>
          </a:p>
        </p:txBody>
      </p:sp>
    </p:spTree>
    <p:extLst>
      <p:ext uri="{BB962C8B-B14F-4D97-AF65-F5344CB8AC3E}">
        <p14:creationId xmlns:p14="http://schemas.microsoft.com/office/powerpoint/2010/main" val="3310033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Model</a:t>
            </a:r>
          </a:p>
          <a:p>
            <a:pPr lvl="1"/>
            <a:r>
              <a:rPr lang="de-DE" dirty="0" err="1" smtClean="0"/>
              <a:t>Contains</a:t>
            </a:r>
            <a:r>
              <a:rPr lang="de-DE" dirty="0" smtClean="0"/>
              <a:t> </a:t>
            </a:r>
            <a:r>
              <a:rPr lang="de-DE" dirty="0" err="1" smtClean="0"/>
              <a:t>classes</a:t>
            </a:r>
            <a:r>
              <a:rPr lang="de-DE" dirty="0" smtClean="0"/>
              <a:t> </a:t>
            </a:r>
            <a:r>
              <a:rPr lang="de-DE" dirty="0" err="1" smtClean="0"/>
              <a:t>for</a:t>
            </a:r>
            <a:r>
              <a:rPr lang="de-DE" dirty="0" smtClean="0"/>
              <a:t> </a:t>
            </a:r>
            <a:r>
              <a:rPr lang="de-DE" dirty="0" err="1" smtClean="0"/>
              <a:t>logical</a:t>
            </a:r>
            <a:r>
              <a:rPr lang="de-DE" dirty="0" smtClean="0"/>
              <a:t> </a:t>
            </a:r>
            <a:r>
              <a:rPr lang="de-DE" dirty="0" err="1" smtClean="0"/>
              <a:t>processing</a:t>
            </a:r>
            <a:endParaRPr lang="de-DE" dirty="0" smtClean="0"/>
          </a:p>
          <a:p>
            <a:pPr lvl="1"/>
            <a:r>
              <a:rPr lang="de-DE" dirty="0" smtClean="0"/>
              <a:t>All </a:t>
            </a:r>
            <a:r>
              <a:rPr lang="de-DE" dirty="0" err="1" smtClean="0"/>
              <a:t>classes</a:t>
            </a:r>
            <a:r>
              <a:rPr lang="de-DE" dirty="0" smtClean="0"/>
              <a:t> </a:t>
            </a:r>
            <a:r>
              <a:rPr lang="de-DE" dirty="0" err="1" smtClean="0"/>
              <a:t>are</a:t>
            </a:r>
            <a:r>
              <a:rPr lang="de-DE" dirty="0" smtClean="0"/>
              <a:t> </a:t>
            </a:r>
            <a:r>
              <a:rPr lang="de-DE" dirty="0" err="1" smtClean="0"/>
              <a:t>implemented</a:t>
            </a:r>
            <a:r>
              <a:rPr lang="de-DE" dirty="0" smtClean="0"/>
              <a:t> </a:t>
            </a:r>
            <a:r>
              <a:rPr lang="de-DE" dirty="0" err="1" smtClean="0"/>
              <a:t>to</a:t>
            </a:r>
            <a:r>
              <a:rPr lang="de-DE" dirty="0" smtClean="0"/>
              <a:t> an </a:t>
            </a:r>
            <a:r>
              <a:rPr lang="de-DE" dirty="0" err="1" smtClean="0"/>
              <a:t>interface</a:t>
            </a:r>
            <a:endParaRPr lang="de-DE" dirty="0" smtClean="0"/>
          </a:p>
          <a:p>
            <a:pPr lvl="1"/>
            <a:r>
              <a:rPr lang="de-DE" dirty="0" err="1" smtClean="0"/>
              <a:t>Contain</a:t>
            </a:r>
            <a:r>
              <a:rPr lang="de-DE" dirty="0" smtClean="0"/>
              <a:t> </a:t>
            </a:r>
            <a:r>
              <a:rPr lang="de-DE" dirty="0" err="1" smtClean="0"/>
              <a:t>static</a:t>
            </a:r>
            <a:r>
              <a:rPr lang="de-DE" dirty="0" smtClean="0"/>
              <a:t> </a:t>
            </a:r>
            <a:r>
              <a:rPr lang="de-DE" dirty="0" err="1" smtClean="0"/>
              <a:t>methods</a:t>
            </a:r>
            <a:r>
              <a:rPr lang="de-DE" dirty="0" smtClean="0"/>
              <a:t>:</a:t>
            </a:r>
          </a:p>
          <a:p>
            <a:pPr lvl="2"/>
            <a:r>
              <a:rPr lang="de-DE" dirty="0" err="1" smtClean="0"/>
              <a:t>To</a:t>
            </a:r>
            <a:r>
              <a:rPr lang="de-DE" dirty="0" smtClean="0"/>
              <a:t> </a:t>
            </a:r>
            <a:r>
              <a:rPr lang="de-DE" dirty="0" err="1" smtClean="0"/>
              <a:t>retrieve</a:t>
            </a:r>
            <a:r>
              <a:rPr lang="de-DE" dirty="0" smtClean="0"/>
              <a:t> a </a:t>
            </a:r>
            <a:r>
              <a:rPr lang="de-DE" dirty="0" err="1" smtClean="0"/>
              <a:t>object</a:t>
            </a:r>
            <a:r>
              <a:rPr lang="de-DE" dirty="0" smtClean="0"/>
              <a:t> </a:t>
            </a:r>
            <a:r>
              <a:rPr lang="de-DE" dirty="0" err="1" smtClean="0"/>
              <a:t>of</a:t>
            </a:r>
            <a:r>
              <a:rPr lang="de-DE" dirty="0" smtClean="0"/>
              <a:t> </a:t>
            </a:r>
            <a:r>
              <a:rPr lang="de-DE" dirty="0" err="1" smtClean="0"/>
              <a:t>the</a:t>
            </a:r>
            <a:r>
              <a:rPr lang="de-DE" dirty="0" smtClean="0"/>
              <a:t> </a:t>
            </a:r>
            <a:r>
              <a:rPr lang="de-DE" dirty="0" err="1" smtClean="0"/>
              <a:t>class</a:t>
            </a:r>
            <a:r>
              <a:rPr lang="de-DE" dirty="0" smtClean="0"/>
              <a:t>, via a </a:t>
            </a:r>
            <a:r>
              <a:rPr lang="de-DE" dirty="0" err="1" smtClean="0"/>
              <a:t>manager</a:t>
            </a:r>
            <a:endParaRPr lang="de-DE" dirty="0" smtClean="0"/>
          </a:p>
          <a:p>
            <a:pPr lvl="2"/>
            <a:endParaRPr lang="de-DE" dirty="0"/>
          </a:p>
        </p:txBody>
      </p:sp>
      <p:sp>
        <p:nvSpPr>
          <p:cNvPr id="4" name="Datumsplatzhalter 3"/>
          <p:cNvSpPr>
            <a:spLocks noGrp="1"/>
          </p:cNvSpPr>
          <p:nvPr>
            <p:ph type="dt" sz="half" idx="10"/>
          </p:nvPr>
        </p:nvSpPr>
        <p:spPr/>
        <p:txBody>
          <a:bodyPr/>
          <a:lstStyle/>
          <a:p>
            <a:fld id="{998A4FFE-7F93-41EB-9E05-44835A6A19E1}"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17</a:t>
            </a:fld>
            <a:endParaRPr lang="de-DE"/>
          </a:p>
        </p:txBody>
      </p:sp>
    </p:spTree>
    <p:extLst>
      <p:ext uri="{BB962C8B-B14F-4D97-AF65-F5344CB8AC3E}">
        <p14:creationId xmlns:p14="http://schemas.microsoft.com/office/powerpoint/2010/main" val="28967714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Controller</a:t>
            </a:r>
          </a:p>
          <a:p>
            <a:pPr lvl="1"/>
            <a:r>
              <a:rPr lang="de-DE" dirty="0" err="1" smtClean="0"/>
              <a:t>For</a:t>
            </a:r>
            <a:r>
              <a:rPr lang="de-DE" dirty="0" smtClean="0"/>
              <a:t> </a:t>
            </a:r>
            <a:r>
              <a:rPr lang="de-DE" dirty="0" err="1" smtClean="0"/>
              <a:t>each</a:t>
            </a:r>
            <a:r>
              <a:rPr lang="de-DE" dirty="0" smtClean="0"/>
              <a:t> </a:t>
            </a:r>
            <a:r>
              <a:rPr lang="de-DE" dirty="0" err="1" smtClean="0"/>
              <a:t>use-case</a:t>
            </a:r>
            <a:r>
              <a:rPr lang="de-DE" dirty="0" smtClean="0"/>
              <a:t> </a:t>
            </a:r>
            <a:r>
              <a:rPr lang="de-DE" dirty="0" err="1" smtClean="0"/>
              <a:t>one</a:t>
            </a:r>
            <a:r>
              <a:rPr lang="de-DE" dirty="0" smtClean="0"/>
              <a:t> </a:t>
            </a:r>
            <a:r>
              <a:rPr lang="de-DE" dirty="0" err="1" smtClean="0"/>
              <a:t>controller</a:t>
            </a:r>
            <a:endParaRPr lang="de-DE" dirty="0" smtClean="0"/>
          </a:p>
          <a:p>
            <a:pPr lvl="1"/>
            <a:r>
              <a:rPr lang="de-DE" dirty="0" smtClean="0"/>
              <a:t>Controllers </a:t>
            </a:r>
            <a:r>
              <a:rPr lang="de-DE" dirty="0" err="1" smtClean="0"/>
              <a:t>implement</a:t>
            </a:r>
            <a:r>
              <a:rPr lang="de-DE" dirty="0" smtClean="0"/>
              <a:t> </a:t>
            </a:r>
            <a:r>
              <a:rPr lang="de-DE" dirty="0" err="1" smtClean="0"/>
              <a:t>the</a:t>
            </a:r>
            <a:r>
              <a:rPr lang="de-DE" dirty="0" smtClean="0"/>
              <a:t> </a:t>
            </a:r>
            <a:r>
              <a:rPr lang="de-DE" dirty="0" err="1" smtClean="0"/>
              <a:t>state</a:t>
            </a:r>
            <a:r>
              <a:rPr lang="de-DE" dirty="0" smtClean="0"/>
              <a:t>-pattern</a:t>
            </a:r>
            <a:endParaRPr lang="de-DE" dirty="0"/>
          </a:p>
        </p:txBody>
      </p:sp>
      <p:sp>
        <p:nvSpPr>
          <p:cNvPr id="4" name="Datumsplatzhalter 3"/>
          <p:cNvSpPr>
            <a:spLocks noGrp="1"/>
          </p:cNvSpPr>
          <p:nvPr>
            <p:ph type="dt" sz="half" idx="10"/>
          </p:nvPr>
        </p:nvSpPr>
        <p:spPr/>
        <p:txBody>
          <a:bodyPr/>
          <a:lstStyle/>
          <a:p>
            <a:fld id="{90348C0C-C52A-41F1-A153-FFFC42D0754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18</a:t>
            </a:fld>
            <a:endParaRPr lang="de-DE"/>
          </a:p>
        </p:txBody>
      </p:sp>
    </p:spTree>
    <p:extLst>
      <p:ext uri="{BB962C8B-B14F-4D97-AF65-F5344CB8AC3E}">
        <p14:creationId xmlns:p14="http://schemas.microsoft.com/office/powerpoint/2010/main" val="21325794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View</a:t>
            </a:r>
          </a:p>
          <a:p>
            <a:pPr lvl="1"/>
            <a:r>
              <a:rPr lang="de-DE" dirty="0" err="1" smtClean="0"/>
              <a:t>Contains</a:t>
            </a:r>
            <a:r>
              <a:rPr lang="de-DE" dirty="0" smtClean="0"/>
              <a:t> all </a:t>
            </a:r>
            <a:r>
              <a:rPr lang="de-DE" dirty="0" err="1" smtClean="0"/>
              <a:t>classes</a:t>
            </a:r>
            <a:r>
              <a:rPr lang="de-DE" dirty="0"/>
              <a:t> </a:t>
            </a:r>
            <a:r>
              <a:rPr lang="de-DE" dirty="0" err="1" smtClean="0"/>
              <a:t>the</a:t>
            </a:r>
            <a:r>
              <a:rPr lang="de-DE" dirty="0" smtClean="0"/>
              <a:t> GUI </a:t>
            </a:r>
            <a:r>
              <a:rPr lang="de-DE" dirty="0" err="1" smtClean="0"/>
              <a:t>uses</a:t>
            </a:r>
            <a:endParaRPr lang="de-DE" dirty="0" smtClean="0"/>
          </a:p>
          <a:p>
            <a:pPr lvl="1"/>
            <a:r>
              <a:rPr lang="de-DE" dirty="0" smtClean="0"/>
              <a:t>Also </a:t>
            </a:r>
            <a:r>
              <a:rPr lang="de-DE" dirty="0" err="1" smtClean="0"/>
              <a:t>containing</a:t>
            </a:r>
            <a:r>
              <a:rPr lang="de-DE" dirty="0" smtClean="0"/>
              <a:t> </a:t>
            </a:r>
            <a:r>
              <a:rPr lang="de-DE" dirty="0" err="1" smtClean="0"/>
              <a:t>interfaces</a:t>
            </a:r>
            <a:r>
              <a:rPr lang="de-DE" dirty="0" smtClean="0"/>
              <a:t> </a:t>
            </a:r>
            <a:r>
              <a:rPr lang="de-DE" dirty="0" err="1" smtClean="0"/>
              <a:t>to</a:t>
            </a:r>
            <a:r>
              <a:rPr lang="de-DE" dirty="0" smtClean="0"/>
              <a:t> </a:t>
            </a:r>
            <a:r>
              <a:rPr lang="de-DE" dirty="0" err="1" smtClean="0"/>
              <a:t>hand</a:t>
            </a:r>
            <a:r>
              <a:rPr lang="de-DE" dirty="0" smtClean="0"/>
              <a:t> </a:t>
            </a:r>
            <a:r>
              <a:rPr lang="de-DE" dirty="0" err="1" smtClean="0"/>
              <a:t>over</a:t>
            </a:r>
            <a:r>
              <a:rPr lang="de-DE" dirty="0"/>
              <a:t> </a:t>
            </a:r>
            <a:r>
              <a:rPr lang="de-DE" dirty="0" err="1" smtClean="0"/>
              <a:t>information</a:t>
            </a:r>
            <a:r>
              <a:rPr lang="de-DE" dirty="0" smtClean="0"/>
              <a:t> </a:t>
            </a:r>
            <a:r>
              <a:rPr lang="de-DE" dirty="0" err="1" smtClean="0"/>
              <a:t>to</a:t>
            </a:r>
            <a:r>
              <a:rPr lang="de-DE" dirty="0" smtClean="0"/>
              <a:t> </a:t>
            </a:r>
            <a:r>
              <a:rPr lang="de-DE" dirty="0" err="1" smtClean="0"/>
              <a:t>the</a:t>
            </a:r>
            <a:r>
              <a:rPr lang="de-DE" dirty="0" smtClean="0"/>
              <a:t> </a:t>
            </a:r>
            <a:r>
              <a:rPr lang="de-DE" dirty="0" err="1" smtClean="0"/>
              <a:t>model</a:t>
            </a:r>
            <a:r>
              <a:rPr lang="de-DE" dirty="0" smtClean="0"/>
              <a:t> </a:t>
            </a:r>
            <a:r>
              <a:rPr lang="de-DE" dirty="0" err="1" smtClean="0"/>
              <a:t>layer</a:t>
            </a:r>
            <a:r>
              <a:rPr lang="de-DE" dirty="0" smtClean="0"/>
              <a:t> </a:t>
            </a:r>
            <a:r>
              <a:rPr lang="de-DE" dirty="0" err="1" smtClean="0"/>
              <a:t>and</a:t>
            </a:r>
            <a:r>
              <a:rPr lang="de-DE" dirty="0" smtClean="0"/>
              <a:t> </a:t>
            </a:r>
            <a:r>
              <a:rPr lang="de-DE" dirty="0" err="1" smtClean="0"/>
              <a:t>the</a:t>
            </a:r>
            <a:r>
              <a:rPr lang="de-DE" dirty="0" smtClean="0"/>
              <a:t> </a:t>
            </a:r>
            <a:r>
              <a:rPr lang="de-DE" dirty="0" err="1" smtClean="0"/>
              <a:t>other</a:t>
            </a:r>
            <a:r>
              <a:rPr lang="de-DE" dirty="0" smtClean="0"/>
              <a:t> </a:t>
            </a:r>
            <a:r>
              <a:rPr lang="de-DE" dirty="0" err="1" smtClean="0"/>
              <a:t>way</a:t>
            </a:r>
            <a:r>
              <a:rPr lang="de-DE" dirty="0" smtClean="0"/>
              <a:t> </a:t>
            </a:r>
            <a:r>
              <a:rPr lang="de-DE" dirty="0" err="1" smtClean="0"/>
              <a:t>round</a:t>
            </a:r>
            <a:endParaRPr lang="de-DE" dirty="0" smtClean="0"/>
          </a:p>
          <a:p>
            <a:pPr lvl="1"/>
            <a:r>
              <a:rPr lang="de-DE" dirty="0" err="1" smtClean="0"/>
              <a:t>Specific</a:t>
            </a:r>
            <a:r>
              <a:rPr lang="de-DE" dirty="0" smtClean="0"/>
              <a:t> </a:t>
            </a:r>
            <a:r>
              <a:rPr lang="de-DE" dirty="0" err="1" smtClean="0"/>
              <a:t>controller</a:t>
            </a:r>
            <a:r>
              <a:rPr lang="de-DE" dirty="0" smtClean="0"/>
              <a:t> </a:t>
            </a:r>
            <a:r>
              <a:rPr lang="de-DE" dirty="0" err="1" smtClean="0"/>
              <a:t>for</a:t>
            </a:r>
            <a:r>
              <a:rPr lang="de-DE" dirty="0" smtClean="0"/>
              <a:t> GUI </a:t>
            </a:r>
            <a:r>
              <a:rPr lang="de-DE" dirty="0" err="1" smtClean="0"/>
              <a:t>operations</a:t>
            </a:r>
            <a:endParaRPr lang="de-DE" dirty="0"/>
          </a:p>
        </p:txBody>
      </p:sp>
      <p:sp>
        <p:nvSpPr>
          <p:cNvPr id="4" name="Datumsplatzhalter 3"/>
          <p:cNvSpPr>
            <a:spLocks noGrp="1"/>
          </p:cNvSpPr>
          <p:nvPr>
            <p:ph type="dt" sz="half" idx="10"/>
          </p:nvPr>
        </p:nvSpPr>
        <p:spPr/>
        <p:txBody>
          <a:bodyPr/>
          <a:lstStyle/>
          <a:p>
            <a:fld id="{0994480E-65DE-4E27-A77D-3FC0824918DE}"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19</a:t>
            </a:fld>
            <a:endParaRPr lang="de-DE"/>
          </a:p>
        </p:txBody>
      </p:sp>
    </p:spTree>
    <p:extLst>
      <p:ext uri="{BB962C8B-B14F-4D97-AF65-F5344CB8AC3E}">
        <p14:creationId xmlns:p14="http://schemas.microsoft.com/office/powerpoint/2010/main" val="3623746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Agenda</a:t>
            </a:r>
            <a:endParaRPr lang="en-GB" dirty="0"/>
          </a:p>
        </p:txBody>
      </p:sp>
      <p:sp>
        <p:nvSpPr>
          <p:cNvPr id="3" name="Inhaltsplatzhalter 2"/>
          <p:cNvSpPr>
            <a:spLocks noGrp="1"/>
          </p:cNvSpPr>
          <p:nvPr>
            <p:ph idx="1"/>
          </p:nvPr>
        </p:nvSpPr>
        <p:spPr/>
        <p:txBody>
          <a:bodyPr>
            <a:normAutofit fontScale="92500" lnSpcReduction="10000"/>
          </a:bodyPr>
          <a:lstStyle/>
          <a:p>
            <a:r>
              <a:rPr lang="de-AT" sz="4500" dirty="0" smtClean="0"/>
              <a:t>Team</a:t>
            </a:r>
          </a:p>
          <a:p>
            <a:r>
              <a:rPr lang="de-AT" sz="4500" dirty="0" err="1" smtClean="0"/>
              <a:t>Introduction</a:t>
            </a:r>
            <a:endParaRPr lang="de-AT" sz="4500" dirty="0" smtClean="0"/>
          </a:p>
          <a:p>
            <a:r>
              <a:rPr lang="de-AT" sz="4500" dirty="0" smtClean="0"/>
              <a:t>Customer </a:t>
            </a:r>
            <a:r>
              <a:rPr lang="de-AT" sz="4500" dirty="0" err="1" smtClean="0"/>
              <a:t>presentation</a:t>
            </a:r>
            <a:endParaRPr lang="de-AT" sz="4500" dirty="0" smtClean="0"/>
          </a:p>
          <a:p>
            <a:r>
              <a:rPr lang="de-AT" sz="4500" dirty="0" smtClean="0"/>
              <a:t>Technical </a:t>
            </a:r>
            <a:r>
              <a:rPr lang="de-AT" sz="4500" dirty="0" err="1" smtClean="0"/>
              <a:t>presentation</a:t>
            </a:r>
            <a:endParaRPr lang="de-AT" sz="4500" dirty="0" smtClean="0"/>
          </a:p>
          <a:p>
            <a:r>
              <a:rPr lang="de-AT" sz="4500" dirty="0" smtClean="0"/>
              <a:t>Project Management</a:t>
            </a:r>
          </a:p>
          <a:p>
            <a:r>
              <a:rPr lang="de-AT" sz="4500" dirty="0" smtClean="0"/>
              <a:t>Outlook</a:t>
            </a:r>
          </a:p>
          <a:p>
            <a:endParaRPr lang="de-AT" dirty="0" smtClean="0"/>
          </a:p>
          <a:p>
            <a:endParaRPr lang="de-AT" dirty="0" smtClean="0"/>
          </a:p>
          <a:p>
            <a:endParaRPr lang="de-AT" dirty="0" smtClean="0"/>
          </a:p>
          <a:p>
            <a:endParaRPr lang="en-GB" dirty="0"/>
          </a:p>
        </p:txBody>
      </p:sp>
      <p:sp>
        <p:nvSpPr>
          <p:cNvPr id="4" name="Datumsplatzhalter 3"/>
          <p:cNvSpPr>
            <a:spLocks noGrp="1"/>
          </p:cNvSpPr>
          <p:nvPr>
            <p:ph type="dt" sz="half" idx="10"/>
          </p:nvPr>
        </p:nvSpPr>
        <p:spPr/>
        <p:txBody>
          <a:bodyPr/>
          <a:lstStyle/>
          <a:p>
            <a:fld id="{09C32CF5-DBC2-45EC-B862-4748D3DE2F3D}" type="datetime1">
              <a:rPr lang="de-DE" smtClean="0"/>
              <a:t>12.06.2012</a:t>
            </a:fld>
            <a:endParaRPr lang="de-DE" dirty="0"/>
          </a:p>
        </p:txBody>
      </p:sp>
      <p:sp>
        <p:nvSpPr>
          <p:cNvPr id="5" name="Fußzeilenplatzhalter 4"/>
          <p:cNvSpPr>
            <a:spLocks noGrp="1"/>
          </p:cNvSpPr>
          <p:nvPr>
            <p:ph type="ftr" sz="quarter" idx="11"/>
          </p:nvPr>
        </p:nvSpPr>
        <p:spPr/>
        <p:txBody>
          <a:bodyPr/>
          <a:lstStyle/>
          <a:p>
            <a:r>
              <a:rPr lang="de-DE" dirty="0" err="1" smtClean="0"/>
              <a:t>Roomanizer</a:t>
            </a:r>
            <a:r>
              <a:rPr lang="de-DE" dirty="0" smtClean="0"/>
              <a:t> </a:t>
            </a:r>
            <a:r>
              <a:rPr lang="de-DE" dirty="0" err="1" smtClean="0"/>
              <a:t>Presentation</a:t>
            </a:r>
            <a:r>
              <a:rPr lang="de-DE" dirty="0" smtClean="0"/>
              <a:t> Team E</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t>2</a:t>
            </a:fld>
            <a:endParaRPr lang="de-DE"/>
          </a:p>
        </p:txBody>
      </p:sp>
    </p:spTree>
    <p:extLst>
      <p:ext uri="{BB962C8B-B14F-4D97-AF65-F5344CB8AC3E}">
        <p14:creationId xmlns:p14="http://schemas.microsoft.com/office/powerpoint/2010/main" val="809614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err="1" smtClean="0"/>
              <a:t>Webarchitecture</a:t>
            </a:r>
            <a:r>
              <a:rPr lang="de-DE" dirty="0" smtClean="0"/>
              <a:t>:</a:t>
            </a:r>
          </a:p>
          <a:p>
            <a:pPr lvl="1"/>
            <a:r>
              <a:rPr lang="de-DE" dirty="0" err="1" smtClean="0"/>
              <a:t>Able</a:t>
            </a:r>
            <a:r>
              <a:rPr lang="de-DE" dirty="0" smtClean="0"/>
              <a:t> </a:t>
            </a:r>
            <a:r>
              <a:rPr lang="de-DE" dirty="0" err="1" smtClean="0"/>
              <a:t>to</a:t>
            </a:r>
            <a:r>
              <a:rPr lang="de-DE" dirty="0" smtClean="0"/>
              <a:t> </a:t>
            </a:r>
            <a:r>
              <a:rPr lang="de-DE" dirty="0" err="1" smtClean="0"/>
              <a:t>replace</a:t>
            </a:r>
            <a:r>
              <a:rPr lang="de-DE" dirty="0" smtClean="0"/>
              <a:t> SWING GUI </a:t>
            </a:r>
            <a:r>
              <a:rPr lang="de-DE" dirty="0" err="1" smtClean="0"/>
              <a:t>with</a:t>
            </a:r>
            <a:r>
              <a:rPr lang="de-DE" dirty="0" smtClean="0"/>
              <a:t> JSF</a:t>
            </a:r>
          </a:p>
          <a:p>
            <a:pPr lvl="1"/>
            <a:r>
              <a:rPr lang="de-DE" dirty="0" err="1" smtClean="0"/>
              <a:t>Complete</a:t>
            </a:r>
            <a:r>
              <a:rPr lang="de-DE" dirty="0" smtClean="0"/>
              <a:t> </a:t>
            </a:r>
            <a:r>
              <a:rPr lang="de-DE" dirty="0" err="1" smtClean="0"/>
              <a:t>logical</a:t>
            </a:r>
            <a:r>
              <a:rPr lang="de-DE" dirty="0" smtClean="0"/>
              <a:t> </a:t>
            </a:r>
            <a:r>
              <a:rPr lang="de-DE" dirty="0" err="1" smtClean="0"/>
              <a:t>processing</a:t>
            </a:r>
            <a:r>
              <a:rPr lang="de-DE" dirty="0" smtClean="0"/>
              <a:t> still in </a:t>
            </a:r>
            <a:r>
              <a:rPr lang="de-DE" dirty="0" err="1" smtClean="0"/>
              <a:t>layers</a:t>
            </a:r>
            <a:r>
              <a:rPr lang="de-DE" dirty="0" smtClean="0"/>
              <a:t> </a:t>
            </a:r>
            <a:r>
              <a:rPr lang="de-DE" dirty="0" err="1" smtClean="0"/>
              <a:t>below</a:t>
            </a:r>
            <a:endParaRPr lang="de-DE" dirty="0" smtClean="0"/>
          </a:p>
          <a:p>
            <a:pPr lvl="1"/>
            <a:r>
              <a:rPr lang="de-DE" dirty="0" err="1" smtClean="0"/>
              <a:t>Managed</a:t>
            </a:r>
            <a:r>
              <a:rPr lang="de-DE" dirty="0" smtClean="0"/>
              <a:t> </a:t>
            </a:r>
            <a:r>
              <a:rPr lang="de-DE" dirty="0" err="1" smtClean="0"/>
              <a:t>beans</a:t>
            </a:r>
            <a:r>
              <a:rPr lang="de-DE" dirty="0" smtClean="0"/>
              <a:t> </a:t>
            </a:r>
            <a:r>
              <a:rPr lang="de-DE" dirty="0" err="1" smtClean="0"/>
              <a:t>as</a:t>
            </a:r>
            <a:r>
              <a:rPr lang="de-DE" dirty="0" smtClean="0"/>
              <a:t> GUI </a:t>
            </a:r>
            <a:r>
              <a:rPr lang="de-DE" dirty="0" err="1" smtClean="0"/>
              <a:t>controller</a:t>
            </a:r>
            <a:endParaRPr lang="de-DE" dirty="0"/>
          </a:p>
        </p:txBody>
      </p:sp>
      <p:sp>
        <p:nvSpPr>
          <p:cNvPr id="4" name="Datumsplatzhalter 3"/>
          <p:cNvSpPr>
            <a:spLocks noGrp="1"/>
          </p:cNvSpPr>
          <p:nvPr>
            <p:ph type="dt" sz="half" idx="10"/>
          </p:nvPr>
        </p:nvSpPr>
        <p:spPr/>
        <p:txBody>
          <a:bodyPr/>
          <a:lstStyle/>
          <a:p>
            <a:fld id="{FC2BBAF5-4C8D-491A-96E6-3A25C3C4B7D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20</a:t>
            </a:fld>
            <a:endParaRPr lang="de-DE"/>
          </a:p>
        </p:txBody>
      </p:sp>
    </p:spTree>
    <p:extLst>
      <p:ext uri="{BB962C8B-B14F-4D97-AF65-F5344CB8AC3E}">
        <p14:creationId xmlns:p14="http://schemas.microsoft.com/office/powerpoint/2010/main" val="18999639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Database</a:t>
            </a:r>
            <a:endParaRPr lang="de-DE" dirty="0"/>
          </a:p>
        </p:txBody>
      </p:sp>
      <p:sp>
        <p:nvSpPr>
          <p:cNvPr id="3" name="Inhaltsplatzhalter 2"/>
          <p:cNvSpPr>
            <a:spLocks noGrp="1"/>
          </p:cNvSpPr>
          <p:nvPr>
            <p:ph idx="1"/>
          </p:nvPr>
        </p:nvSpPr>
        <p:spPr/>
        <p:txBody>
          <a:bodyPr/>
          <a:lstStyle/>
          <a:p>
            <a:r>
              <a:rPr lang="de-DE" dirty="0" smtClean="0"/>
              <a:t>Relational </a:t>
            </a:r>
            <a:r>
              <a:rPr lang="de-DE" dirty="0" err="1" smtClean="0"/>
              <a:t>database</a:t>
            </a:r>
            <a:r>
              <a:rPr lang="de-DE" dirty="0" smtClean="0"/>
              <a:t> System</a:t>
            </a:r>
          </a:p>
          <a:p>
            <a:pPr lvl="1"/>
            <a:r>
              <a:rPr lang="de-DE" dirty="0" smtClean="0"/>
              <a:t>Not </a:t>
            </a:r>
            <a:r>
              <a:rPr lang="de-DE" dirty="0" err="1" smtClean="0"/>
              <a:t>object</a:t>
            </a:r>
            <a:r>
              <a:rPr lang="de-DE" dirty="0" smtClean="0"/>
              <a:t> </a:t>
            </a:r>
            <a:r>
              <a:rPr lang="de-DE" dirty="0" err="1" smtClean="0"/>
              <a:t>oriented</a:t>
            </a:r>
            <a:r>
              <a:rPr lang="de-DE" dirty="0" smtClean="0"/>
              <a:t>!</a:t>
            </a:r>
          </a:p>
          <a:p>
            <a:r>
              <a:rPr lang="de-DE" dirty="0" err="1" smtClean="0"/>
              <a:t>Widely</a:t>
            </a:r>
            <a:r>
              <a:rPr lang="de-DE" dirty="0" smtClean="0"/>
              <a:t> </a:t>
            </a:r>
            <a:r>
              <a:rPr lang="de-DE" dirty="0" err="1" smtClean="0"/>
              <a:t>spread</a:t>
            </a:r>
            <a:endParaRPr lang="de-DE" dirty="0" smtClean="0"/>
          </a:p>
          <a:p>
            <a:pPr lvl="1"/>
            <a:r>
              <a:rPr lang="de-DE" dirty="0" err="1" smtClean="0"/>
              <a:t>Regularly</a:t>
            </a:r>
            <a:r>
              <a:rPr lang="de-DE" dirty="0" smtClean="0"/>
              <a:t> </a:t>
            </a:r>
            <a:r>
              <a:rPr lang="de-DE" dirty="0" err="1" smtClean="0"/>
              <a:t>updated</a:t>
            </a:r>
            <a:endParaRPr lang="de-DE" dirty="0" smtClean="0"/>
          </a:p>
          <a:p>
            <a:pPr lvl="1"/>
            <a:r>
              <a:rPr lang="de-DE" dirty="0" err="1" smtClean="0"/>
              <a:t>Huge</a:t>
            </a:r>
            <a:r>
              <a:rPr lang="de-DE" dirty="0" smtClean="0"/>
              <a:t> </a:t>
            </a:r>
            <a:r>
              <a:rPr lang="de-DE" dirty="0" err="1" smtClean="0"/>
              <a:t>community</a:t>
            </a:r>
            <a:endParaRPr lang="de-DE" dirty="0" smtClean="0"/>
          </a:p>
          <a:p>
            <a:r>
              <a:rPr lang="de-DE" dirty="0" smtClean="0"/>
              <a:t>Open </a:t>
            </a:r>
            <a:r>
              <a:rPr lang="de-DE" dirty="0" err="1" smtClean="0"/>
              <a:t>source</a:t>
            </a:r>
            <a:endParaRPr lang="de-DE" dirty="0" smtClean="0"/>
          </a:p>
          <a:p>
            <a:pPr lvl="1"/>
            <a:endParaRPr lang="de-DE" dirty="0"/>
          </a:p>
        </p:txBody>
      </p:sp>
    </p:spTree>
    <p:extLst>
      <p:ext uri="{BB962C8B-B14F-4D97-AF65-F5344CB8AC3E}">
        <p14:creationId xmlns:p14="http://schemas.microsoft.com/office/powerpoint/2010/main" val="11026523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Object</a:t>
            </a:r>
            <a:r>
              <a:rPr lang="de-DE" dirty="0" smtClean="0"/>
              <a:t> </a:t>
            </a:r>
            <a:r>
              <a:rPr lang="de-DE" dirty="0" err="1" smtClean="0"/>
              <a:t>orientation</a:t>
            </a:r>
            <a:endParaRPr lang="de-DE" dirty="0"/>
          </a:p>
        </p:txBody>
      </p:sp>
      <p:pic>
        <p:nvPicPr>
          <p:cNvPr id="5" name="Inhaltsplatzhalter 4" descr="DB-Part.PNG"/>
          <p:cNvPicPr>
            <a:picLocks noGrp="1" noChangeAspect="1"/>
          </p:cNvPicPr>
          <p:nvPr>
            <p:ph idx="1"/>
          </p:nvPr>
        </p:nvPicPr>
        <p:blipFill rotWithShape="1">
          <a:blip r:embed="rId2">
            <a:extLst>
              <a:ext uri="{28A0092B-C50C-407E-A947-70E740481C1C}">
                <a14:useLocalDpi xmlns:a14="http://schemas.microsoft.com/office/drawing/2010/main" val="0"/>
              </a:ext>
            </a:extLst>
          </a:blip>
          <a:srcRect t="676" b="676"/>
          <a:stretch/>
        </p:blipFill>
        <p:spPr>
          <a:xfrm>
            <a:off x="5199981" y="1618983"/>
            <a:ext cx="3626368" cy="4395526"/>
          </a:xfrm>
        </p:spPr>
      </p:pic>
      <p:sp>
        <p:nvSpPr>
          <p:cNvPr id="6" name="Textfeld 5"/>
          <p:cNvSpPr txBox="1"/>
          <p:nvPr/>
        </p:nvSpPr>
        <p:spPr>
          <a:xfrm>
            <a:off x="586109" y="1870205"/>
            <a:ext cx="4088809" cy="3693319"/>
          </a:xfrm>
          <a:prstGeom prst="rect">
            <a:avLst/>
          </a:prstGeom>
          <a:noFill/>
        </p:spPr>
        <p:txBody>
          <a:bodyPr wrap="square" rtlCol="0">
            <a:spAutoFit/>
          </a:bodyPr>
          <a:lstStyle/>
          <a:p>
            <a:pPr marL="285750" indent="-285750">
              <a:buFont typeface="Arial"/>
              <a:buChar char="•"/>
            </a:pPr>
            <a:r>
              <a:rPr lang="de-DE" dirty="0" err="1" smtClean="0"/>
              <a:t>Inheritence</a:t>
            </a:r>
            <a:r>
              <a:rPr lang="de-DE" dirty="0" smtClean="0"/>
              <a:t> </a:t>
            </a:r>
            <a:r>
              <a:rPr lang="de-DE" dirty="0" err="1" smtClean="0"/>
              <a:t>simulated</a:t>
            </a:r>
            <a:r>
              <a:rPr lang="de-DE" dirty="0" smtClean="0"/>
              <a:t>:</a:t>
            </a:r>
          </a:p>
          <a:p>
            <a:pPr marL="742950" lvl="1" indent="-285750">
              <a:buFont typeface="Arial"/>
              <a:buChar char="•"/>
            </a:pPr>
            <a:r>
              <a:rPr lang="de-DE" dirty="0" smtClean="0"/>
              <a:t>Parent-</a:t>
            </a:r>
            <a:r>
              <a:rPr lang="de-DE" dirty="0" err="1" smtClean="0"/>
              <a:t>table</a:t>
            </a:r>
            <a:r>
              <a:rPr lang="de-DE" dirty="0" smtClean="0"/>
              <a:t> </a:t>
            </a:r>
            <a:r>
              <a:rPr lang="de-DE" dirty="0" err="1" smtClean="0"/>
              <a:t>holds</a:t>
            </a:r>
            <a:r>
              <a:rPr lang="de-DE" dirty="0" smtClean="0"/>
              <a:t> </a:t>
            </a:r>
            <a:r>
              <a:rPr lang="de-DE" dirty="0" err="1" smtClean="0"/>
              <a:t>basic</a:t>
            </a:r>
            <a:r>
              <a:rPr lang="de-DE" dirty="0" smtClean="0"/>
              <a:t> </a:t>
            </a:r>
            <a:r>
              <a:rPr lang="de-DE" dirty="0" err="1" smtClean="0"/>
              <a:t>information</a:t>
            </a:r>
            <a:endParaRPr lang="de-DE" dirty="0" smtClean="0"/>
          </a:p>
          <a:p>
            <a:pPr marL="742950" lvl="1" indent="-285750">
              <a:buFont typeface="Arial"/>
              <a:buChar char="•"/>
            </a:pPr>
            <a:r>
              <a:rPr lang="de-DE" dirty="0" smtClean="0"/>
              <a:t>Child-</a:t>
            </a:r>
            <a:r>
              <a:rPr lang="de-DE" dirty="0" err="1" smtClean="0"/>
              <a:t>table</a:t>
            </a:r>
            <a:r>
              <a:rPr lang="de-DE" dirty="0" smtClean="0"/>
              <a:t> </a:t>
            </a:r>
            <a:r>
              <a:rPr lang="de-DE" dirty="0" err="1" smtClean="0"/>
              <a:t>holds</a:t>
            </a:r>
            <a:r>
              <a:rPr lang="de-DE" dirty="0" smtClean="0"/>
              <a:t> additional </a:t>
            </a:r>
            <a:r>
              <a:rPr lang="de-DE" dirty="0" err="1" smtClean="0"/>
              <a:t>information</a:t>
            </a:r>
            <a:endParaRPr lang="de-DE" dirty="0" smtClean="0"/>
          </a:p>
          <a:p>
            <a:pPr marL="742950" lvl="1" indent="-285750">
              <a:buFont typeface="Arial"/>
              <a:buChar char="•"/>
            </a:pPr>
            <a:r>
              <a:rPr lang="de-DE" dirty="0" smtClean="0"/>
              <a:t>Primary </a:t>
            </a:r>
            <a:r>
              <a:rPr lang="de-DE" dirty="0" err="1" smtClean="0"/>
              <a:t>key</a:t>
            </a:r>
            <a:r>
              <a:rPr lang="de-DE" dirty="0" smtClean="0"/>
              <a:t> </a:t>
            </a:r>
            <a:r>
              <a:rPr lang="de-DE" dirty="0" err="1" smtClean="0"/>
              <a:t>matching</a:t>
            </a:r>
            <a:endParaRPr lang="de-DE" dirty="0" smtClean="0"/>
          </a:p>
          <a:p>
            <a:pPr marL="285750" indent="-285750">
              <a:buFont typeface="Arial"/>
              <a:buChar char="•"/>
            </a:pPr>
            <a:endParaRPr lang="de-DE" dirty="0"/>
          </a:p>
          <a:p>
            <a:pPr marL="285750" indent="-285750">
              <a:buFont typeface="Arial"/>
              <a:buChar char="•"/>
            </a:pPr>
            <a:r>
              <a:rPr lang="de-DE" dirty="0" smtClean="0"/>
              <a:t>Advantages:</a:t>
            </a:r>
          </a:p>
          <a:p>
            <a:pPr marL="742950" lvl="1" indent="-285750">
              <a:buFont typeface="Arial"/>
              <a:buChar char="•"/>
            </a:pPr>
            <a:r>
              <a:rPr lang="de-DE" dirty="0" err="1" smtClean="0"/>
              <a:t>No</a:t>
            </a:r>
            <a:r>
              <a:rPr lang="de-DE" dirty="0" smtClean="0"/>
              <a:t> NULL </a:t>
            </a:r>
            <a:r>
              <a:rPr lang="de-DE" dirty="0" err="1" smtClean="0"/>
              <a:t>values</a:t>
            </a:r>
            <a:endParaRPr lang="de-DE" dirty="0" smtClean="0"/>
          </a:p>
          <a:p>
            <a:pPr marL="742950" lvl="1" indent="-285750">
              <a:buFont typeface="Arial"/>
              <a:buChar char="•"/>
            </a:pPr>
            <a:r>
              <a:rPr lang="de-DE" dirty="0" err="1" smtClean="0"/>
              <a:t>No</a:t>
            </a:r>
            <a:r>
              <a:rPr lang="de-DE" dirty="0" smtClean="0"/>
              <a:t> redundant </a:t>
            </a:r>
            <a:r>
              <a:rPr lang="de-DE" dirty="0" err="1" smtClean="0"/>
              <a:t>information</a:t>
            </a:r>
            <a:endParaRPr lang="de-DE" dirty="0" smtClean="0"/>
          </a:p>
          <a:p>
            <a:pPr marL="742950" lvl="1" indent="-285750">
              <a:buFont typeface="Arial"/>
              <a:buChar char="•"/>
            </a:pPr>
            <a:endParaRPr lang="de-DE" dirty="0"/>
          </a:p>
          <a:p>
            <a:pPr marL="285750" indent="-285750">
              <a:buFont typeface="Arial"/>
              <a:buChar char="•"/>
            </a:pPr>
            <a:r>
              <a:rPr lang="de-DE" dirty="0" err="1" smtClean="0"/>
              <a:t>Disadvantages</a:t>
            </a:r>
            <a:r>
              <a:rPr lang="de-DE" dirty="0" smtClean="0"/>
              <a:t>:</a:t>
            </a:r>
          </a:p>
          <a:p>
            <a:pPr marL="742950" lvl="1" indent="-285750">
              <a:buFont typeface="Arial"/>
              <a:buChar char="•"/>
            </a:pPr>
            <a:r>
              <a:rPr lang="de-DE" dirty="0" err="1" smtClean="0"/>
              <a:t>Many</a:t>
            </a:r>
            <a:r>
              <a:rPr lang="de-DE" dirty="0" smtClean="0"/>
              <a:t> </a:t>
            </a:r>
            <a:r>
              <a:rPr lang="de-DE" dirty="0" err="1" smtClean="0"/>
              <a:t>joins</a:t>
            </a:r>
            <a:r>
              <a:rPr lang="de-DE" dirty="0" smtClean="0"/>
              <a:t> </a:t>
            </a:r>
            <a:r>
              <a:rPr lang="de-DE" dirty="0" err="1" smtClean="0"/>
              <a:t>needed</a:t>
            </a:r>
            <a:endParaRPr lang="de-DE" dirty="0" smtClean="0"/>
          </a:p>
        </p:txBody>
      </p:sp>
      <p:pic>
        <p:nvPicPr>
          <p:cNvPr id="7" name="Bild 6" descr="service_vererbun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1858" y="1417638"/>
            <a:ext cx="4352142" cy="4843329"/>
          </a:xfrm>
          <a:prstGeom prst="rect">
            <a:avLst/>
          </a:prstGeom>
        </p:spPr>
      </p:pic>
    </p:spTree>
    <p:extLst>
      <p:ext uri="{BB962C8B-B14F-4D97-AF65-F5344CB8AC3E}">
        <p14:creationId xmlns:p14="http://schemas.microsoft.com/office/powerpoint/2010/main" val="180816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7584" y="260648"/>
            <a:ext cx="7128792" cy="1143000"/>
          </a:xfrm>
        </p:spPr>
        <p:txBody>
          <a:bodyPr>
            <a:normAutofit/>
          </a:bodyPr>
          <a:lstStyle/>
          <a:p>
            <a:r>
              <a:rPr lang="de-DE" dirty="0" err="1" smtClean="0"/>
              <a:t>Hibernate</a:t>
            </a:r>
            <a:r>
              <a:rPr lang="de-DE" dirty="0" smtClean="0"/>
              <a:t> - an </a:t>
            </a:r>
            <a:r>
              <a:rPr lang="de-DE" dirty="0" err="1" smtClean="0"/>
              <a:t>overview</a:t>
            </a:r>
            <a:endParaRPr lang="de-DE" dirty="0"/>
          </a:p>
        </p:txBody>
      </p:sp>
      <p:sp>
        <p:nvSpPr>
          <p:cNvPr id="3" name="Inhaltsplatzhalter 2"/>
          <p:cNvSpPr>
            <a:spLocks noGrp="1"/>
          </p:cNvSpPr>
          <p:nvPr>
            <p:ph idx="1"/>
          </p:nvPr>
        </p:nvSpPr>
        <p:spPr>
          <a:xfrm>
            <a:off x="395536" y="1669751"/>
            <a:ext cx="8229600" cy="4525963"/>
          </a:xfrm>
        </p:spPr>
        <p:txBody>
          <a:bodyPr/>
          <a:lstStyle/>
          <a:p>
            <a:r>
              <a:rPr lang="en-GB" sz="2800" dirty="0" smtClean="0"/>
              <a:t>Framework for object-related database mapping</a:t>
            </a:r>
          </a:p>
          <a:p>
            <a:pPr lvl="1"/>
            <a:r>
              <a:rPr lang="en-GB" dirty="0" smtClean="0"/>
              <a:t>Work on objects instead of database</a:t>
            </a:r>
          </a:p>
          <a:p>
            <a:pPr marL="342900" lvl="1" indent="-342900">
              <a:buFont typeface="Arial" pitchFamily="34" charset="0"/>
              <a:buChar char="•"/>
            </a:pPr>
            <a:r>
              <a:rPr lang="en-GB" dirty="0" smtClean="0">
                <a:sym typeface="Wingdings"/>
              </a:rPr>
              <a:t>Updates are distributed regularly</a:t>
            </a:r>
          </a:p>
          <a:p>
            <a:pPr marL="342900" lvl="1" indent="-342900">
              <a:buFont typeface="Arial" pitchFamily="34" charset="0"/>
              <a:buChar char="•"/>
            </a:pPr>
            <a:r>
              <a:rPr lang="en-GB" dirty="0" smtClean="0">
                <a:sym typeface="Wingdings"/>
              </a:rPr>
              <a:t>Huge community</a:t>
            </a:r>
            <a:endParaRPr lang="en-GB" dirty="0" smtClean="0"/>
          </a:p>
          <a:p>
            <a:r>
              <a:rPr lang="en-GB" sz="2800" dirty="0" smtClean="0"/>
              <a:t>Open source </a:t>
            </a:r>
            <a:r>
              <a:rPr lang="en-GB" dirty="0" smtClean="0">
                <a:sym typeface="Wingdings"/>
              </a:rPr>
              <a:t></a:t>
            </a:r>
          </a:p>
          <a:p>
            <a:pPr lvl="1"/>
            <a:r>
              <a:rPr lang="en-GB" dirty="0" smtClean="0">
                <a:sym typeface="Wingdings"/>
              </a:rPr>
              <a:t>no licence needed</a:t>
            </a:r>
          </a:p>
          <a:p>
            <a:pPr lvl="1"/>
            <a:r>
              <a:rPr lang="en-GB" dirty="0" smtClean="0">
                <a:sym typeface="Wingdings"/>
              </a:rPr>
              <a:t>can be altered</a:t>
            </a:r>
          </a:p>
          <a:p>
            <a:pPr lvl="1"/>
            <a:endParaRPr lang="en-GB" dirty="0"/>
          </a:p>
        </p:txBody>
      </p:sp>
      <p:pic>
        <p:nvPicPr>
          <p:cNvPr id="4" name="Grafik 5"/>
          <p:cNvPicPr/>
          <p:nvPr/>
        </p:nvPicPr>
        <p:blipFill>
          <a:blip r:embed="rId3">
            <a:extLst>
              <a:ext uri="{28A0092B-C50C-407E-A947-70E740481C1C}">
                <a14:useLocalDpi xmlns:a14="http://schemas.microsoft.com/office/drawing/2010/main" val="0"/>
              </a:ext>
            </a:extLst>
          </a:blip>
          <a:stretch>
            <a:fillRect/>
          </a:stretch>
        </p:blipFill>
        <p:spPr>
          <a:xfrm>
            <a:off x="4499992" y="4221088"/>
            <a:ext cx="4044827" cy="1481111"/>
          </a:xfrm>
          <a:prstGeom prst="rect">
            <a:avLst/>
          </a:prstGeom>
        </p:spPr>
      </p:pic>
      <p:sp>
        <p:nvSpPr>
          <p:cNvPr id="5" name="Datumsplatzhalter 4"/>
          <p:cNvSpPr>
            <a:spLocks noGrp="1"/>
          </p:cNvSpPr>
          <p:nvPr>
            <p:ph type="dt" sz="half" idx="10"/>
          </p:nvPr>
        </p:nvSpPr>
        <p:spPr/>
        <p:txBody>
          <a:bodyPr/>
          <a:lstStyle/>
          <a:p>
            <a:fld id="{7D9EAA1B-51AF-4B3C-8DC4-33C68C3641F3}"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23</a:t>
            </a:fld>
            <a:endParaRPr lang="de-DE"/>
          </a:p>
        </p:txBody>
      </p:sp>
    </p:spTree>
    <p:extLst>
      <p:ext uri="{BB962C8B-B14F-4D97-AF65-F5344CB8AC3E}">
        <p14:creationId xmlns:p14="http://schemas.microsoft.com/office/powerpoint/2010/main" val="29524651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Advantages</a:t>
            </a:r>
            <a:endParaRPr lang="de-DE" dirty="0"/>
          </a:p>
        </p:txBody>
      </p:sp>
      <p:sp>
        <p:nvSpPr>
          <p:cNvPr id="3" name="Inhaltsplatzhalter 2"/>
          <p:cNvSpPr>
            <a:spLocks noGrp="1"/>
          </p:cNvSpPr>
          <p:nvPr>
            <p:ph idx="1"/>
          </p:nvPr>
        </p:nvSpPr>
        <p:spPr/>
        <p:txBody>
          <a:bodyPr/>
          <a:lstStyle/>
          <a:p>
            <a:r>
              <a:rPr lang="en-GB" dirty="0" smtClean="0"/>
              <a:t>Materializing and dematerializing </a:t>
            </a:r>
          </a:p>
          <a:p>
            <a:r>
              <a:rPr lang="en-GB" dirty="0" smtClean="0"/>
              <a:t>Caching of database-objects</a:t>
            </a:r>
          </a:p>
          <a:p>
            <a:r>
              <a:rPr lang="en-GB" dirty="0" smtClean="0"/>
              <a:t>Map inheritance and composition</a:t>
            </a:r>
          </a:p>
          <a:p>
            <a:r>
              <a:rPr lang="en-GB" dirty="0" smtClean="0"/>
              <a:t>HQL or </a:t>
            </a:r>
            <a:r>
              <a:rPr lang="en-GB" dirty="0"/>
              <a:t>c</a:t>
            </a:r>
            <a:r>
              <a:rPr lang="en-GB" dirty="0" smtClean="0"/>
              <a:t>riteria queries</a:t>
            </a:r>
          </a:p>
          <a:p>
            <a:pPr lvl="1"/>
            <a:r>
              <a:rPr lang="en-GB" dirty="0" smtClean="0"/>
              <a:t>Database independent queries</a:t>
            </a:r>
          </a:p>
          <a:p>
            <a:pPr lvl="1"/>
            <a:r>
              <a:rPr lang="en-GB" dirty="0" smtClean="0"/>
              <a:t>Define which joined tables should be mapped</a:t>
            </a:r>
          </a:p>
        </p:txBody>
      </p:sp>
      <p:sp>
        <p:nvSpPr>
          <p:cNvPr id="4" name="Datumsplatzhalter 3"/>
          <p:cNvSpPr>
            <a:spLocks noGrp="1"/>
          </p:cNvSpPr>
          <p:nvPr>
            <p:ph type="dt" sz="half" idx="10"/>
          </p:nvPr>
        </p:nvSpPr>
        <p:spPr/>
        <p:txBody>
          <a:bodyPr/>
          <a:lstStyle/>
          <a:p>
            <a:fld id="{3EB62170-B108-4D64-9B64-143DC6000FD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24</a:t>
            </a:fld>
            <a:endParaRPr lang="de-DE"/>
          </a:p>
        </p:txBody>
      </p:sp>
    </p:spTree>
    <p:extLst>
      <p:ext uri="{BB962C8B-B14F-4D97-AF65-F5344CB8AC3E}">
        <p14:creationId xmlns:p14="http://schemas.microsoft.com/office/powerpoint/2010/main" val="8582718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Transactions</a:t>
            </a:r>
            <a:endParaRPr lang="de-DE" dirty="0"/>
          </a:p>
        </p:txBody>
      </p:sp>
      <p:sp>
        <p:nvSpPr>
          <p:cNvPr id="3" name="Inhaltsplatzhalter 2"/>
          <p:cNvSpPr>
            <a:spLocks noGrp="1"/>
          </p:cNvSpPr>
          <p:nvPr>
            <p:ph idx="1"/>
          </p:nvPr>
        </p:nvSpPr>
        <p:spPr/>
        <p:txBody>
          <a:bodyPr/>
          <a:lstStyle/>
          <a:p>
            <a:r>
              <a:rPr lang="de-DE" dirty="0" err="1" smtClean="0"/>
              <a:t>Hibernate</a:t>
            </a:r>
            <a:r>
              <a:rPr lang="de-DE" dirty="0"/>
              <a:t> </a:t>
            </a:r>
            <a:r>
              <a:rPr lang="de-DE" dirty="0" err="1" smtClean="0"/>
              <a:t>supports</a:t>
            </a:r>
            <a:r>
              <a:rPr lang="de-DE" dirty="0" smtClean="0"/>
              <a:t> </a:t>
            </a:r>
            <a:r>
              <a:rPr lang="de-DE" dirty="0" err="1" smtClean="0"/>
              <a:t>transactions</a:t>
            </a:r>
            <a:endParaRPr lang="de-DE" dirty="0" smtClean="0"/>
          </a:p>
          <a:p>
            <a:r>
              <a:rPr lang="de-DE" dirty="0" smtClean="0"/>
              <a:t>Units </a:t>
            </a:r>
            <a:r>
              <a:rPr lang="de-DE" dirty="0" err="1" smtClean="0"/>
              <a:t>of</a:t>
            </a:r>
            <a:r>
              <a:rPr lang="de-DE" dirty="0" smtClean="0"/>
              <a:t> </a:t>
            </a:r>
            <a:r>
              <a:rPr lang="de-DE" dirty="0" err="1" smtClean="0"/>
              <a:t>work</a:t>
            </a:r>
            <a:r>
              <a:rPr lang="de-DE" dirty="0" smtClean="0"/>
              <a:t> </a:t>
            </a:r>
            <a:r>
              <a:rPr lang="de-DE" dirty="0" err="1" smtClean="0"/>
              <a:t>with</a:t>
            </a:r>
            <a:r>
              <a:rPr lang="de-DE" dirty="0" smtClean="0"/>
              <a:t> </a:t>
            </a:r>
            <a:r>
              <a:rPr lang="de-DE" dirty="0" err="1" smtClean="0"/>
              <a:t>one</a:t>
            </a:r>
            <a:r>
              <a:rPr lang="de-DE" dirty="0" smtClean="0"/>
              <a:t> </a:t>
            </a:r>
            <a:r>
              <a:rPr lang="de-DE" dirty="0" err="1" smtClean="0"/>
              <a:t>transaction</a:t>
            </a:r>
            <a:endParaRPr lang="de-DE" dirty="0" smtClean="0"/>
          </a:p>
          <a:p>
            <a:r>
              <a:rPr lang="de-DE" dirty="0" err="1" smtClean="0"/>
              <a:t>Restores</a:t>
            </a:r>
            <a:r>
              <a:rPr lang="de-DE" dirty="0" smtClean="0"/>
              <a:t> </a:t>
            </a:r>
            <a:r>
              <a:rPr lang="de-DE" dirty="0" err="1" smtClean="0"/>
              <a:t>old</a:t>
            </a:r>
            <a:r>
              <a:rPr lang="de-DE" dirty="0" smtClean="0"/>
              <a:t> </a:t>
            </a:r>
            <a:r>
              <a:rPr lang="de-DE" dirty="0" err="1" smtClean="0"/>
              <a:t>data</a:t>
            </a:r>
            <a:r>
              <a:rPr lang="de-DE" dirty="0" smtClean="0"/>
              <a:t> on </a:t>
            </a:r>
            <a:r>
              <a:rPr lang="de-DE" dirty="0" err="1" smtClean="0"/>
              <a:t>error</a:t>
            </a:r>
            <a:r>
              <a:rPr lang="de-DE" dirty="0" smtClean="0"/>
              <a:t/>
            </a:r>
            <a:br>
              <a:rPr lang="de-DE" dirty="0" smtClean="0"/>
            </a:br>
            <a:r>
              <a:rPr lang="de-DE" dirty="0" smtClean="0">
                <a:sym typeface="Wingdings" pitchFamily="2" charset="2"/>
              </a:rPr>
              <a:t> </a:t>
            </a:r>
            <a:r>
              <a:rPr lang="de-DE" dirty="0" smtClean="0"/>
              <a:t>Persistent </a:t>
            </a:r>
            <a:r>
              <a:rPr lang="de-DE" dirty="0" err="1" smtClean="0"/>
              <a:t>data</a:t>
            </a:r>
            <a:endParaRPr lang="de-DE" dirty="0" smtClean="0"/>
          </a:p>
          <a:p>
            <a:endParaRPr lang="de-DE" dirty="0" smtClean="0"/>
          </a:p>
        </p:txBody>
      </p:sp>
      <p:pic>
        <p:nvPicPr>
          <p:cNvPr id="2050" name="Picture 2" descr="http://maxdb.sap.com/doc/7_7/81/74b30edc2142658e510080ef6917f1/ppt_img.gif"/>
          <p:cNvPicPr>
            <a:picLocks noChangeAspect="1" noChangeArrowheads="1"/>
          </p:cNvPicPr>
          <p:nvPr/>
        </p:nvPicPr>
        <p:blipFill rotWithShape="1">
          <a:blip r:embed="rId3">
            <a:extLst>
              <a:ext uri="{28A0092B-C50C-407E-A947-70E740481C1C}">
                <a14:useLocalDpi xmlns:a14="http://schemas.microsoft.com/office/drawing/2010/main" val="0"/>
              </a:ext>
            </a:extLst>
          </a:blip>
          <a:srcRect l="4023" t="21101" r="3160" b="30439"/>
          <a:stretch/>
        </p:blipFill>
        <p:spPr bwMode="auto">
          <a:xfrm>
            <a:off x="1627974" y="4149080"/>
            <a:ext cx="5888052" cy="2127903"/>
          </a:xfrm>
          <a:prstGeom prst="rect">
            <a:avLst/>
          </a:prstGeom>
          <a:noFill/>
          <a:extLst>
            <a:ext uri="{909E8E84-426E-40DD-AFC4-6F175D3DCCD1}">
              <a14:hiddenFill xmlns:a14="http://schemas.microsoft.com/office/drawing/2010/main">
                <a:solidFill>
                  <a:srgbClr val="FFFFFF"/>
                </a:solidFill>
              </a14:hiddenFill>
            </a:ext>
          </a:extLst>
        </p:spPr>
      </p:pic>
      <p:sp>
        <p:nvSpPr>
          <p:cNvPr id="4" name="Datumsplatzhalter 3"/>
          <p:cNvSpPr>
            <a:spLocks noGrp="1"/>
          </p:cNvSpPr>
          <p:nvPr>
            <p:ph type="dt" sz="half" idx="10"/>
          </p:nvPr>
        </p:nvSpPr>
        <p:spPr/>
        <p:txBody>
          <a:bodyPr/>
          <a:lstStyle/>
          <a:p>
            <a:fld id="{5439CDA0-693F-4CFF-99B0-C6B38F13AC5A}"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25</a:t>
            </a:fld>
            <a:endParaRPr lang="de-DE"/>
          </a:p>
        </p:txBody>
      </p:sp>
    </p:spTree>
    <p:extLst>
      <p:ext uri="{BB962C8B-B14F-4D97-AF65-F5344CB8AC3E}">
        <p14:creationId xmlns:p14="http://schemas.microsoft.com/office/powerpoint/2010/main" val="2108737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Mapping </a:t>
            </a:r>
            <a:r>
              <a:rPr lang="de-DE" dirty="0" err="1" smtClean="0"/>
              <a:t>done</a:t>
            </a:r>
            <a:r>
              <a:rPr lang="de-DE" dirty="0" smtClean="0"/>
              <a:t> </a:t>
            </a:r>
            <a:r>
              <a:rPr lang="de-DE" dirty="0" err="1" smtClean="0"/>
              <a:t>by</a:t>
            </a:r>
            <a:r>
              <a:rPr lang="de-DE" dirty="0" smtClean="0"/>
              <a:t> </a:t>
            </a:r>
            <a:r>
              <a:rPr lang="de-DE" dirty="0" err="1" smtClean="0"/>
              <a:t>Annotations</a:t>
            </a:r>
            <a:endParaRPr lang="de-DE" dirty="0"/>
          </a:p>
        </p:txBody>
      </p:sp>
      <p:sp>
        <p:nvSpPr>
          <p:cNvPr id="3" name="Inhaltsplatzhalter 2"/>
          <p:cNvSpPr>
            <a:spLocks noGrp="1"/>
          </p:cNvSpPr>
          <p:nvPr>
            <p:ph idx="1"/>
          </p:nvPr>
        </p:nvSpPr>
        <p:spPr/>
        <p:txBody>
          <a:bodyPr/>
          <a:lstStyle/>
          <a:p>
            <a:r>
              <a:rPr lang="en-GB" dirty="0" smtClean="0"/>
              <a:t>Able to describe full configuration</a:t>
            </a:r>
          </a:p>
          <a:p>
            <a:r>
              <a:rPr lang="en-GB" dirty="0" smtClean="0"/>
              <a:t>Faster than xml-mapping</a:t>
            </a:r>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119" y="3356992"/>
            <a:ext cx="7917763"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umsplatzhalter 3"/>
          <p:cNvSpPr>
            <a:spLocks noGrp="1"/>
          </p:cNvSpPr>
          <p:nvPr>
            <p:ph type="dt" sz="half" idx="10"/>
          </p:nvPr>
        </p:nvSpPr>
        <p:spPr/>
        <p:txBody>
          <a:bodyPr/>
          <a:lstStyle/>
          <a:p>
            <a:fld id="{426A248E-ED99-4C98-8A30-945EB6A9AE55}"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26</a:t>
            </a:fld>
            <a:endParaRPr lang="de-DE"/>
          </a:p>
        </p:txBody>
      </p:sp>
    </p:spTree>
    <p:extLst>
      <p:ext uri="{BB962C8B-B14F-4D97-AF65-F5344CB8AC3E}">
        <p14:creationId xmlns:p14="http://schemas.microsoft.com/office/powerpoint/2010/main" val="32848049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11560" y="476672"/>
            <a:ext cx="7772400" cy="1470025"/>
          </a:xfrm>
        </p:spPr>
        <p:txBody>
          <a:bodyPr/>
          <a:lstStyle/>
          <a:p>
            <a:r>
              <a:rPr lang="de-AT" dirty="0" smtClean="0"/>
              <a:t>Dynamic Mapper</a:t>
            </a:r>
            <a:endParaRPr lang="de-AT" dirty="0"/>
          </a:p>
        </p:txBody>
      </p:sp>
      <p:sp>
        <p:nvSpPr>
          <p:cNvPr id="4" name="Rechteck 3"/>
          <p:cNvSpPr/>
          <p:nvPr/>
        </p:nvSpPr>
        <p:spPr>
          <a:xfrm>
            <a:off x="1149388" y="1916832"/>
            <a:ext cx="6696744" cy="86409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de-AT" sz="2800" dirty="0" smtClean="0"/>
              <a:t>Domain Layer</a:t>
            </a:r>
            <a:endParaRPr lang="de-AT" dirty="0"/>
          </a:p>
        </p:txBody>
      </p:sp>
      <p:sp>
        <p:nvSpPr>
          <p:cNvPr id="6" name="Rechteck 5"/>
          <p:cNvSpPr/>
          <p:nvPr/>
        </p:nvSpPr>
        <p:spPr>
          <a:xfrm>
            <a:off x="1149388" y="5013176"/>
            <a:ext cx="6696744" cy="86409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de-AT" sz="2800" dirty="0" err="1" smtClean="0"/>
              <a:t>Persistence</a:t>
            </a:r>
            <a:r>
              <a:rPr lang="de-AT" sz="2800" dirty="0" smtClean="0"/>
              <a:t> Layer</a:t>
            </a:r>
            <a:endParaRPr lang="de-AT" dirty="0"/>
          </a:p>
        </p:txBody>
      </p:sp>
      <p:sp>
        <p:nvSpPr>
          <p:cNvPr id="7" name="Rechteck 6"/>
          <p:cNvSpPr/>
          <p:nvPr/>
        </p:nvSpPr>
        <p:spPr>
          <a:xfrm>
            <a:off x="2589548" y="3645024"/>
            <a:ext cx="3816424" cy="5040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de-AT" sz="2800" b="1" dirty="0" smtClean="0"/>
              <a:t>Mapper</a:t>
            </a:r>
            <a:endParaRPr lang="de-AT" sz="2800" b="1" dirty="0"/>
          </a:p>
        </p:txBody>
      </p:sp>
      <p:cxnSp>
        <p:nvCxnSpPr>
          <p:cNvPr id="14" name="Gerade Verbindung mit Pfeil 13"/>
          <p:cNvCxnSpPr/>
          <p:nvPr/>
        </p:nvCxnSpPr>
        <p:spPr>
          <a:xfrm>
            <a:off x="4283968"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Gerade Verbindung mit Pfeil 10"/>
          <p:cNvCxnSpPr/>
          <p:nvPr/>
        </p:nvCxnSpPr>
        <p:spPr>
          <a:xfrm>
            <a:off x="4283968"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flipV="1">
            <a:off x="4788024"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flipV="1">
            <a:off x="4788024"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4993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Benefits</a:t>
            </a:r>
            <a:endParaRPr lang="de-AT" dirty="0"/>
          </a:p>
        </p:txBody>
      </p:sp>
      <p:sp>
        <p:nvSpPr>
          <p:cNvPr id="3" name="Inhaltsplatzhalter 2"/>
          <p:cNvSpPr>
            <a:spLocks noGrp="1"/>
          </p:cNvSpPr>
          <p:nvPr>
            <p:ph idx="1"/>
          </p:nvPr>
        </p:nvSpPr>
        <p:spPr/>
        <p:txBody>
          <a:bodyPr/>
          <a:lstStyle/>
          <a:p>
            <a:r>
              <a:rPr lang="en-GB" dirty="0" smtClean="0"/>
              <a:t>Independence from “Persistence Layer”</a:t>
            </a:r>
          </a:p>
          <a:p>
            <a:pPr lvl="1"/>
            <a:r>
              <a:rPr lang="en-GB" dirty="0" smtClean="0"/>
              <a:t>No Annotations in domain classes</a:t>
            </a:r>
          </a:p>
          <a:p>
            <a:pPr lvl="1"/>
            <a:r>
              <a:rPr lang="en-GB" dirty="0" smtClean="0"/>
              <a:t>Could be replaced</a:t>
            </a:r>
          </a:p>
          <a:p>
            <a:r>
              <a:rPr lang="en-GB" dirty="0" smtClean="0"/>
              <a:t>Uses “Reflection”</a:t>
            </a:r>
          </a:p>
          <a:p>
            <a:r>
              <a:rPr lang="en-GB" dirty="0" smtClean="0"/>
              <a:t>One mapper for all classes</a:t>
            </a:r>
          </a:p>
          <a:p>
            <a:pPr lvl="1"/>
            <a:r>
              <a:rPr lang="en-GB" dirty="0" smtClean="0"/>
              <a:t>One mapper instead of &gt; 30</a:t>
            </a:r>
          </a:p>
          <a:p>
            <a:pPr lvl="1"/>
            <a:r>
              <a:rPr lang="en-GB" dirty="0" smtClean="0"/>
              <a:t>Also for new classes</a:t>
            </a:r>
          </a:p>
        </p:txBody>
      </p:sp>
      <p:sp>
        <p:nvSpPr>
          <p:cNvPr id="4" name="Datumsplatzhalter 3"/>
          <p:cNvSpPr>
            <a:spLocks noGrp="1"/>
          </p:cNvSpPr>
          <p:nvPr>
            <p:ph type="dt" sz="half" idx="10"/>
          </p:nvPr>
        </p:nvSpPr>
        <p:spPr/>
        <p:txBody>
          <a:bodyPr/>
          <a:lstStyle/>
          <a:p>
            <a:fld id="{9999F398-98CA-40B5-8FB1-DF0463A99ABA}"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28</a:t>
            </a:fld>
            <a:endParaRPr lang="de-DE"/>
          </a:p>
        </p:txBody>
      </p:sp>
    </p:spTree>
    <p:extLst>
      <p:ext uri="{BB962C8B-B14F-4D97-AF65-F5344CB8AC3E}">
        <p14:creationId xmlns:p14="http://schemas.microsoft.com/office/powerpoint/2010/main" val="2293407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0" indent="0"/>
            <a:r>
              <a:rPr lang="de-AT" dirty="0" err="1" smtClean="0"/>
              <a:t>Pitfalls</a:t>
            </a:r>
            <a:r>
              <a:rPr lang="de-AT" dirty="0" smtClean="0"/>
              <a:t> </a:t>
            </a:r>
            <a:r>
              <a:rPr lang="de-AT" dirty="0" err="1" smtClean="0"/>
              <a:t>and</a:t>
            </a:r>
            <a:r>
              <a:rPr lang="de-AT" dirty="0" smtClean="0"/>
              <a:t> </a:t>
            </a:r>
            <a:r>
              <a:rPr lang="de-AT" dirty="0" err="1" smtClean="0"/>
              <a:t>requirements</a:t>
            </a:r>
            <a:endParaRPr lang="de-AT" dirty="0"/>
          </a:p>
        </p:txBody>
      </p:sp>
      <p:sp>
        <p:nvSpPr>
          <p:cNvPr id="3" name="Inhaltsplatzhalter 2"/>
          <p:cNvSpPr>
            <a:spLocks noGrp="1"/>
          </p:cNvSpPr>
          <p:nvPr>
            <p:ph idx="1"/>
          </p:nvPr>
        </p:nvSpPr>
        <p:spPr/>
        <p:txBody>
          <a:bodyPr/>
          <a:lstStyle/>
          <a:p>
            <a:r>
              <a:rPr lang="de-AT" sz="2800" dirty="0" err="1" smtClean="0"/>
              <a:t>Naming</a:t>
            </a:r>
            <a:r>
              <a:rPr lang="de-AT" sz="2800" dirty="0" smtClean="0"/>
              <a:t> </a:t>
            </a:r>
            <a:r>
              <a:rPr lang="de-AT" sz="2800" dirty="0" err="1" smtClean="0"/>
              <a:t>convention</a:t>
            </a:r>
            <a:r>
              <a:rPr lang="de-AT" sz="2800" dirty="0" smtClean="0"/>
              <a:t> </a:t>
            </a:r>
            <a:r>
              <a:rPr lang="de-AT" sz="2800" dirty="0" err="1" smtClean="0"/>
              <a:t>for</a:t>
            </a:r>
            <a:r>
              <a:rPr lang="de-AT" sz="2800" dirty="0" smtClean="0"/>
              <a:t> </a:t>
            </a:r>
            <a:r>
              <a:rPr lang="de-AT" sz="2800" dirty="0" err="1" smtClean="0"/>
              <a:t>class</a:t>
            </a:r>
            <a:r>
              <a:rPr lang="de-AT" sz="2800" dirty="0" smtClean="0"/>
              <a:t> </a:t>
            </a:r>
            <a:r>
              <a:rPr lang="de-AT" sz="2800" dirty="0" err="1" smtClean="0"/>
              <a:t>and</a:t>
            </a:r>
            <a:r>
              <a:rPr lang="de-AT" sz="2800" dirty="0" smtClean="0"/>
              <a:t> </a:t>
            </a:r>
            <a:r>
              <a:rPr lang="de-AT" sz="2800" dirty="0" err="1" smtClean="0"/>
              <a:t>method</a:t>
            </a:r>
            <a:r>
              <a:rPr lang="de-AT" sz="2800" dirty="0" smtClean="0"/>
              <a:t> </a:t>
            </a:r>
            <a:r>
              <a:rPr lang="de-AT" sz="2800" dirty="0" err="1" smtClean="0"/>
              <a:t>names</a:t>
            </a:r>
            <a:endParaRPr lang="de-AT" sz="2800" dirty="0" smtClean="0"/>
          </a:p>
          <a:p>
            <a:pPr lvl="1"/>
            <a:r>
              <a:rPr lang="de-AT" sz="2400" dirty="0" err="1" smtClean="0"/>
              <a:t>Console</a:t>
            </a:r>
            <a:r>
              <a:rPr lang="de-AT" sz="2400" dirty="0" smtClean="0"/>
              <a:t> </a:t>
            </a:r>
            <a:r>
              <a:rPr lang="de-AT" sz="2400" dirty="0" err="1" smtClean="0"/>
              <a:t>tool</a:t>
            </a:r>
            <a:r>
              <a:rPr lang="de-AT" sz="2400" dirty="0" smtClean="0"/>
              <a:t> </a:t>
            </a:r>
            <a:r>
              <a:rPr lang="de-AT" sz="2400" dirty="0" err="1" smtClean="0"/>
              <a:t>to</a:t>
            </a:r>
            <a:r>
              <a:rPr lang="de-AT" sz="2400" dirty="0" smtClean="0"/>
              <a:t> check </a:t>
            </a:r>
            <a:r>
              <a:rPr lang="de-AT" sz="2400" dirty="0" err="1" smtClean="0"/>
              <a:t>conventions</a:t>
            </a:r>
            <a:endParaRPr lang="de-AT" sz="2400" dirty="0" smtClean="0"/>
          </a:p>
          <a:p>
            <a:r>
              <a:rPr lang="de-AT" sz="2800" dirty="0" err="1"/>
              <a:t>No</a:t>
            </a:r>
            <a:r>
              <a:rPr lang="de-AT" sz="2800" dirty="0"/>
              <a:t> </a:t>
            </a:r>
            <a:r>
              <a:rPr lang="de-AT" sz="2800" dirty="0" err="1"/>
              <a:t>lazy-fetching</a:t>
            </a:r>
            <a:r>
              <a:rPr lang="de-AT" sz="2800" dirty="0"/>
              <a:t> </a:t>
            </a:r>
            <a:r>
              <a:rPr lang="de-AT" sz="2800" dirty="0" err="1"/>
              <a:t>possible</a:t>
            </a:r>
            <a:endParaRPr lang="de-AT" sz="2800" dirty="0"/>
          </a:p>
          <a:p>
            <a:r>
              <a:rPr lang="de-AT" sz="2800" dirty="0" smtClean="0"/>
              <a:t>Mapping </a:t>
            </a:r>
            <a:r>
              <a:rPr lang="de-AT" sz="2800" dirty="0" err="1" smtClean="0"/>
              <a:t>circle</a:t>
            </a:r>
            <a:r>
              <a:rPr lang="de-AT" sz="2800" dirty="0" smtClean="0"/>
              <a:t>:</a:t>
            </a:r>
            <a:r>
              <a:rPr lang="de-AT" sz="2400" dirty="0"/>
              <a:t/>
            </a:r>
            <a:br>
              <a:rPr lang="de-AT" sz="2400" dirty="0"/>
            </a:br>
            <a:r>
              <a:rPr lang="de-AT" sz="2400" dirty="0" smtClean="0">
                <a:sym typeface="Wingdings" pitchFamily="2" charset="2"/>
              </a:rPr>
              <a:t> </a:t>
            </a:r>
            <a:r>
              <a:rPr lang="de-AT" sz="2400" dirty="0" err="1" smtClean="0">
                <a:sym typeface="Wingdings" pitchFamily="2" charset="2"/>
              </a:rPr>
              <a:t>Stack</a:t>
            </a:r>
            <a:r>
              <a:rPr lang="de-AT" sz="2400" dirty="0" smtClean="0">
                <a:sym typeface="Wingdings" pitchFamily="2" charset="2"/>
              </a:rPr>
              <a:t> </a:t>
            </a:r>
            <a:r>
              <a:rPr lang="de-AT" sz="2400" dirty="0" err="1" smtClean="0">
                <a:sym typeface="Wingdings" pitchFamily="2" charset="2"/>
              </a:rPr>
              <a:t>overflow</a:t>
            </a:r>
            <a:endParaRPr lang="de-AT" sz="2800" dirty="0" smtClean="0"/>
          </a:p>
        </p:txBody>
      </p:sp>
      <p:graphicFrame>
        <p:nvGraphicFramePr>
          <p:cNvPr id="5" name="Diagramm 4"/>
          <p:cNvGraphicFramePr/>
          <p:nvPr>
            <p:extLst>
              <p:ext uri="{D42A27DB-BD31-4B8C-83A1-F6EECF244321}">
                <p14:modId xmlns:p14="http://schemas.microsoft.com/office/powerpoint/2010/main" val="1194545365"/>
              </p:ext>
            </p:extLst>
          </p:nvPr>
        </p:nvGraphicFramePr>
        <p:xfrm>
          <a:off x="3347864" y="3717032"/>
          <a:ext cx="3768080" cy="2392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umsplatzhalter 3"/>
          <p:cNvSpPr>
            <a:spLocks noGrp="1"/>
          </p:cNvSpPr>
          <p:nvPr>
            <p:ph type="dt" sz="half" idx="10"/>
          </p:nvPr>
        </p:nvSpPr>
        <p:spPr/>
        <p:txBody>
          <a:bodyPr/>
          <a:lstStyle/>
          <a:p>
            <a:fld id="{8E658758-4A00-4D9B-B1B5-C8A06F3ECE08}"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29</a:t>
            </a:fld>
            <a:endParaRPr lang="de-DE"/>
          </a:p>
        </p:txBody>
      </p:sp>
    </p:spTree>
    <p:extLst>
      <p:ext uri="{BB962C8B-B14F-4D97-AF65-F5344CB8AC3E}">
        <p14:creationId xmlns:p14="http://schemas.microsoft.com/office/powerpoint/2010/main" val="428579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Team</a:t>
            </a:r>
            <a:endParaRPr lang="en-GB" dirty="0"/>
          </a:p>
        </p:txBody>
      </p:sp>
      <p:sp>
        <p:nvSpPr>
          <p:cNvPr id="3" name="Inhaltsplatzhalter 2"/>
          <p:cNvSpPr>
            <a:spLocks noGrp="1"/>
          </p:cNvSpPr>
          <p:nvPr>
            <p:ph idx="1"/>
          </p:nvPr>
        </p:nvSpPr>
        <p:spPr/>
        <p:txBody>
          <a:bodyPr/>
          <a:lstStyle/>
          <a:p>
            <a:r>
              <a:rPr lang="de-AT" dirty="0" smtClean="0"/>
              <a:t>Stefan Dunst</a:t>
            </a:r>
          </a:p>
          <a:p>
            <a:r>
              <a:rPr lang="de-AT" dirty="0" smtClean="0"/>
              <a:t>Christian Lins</a:t>
            </a:r>
          </a:p>
          <a:p>
            <a:r>
              <a:rPr lang="de-AT" dirty="0" smtClean="0"/>
              <a:t>Johannes Schwendinger</a:t>
            </a:r>
          </a:p>
          <a:p>
            <a:r>
              <a:rPr lang="de-AT" dirty="0" smtClean="0"/>
              <a:t>Markus Mohanty</a:t>
            </a:r>
          </a:p>
          <a:p>
            <a:r>
              <a:rPr lang="de-AT" dirty="0" smtClean="0"/>
              <a:t>Tobias Meusburger</a:t>
            </a:r>
          </a:p>
          <a:p>
            <a:r>
              <a:rPr lang="de-AT" dirty="0" smtClean="0"/>
              <a:t>Hubert Rall</a:t>
            </a:r>
          </a:p>
        </p:txBody>
      </p:sp>
      <p:sp>
        <p:nvSpPr>
          <p:cNvPr id="4" name="Datumsplatzhalter 3"/>
          <p:cNvSpPr>
            <a:spLocks noGrp="1"/>
          </p:cNvSpPr>
          <p:nvPr>
            <p:ph type="dt" sz="half" idx="10"/>
          </p:nvPr>
        </p:nvSpPr>
        <p:spPr/>
        <p:txBody>
          <a:bodyPr/>
          <a:lstStyle/>
          <a:p>
            <a:fld id="{49D33A8E-DCAC-4DE6-AA5C-03943D446BE1}"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a:t>
            </a:fld>
            <a:endParaRPr lang="de-DE"/>
          </a:p>
        </p:txBody>
      </p:sp>
    </p:spTree>
    <p:extLst>
      <p:ext uri="{BB962C8B-B14F-4D97-AF65-F5344CB8AC3E}">
        <p14:creationId xmlns:p14="http://schemas.microsoft.com/office/powerpoint/2010/main" val="32804862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Development</a:t>
            </a:r>
            <a:endParaRPr lang="de-AT" dirty="0"/>
          </a:p>
        </p:txBody>
      </p:sp>
      <p:sp>
        <p:nvSpPr>
          <p:cNvPr id="3" name="Inhaltsplatzhalter 2"/>
          <p:cNvSpPr>
            <a:spLocks noGrp="1"/>
          </p:cNvSpPr>
          <p:nvPr>
            <p:ph idx="1"/>
          </p:nvPr>
        </p:nvSpPr>
        <p:spPr/>
        <p:txBody>
          <a:bodyPr/>
          <a:lstStyle/>
          <a:p>
            <a:r>
              <a:rPr lang="de-AT" dirty="0" smtClean="0"/>
              <a:t>First </a:t>
            </a:r>
            <a:r>
              <a:rPr lang="de-AT" dirty="0" err="1" smtClean="0"/>
              <a:t>version</a:t>
            </a:r>
            <a:r>
              <a:rPr lang="de-AT" dirty="0" smtClean="0"/>
              <a:t> </a:t>
            </a:r>
            <a:r>
              <a:rPr lang="de-AT" dirty="0" err="1" smtClean="0"/>
              <a:t>depth</a:t>
            </a:r>
            <a:r>
              <a:rPr lang="de-AT" dirty="0" smtClean="0"/>
              <a:t> limited</a:t>
            </a:r>
          </a:p>
          <a:p>
            <a:pPr lvl="1"/>
            <a:r>
              <a:rPr lang="de-AT" dirty="0" smtClean="0"/>
              <a:t>Same </a:t>
            </a:r>
            <a:r>
              <a:rPr lang="de-AT" dirty="0" err="1" smtClean="0"/>
              <a:t>mapping</a:t>
            </a:r>
            <a:r>
              <a:rPr lang="de-AT" dirty="0" smtClean="0"/>
              <a:t> </a:t>
            </a:r>
            <a:r>
              <a:rPr lang="de-AT" dirty="0" err="1" smtClean="0"/>
              <a:t>several</a:t>
            </a:r>
            <a:r>
              <a:rPr lang="de-AT" dirty="0" smtClean="0"/>
              <a:t> </a:t>
            </a:r>
            <a:r>
              <a:rPr lang="de-AT" dirty="0" err="1" smtClean="0"/>
              <a:t>times</a:t>
            </a:r>
            <a:endParaRPr lang="de-AT" dirty="0" smtClean="0"/>
          </a:p>
          <a:p>
            <a:pPr lvl="1"/>
            <a:r>
              <a:rPr lang="de-AT" dirty="0" smtClean="0"/>
              <a:t>Not 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smtClean="0"/>
          </a:p>
          <a:p>
            <a:r>
              <a:rPr lang="de-AT" dirty="0" err="1" smtClean="0"/>
              <a:t>Current</a:t>
            </a:r>
            <a:r>
              <a:rPr lang="de-AT" dirty="0" smtClean="0"/>
              <a:t> </a:t>
            </a:r>
            <a:r>
              <a:rPr lang="de-AT" dirty="0" err="1" smtClean="0"/>
              <a:t>version</a:t>
            </a:r>
            <a:endParaRPr lang="de-AT" dirty="0" smtClean="0"/>
          </a:p>
          <a:p>
            <a:pPr lvl="1"/>
            <a:r>
              <a:rPr lang="de-AT" dirty="0" err="1" smtClean="0"/>
              <a:t>Saving</a:t>
            </a:r>
            <a:r>
              <a:rPr lang="de-AT" dirty="0" smtClean="0"/>
              <a:t> </a:t>
            </a:r>
            <a:r>
              <a:rPr lang="de-AT" dirty="0" err="1" smtClean="0"/>
              <a:t>mapped</a:t>
            </a:r>
            <a:r>
              <a:rPr lang="de-AT" dirty="0" smtClean="0"/>
              <a:t> </a:t>
            </a:r>
            <a:r>
              <a:rPr lang="de-AT" dirty="0" err="1" smtClean="0"/>
              <a:t>objects</a:t>
            </a:r>
            <a:r>
              <a:rPr lang="de-AT" dirty="0" smtClean="0"/>
              <a:t> in </a:t>
            </a:r>
            <a:r>
              <a:rPr lang="de-AT" dirty="0" err="1" smtClean="0"/>
              <a:t>HashMap</a:t>
            </a:r>
            <a:endParaRPr lang="de-AT" dirty="0" smtClean="0"/>
          </a:p>
          <a:p>
            <a:pPr lvl="1"/>
            <a:r>
              <a:rPr lang="de-AT" dirty="0" err="1" smtClean="0"/>
              <a:t>About</a:t>
            </a:r>
            <a:r>
              <a:rPr lang="de-AT" dirty="0" smtClean="0"/>
              <a:t> 300 </a:t>
            </a:r>
            <a:r>
              <a:rPr lang="de-AT" dirty="0" err="1" smtClean="0"/>
              <a:t>times</a:t>
            </a:r>
            <a:r>
              <a:rPr lang="de-AT" dirty="0" smtClean="0"/>
              <a:t> </a:t>
            </a:r>
            <a:r>
              <a:rPr lang="de-AT" dirty="0" err="1" smtClean="0"/>
              <a:t>faster</a:t>
            </a:r>
            <a:endParaRPr lang="de-AT" dirty="0" smtClean="0"/>
          </a:p>
          <a:p>
            <a:pPr lvl="1"/>
            <a:r>
              <a:rPr lang="de-AT" dirty="0" smtClean="0"/>
              <a:t>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a:p>
        </p:txBody>
      </p:sp>
      <p:sp>
        <p:nvSpPr>
          <p:cNvPr id="4" name="Datumsplatzhalter 3"/>
          <p:cNvSpPr>
            <a:spLocks noGrp="1"/>
          </p:cNvSpPr>
          <p:nvPr>
            <p:ph type="dt" sz="half" idx="10"/>
          </p:nvPr>
        </p:nvSpPr>
        <p:spPr/>
        <p:txBody>
          <a:bodyPr/>
          <a:lstStyle/>
          <a:p>
            <a:fld id="{880E2B85-08A7-4DC9-B01B-5814540C0B70}"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30</a:t>
            </a:fld>
            <a:endParaRPr lang="de-DE"/>
          </a:p>
        </p:txBody>
      </p:sp>
    </p:spTree>
    <p:extLst>
      <p:ext uri="{BB962C8B-B14F-4D97-AF65-F5344CB8AC3E}">
        <p14:creationId xmlns:p14="http://schemas.microsoft.com/office/powerpoint/2010/main" val="24376945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Functionality</a:t>
            </a:r>
            <a:endParaRPr lang="de-AT" dirty="0"/>
          </a:p>
        </p:txBody>
      </p:sp>
      <p:sp>
        <p:nvSpPr>
          <p:cNvPr id="3" name="Inhaltsplatzhalter 2"/>
          <p:cNvSpPr>
            <a:spLocks noGrp="1"/>
          </p:cNvSpPr>
          <p:nvPr>
            <p:ph idx="1"/>
          </p:nvPr>
        </p:nvSpPr>
        <p:spPr/>
        <p:txBody>
          <a:bodyPr>
            <a:noAutofit/>
          </a:bodyPr>
          <a:lstStyle/>
          <a:p>
            <a:r>
              <a:rPr lang="de-AT" sz="2400" dirty="0" err="1" smtClean="0"/>
              <a:t>Get</a:t>
            </a:r>
            <a:r>
              <a:rPr lang="de-AT" sz="2400" dirty="0" smtClean="0"/>
              <a:t> </a:t>
            </a:r>
            <a:r>
              <a:rPr lang="de-AT" sz="2400" dirty="0" err="1" smtClean="0"/>
              <a:t>the</a:t>
            </a:r>
            <a:r>
              <a:rPr lang="de-AT" sz="2400" dirty="0" smtClean="0"/>
              <a:t> </a:t>
            </a:r>
            <a:r>
              <a:rPr lang="de-AT" sz="2400" dirty="0" err="1" smtClean="0"/>
              <a:t>class</a:t>
            </a:r>
            <a:r>
              <a:rPr lang="de-AT" sz="2400" dirty="0" smtClean="0"/>
              <a:t> </a:t>
            </a:r>
            <a:r>
              <a:rPr lang="de-AT" sz="2400" dirty="0" err="1" smtClean="0"/>
              <a:t>name</a:t>
            </a:r>
            <a:r>
              <a:rPr lang="de-AT" sz="2400" dirty="0" smtClean="0"/>
              <a:t> </a:t>
            </a:r>
            <a:r>
              <a:rPr lang="de-AT" sz="2400" dirty="0" err="1" smtClean="0"/>
              <a:t>and</a:t>
            </a:r>
            <a:r>
              <a:rPr lang="de-AT" sz="2400" dirty="0" smtClean="0"/>
              <a:t> </a:t>
            </a:r>
            <a:r>
              <a:rPr lang="de-AT" sz="2400" dirty="0" err="1" smtClean="0"/>
              <a:t>search</a:t>
            </a:r>
            <a:r>
              <a:rPr lang="de-AT" sz="2400" dirty="0" smtClean="0"/>
              <a:t> </a:t>
            </a:r>
            <a:r>
              <a:rPr lang="de-AT" sz="2400" dirty="0" err="1" smtClean="0"/>
              <a:t>for</a:t>
            </a:r>
            <a:r>
              <a:rPr lang="de-AT" sz="2400" dirty="0" smtClean="0"/>
              <a:t> </a:t>
            </a:r>
            <a:r>
              <a:rPr lang="de-AT" sz="2400" dirty="0" err="1" smtClean="0"/>
              <a:t>equivalent</a:t>
            </a:r>
            <a:endParaRPr lang="de-AT" sz="2400" dirty="0" smtClean="0"/>
          </a:p>
          <a:p>
            <a:pPr lvl="1"/>
            <a:r>
              <a:rPr lang="de-AT" sz="2400" dirty="0" smtClean="0"/>
              <a:t>Customer </a:t>
            </a:r>
            <a:r>
              <a:rPr lang="de-AT" sz="2400" dirty="0" smtClean="0">
                <a:sym typeface="Wingdings" pitchFamily="2" charset="2"/>
              </a:rPr>
              <a:t> </a:t>
            </a:r>
            <a:r>
              <a:rPr lang="de-AT" sz="2400" dirty="0" err="1" smtClean="0">
                <a:sym typeface="Wingdings" pitchFamily="2" charset="2"/>
              </a:rPr>
              <a:t>DBCustomer</a:t>
            </a:r>
            <a:endParaRPr lang="de-AT" sz="2400" dirty="0" smtClean="0">
              <a:sym typeface="Wingdings" pitchFamily="2" charset="2"/>
            </a:endParaRPr>
          </a:p>
          <a:p>
            <a:r>
              <a:rPr lang="de-AT" sz="2400" dirty="0" smtClean="0">
                <a:sym typeface="Wingdings" pitchFamily="2" charset="2"/>
              </a:rPr>
              <a:t>Save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Find </a:t>
            </a:r>
            <a:r>
              <a:rPr lang="de-AT" sz="2400" dirty="0" err="1" smtClean="0">
                <a:sym typeface="Wingdings" pitchFamily="2" charset="2"/>
              </a:rPr>
              <a:t>setter</a:t>
            </a:r>
            <a:r>
              <a:rPr lang="de-AT" sz="2400" dirty="0" smtClean="0">
                <a:sym typeface="Wingdings" pitchFamily="2" charset="2"/>
              </a:rPr>
              <a:t> </a:t>
            </a:r>
            <a:r>
              <a:rPr lang="de-AT" sz="2400" dirty="0" err="1" smtClean="0">
                <a:sym typeface="Wingdings" pitchFamily="2" charset="2"/>
              </a:rPr>
              <a:t>methods</a:t>
            </a:r>
            <a:r>
              <a:rPr lang="de-AT" sz="2400" dirty="0" smtClean="0">
                <a:sym typeface="Wingdings" pitchFamily="2" charset="2"/>
              </a:rPr>
              <a:t> in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Search </a:t>
            </a:r>
            <a:r>
              <a:rPr lang="de-AT" sz="2400" dirty="0" err="1" smtClean="0">
                <a:sym typeface="Wingdings" pitchFamily="2" charset="2"/>
              </a:rPr>
              <a:t>for</a:t>
            </a:r>
            <a:r>
              <a:rPr lang="de-AT" sz="2400" dirty="0" smtClean="0">
                <a:sym typeface="Wingdings" pitchFamily="2" charset="2"/>
              </a:rPr>
              <a:t>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appendant</a:t>
            </a:r>
            <a:r>
              <a:rPr lang="de-AT" sz="2400" dirty="0" smtClean="0">
                <a:sym typeface="Wingdings" pitchFamily="2" charset="2"/>
              </a:rPr>
              <a:t> </a:t>
            </a:r>
            <a:r>
              <a:rPr lang="de-AT" sz="2400" dirty="0" err="1" smtClean="0">
                <a:sym typeface="Wingdings" pitchFamily="2" charset="2"/>
              </a:rPr>
              <a:t>getter</a:t>
            </a:r>
            <a:r>
              <a:rPr lang="de-AT" sz="2400" dirty="0" smtClean="0">
                <a:sym typeface="Wingdings" pitchFamily="2" charset="2"/>
              </a:rPr>
              <a:t> in </a:t>
            </a:r>
            <a:r>
              <a:rPr lang="de-AT" sz="2400" dirty="0" err="1" smtClean="0">
                <a:sym typeface="Wingdings" pitchFamily="2" charset="2"/>
              </a:rPr>
              <a:t>old</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pPr lvl="1"/>
            <a:r>
              <a:rPr lang="de-AT" sz="2400" dirty="0" err="1" smtClean="0">
                <a:sym typeface="Wingdings" pitchFamily="2" charset="2"/>
              </a:rPr>
              <a:t>setFirstName</a:t>
            </a:r>
            <a:r>
              <a:rPr lang="de-AT" sz="2400" dirty="0" smtClean="0">
                <a:sym typeface="Wingdings" pitchFamily="2" charset="2"/>
              </a:rPr>
              <a:t>()  </a:t>
            </a:r>
            <a:r>
              <a:rPr lang="de-AT" sz="2400" dirty="0" err="1" smtClean="0">
                <a:sym typeface="Wingdings" pitchFamily="2" charset="2"/>
              </a:rPr>
              <a:t>getFirstName</a:t>
            </a:r>
            <a:r>
              <a:rPr lang="de-AT" sz="2400" dirty="0" smtClean="0">
                <a:sym typeface="Wingdings" pitchFamily="2" charset="2"/>
              </a:rPr>
              <a:t>()</a:t>
            </a:r>
          </a:p>
          <a:p>
            <a:pPr lvl="1"/>
            <a:r>
              <a:rPr lang="de-AT" sz="2400" dirty="0" err="1" smtClean="0">
                <a:sym typeface="Wingdings" pitchFamily="2" charset="2"/>
              </a:rPr>
              <a:t>Is</a:t>
            </a:r>
            <a:r>
              <a:rPr lang="de-AT" sz="2400" dirty="0" smtClean="0">
                <a:sym typeface="Wingdings" pitchFamily="2" charset="2"/>
              </a:rPr>
              <a:t> </a:t>
            </a:r>
            <a:r>
              <a:rPr lang="de-AT" sz="2400" dirty="0" err="1" smtClean="0">
                <a:sym typeface="Wingdings" pitchFamily="2" charset="2"/>
              </a:rPr>
              <a:t>model</a:t>
            </a:r>
            <a:r>
              <a:rPr lang="de-AT" sz="2400" dirty="0" smtClean="0">
                <a:sym typeface="Wingdings" pitchFamily="2" charset="2"/>
              </a:rPr>
              <a:t> </a:t>
            </a:r>
            <a:r>
              <a:rPr lang="de-AT" sz="2400" dirty="0" err="1" smtClean="0">
                <a:sym typeface="Wingdings" pitchFamily="2" charset="2"/>
              </a:rPr>
              <a:t>object</a:t>
            </a:r>
            <a:r>
              <a:rPr lang="de-AT" sz="2400" dirty="0" smtClean="0">
                <a:sym typeface="Wingdings" pitchFamily="2" charset="2"/>
              </a:rPr>
              <a:t>?</a:t>
            </a:r>
          </a:p>
          <a:p>
            <a:pPr lvl="2"/>
            <a:r>
              <a:rPr lang="de-AT" sz="2000" dirty="0" smtClean="0">
                <a:sym typeface="Wingdings" pitchFamily="2" charset="2"/>
              </a:rPr>
              <a:t>Yes:</a:t>
            </a:r>
          </a:p>
          <a:p>
            <a:pPr lvl="3"/>
            <a:r>
              <a:rPr lang="de-AT" sz="1600" dirty="0" err="1" smtClean="0">
                <a:sym typeface="Wingdings" pitchFamily="2" charset="2"/>
              </a:rPr>
              <a:t>Use</a:t>
            </a:r>
            <a:r>
              <a:rPr lang="de-AT" sz="1600" dirty="0" smtClean="0">
                <a:sym typeface="Wingdings" pitchFamily="2" charset="2"/>
              </a:rPr>
              <a:t> </a:t>
            </a:r>
            <a:r>
              <a:rPr lang="de-AT" sz="1600" dirty="0" err="1" smtClean="0">
                <a:sym typeface="Wingdings" pitchFamily="2" charset="2"/>
              </a:rPr>
              <a:t>already</a:t>
            </a:r>
            <a:r>
              <a:rPr lang="de-AT" sz="1600" dirty="0" smtClean="0">
                <a:sym typeface="Wingdings" pitchFamily="2" charset="2"/>
              </a:rPr>
              <a:t> </a:t>
            </a:r>
            <a:r>
              <a:rPr lang="de-AT" sz="1600" dirty="0" err="1" smtClean="0">
                <a:sym typeface="Wingdings" pitchFamily="2" charset="2"/>
              </a:rPr>
              <a:t>saved</a:t>
            </a:r>
            <a:r>
              <a:rPr lang="de-AT" sz="1600" dirty="0" smtClean="0">
                <a:sym typeface="Wingdings" pitchFamily="2" charset="2"/>
              </a:rPr>
              <a:t> </a:t>
            </a:r>
            <a:r>
              <a:rPr lang="de-AT" sz="1600" dirty="0" err="1" smtClean="0">
                <a:sym typeface="Wingdings" pitchFamily="2" charset="2"/>
              </a:rPr>
              <a:t>object</a:t>
            </a:r>
            <a:r>
              <a:rPr lang="de-AT" sz="1600" dirty="0" smtClean="0">
                <a:sym typeface="Wingdings" pitchFamily="2" charset="2"/>
              </a:rPr>
              <a:t> </a:t>
            </a:r>
            <a:r>
              <a:rPr lang="de-AT" sz="1600" dirty="0" err="1" smtClean="0">
                <a:sym typeface="Wingdings" pitchFamily="2" charset="2"/>
              </a:rPr>
              <a:t>if</a:t>
            </a:r>
            <a:r>
              <a:rPr lang="de-AT" sz="1600" dirty="0" smtClean="0">
                <a:sym typeface="Wingdings" pitchFamily="2" charset="2"/>
              </a:rPr>
              <a:t> </a:t>
            </a:r>
            <a:r>
              <a:rPr lang="de-AT" sz="1600" dirty="0" err="1" smtClean="0">
                <a:sym typeface="Wingdings" pitchFamily="2" charset="2"/>
              </a:rPr>
              <a:t>possible</a:t>
            </a:r>
            <a:endParaRPr lang="de-AT" sz="1600" dirty="0" smtClean="0">
              <a:sym typeface="Wingdings" pitchFamily="2" charset="2"/>
            </a:endParaRPr>
          </a:p>
          <a:p>
            <a:pPr lvl="3"/>
            <a:r>
              <a:rPr lang="de-AT" sz="1600" dirty="0" err="1" smtClean="0">
                <a:sym typeface="Wingdings" pitchFamily="2" charset="2"/>
              </a:rPr>
              <a:t>Map</a:t>
            </a:r>
            <a:r>
              <a:rPr lang="de-AT" sz="1600" dirty="0" smtClean="0">
                <a:sym typeface="Wingdings" pitchFamily="2" charset="2"/>
              </a:rPr>
              <a:t> </a:t>
            </a:r>
            <a:r>
              <a:rPr lang="de-AT" sz="1600" dirty="0" err="1" smtClean="0">
                <a:sym typeface="Wingdings" pitchFamily="2" charset="2"/>
              </a:rPr>
              <a:t>the</a:t>
            </a:r>
            <a:r>
              <a:rPr lang="de-AT" sz="1600" dirty="0" smtClean="0">
                <a:sym typeface="Wingdings" pitchFamily="2" charset="2"/>
              </a:rPr>
              <a:t> </a:t>
            </a:r>
            <a:r>
              <a:rPr lang="de-AT" sz="1600" dirty="0" err="1" smtClean="0">
                <a:sym typeface="Wingdings" pitchFamily="2" charset="2"/>
              </a:rPr>
              <a:t>object</a:t>
            </a:r>
            <a:r>
              <a:rPr lang="de-AT" sz="1600" dirty="0" smtClean="0">
                <a:sym typeface="Wingdings" pitchFamily="2" charset="2"/>
              </a:rPr>
              <a:t> </a:t>
            </a:r>
            <a:r>
              <a:rPr lang="de-AT" sz="1600" dirty="0" err="1" smtClean="0">
                <a:sym typeface="Wingdings" pitchFamily="2" charset="2"/>
              </a:rPr>
              <a:t>otherwise</a:t>
            </a:r>
            <a:endParaRPr lang="de-AT" sz="1600" dirty="0" smtClean="0">
              <a:sym typeface="Wingdings" pitchFamily="2" charset="2"/>
            </a:endParaRPr>
          </a:p>
          <a:p>
            <a:pPr lvl="2"/>
            <a:r>
              <a:rPr lang="de-AT" sz="2000" dirty="0" err="1" smtClean="0">
                <a:sym typeface="Wingdings" pitchFamily="2" charset="2"/>
              </a:rPr>
              <a:t>No</a:t>
            </a:r>
            <a:r>
              <a:rPr lang="de-AT" sz="2000" dirty="0" smtClean="0">
                <a:sym typeface="Wingdings" pitchFamily="2" charset="2"/>
              </a:rPr>
              <a:t>:</a:t>
            </a:r>
          </a:p>
          <a:p>
            <a:pPr lvl="3"/>
            <a:r>
              <a:rPr lang="de-AT" sz="1600" dirty="0" err="1" smtClean="0">
                <a:sym typeface="Wingdings" pitchFamily="2" charset="2"/>
              </a:rPr>
              <a:t>Invoke</a:t>
            </a:r>
            <a:r>
              <a:rPr lang="de-AT" sz="1600" dirty="0" smtClean="0">
                <a:sym typeface="Wingdings" pitchFamily="2" charset="2"/>
              </a:rPr>
              <a:t> </a:t>
            </a:r>
            <a:r>
              <a:rPr lang="de-AT" sz="1600" dirty="0" err="1" smtClean="0">
                <a:sym typeface="Wingdings" pitchFamily="2" charset="2"/>
              </a:rPr>
              <a:t>setter</a:t>
            </a:r>
            <a:r>
              <a:rPr lang="de-AT" sz="1600" dirty="0" smtClean="0">
                <a:sym typeface="Wingdings" pitchFamily="2" charset="2"/>
              </a:rPr>
              <a:t> </a:t>
            </a:r>
            <a:r>
              <a:rPr lang="de-AT" sz="1600" dirty="0" err="1" smtClean="0">
                <a:sym typeface="Wingdings" pitchFamily="2" charset="2"/>
              </a:rPr>
              <a:t>with</a:t>
            </a:r>
            <a:r>
              <a:rPr lang="de-AT" sz="1600" dirty="0" smtClean="0">
                <a:sym typeface="Wingdings" pitchFamily="2" charset="2"/>
              </a:rPr>
              <a:t> </a:t>
            </a:r>
            <a:r>
              <a:rPr lang="de-AT" sz="1600" dirty="0" err="1" smtClean="0">
                <a:sym typeface="Wingdings" pitchFamily="2" charset="2"/>
              </a:rPr>
              <a:t>result</a:t>
            </a:r>
            <a:r>
              <a:rPr lang="de-AT" sz="1600" dirty="0" smtClean="0">
                <a:sym typeface="Wingdings" pitchFamily="2" charset="2"/>
              </a:rPr>
              <a:t> </a:t>
            </a:r>
            <a:r>
              <a:rPr lang="de-AT" sz="1600" dirty="0" err="1" smtClean="0">
                <a:sym typeface="Wingdings" pitchFamily="2" charset="2"/>
              </a:rPr>
              <a:t>from</a:t>
            </a:r>
            <a:r>
              <a:rPr lang="de-AT" sz="1600" dirty="0" smtClean="0">
                <a:sym typeface="Wingdings" pitchFamily="2" charset="2"/>
              </a:rPr>
              <a:t> </a:t>
            </a:r>
            <a:r>
              <a:rPr lang="de-AT" sz="1600" dirty="0" err="1" smtClean="0">
                <a:sym typeface="Wingdings" pitchFamily="2" charset="2"/>
              </a:rPr>
              <a:t>getter</a:t>
            </a:r>
            <a:endParaRPr lang="de-AT" sz="1600" dirty="0" smtClean="0">
              <a:sym typeface="Wingdings" pitchFamily="2" charset="2"/>
            </a:endParaRPr>
          </a:p>
        </p:txBody>
      </p:sp>
      <p:sp>
        <p:nvSpPr>
          <p:cNvPr id="4" name="Datumsplatzhalter 3"/>
          <p:cNvSpPr>
            <a:spLocks noGrp="1"/>
          </p:cNvSpPr>
          <p:nvPr>
            <p:ph type="dt" sz="half" idx="10"/>
          </p:nvPr>
        </p:nvSpPr>
        <p:spPr/>
        <p:txBody>
          <a:bodyPr/>
          <a:lstStyle/>
          <a:p>
            <a:fld id="{494A0C5A-81F6-4E10-A5DB-10CC8DE41E8F}"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31</a:t>
            </a:fld>
            <a:endParaRPr lang="de-DE"/>
          </a:p>
        </p:txBody>
      </p:sp>
    </p:spTree>
    <p:extLst>
      <p:ext uri="{BB962C8B-B14F-4D97-AF65-F5344CB8AC3E}">
        <p14:creationId xmlns:p14="http://schemas.microsoft.com/office/powerpoint/2010/main" val="9174728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a:t>
            </a:r>
            <a:endParaRPr lang="de-AT" dirty="0"/>
          </a:p>
        </p:txBody>
      </p:sp>
      <p:sp>
        <p:nvSpPr>
          <p:cNvPr id="3" name="Inhaltsplatzhalter 2"/>
          <p:cNvSpPr>
            <a:spLocks noGrp="1"/>
          </p:cNvSpPr>
          <p:nvPr>
            <p:ph sz="half" idx="1"/>
          </p:nvPr>
        </p:nvSpPr>
        <p:spPr>
          <a:xfrm>
            <a:off x="457200" y="1600200"/>
            <a:ext cx="8075240" cy="4525963"/>
          </a:xfrm>
        </p:spPr>
        <p:txBody>
          <a:bodyPr>
            <a:normAutofit/>
          </a:bodyPr>
          <a:lstStyle/>
          <a:p>
            <a:r>
              <a:rPr lang="de-AT" b="1" dirty="0" err="1" smtClean="0"/>
              <a:t>Used</a:t>
            </a:r>
            <a:r>
              <a:rPr lang="de-AT" b="1" dirty="0" smtClean="0"/>
              <a:t> in </a:t>
            </a:r>
            <a:r>
              <a:rPr lang="de-AT" b="1" dirty="0" err="1" smtClean="0"/>
              <a:t>use</a:t>
            </a:r>
            <a:r>
              <a:rPr lang="de-AT" b="1" dirty="0" smtClean="0"/>
              <a:t> </a:t>
            </a:r>
            <a:r>
              <a:rPr lang="de-AT" b="1" dirty="0" err="1" smtClean="0"/>
              <a:t>case</a:t>
            </a:r>
            <a:r>
              <a:rPr lang="de-AT" b="1" dirty="0" smtClean="0"/>
              <a:t> </a:t>
            </a:r>
            <a:r>
              <a:rPr lang="de-AT" b="1" dirty="0" err="1" smtClean="0"/>
              <a:t>controllers</a:t>
            </a:r>
            <a:endParaRPr lang="de-AT" b="1" dirty="0" smtClean="0"/>
          </a:p>
          <a:p>
            <a:r>
              <a:rPr lang="de-AT" dirty="0" err="1" smtClean="0"/>
              <a:t>Each</a:t>
            </a:r>
            <a:r>
              <a:rPr lang="de-AT" dirty="0" smtClean="0"/>
              <a:t> </a:t>
            </a:r>
            <a:r>
              <a:rPr lang="de-AT" dirty="0" err="1" smtClean="0"/>
              <a:t>step</a:t>
            </a:r>
            <a:r>
              <a:rPr lang="de-AT" dirty="0" smtClean="0"/>
              <a:t> </a:t>
            </a:r>
            <a:r>
              <a:rPr lang="de-AT" dirty="0" err="1" smtClean="0"/>
              <a:t>representing</a:t>
            </a:r>
            <a:r>
              <a:rPr lang="de-AT" dirty="0" smtClean="0"/>
              <a:t> a </a:t>
            </a:r>
            <a:r>
              <a:rPr lang="de-AT" dirty="0" err="1" smtClean="0"/>
              <a:t>state</a:t>
            </a:r>
            <a:r>
              <a:rPr lang="de-AT" dirty="0" smtClean="0"/>
              <a:t> in </a:t>
            </a:r>
            <a:r>
              <a:rPr lang="de-AT" dirty="0" err="1" smtClean="0"/>
              <a:t>the</a:t>
            </a:r>
            <a:r>
              <a:rPr lang="de-AT" dirty="0" smtClean="0"/>
              <a:t> GUI</a:t>
            </a:r>
          </a:p>
          <a:p>
            <a:r>
              <a:rPr lang="de-AT" dirty="0" err="1" smtClean="0"/>
              <a:t>Always</a:t>
            </a:r>
            <a:r>
              <a:rPr lang="de-AT" dirty="0" smtClean="0"/>
              <a:t> </a:t>
            </a:r>
            <a:r>
              <a:rPr lang="de-AT" dirty="0" err="1" smtClean="0"/>
              <a:t>the</a:t>
            </a:r>
            <a:r>
              <a:rPr lang="de-AT" dirty="0" smtClean="0"/>
              <a:t> same </a:t>
            </a:r>
            <a:r>
              <a:rPr lang="de-AT" dirty="0" err="1" smtClean="0"/>
              <a:t>controller</a:t>
            </a:r>
            <a:endParaRPr lang="de-AT" dirty="0" smtClean="0"/>
          </a:p>
          <a:p>
            <a:pPr lvl="1"/>
            <a:r>
              <a:rPr lang="de-AT" dirty="0" smtClean="0"/>
              <a:t>Different implementations </a:t>
            </a:r>
            <a:r>
              <a:rPr lang="de-AT" dirty="0" smtClean="0"/>
              <a:t>(</a:t>
            </a:r>
            <a:r>
              <a:rPr lang="de-AT" dirty="0" err="1" smtClean="0"/>
              <a:t>states</a:t>
            </a:r>
            <a:r>
              <a:rPr lang="de-AT" dirty="0" smtClean="0"/>
              <a:t>) </a:t>
            </a:r>
            <a:r>
              <a:rPr lang="de-AT" dirty="0" err="1" smtClean="0"/>
              <a:t>during</a:t>
            </a:r>
            <a:r>
              <a:rPr lang="de-AT" dirty="0" smtClean="0"/>
              <a:t> </a:t>
            </a:r>
            <a:r>
              <a:rPr lang="de-AT" dirty="0" err="1" smtClean="0"/>
              <a:t>runtime</a:t>
            </a:r>
            <a:endParaRPr lang="de-AT" dirty="0" smtClean="0"/>
          </a:p>
          <a:p>
            <a:pPr lvl="1"/>
            <a:r>
              <a:rPr lang="de-AT" dirty="0" err="1" smtClean="0"/>
              <a:t>Dynamically</a:t>
            </a:r>
            <a:r>
              <a:rPr lang="de-AT" dirty="0" smtClean="0"/>
              <a:t> </a:t>
            </a:r>
            <a:r>
              <a:rPr lang="de-AT" dirty="0" err="1" smtClean="0"/>
              <a:t>binding</a:t>
            </a:r>
            <a:r>
              <a:rPr lang="de-AT" dirty="0" smtClean="0"/>
              <a:t> </a:t>
            </a:r>
            <a:r>
              <a:rPr lang="de-AT" dirty="0" err="1" smtClean="0"/>
              <a:t>of</a:t>
            </a:r>
            <a:r>
              <a:rPr lang="de-AT" dirty="0" smtClean="0"/>
              <a:t> </a:t>
            </a:r>
            <a:r>
              <a:rPr lang="de-AT" dirty="0" err="1" smtClean="0"/>
              <a:t>state</a:t>
            </a:r>
            <a:r>
              <a:rPr lang="de-AT" dirty="0" smtClean="0"/>
              <a:t> </a:t>
            </a:r>
            <a:r>
              <a:rPr lang="de-AT" dirty="0" err="1" smtClean="0"/>
              <a:t>object</a:t>
            </a:r>
            <a:endParaRPr lang="de-AT" dirty="0" smtClean="0"/>
          </a:p>
        </p:txBody>
      </p:sp>
      <p:sp>
        <p:nvSpPr>
          <p:cNvPr id="4" name="Datumsplatzhalter 3"/>
          <p:cNvSpPr>
            <a:spLocks noGrp="1"/>
          </p:cNvSpPr>
          <p:nvPr>
            <p:ph type="dt" sz="half" idx="10"/>
          </p:nvPr>
        </p:nvSpPr>
        <p:spPr/>
        <p:txBody>
          <a:bodyPr/>
          <a:lstStyle/>
          <a:p>
            <a:fld id="{97FFFF32-2F1E-4621-8436-2AF8FA1B9BFD}"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32</a:t>
            </a:fld>
            <a:endParaRPr lang="de-DE"/>
          </a:p>
        </p:txBody>
      </p:sp>
    </p:spTree>
    <p:extLst>
      <p:ext uri="{BB962C8B-B14F-4D97-AF65-F5344CB8AC3E}">
        <p14:creationId xmlns:p14="http://schemas.microsoft.com/office/powerpoint/2010/main" val="380143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107504" y="1772816"/>
            <a:ext cx="8926527" cy="4032447"/>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de-AT" dirty="0" smtClean="0"/>
              <a:t>State Pattern - </a:t>
            </a:r>
            <a:r>
              <a:rPr lang="de-AT" dirty="0" err="1" smtClean="0"/>
              <a:t>Structure</a:t>
            </a:r>
            <a:endParaRPr lang="de-AT" dirty="0"/>
          </a:p>
        </p:txBody>
      </p:sp>
      <p:sp>
        <p:nvSpPr>
          <p:cNvPr id="3" name="Textfeld 2"/>
          <p:cNvSpPr txBox="1"/>
          <p:nvPr/>
        </p:nvSpPr>
        <p:spPr>
          <a:xfrm>
            <a:off x="1156822" y="2840874"/>
            <a:ext cx="1162691" cy="461665"/>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ctr" anchorCtr="0">
            <a:spAutoFit/>
          </a:bodyPr>
          <a:lstStyle/>
          <a:p>
            <a:r>
              <a:rPr lang="de-AT" sz="2400" b="1" i="1" dirty="0" err="1" smtClean="0"/>
              <a:t>Context</a:t>
            </a:r>
            <a:endParaRPr lang="en-GB" sz="2400" b="1" i="1" dirty="0"/>
          </a:p>
        </p:txBody>
      </p:sp>
      <p:sp>
        <p:nvSpPr>
          <p:cNvPr id="5" name="Textfeld 4"/>
          <p:cNvSpPr txBox="1"/>
          <p:nvPr/>
        </p:nvSpPr>
        <p:spPr>
          <a:xfrm>
            <a:off x="6084168" y="1916832"/>
            <a:ext cx="2857514" cy="1200329"/>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ctr" anchorCtr="0">
            <a:spAutoFit/>
          </a:bodyPr>
          <a:lstStyle/>
          <a:p>
            <a:r>
              <a:rPr lang="de-AT" sz="2400" b="1" i="1" dirty="0" smtClean="0"/>
              <a:t>Abstract State</a:t>
            </a:r>
          </a:p>
          <a:p>
            <a:r>
              <a:rPr lang="de-AT" sz="2400" b="1" i="1" dirty="0" err="1" smtClean="0"/>
              <a:t>Methods</a:t>
            </a:r>
            <a:r>
              <a:rPr lang="de-AT" sz="2400" b="1" i="1" dirty="0" smtClean="0"/>
              <a:t> </a:t>
            </a:r>
            <a:r>
              <a:rPr lang="de-AT" sz="2400" b="1" i="1" dirty="0" err="1" smtClean="0"/>
              <a:t>throw</a:t>
            </a:r>
            <a:r>
              <a:rPr lang="de-AT" sz="2400" b="1" i="1" dirty="0"/>
              <a:t> </a:t>
            </a:r>
            <a:endParaRPr lang="de-AT" sz="2400" b="1" i="1" dirty="0" smtClean="0"/>
          </a:p>
          <a:p>
            <a:r>
              <a:rPr lang="de-AT" sz="2400" b="1" i="1" dirty="0" err="1" smtClean="0"/>
              <a:t>IllegalStateException</a:t>
            </a:r>
            <a:endParaRPr lang="en-GB" sz="2400" b="1" i="1" dirty="0"/>
          </a:p>
        </p:txBody>
      </p:sp>
      <p:sp>
        <p:nvSpPr>
          <p:cNvPr id="6" name="Textfeld 5"/>
          <p:cNvSpPr txBox="1"/>
          <p:nvPr/>
        </p:nvSpPr>
        <p:spPr>
          <a:xfrm>
            <a:off x="107504" y="4293096"/>
            <a:ext cx="5040560" cy="1200329"/>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nchor="ctr" anchorCtr="0">
            <a:spAutoFit/>
          </a:bodyPr>
          <a:lstStyle/>
          <a:p>
            <a:r>
              <a:rPr lang="de-AT" sz="2400" b="1" i="1" dirty="0" err="1" smtClean="0"/>
              <a:t>Concrete</a:t>
            </a:r>
            <a:r>
              <a:rPr lang="de-AT" sz="2400" b="1" i="1" dirty="0" smtClean="0"/>
              <a:t> States</a:t>
            </a:r>
          </a:p>
          <a:p>
            <a:r>
              <a:rPr lang="de-AT" sz="2400" b="1" i="1" dirty="0" err="1" smtClean="0"/>
              <a:t>Example</a:t>
            </a:r>
            <a:r>
              <a:rPr lang="de-AT" sz="2400" b="1" i="1" dirty="0" smtClean="0"/>
              <a:t>: </a:t>
            </a:r>
            <a:r>
              <a:rPr lang="de-AT" sz="2400" b="1" i="1" dirty="0" err="1" smtClean="0"/>
              <a:t>payment</a:t>
            </a:r>
            <a:r>
              <a:rPr lang="de-AT" sz="2400" b="1" i="1" dirty="0" smtClean="0"/>
              <a:t> </a:t>
            </a:r>
            <a:r>
              <a:rPr lang="de-AT" sz="2400" b="1" i="1" dirty="0" err="1" smtClean="0"/>
              <a:t>only</a:t>
            </a:r>
            <a:r>
              <a:rPr lang="de-AT" sz="2400" b="1" i="1" dirty="0" smtClean="0"/>
              <a:t> </a:t>
            </a:r>
            <a:r>
              <a:rPr lang="de-AT" sz="2400" b="1" i="1" dirty="0" err="1" smtClean="0"/>
              <a:t>works</a:t>
            </a:r>
            <a:r>
              <a:rPr lang="de-AT" sz="2400" b="1" i="1" dirty="0" smtClean="0"/>
              <a:t> in </a:t>
            </a:r>
            <a:r>
              <a:rPr lang="de-AT" sz="2400" b="1" i="1" dirty="0" err="1" smtClean="0"/>
              <a:t>the</a:t>
            </a:r>
            <a:r>
              <a:rPr lang="de-AT" sz="2400" b="1" i="1" dirty="0" smtClean="0"/>
              <a:t> </a:t>
            </a:r>
            <a:r>
              <a:rPr lang="de-AT" sz="2400" b="1" i="1" dirty="0" err="1" smtClean="0"/>
              <a:t>PaymentState</a:t>
            </a:r>
            <a:endParaRPr lang="en-GB" sz="2400" b="1" i="1" dirty="0"/>
          </a:p>
        </p:txBody>
      </p:sp>
      <p:sp>
        <p:nvSpPr>
          <p:cNvPr id="4" name="Datumsplatzhalter 3"/>
          <p:cNvSpPr>
            <a:spLocks noGrp="1"/>
          </p:cNvSpPr>
          <p:nvPr>
            <p:ph type="dt" sz="half" idx="10"/>
          </p:nvPr>
        </p:nvSpPr>
        <p:spPr/>
        <p:txBody>
          <a:bodyPr/>
          <a:lstStyle/>
          <a:p>
            <a:fld id="{2E7523D4-9918-4AA3-A37C-D8E4BAE55AB7}" type="datetime1">
              <a:rPr lang="de-DE" smtClean="0"/>
              <a:t>12.06.2012</a:t>
            </a:fld>
            <a:endParaRPr lang="de-DE"/>
          </a:p>
        </p:txBody>
      </p:sp>
      <p:sp>
        <p:nvSpPr>
          <p:cNvPr id="7" name="Fußzeilenplatzhalter 6"/>
          <p:cNvSpPr>
            <a:spLocks noGrp="1"/>
          </p:cNvSpPr>
          <p:nvPr>
            <p:ph type="ftr" sz="quarter" idx="11"/>
          </p:nvPr>
        </p:nvSpPr>
        <p:spPr/>
        <p:txBody>
          <a:bodyPr/>
          <a:lstStyle/>
          <a:p>
            <a:r>
              <a:rPr lang="de-DE" smtClean="0"/>
              <a:t>Roomanizer Presentation Team E</a:t>
            </a:r>
            <a:endParaRPr lang="de-DE"/>
          </a:p>
        </p:txBody>
      </p:sp>
      <p:sp>
        <p:nvSpPr>
          <p:cNvPr id="8" name="Foliennummernplatzhalter 7"/>
          <p:cNvSpPr>
            <a:spLocks noGrp="1"/>
          </p:cNvSpPr>
          <p:nvPr>
            <p:ph type="sldNum" sz="quarter" idx="12"/>
          </p:nvPr>
        </p:nvSpPr>
        <p:spPr/>
        <p:txBody>
          <a:bodyPr/>
          <a:lstStyle/>
          <a:p>
            <a:fld id="{6C6AE60A-B69C-4790-82F7-3882EDF23186}" type="slidenum">
              <a:rPr lang="de-DE" smtClean="0"/>
              <a:t>33</a:t>
            </a:fld>
            <a:endParaRPr lang="de-DE"/>
          </a:p>
        </p:txBody>
      </p:sp>
    </p:spTree>
    <p:extLst>
      <p:ext uri="{BB962C8B-B14F-4D97-AF65-F5344CB8AC3E}">
        <p14:creationId xmlns:p14="http://schemas.microsoft.com/office/powerpoint/2010/main" val="252256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xit" presetSubtype="0" fill="hold" grpId="1" nodeType="clickEffect">
                                  <p:stCondLst>
                                    <p:cond delay="0"/>
                                  </p:stCondLst>
                                  <p:childTnLst>
                                    <p:animEffect transition="out" filter="fade">
                                      <p:cBhvr>
                                        <p:cTn id="24" dur="1000"/>
                                        <p:tgtEl>
                                          <p:spTgt spid="3"/>
                                        </p:tgtEl>
                                      </p:cBhvr>
                                    </p:animEffect>
                                    <p:anim calcmode="lin" valueType="num">
                                      <p:cBhvr>
                                        <p:cTn id="25" dur="1000"/>
                                        <p:tgtEl>
                                          <p:spTgt spid="3"/>
                                        </p:tgtEl>
                                        <p:attrNameLst>
                                          <p:attrName>ppt_x</p:attrName>
                                        </p:attrNameLst>
                                      </p:cBhvr>
                                      <p:tavLst>
                                        <p:tav tm="0">
                                          <p:val>
                                            <p:strVal val="ppt_x"/>
                                          </p:val>
                                        </p:tav>
                                        <p:tav tm="100000">
                                          <p:val>
                                            <p:strVal val="ppt_x"/>
                                          </p:val>
                                        </p:tav>
                                      </p:tavLst>
                                    </p:anim>
                                    <p:anim calcmode="lin" valueType="num">
                                      <p:cBhvr>
                                        <p:cTn id="26" dur="1000"/>
                                        <p:tgtEl>
                                          <p:spTgt spid="3"/>
                                        </p:tgtEl>
                                        <p:attrNameLst>
                                          <p:attrName>ppt_y</p:attrName>
                                        </p:attrNameLst>
                                      </p:cBhvr>
                                      <p:tavLst>
                                        <p:tav tm="0">
                                          <p:val>
                                            <p:strVal val="ppt_y"/>
                                          </p:val>
                                        </p:tav>
                                        <p:tav tm="100000">
                                          <p:val>
                                            <p:strVal val="ppt_y+.1"/>
                                          </p:val>
                                        </p:tav>
                                      </p:tavLst>
                                    </p:anim>
                                    <p:set>
                                      <p:cBhvr>
                                        <p:cTn id="27" dur="1" fill="hold">
                                          <p:stCondLst>
                                            <p:cond delay="999"/>
                                          </p:stCondLst>
                                        </p:cTn>
                                        <p:tgtEl>
                                          <p:spTgt spid="3"/>
                                        </p:tgtEl>
                                        <p:attrNameLst>
                                          <p:attrName>style.visibility</p:attrName>
                                        </p:attrNameLst>
                                      </p:cBhvr>
                                      <p:to>
                                        <p:strVal val="hidden"/>
                                      </p:to>
                                    </p:set>
                                  </p:childTnLst>
                                </p:cTn>
                              </p:par>
                              <p:par>
                                <p:cTn id="28" presetID="42" presetClass="exit" presetSubtype="0" fill="hold" grpId="1" nodeType="withEffect">
                                  <p:stCondLst>
                                    <p:cond delay="0"/>
                                  </p:stCondLst>
                                  <p:childTnLst>
                                    <p:animEffect transition="out" filter="fade">
                                      <p:cBhvr>
                                        <p:cTn id="29" dur="1000"/>
                                        <p:tgtEl>
                                          <p:spTgt spid="5"/>
                                        </p:tgtEl>
                                      </p:cBhvr>
                                    </p:animEffect>
                                    <p:anim calcmode="lin" valueType="num">
                                      <p:cBhvr>
                                        <p:cTn id="30" dur="1000"/>
                                        <p:tgtEl>
                                          <p:spTgt spid="5"/>
                                        </p:tgtEl>
                                        <p:attrNameLst>
                                          <p:attrName>ppt_x</p:attrName>
                                        </p:attrNameLst>
                                      </p:cBhvr>
                                      <p:tavLst>
                                        <p:tav tm="0">
                                          <p:val>
                                            <p:strVal val="ppt_x"/>
                                          </p:val>
                                        </p:tav>
                                        <p:tav tm="100000">
                                          <p:val>
                                            <p:strVal val="ppt_x"/>
                                          </p:val>
                                        </p:tav>
                                      </p:tavLst>
                                    </p:anim>
                                    <p:anim calcmode="lin" valueType="num">
                                      <p:cBhvr>
                                        <p:cTn id="31" dur="1000"/>
                                        <p:tgtEl>
                                          <p:spTgt spid="5"/>
                                        </p:tgtEl>
                                        <p:attrNameLst>
                                          <p:attrName>ppt_y</p:attrName>
                                        </p:attrNameLst>
                                      </p:cBhvr>
                                      <p:tavLst>
                                        <p:tav tm="0">
                                          <p:val>
                                            <p:strVal val="ppt_y"/>
                                          </p:val>
                                        </p:tav>
                                        <p:tav tm="100000">
                                          <p:val>
                                            <p:strVal val="ppt_y+.1"/>
                                          </p:val>
                                        </p:tav>
                                      </p:tavLst>
                                    </p:anim>
                                    <p:set>
                                      <p:cBhvr>
                                        <p:cTn id="32" dur="1" fill="hold">
                                          <p:stCondLst>
                                            <p:cond delay="999"/>
                                          </p:stCondLst>
                                        </p:cTn>
                                        <p:tgtEl>
                                          <p:spTgt spid="5"/>
                                        </p:tgtEl>
                                        <p:attrNameLst>
                                          <p:attrName>style.visibility</p:attrName>
                                        </p:attrNameLst>
                                      </p:cBhvr>
                                      <p:to>
                                        <p:strVal val="hidden"/>
                                      </p:to>
                                    </p:set>
                                  </p:childTnLst>
                                </p:cTn>
                              </p:par>
                              <p:par>
                                <p:cTn id="33" presetID="42" presetClass="exit" presetSubtype="0" fill="hold" grpId="1" nodeType="withEffect">
                                  <p:stCondLst>
                                    <p:cond delay="0"/>
                                  </p:stCondLst>
                                  <p:childTnLst>
                                    <p:animEffect transition="out" filter="fade">
                                      <p:cBhvr>
                                        <p:cTn id="34" dur="1000"/>
                                        <p:tgtEl>
                                          <p:spTgt spid="6"/>
                                        </p:tgtEl>
                                      </p:cBhvr>
                                    </p:animEffect>
                                    <p:anim calcmode="lin" valueType="num">
                                      <p:cBhvr>
                                        <p:cTn id="35" dur="1000"/>
                                        <p:tgtEl>
                                          <p:spTgt spid="6"/>
                                        </p:tgtEl>
                                        <p:attrNameLst>
                                          <p:attrName>ppt_x</p:attrName>
                                        </p:attrNameLst>
                                      </p:cBhvr>
                                      <p:tavLst>
                                        <p:tav tm="0">
                                          <p:val>
                                            <p:strVal val="ppt_x"/>
                                          </p:val>
                                        </p:tav>
                                        <p:tav tm="100000">
                                          <p:val>
                                            <p:strVal val="ppt_x"/>
                                          </p:val>
                                        </p:tav>
                                      </p:tavLst>
                                    </p:anim>
                                    <p:anim calcmode="lin" valueType="num">
                                      <p:cBhvr>
                                        <p:cTn id="36" dur="1000"/>
                                        <p:tgtEl>
                                          <p:spTgt spid="6"/>
                                        </p:tgtEl>
                                        <p:attrNameLst>
                                          <p:attrName>ppt_y</p:attrName>
                                        </p:attrNameLst>
                                      </p:cBhvr>
                                      <p:tavLst>
                                        <p:tav tm="0">
                                          <p:val>
                                            <p:strVal val="ppt_y"/>
                                          </p:val>
                                        </p:tav>
                                        <p:tav tm="100000">
                                          <p:val>
                                            <p:strVal val="ppt_y+.1"/>
                                          </p:val>
                                        </p:tav>
                                      </p:tavLst>
                                    </p:anim>
                                    <p:set>
                                      <p:cBhvr>
                                        <p:cTn id="37"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5" grpId="1" animBg="1"/>
      <p:bldP spid="6" grpId="0" animBg="1"/>
      <p:bldP spid="6"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 - Advantages</a:t>
            </a:r>
            <a:endParaRPr lang="en-GB" dirty="0"/>
          </a:p>
        </p:txBody>
      </p:sp>
      <p:sp>
        <p:nvSpPr>
          <p:cNvPr id="3" name="Inhaltsplatzhalter 2"/>
          <p:cNvSpPr>
            <a:spLocks noGrp="1"/>
          </p:cNvSpPr>
          <p:nvPr>
            <p:ph idx="1"/>
          </p:nvPr>
        </p:nvSpPr>
        <p:spPr/>
        <p:txBody>
          <a:bodyPr/>
          <a:lstStyle/>
          <a:p>
            <a:r>
              <a:rPr lang="de-AT" dirty="0" err="1" smtClean="0"/>
              <a:t>Structuring</a:t>
            </a:r>
            <a:r>
              <a:rPr lang="de-AT" dirty="0" smtClean="0"/>
              <a:t> </a:t>
            </a:r>
            <a:r>
              <a:rPr lang="de-AT" dirty="0" err="1" smtClean="0"/>
              <a:t>the</a:t>
            </a:r>
            <a:r>
              <a:rPr lang="de-AT" dirty="0" smtClean="0"/>
              <a:t> </a:t>
            </a:r>
            <a:r>
              <a:rPr lang="de-AT" dirty="0" err="1" smtClean="0"/>
              <a:t>controller</a:t>
            </a:r>
            <a:r>
              <a:rPr lang="de-AT" dirty="0" smtClean="0"/>
              <a:t> </a:t>
            </a:r>
            <a:r>
              <a:rPr lang="de-AT" dirty="0" err="1" smtClean="0"/>
              <a:t>by</a:t>
            </a:r>
            <a:r>
              <a:rPr lang="de-AT" dirty="0" smtClean="0"/>
              <a:t> </a:t>
            </a:r>
            <a:r>
              <a:rPr lang="de-AT" dirty="0" err="1" smtClean="0"/>
              <a:t>state</a:t>
            </a:r>
            <a:endParaRPr lang="de-AT" dirty="0" smtClean="0"/>
          </a:p>
          <a:p>
            <a:pPr lvl="1"/>
            <a:r>
              <a:rPr lang="de-AT" dirty="0" smtClean="0"/>
              <a:t>easy, </a:t>
            </a:r>
            <a:r>
              <a:rPr lang="de-AT" dirty="0" err="1" smtClean="0"/>
              <a:t>readable</a:t>
            </a:r>
            <a:r>
              <a:rPr lang="de-AT" dirty="0" smtClean="0"/>
              <a:t> </a:t>
            </a:r>
            <a:r>
              <a:rPr lang="de-AT" dirty="0" err="1" smtClean="0"/>
              <a:t>and</a:t>
            </a:r>
            <a:r>
              <a:rPr lang="de-AT" dirty="0" smtClean="0"/>
              <a:t> maintainable </a:t>
            </a:r>
            <a:r>
              <a:rPr lang="de-AT" dirty="0" err="1" smtClean="0"/>
              <a:t>code</a:t>
            </a:r>
            <a:endParaRPr lang="de-AT" dirty="0" smtClean="0"/>
          </a:p>
          <a:p>
            <a:pPr lvl="1"/>
            <a:r>
              <a:rPr lang="de-AT" dirty="0" smtClean="0"/>
              <a:t>State </a:t>
            </a:r>
            <a:r>
              <a:rPr lang="de-AT" dirty="0" err="1" smtClean="0"/>
              <a:t>classification</a:t>
            </a:r>
            <a:r>
              <a:rPr lang="de-AT" dirty="0" smtClean="0"/>
              <a:t> </a:t>
            </a:r>
            <a:r>
              <a:rPr lang="de-AT" dirty="0" err="1" smtClean="0"/>
              <a:t>would</a:t>
            </a:r>
            <a:r>
              <a:rPr lang="de-AT" dirty="0" smtClean="0"/>
              <a:t> </a:t>
            </a:r>
            <a:r>
              <a:rPr lang="de-AT" dirty="0" err="1" smtClean="0"/>
              <a:t>be</a:t>
            </a:r>
            <a:r>
              <a:rPr lang="de-AT" dirty="0" smtClean="0"/>
              <a:t> </a:t>
            </a:r>
            <a:r>
              <a:rPr lang="de-AT" dirty="0" err="1" smtClean="0"/>
              <a:t>possible</a:t>
            </a:r>
            <a:endParaRPr lang="de-AT" dirty="0"/>
          </a:p>
          <a:p>
            <a:r>
              <a:rPr lang="de-AT" dirty="0" err="1" smtClean="0"/>
              <a:t>Transitions</a:t>
            </a:r>
            <a:r>
              <a:rPr lang="de-AT" dirty="0" smtClean="0"/>
              <a:t> </a:t>
            </a:r>
            <a:r>
              <a:rPr lang="de-AT" dirty="0" err="1" smtClean="0"/>
              <a:t>are</a:t>
            </a:r>
            <a:r>
              <a:rPr lang="de-AT" dirty="0" smtClean="0"/>
              <a:t> explicit</a:t>
            </a:r>
          </a:p>
          <a:p>
            <a:pPr lvl="1"/>
            <a:r>
              <a:rPr lang="de-AT" dirty="0" err="1" smtClean="0"/>
              <a:t>Consitence</a:t>
            </a:r>
            <a:r>
              <a:rPr lang="de-AT" dirty="0" smtClean="0"/>
              <a:t> </a:t>
            </a:r>
            <a:r>
              <a:rPr lang="de-AT" dirty="0" err="1" smtClean="0"/>
              <a:t>because</a:t>
            </a:r>
            <a:r>
              <a:rPr lang="de-AT" dirty="0" smtClean="0"/>
              <a:t> </a:t>
            </a:r>
            <a:r>
              <a:rPr lang="de-AT" dirty="0" err="1" smtClean="0"/>
              <a:t>of</a:t>
            </a:r>
            <a:r>
              <a:rPr lang="de-AT" dirty="0" smtClean="0"/>
              <a:t> </a:t>
            </a:r>
            <a:r>
              <a:rPr lang="de-AT" dirty="0" err="1" smtClean="0"/>
              <a:t>atomic</a:t>
            </a:r>
            <a:r>
              <a:rPr lang="de-AT" dirty="0" smtClean="0"/>
              <a:t> </a:t>
            </a:r>
            <a:r>
              <a:rPr lang="de-AT" dirty="0" err="1" smtClean="0"/>
              <a:t>states</a:t>
            </a:r>
            <a:endParaRPr lang="de-AT" dirty="0" smtClean="0"/>
          </a:p>
          <a:p>
            <a:r>
              <a:rPr lang="de-AT" dirty="0" err="1" smtClean="0"/>
              <a:t>Comfortable</a:t>
            </a:r>
            <a:r>
              <a:rPr lang="de-AT" dirty="0" smtClean="0"/>
              <a:t> </a:t>
            </a:r>
            <a:r>
              <a:rPr lang="de-AT" dirty="0" err="1" smtClean="0"/>
              <a:t>developement</a:t>
            </a:r>
            <a:endParaRPr lang="de-AT" dirty="0"/>
          </a:p>
          <a:p>
            <a:endParaRPr lang="de-AT" dirty="0" smtClean="0"/>
          </a:p>
          <a:p>
            <a:pPr lvl="1"/>
            <a:endParaRPr lang="en-GB" dirty="0"/>
          </a:p>
        </p:txBody>
      </p:sp>
      <p:sp>
        <p:nvSpPr>
          <p:cNvPr id="4" name="Datumsplatzhalter 3"/>
          <p:cNvSpPr>
            <a:spLocks noGrp="1"/>
          </p:cNvSpPr>
          <p:nvPr>
            <p:ph type="dt" sz="half" idx="10"/>
          </p:nvPr>
        </p:nvSpPr>
        <p:spPr/>
        <p:txBody>
          <a:bodyPr/>
          <a:lstStyle/>
          <a:p>
            <a:fld id="{3E12EF33-C813-460D-88C7-269E703776CC}"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34</a:t>
            </a:fld>
            <a:endParaRPr lang="de-DE"/>
          </a:p>
        </p:txBody>
      </p:sp>
    </p:spTree>
    <p:extLst>
      <p:ext uri="{BB962C8B-B14F-4D97-AF65-F5344CB8AC3E}">
        <p14:creationId xmlns:p14="http://schemas.microsoft.com/office/powerpoint/2010/main" val="17420029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Swing </a:t>
            </a:r>
            <a:r>
              <a:rPr lang="en-GB" dirty="0" smtClean="0"/>
              <a:t>GUI</a:t>
            </a:r>
            <a:endParaRPr lang="de-AT" dirty="0"/>
          </a:p>
        </p:txBody>
      </p:sp>
      <p:sp>
        <p:nvSpPr>
          <p:cNvPr id="3" name="Inhaltsplatzhalter 2"/>
          <p:cNvSpPr>
            <a:spLocks noGrp="1"/>
          </p:cNvSpPr>
          <p:nvPr>
            <p:ph idx="1"/>
          </p:nvPr>
        </p:nvSpPr>
        <p:spPr/>
        <p:txBody>
          <a:bodyPr/>
          <a:lstStyle/>
          <a:p>
            <a:pPr lvl="0"/>
            <a:r>
              <a:rPr lang="en-GB" dirty="0"/>
              <a:t>Platform independent</a:t>
            </a:r>
            <a:endParaRPr lang="de-AT" dirty="0"/>
          </a:p>
          <a:p>
            <a:pPr lvl="1"/>
            <a:r>
              <a:rPr lang="de-AT" dirty="0" smtClean="0"/>
              <a:t>same </a:t>
            </a:r>
            <a:r>
              <a:rPr lang="de-AT" dirty="0" err="1" smtClean="0"/>
              <a:t>look</a:t>
            </a:r>
            <a:r>
              <a:rPr lang="de-AT" dirty="0" smtClean="0"/>
              <a:t> </a:t>
            </a:r>
            <a:r>
              <a:rPr lang="de-AT" dirty="0" err="1" smtClean="0"/>
              <a:t>and</a:t>
            </a:r>
            <a:r>
              <a:rPr lang="de-AT" dirty="0" smtClean="0"/>
              <a:t> </a:t>
            </a:r>
            <a:r>
              <a:rPr lang="de-AT" dirty="0" err="1" smtClean="0"/>
              <a:t>feel</a:t>
            </a:r>
            <a:r>
              <a:rPr lang="de-AT" dirty="0" smtClean="0"/>
              <a:t> on all </a:t>
            </a:r>
            <a:r>
              <a:rPr lang="de-AT" dirty="0" err="1" smtClean="0"/>
              <a:t>platforms</a:t>
            </a:r>
            <a:endParaRPr lang="de-AT" dirty="0"/>
          </a:p>
          <a:p>
            <a:pPr lvl="0"/>
            <a:r>
              <a:rPr lang="en-GB" dirty="0"/>
              <a:t>Extensible</a:t>
            </a:r>
            <a:endParaRPr lang="de-AT" dirty="0"/>
          </a:p>
          <a:p>
            <a:pPr lvl="1"/>
            <a:r>
              <a:rPr lang="en-GB" dirty="0" smtClean="0"/>
              <a:t>Inheritance of </a:t>
            </a:r>
            <a:r>
              <a:rPr lang="en-GB" dirty="0" err="1" smtClean="0"/>
              <a:t>JComponent</a:t>
            </a:r>
            <a:endParaRPr lang="de-AT" dirty="0" smtClean="0"/>
          </a:p>
          <a:p>
            <a:pPr lvl="0"/>
            <a:r>
              <a:rPr lang="en-GB" dirty="0" smtClean="0"/>
              <a:t>Customizable</a:t>
            </a:r>
            <a:endParaRPr lang="de-AT" dirty="0" smtClean="0"/>
          </a:p>
          <a:p>
            <a:pPr lvl="1"/>
            <a:r>
              <a:rPr lang="en-GB" dirty="0" smtClean="0"/>
              <a:t>Components are </a:t>
            </a:r>
            <a:r>
              <a:rPr lang="en-GB" dirty="0" err="1" smtClean="0"/>
              <a:t>parameterisable</a:t>
            </a:r>
            <a:endParaRPr lang="de-AT"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248" y="3501007"/>
            <a:ext cx="2057400" cy="2790825"/>
          </a:xfrm>
          <a:prstGeom prst="rect">
            <a:avLst/>
          </a:prstGeom>
        </p:spPr>
      </p:pic>
      <p:sp>
        <p:nvSpPr>
          <p:cNvPr id="5" name="Datumsplatzhalter 4"/>
          <p:cNvSpPr>
            <a:spLocks noGrp="1"/>
          </p:cNvSpPr>
          <p:nvPr>
            <p:ph type="dt" sz="half" idx="10"/>
          </p:nvPr>
        </p:nvSpPr>
        <p:spPr/>
        <p:txBody>
          <a:bodyPr/>
          <a:lstStyle/>
          <a:p>
            <a:fld id="{8F13D7E9-A6F3-4C11-9876-36D3E73ACBFE}"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35</a:t>
            </a:fld>
            <a:endParaRPr lang="de-DE"/>
          </a:p>
        </p:txBody>
      </p:sp>
    </p:spTree>
    <p:extLst>
      <p:ext uri="{BB962C8B-B14F-4D97-AF65-F5344CB8AC3E}">
        <p14:creationId xmlns:p14="http://schemas.microsoft.com/office/powerpoint/2010/main" val="428230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sp>
        <p:nvSpPr>
          <p:cNvPr id="3" name="Inhaltsplatzhalter 2"/>
          <p:cNvSpPr>
            <a:spLocks noGrp="1"/>
          </p:cNvSpPr>
          <p:nvPr>
            <p:ph idx="1"/>
          </p:nvPr>
        </p:nvSpPr>
        <p:spPr/>
        <p:txBody>
          <a:bodyPr/>
          <a:lstStyle/>
          <a:p>
            <a:pPr marL="285750" lvl="0" indent="-285750"/>
            <a:r>
              <a:rPr lang="de-AT" dirty="0" err="1" smtClean="0"/>
              <a:t>No</a:t>
            </a:r>
            <a:r>
              <a:rPr lang="de-AT" dirty="0" smtClean="0"/>
              <a:t> </a:t>
            </a:r>
            <a:r>
              <a:rPr lang="de-AT" dirty="0" err="1" smtClean="0"/>
              <a:t>interfaces</a:t>
            </a:r>
            <a:r>
              <a:rPr lang="de-AT" dirty="0" smtClean="0"/>
              <a:t> </a:t>
            </a:r>
            <a:r>
              <a:rPr lang="de-AT" dirty="0" err="1" smtClean="0"/>
              <a:t>available</a:t>
            </a:r>
            <a:r>
              <a:rPr lang="de-AT" dirty="0" smtClean="0"/>
              <a:t> </a:t>
            </a:r>
            <a:r>
              <a:rPr lang="de-AT" dirty="0" err="1" smtClean="0"/>
              <a:t>for</a:t>
            </a:r>
            <a:r>
              <a:rPr lang="de-AT" dirty="0" smtClean="0"/>
              <a:t> </a:t>
            </a:r>
            <a:r>
              <a:rPr lang="de-AT" dirty="0" err="1" smtClean="0"/>
              <a:t>implementation</a:t>
            </a:r>
            <a:endParaRPr lang="de-AT" dirty="0"/>
          </a:p>
          <a:p>
            <a:pPr marL="285750" lvl="0" indent="-285750"/>
            <a:r>
              <a:rPr lang="en-US" dirty="0"/>
              <a:t>Adapter classes inherit </a:t>
            </a:r>
            <a:r>
              <a:rPr lang="en-US" dirty="0" smtClean="0"/>
              <a:t>directly </a:t>
            </a:r>
            <a:r>
              <a:rPr lang="en-US" dirty="0"/>
              <a:t>from domain objects </a:t>
            </a:r>
            <a:r>
              <a:rPr lang="en-US" dirty="0" smtClean="0"/>
              <a:t>of team F</a:t>
            </a:r>
            <a:endParaRPr lang="de-AT" dirty="0"/>
          </a:p>
          <a:p>
            <a:pPr marL="285750" lvl="0" indent="-285750"/>
            <a:r>
              <a:rPr lang="en-US" dirty="0"/>
              <a:t>Every adapter implements a generic adapter interface</a:t>
            </a:r>
            <a:endParaRPr lang="de-AT" dirty="0"/>
          </a:p>
          <a:p>
            <a:endParaRPr lang="en-GB" dirty="0"/>
          </a:p>
        </p:txBody>
      </p:sp>
      <p:sp>
        <p:nvSpPr>
          <p:cNvPr id="4" name="Datumsplatzhalter 3"/>
          <p:cNvSpPr>
            <a:spLocks noGrp="1"/>
          </p:cNvSpPr>
          <p:nvPr>
            <p:ph type="dt" sz="half" idx="10"/>
          </p:nvPr>
        </p:nvSpPr>
        <p:spPr/>
        <p:txBody>
          <a:bodyPr/>
          <a:lstStyle/>
          <a:p>
            <a:fld id="{D2A5F1D4-86A2-4184-B9E5-64204698520C}"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36</a:t>
            </a:fld>
            <a:endParaRPr lang="de-DE"/>
          </a:p>
        </p:txBody>
      </p:sp>
    </p:spTree>
    <p:extLst>
      <p:ext uri="{BB962C8B-B14F-4D97-AF65-F5344CB8AC3E}">
        <p14:creationId xmlns:p14="http://schemas.microsoft.com/office/powerpoint/2010/main" val="36651802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8" y="1628800"/>
            <a:ext cx="8496944" cy="4428796"/>
          </a:xfrm>
        </p:spPr>
      </p:pic>
      <p:sp>
        <p:nvSpPr>
          <p:cNvPr id="3" name="Datumsplatzhalter 2"/>
          <p:cNvSpPr>
            <a:spLocks noGrp="1"/>
          </p:cNvSpPr>
          <p:nvPr>
            <p:ph type="dt" sz="half" idx="10"/>
          </p:nvPr>
        </p:nvSpPr>
        <p:spPr/>
        <p:txBody>
          <a:bodyPr/>
          <a:lstStyle/>
          <a:p>
            <a:fld id="{ED5DBE81-564E-4293-A978-EC96D954A81E}"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37</a:t>
            </a:fld>
            <a:endParaRPr lang="de-DE"/>
          </a:p>
        </p:txBody>
      </p:sp>
    </p:spTree>
    <p:extLst>
      <p:ext uri="{BB962C8B-B14F-4D97-AF65-F5344CB8AC3E}">
        <p14:creationId xmlns:p14="http://schemas.microsoft.com/office/powerpoint/2010/main" val="1853866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 </a:t>
            </a:r>
            <a:r>
              <a:rPr lang="de-AT" dirty="0" err="1" smtClean="0"/>
              <a:t>of</a:t>
            </a:r>
            <a:r>
              <a:rPr lang="de-AT" dirty="0" smtClean="0"/>
              <a:t> </a:t>
            </a:r>
            <a:r>
              <a:rPr lang="de-AT" dirty="0" err="1" smtClean="0"/>
              <a:t>the</a:t>
            </a:r>
            <a:r>
              <a:rPr lang="de-AT" dirty="0" smtClean="0"/>
              <a:t> GUI-Components</a:t>
            </a:r>
            <a:endParaRPr lang="en-GB" dirty="0"/>
          </a:p>
        </p:txBody>
      </p:sp>
      <p:sp>
        <p:nvSpPr>
          <p:cNvPr id="3" name="Inhaltsplatzhalter 2"/>
          <p:cNvSpPr>
            <a:spLocks noGrp="1"/>
          </p:cNvSpPr>
          <p:nvPr>
            <p:ph idx="1"/>
          </p:nvPr>
        </p:nvSpPr>
        <p:spPr/>
        <p:txBody>
          <a:bodyPr/>
          <a:lstStyle/>
          <a:p>
            <a:pPr marL="285750" indent="-285750"/>
            <a:r>
              <a:rPr lang="de-AT" dirty="0" smtClean="0"/>
              <a:t>Different </a:t>
            </a:r>
            <a:r>
              <a:rPr lang="de-AT" dirty="0" err="1" smtClean="0"/>
              <a:t>toolkits</a:t>
            </a:r>
            <a:r>
              <a:rPr lang="de-AT" dirty="0"/>
              <a:t> </a:t>
            </a:r>
            <a:r>
              <a:rPr lang="de-AT" dirty="0" smtClean="0"/>
              <a:t>(Swing </a:t>
            </a:r>
            <a:r>
              <a:rPr lang="de-AT" dirty="0" err="1" smtClean="0"/>
              <a:t>and</a:t>
            </a:r>
            <a:r>
              <a:rPr lang="de-AT" dirty="0" smtClean="0"/>
              <a:t> SWT)</a:t>
            </a:r>
            <a:endParaRPr lang="de-AT" dirty="0"/>
          </a:p>
          <a:p>
            <a:pPr marL="285750" indent="-285750"/>
            <a:r>
              <a:rPr lang="de-AT" dirty="0" err="1" smtClean="0"/>
              <a:t>External</a:t>
            </a:r>
            <a:r>
              <a:rPr lang="de-AT" dirty="0" smtClean="0"/>
              <a:t> </a:t>
            </a:r>
            <a:r>
              <a:rPr lang="de-AT" dirty="0" err="1"/>
              <a:t>w</a:t>
            </a:r>
            <a:r>
              <a:rPr lang="de-AT" dirty="0" err="1" smtClean="0"/>
              <a:t>indow</a:t>
            </a:r>
            <a:r>
              <a:rPr lang="de-AT" dirty="0" smtClean="0"/>
              <a:t> </a:t>
            </a:r>
            <a:r>
              <a:rPr lang="de-AT" dirty="0" err="1" smtClean="0"/>
              <a:t>for</a:t>
            </a:r>
            <a:r>
              <a:rPr lang="de-AT" dirty="0" smtClean="0"/>
              <a:t> „</a:t>
            </a:r>
            <a:r>
              <a:rPr lang="de-AT" dirty="0" err="1" smtClean="0"/>
              <a:t>Prepayment</a:t>
            </a:r>
            <a:r>
              <a:rPr lang="de-AT" dirty="0" smtClean="0"/>
              <a:t>“</a:t>
            </a:r>
          </a:p>
          <a:p>
            <a:pPr marL="285750" indent="-285750"/>
            <a:r>
              <a:rPr lang="de-AT" dirty="0" err="1" smtClean="0"/>
              <a:t>Own</a:t>
            </a:r>
            <a:r>
              <a:rPr lang="de-AT" dirty="0" smtClean="0"/>
              <a:t> </a:t>
            </a:r>
            <a:r>
              <a:rPr lang="de-AT" dirty="0" err="1" smtClean="0"/>
              <a:t>messagebox</a:t>
            </a:r>
            <a:r>
              <a:rPr lang="de-AT" dirty="0" smtClean="0"/>
              <a:t> </a:t>
            </a:r>
            <a:r>
              <a:rPr lang="de-AT" dirty="0" err="1" smtClean="0"/>
              <a:t>for</a:t>
            </a:r>
            <a:r>
              <a:rPr lang="de-AT" dirty="0" smtClean="0"/>
              <a:t> „Day end </a:t>
            </a:r>
            <a:r>
              <a:rPr lang="de-AT" dirty="0" err="1" smtClean="0"/>
              <a:t>closing</a:t>
            </a:r>
            <a:r>
              <a:rPr lang="de-AT" dirty="0" smtClean="0"/>
              <a:t>“</a:t>
            </a:r>
            <a:endParaRPr lang="de-AT" dirty="0"/>
          </a:p>
          <a:p>
            <a:endParaRPr lang="en-GB" dirty="0"/>
          </a:p>
        </p:txBody>
      </p:sp>
      <p:sp>
        <p:nvSpPr>
          <p:cNvPr id="4" name="Datumsplatzhalter 3"/>
          <p:cNvSpPr>
            <a:spLocks noGrp="1"/>
          </p:cNvSpPr>
          <p:nvPr>
            <p:ph type="dt" sz="half" idx="10"/>
          </p:nvPr>
        </p:nvSpPr>
        <p:spPr/>
        <p:txBody>
          <a:bodyPr/>
          <a:lstStyle/>
          <a:p>
            <a:fld id="{1790F267-A6C9-4F1A-8CA0-12142A02D7FD}"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38</a:t>
            </a:fld>
            <a:endParaRPr lang="de-DE"/>
          </a:p>
        </p:txBody>
      </p:sp>
    </p:spTree>
    <p:extLst>
      <p:ext uri="{BB962C8B-B14F-4D97-AF65-F5344CB8AC3E}">
        <p14:creationId xmlns:p14="http://schemas.microsoft.com/office/powerpoint/2010/main" val="5875055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Java Server </a:t>
            </a:r>
            <a:r>
              <a:rPr lang="de-AT" dirty="0" err="1" smtClean="0"/>
              <a:t>Faces</a:t>
            </a:r>
            <a:r>
              <a:rPr lang="de-AT" dirty="0" smtClean="0"/>
              <a:t> (JSF)</a:t>
            </a:r>
            <a:endParaRPr lang="de-AT" dirty="0"/>
          </a:p>
        </p:txBody>
      </p:sp>
      <p:sp>
        <p:nvSpPr>
          <p:cNvPr id="5" name="Inhaltsplatzhalter 4"/>
          <p:cNvSpPr>
            <a:spLocks noGrp="1"/>
          </p:cNvSpPr>
          <p:nvPr>
            <p:ph idx="1"/>
          </p:nvPr>
        </p:nvSpPr>
        <p:spPr/>
        <p:txBody>
          <a:bodyPr>
            <a:normAutofit/>
          </a:bodyPr>
          <a:lstStyle/>
          <a:p>
            <a:pPr marL="0" indent="0">
              <a:buNone/>
            </a:pPr>
            <a:r>
              <a:rPr lang="de-AT" b="1" dirty="0" smtClean="0"/>
              <a:t>Event </a:t>
            </a:r>
            <a:r>
              <a:rPr lang="de-AT" b="1" dirty="0" err="1" smtClean="0"/>
              <a:t>handling</a:t>
            </a:r>
            <a:endParaRPr lang="de-AT" b="1" dirty="0" smtClean="0"/>
          </a:p>
          <a:p>
            <a:pPr marL="0" indent="0">
              <a:buNone/>
            </a:pPr>
            <a:r>
              <a:rPr lang="en-US" dirty="0" smtClean="0"/>
              <a:t>makes </a:t>
            </a:r>
            <a:r>
              <a:rPr lang="en-US" dirty="0"/>
              <a:t>it easy to </a:t>
            </a:r>
            <a:r>
              <a:rPr lang="en-US" dirty="0" smtClean="0"/>
              <a:t>write code </a:t>
            </a:r>
            <a:r>
              <a:rPr lang="en-US" dirty="0"/>
              <a:t>that is invoked when </a:t>
            </a:r>
            <a:r>
              <a:rPr lang="en-US" dirty="0" smtClean="0"/>
              <a:t>particular events occur</a:t>
            </a:r>
          </a:p>
          <a:p>
            <a:pPr marL="0" indent="0">
              <a:buNone/>
            </a:pPr>
            <a:endParaRPr lang="en-US" dirty="0"/>
          </a:p>
          <a:p>
            <a:pPr marL="0" indent="0">
              <a:buNone/>
            </a:pPr>
            <a:r>
              <a:rPr lang="de-AT" b="1" dirty="0" err="1" smtClean="0"/>
              <a:t>Managed</a:t>
            </a:r>
            <a:r>
              <a:rPr lang="de-AT" b="1" dirty="0" smtClean="0"/>
              <a:t> </a:t>
            </a:r>
            <a:r>
              <a:rPr lang="de-AT" b="1" dirty="0" err="1" smtClean="0"/>
              <a:t>beans</a:t>
            </a:r>
            <a:endParaRPr lang="de-AT" b="1" dirty="0" smtClean="0"/>
          </a:p>
          <a:p>
            <a:pPr marL="0" indent="0">
              <a:buNone/>
            </a:pPr>
            <a:r>
              <a:rPr lang="de-AT" dirty="0" err="1" smtClean="0"/>
              <a:t>Automatic</a:t>
            </a:r>
            <a:r>
              <a:rPr lang="de-AT" dirty="0" smtClean="0"/>
              <a:t> </a:t>
            </a:r>
            <a:r>
              <a:rPr lang="de-AT" dirty="0" err="1" smtClean="0"/>
              <a:t>property</a:t>
            </a:r>
            <a:r>
              <a:rPr lang="de-AT" dirty="0" smtClean="0"/>
              <a:t> </a:t>
            </a:r>
            <a:r>
              <a:rPr lang="de-AT" dirty="0" err="1" smtClean="0"/>
              <a:t>binding</a:t>
            </a:r>
            <a:endParaRPr lang="de-AT" dirty="0"/>
          </a:p>
        </p:txBody>
      </p:sp>
      <p:sp>
        <p:nvSpPr>
          <p:cNvPr id="3" name="Datumsplatzhalter 2"/>
          <p:cNvSpPr>
            <a:spLocks noGrp="1"/>
          </p:cNvSpPr>
          <p:nvPr>
            <p:ph type="dt" sz="half" idx="10"/>
          </p:nvPr>
        </p:nvSpPr>
        <p:spPr/>
        <p:txBody>
          <a:bodyPr/>
          <a:lstStyle/>
          <a:p>
            <a:fld id="{783C0057-F081-4236-BFCD-B62A024237D2}"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39</a:t>
            </a:fld>
            <a:endParaRPr lang="de-DE"/>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267965"/>
            <a:ext cx="86106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5157192"/>
            <a:ext cx="76962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278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Introduction</a:t>
            </a:r>
            <a:endParaRPr lang="en-GB" dirty="0"/>
          </a:p>
        </p:txBody>
      </p:sp>
      <p:sp>
        <p:nvSpPr>
          <p:cNvPr id="3" name="Inhaltsplatzhalter 2"/>
          <p:cNvSpPr>
            <a:spLocks noGrp="1"/>
          </p:cNvSpPr>
          <p:nvPr>
            <p:ph idx="1"/>
          </p:nvPr>
        </p:nvSpPr>
        <p:spPr/>
        <p:txBody>
          <a:bodyPr/>
          <a:lstStyle/>
          <a:p>
            <a:r>
              <a:rPr lang="de-AT" dirty="0" smtClean="0"/>
              <a:t>Hotelsoftware „</a:t>
            </a:r>
            <a:r>
              <a:rPr lang="de-AT" dirty="0" err="1" smtClean="0"/>
              <a:t>Roomanizer</a:t>
            </a:r>
            <a:r>
              <a:rPr lang="de-AT" dirty="0" smtClean="0"/>
              <a:t>“</a:t>
            </a:r>
          </a:p>
          <a:p>
            <a:pPr lvl="1"/>
            <a:r>
              <a:rPr lang="de-AT" dirty="0" smtClean="0"/>
              <a:t>Focus on </a:t>
            </a:r>
            <a:r>
              <a:rPr lang="de-AT" dirty="0" err="1" smtClean="0"/>
              <a:t>key</a:t>
            </a:r>
            <a:r>
              <a:rPr lang="de-AT" dirty="0" smtClean="0"/>
              <a:t> </a:t>
            </a:r>
            <a:r>
              <a:rPr lang="de-AT" dirty="0" err="1" smtClean="0"/>
              <a:t>processes</a:t>
            </a:r>
            <a:endParaRPr lang="de-AT" dirty="0" smtClean="0"/>
          </a:p>
          <a:p>
            <a:pPr lvl="1"/>
            <a:r>
              <a:rPr lang="de-AT" dirty="0" err="1" smtClean="0"/>
              <a:t>No</a:t>
            </a:r>
            <a:r>
              <a:rPr lang="de-AT" dirty="0" smtClean="0"/>
              <a:t> </a:t>
            </a:r>
            <a:r>
              <a:rPr lang="de-AT" dirty="0" err="1" smtClean="0"/>
              <a:t>accounting</a:t>
            </a:r>
            <a:endParaRPr lang="de-AT" dirty="0" smtClean="0"/>
          </a:p>
          <a:p>
            <a:pPr lvl="1"/>
            <a:r>
              <a:rPr lang="de-AT" dirty="0" err="1" smtClean="0"/>
              <a:t>No</a:t>
            </a:r>
            <a:r>
              <a:rPr lang="de-AT" dirty="0" smtClean="0"/>
              <a:t> human </a:t>
            </a:r>
            <a:r>
              <a:rPr lang="de-AT" dirty="0" err="1" smtClean="0"/>
              <a:t>resources</a:t>
            </a:r>
            <a:r>
              <a:rPr lang="de-AT" dirty="0" smtClean="0"/>
              <a:t> </a:t>
            </a:r>
            <a:r>
              <a:rPr lang="de-AT" dirty="0" err="1" smtClean="0"/>
              <a:t>management</a:t>
            </a:r>
            <a:endParaRPr lang="de-AT" dirty="0" smtClean="0"/>
          </a:p>
          <a:p>
            <a:pPr lvl="1"/>
            <a:r>
              <a:rPr lang="de-AT" dirty="0" err="1" smtClean="0"/>
              <a:t>No</a:t>
            </a:r>
            <a:r>
              <a:rPr lang="de-AT" dirty="0" smtClean="0"/>
              <a:t> time </a:t>
            </a:r>
            <a:r>
              <a:rPr lang="de-AT" dirty="0" err="1" smtClean="0"/>
              <a:t>and</a:t>
            </a:r>
            <a:r>
              <a:rPr lang="de-AT" dirty="0" smtClean="0"/>
              <a:t> </a:t>
            </a:r>
            <a:r>
              <a:rPr lang="de-AT" dirty="0" err="1" smtClean="0"/>
              <a:t>attendence</a:t>
            </a:r>
            <a:r>
              <a:rPr lang="de-AT" dirty="0" smtClean="0"/>
              <a:t> </a:t>
            </a:r>
            <a:r>
              <a:rPr lang="de-AT" dirty="0" err="1" smtClean="0"/>
              <a:t>recording</a:t>
            </a:r>
            <a:endParaRPr lang="de-AT" dirty="0" smtClean="0"/>
          </a:p>
          <a:p>
            <a:endParaRPr lang="en-GB" dirty="0"/>
          </a:p>
        </p:txBody>
      </p:sp>
      <p:sp>
        <p:nvSpPr>
          <p:cNvPr id="4" name="Datumsplatzhalter 3"/>
          <p:cNvSpPr>
            <a:spLocks noGrp="1"/>
          </p:cNvSpPr>
          <p:nvPr>
            <p:ph type="dt" sz="half" idx="10"/>
          </p:nvPr>
        </p:nvSpPr>
        <p:spPr/>
        <p:txBody>
          <a:bodyPr/>
          <a:lstStyle/>
          <a:p>
            <a:fld id="{30F26626-ECA1-4719-AB51-DFB44C6BF093}"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a:t>
            </a:fld>
            <a:endParaRPr lang="de-DE"/>
          </a:p>
        </p:txBody>
      </p:sp>
    </p:spTree>
    <p:extLst>
      <p:ext uri="{BB962C8B-B14F-4D97-AF65-F5344CB8AC3E}">
        <p14:creationId xmlns:p14="http://schemas.microsoft.com/office/powerpoint/2010/main" val="23812123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3" name="Inhaltsplatzhalter 2"/>
          <p:cNvSpPr>
            <a:spLocks noGrp="1"/>
          </p:cNvSpPr>
          <p:nvPr>
            <p:ph idx="1"/>
          </p:nvPr>
        </p:nvSpPr>
        <p:spPr/>
        <p:txBody>
          <a:bodyPr>
            <a:normAutofit/>
          </a:bodyPr>
          <a:lstStyle/>
          <a:p>
            <a:pPr marL="0" indent="0">
              <a:buNone/>
            </a:pPr>
            <a:r>
              <a:rPr lang="de-AT" b="1" dirty="0"/>
              <a:t>Integrated Ajax </a:t>
            </a:r>
            <a:r>
              <a:rPr lang="de-AT" b="1" dirty="0" err="1"/>
              <a:t>support</a:t>
            </a:r>
            <a:endParaRPr lang="de-AT" b="1" dirty="0"/>
          </a:p>
          <a:p>
            <a:pPr marL="0" indent="0">
              <a:buNone/>
            </a:pPr>
            <a:r>
              <a:rPr lang="en-US" dirty="0" smtClean="0"/>
              <a:t>Use Ajax without explicit JavaScript Programming with simple Tags</a:t>
            </a:r>
          </a:p>
          <a:p>
            <a:pPr marL="0" indent="0">
              <a:buNone/>
            </a:pPr>
            <a:r>
              <a:rPr lang="en-US" dirty="0" smtClean="0"/>
              <a:t>Ajax knows about the server-side business logic</a:t>
            </a:r>
            <a:endParaRPr lang="en-US" dirty="0"/>
          </a:p>
          <a:p>
            <a:pPr marL="0" indent="0">
              <a:buNone/>
            </a:pPr>
            <a:endParaRPr lang="en-US" b="1" dirty="0" smtClean="0"/>
          </a:p>
          <a:p>
            <a:pPr marL="0" indent="0">
              <a:buNone/>
            </a:pPr>
            <a:r>
              <a:rPr lang="en-US" b="1" dirty="0" smtClean="0"/>
              <a:t>Form </a:t>
            </a:r>
            <a:r>
              <a:rPr lang="en-US" b="1" dirty="0"/>
              <a:t>field conversion and </a:t>
            </a:r>
            <a:r>
              <a:rPr lang="en-US" b="1" dirty="0" smtClean="0"/>
              <a:t>validation</a:t>
            </a:r>
          </a:p>
          <a:p>
            <a:pPr marL="0" indent="0">
              <a:buNone/>
            </a:pPr>
            <a:r>
              <a:rPr lang="en-US" dirty="0" smtClean="0"/>
              <a:t>Built-in value checking and converting</a:t>
            </a:r>
            <a:br>
              <a:rPr lang="en-US" dirty="0" smtClean="0"/>
            </a:br>
            <a:endParaRPr lang="de-AT" dirty="0"/>
          </a:p>
        </p:txBody>
      </p:sp>
      <p:sp>
        <p:nvSpPr>
          <p:cNvPr id="4" name="Datumsplatzhalter 3"/>
          <p:cNvSpPr>
            <a:spLocks noGrp="1"/>
          </p:cNvSpPr>
          <p:nvPr>
            <p:ph type="dt" sz="half" idx="10"/>
          </p:nvPr>
        </p:nvSpPr>
        <p:spPr/>
        <p:txBody>
          <a:bodyPr/>
          <a:lstStyle/>
          <a:p>
            <a:fld id="{270B2CAD-38B3-4A92-A8D6-0C1F9E33CFA0}"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40</a:t>
            </a:fld>
            <a:endParaRPr lang="de-DE"/>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824369" y="4221595"/>
            <a:ext cx="64770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5661248"/>
            <a:ext cx="47815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024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3" name="Inhaltsplatzhalter 2"/>
          <p:cNvSpPr>
            <a:spLocks noGrp="1"/>
          </p:cNvSpPr>
          <p:nvPr>
            <p:ph idx="1"/>
          </p:nvPr>
        </p:nvSpPr>
        <p:spPr/>
        <p:txBody>
          <a:bodyPr>
            <a:normAutofit fontScale="92500" lnSpcReduction="20000"/>
          </a:bodyPr>
          <a:lstStyle/>
          <a:p>
            <a:pPr marL="0" indent="0">
              <a:buNone/>
            </a:pPr>
            <a:r>
              <a:rPr lang="de-AT" b="1" dirty="0"/>
              <a:t>Custom GUI </a:t>
            </a:r>
            <a:r>
              <a:rPr lang="en-US" b="1" dirty="0" smtClean="0"/>
              <a:t>controls</a:t>
            </a:r>
          </a:p>
          <a:p>
            <a:pPr marL="0" indent="0">
              <a:buNone/>
            </a:pPr>
            <a:r>
              <a:rPr lang="en-US" dirty="0" smtClean="0"/>
              <a:t>provides </a:t>
            </a:r>
            <a:r>
              <a:rPr lang="en-US" dirty="0"/>
              <a:t>a set of APIs and associated custom tags to create </a:t>
            </a:r>
            <a:r>
              <a:rPr lang="en-US" dirty="0" smtClean="0"/>
              <a:t>HTML</a:t>
            </a:r>
          </a:p>
          <a:p>
            <a:pPr marL="0" indent="0">
              <a:buNone/>
            </a:pPr>
            <a:endParaRPr lang="de-AT" b="1" dirty="0" smtClean="0"/>
          </a:p>
          <a:p>
            <a:pPr marL="0" indent="0">
              <a:buNone/>
            </a:pPr>
            <a:r>
              <a:rPr lang="de-AT" b="1" dirty="0" smtClean="0"/>
              <a:t>Page </a:t>
            </a:r>
            <a:r>
              <a:rPr lang="en-US" b="1" dirty="0" err="1" smtClean="0"/>
              <a:t>templating</a:t>
            </a:r>
            <a:endParaRPr lang="en-US" b="1" dirty="0" smtClean="0"/>
          </a:p>
          <a:p>
            <a:pPr marL="0" indent="0">
              <a:buNone/>
            </a:pPr>
            <a:r>
              <a:rPr lang="en-US" dirty="0" smtClean="0"/>
              <a:t>page </a:t>
            </a:r>
            <a:r>
              <a:rPr lang="en-US" dirty="0" err="1"/>
              <a:t>templating</a:t>
            </a:r>
            <a:r>
              <a:rPr lang="en-US" dirty="0"/>
              <a:t> system </a:t>
            </a:r>
            <a:r>
              <a:rPr lang="en-US" dirty="0" smtClean="0"/>
              <a:t>allows building </a:t>
            </a:r>
            <a:r>
              <a:rPr lang="en-US" dirty="0"/>
              <a:t>pages that share layout or </a:t>
            </a:r>
            <a:r>
              <a:rPr lang="de-AT" dirty="0" err="1" smtClean="0"/>
              <a:t>content</a:t>
            </a:r>
            <a:endParaRPr lang="de-AT" dirty="0" smtClean="0"/>
          </a:p>
          <a:p>
            <a:pPr marL="0" indent="0">
              <a:buNone/>
            </a:pPr>
            <a:endParaRPr lang="de-AT" dirty="0"/>
          </a:p>
          <a:p>
            <a:pPr marL="0" indent="0">
              <a:buNone/>
            </a:pPr>
            <a:r>
              <a:rPr lang="en-US" b="1" dirty="0" smtClean="0"/>
              <a:t>Consistent</a:t>
            </a:r>
            <a:r>
              <a:rPr lang="de-AT" b="1" dirty="0" smtClean="0"/>
              <a:t> </a:t>
            </a:r>
            <a:r>
              <a:rPr lang="en-US" b="1" dirty="0" smtClean="0"/>
              <a:t>approach</a:t>
            </a:r>
          </a:p>
          <a:p>
            <a:pPr marL="0" indent="0">
              <a:buNone/>
            </a:pPr>
            <a:r>
              <a:rPr lang="en-US" dirty="0" smtClean="0"/>
              <a:t>encourages use </a:t>
            </a:r>
            <a:r>
              <a:rPr lang="en-US" dirty="0"/>
              <a:t>of </a:t>
            </a:r>
            <a:r>
              <a:rPr lang="en-US" dirty="0" smtClean="0"/>
              <a:t>MVC</a:t>
            </a:r>
            <a:endParaRPr lang="de-AT" dirty="0"/>
          </a:p>
        </p:txBody>
      </p:sp>
      <p:sp>
        <p:nvSpPr>
          <p:cNvPr id="4" name="Datumsplatzhalter 3"/>
          <p:cNvSpPr>
            <a:spLocks noGrp="1"/>
          </p:cNvSpPr>
          <p:nvPr>
            <p:ph type="dt" sz="half" idx="10"/>
          </p:nvPr>
        </p:nvSpPr>
        <p:spPr/>
        <p:txBody>
          <a:bodyPr/>
          <a:lstStyle/>
          <a:p>
            <a:fld id="{48FA0DC5-A866-41DB-B8B9-CA3AA303B6C7}"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41</a:t>
            </a:fld>
            <a:endParaRPr lang="de-DE"/>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5" y="3178603"/>
            <a:ext cx="576262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4664378"/>
            <a:ext cx="7572375"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2623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fade">
                                      <p:cBhvr>
                                        <p:cTn id="13" dur="500"/>
                                        <p:tgtEl>
                                          <p:spTgt spid="10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8"/>
                                        </p:tgtEl>
                                        <p:attrNameLst>
                                          <p:attrName>style.visibility</p:attrName>
                                        </p:attrNameLst>
                                      </p:cBhvr>
                                      <p:to>
                                        <p:strVal val="visible"/>
                                      </p:to>
                                    </p:set>
                                    <p:animEffect transition="in" filter="fade">
                                      <p:cBhvr>
                                        <p:cTn id="18" dur="500"/>
                                        <p:tgtEl>
                                          <p:spTgt spid="102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02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102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smtClean="0"/>
              <a:t>JSF - </a:t>
            </a:r>
            <a:r>
              <a:rPr lang="de-AT" dirty="0" err="1" smtClean="0"/>
              <a:t>Architecture</a:t>
            </a:r>
            <a:endParaRPr lang="en-GB" dirty="0"/>
          </a:p>
        </p:txBody>
      </p:sp>
      <p:pic>
        <p:nvPicPr>
          <p:cNvPr id="7" name="Inhaltsplatzhalt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3193" y="1600200"/>
            <a:ext cx="6797614" cy="4525963"/>
          </a:xfrm>
        </p:spPr>
      </p:pic>
      <p:sp>
        <p:nvSpPr>
          <p:cNvPr id="4" name="Datumsplatzhalter 3"/>
          <p:cNvSpPr>
            <a:spLocks noGrp="1"/>
          </p:cNvSpPr>
          <p:nvPr>
            <p:ph type="dt" sz="half" idx="10"/>
          </p:nvPr>
        </p:nvSpPr>
        <p:spPr/>
        <p:txBody>
          <a:bodyPr/>
          <a:lstStyle/>
          <a:p>
            <a:fld id="{D2F9767F-24A8-4CA0-9D30-6AAB4C36C356}"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42</a:t>
            </a:fld>
            <a:endParaRPr lang="de-DE"/>
          </a:p>
        </p:txBody>
      </p:sp>
    </p:spTree>
    <p:extLst>
      <p:ext uri="{BB962C8B-B14F-4D97-AF65-F5344CB8AC3E}">
        <p14:creationId xmlns:p14="http://schemas.microsoft.com/office/powerpoint/2010/main" val="2379352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GB" dirty="0"/>
          </a:p>
        </p:txBody>
      </p:sp>
      <p:sp>
        <p:nvSpPr>
          <p:cNvPr id="3" name="Inhaltsplatzhalter 2"/>
          <p:cNvSpPr>
            <a:spLocks noGrp="1"/>
          </p:cNvSpPr>
          <p:nvPr>
            <p:ph idx="1"/>
          </p:nvPr>
        </p:nvSpPr>
        <p:spPr/>
        <p:txBody>
          <a:bodyPr>
            <a:normAutofit/>
          </a:bodyPr>
          <a:lstStyle/>
          <a:p>
            <a:r>
              <a:rPr lang="de-AT" dirty="0">
                <a:solidFill>
                  <a:schemeClr val="bg1">
                    <a:lumMod val="85000"/>
                  </a:schemeClr>
                </a:solidFill>
              </a:rPr>
              <a:t>Team</a:t>
            </a:r>
          </a:p>
          <a:p>
            <a:r>
              <a:rPr lang="de-AT" dirty="0" err="1">
                <a:solidFill>
                  <a:schemeClr val="bg1">
                    <a:lumMod val="85000"/>
                  </a:schemeClr>
                </a:solidFill>
              </a:rPr>
              <a:t>Introduction</a:t>
            </a:r>
            <a:endParaRPr lang="de-AT" dirty="0">
              <a:solidFill>
                <a:schemeClr val="bg1">
                  <a:lumMod val="85000"/>
                </a:schemeClr>
              </a:solidFill>
            </a:endParaRPr>
          </a:p>
          <a:p>
            <a:r>
              <a:rPr lang="de-AT" dirty="0">
                <a:solidFill>
                  <a:schemeClr val="bg1">
                    <a:lumMod val="85000"/>
                  </a:schemeClr>
                </a:solidFill>
              </a:rPr>
              <a:t>Customer </a:t>
            </a:r>
            <a:r>
              <a:rPr lang="de-AT" dirty="0" err="1">
                <a:solidFill>
                  <a:schemeClr val="bg1">
                    <a:lumMod val="85000"/>
                  </a:schemeClr>
                </a:solidFill>
              </a:rPr>
              <a:t>presentation</a:t>
            </a:r>
            <a:endParaRPr lang="de-AT" dirty="0">
              <a:solidFill>
                <a:schemeClr val="bg1">
                  <a:lumMod val="85000"/>
                </a:schemeClr>
              </a:solidFill>
            </a:endParaRPr>
          </a:p>
          <a:p>
            <a:r>
              <a:rPr lang="de-AT" dirty="0">
                <a:solidFill>
                  <a:schemeClr val="bg1">
                    <a:lumMod val="85000"/>
                  </a:schemeClr>
                </a:solidFill>
              </a:rPr>
              <a:t>Technical </a:t>
            </a:r>
            <a:r>
              <a:rPr lang="de-AT" dirty="0" err="1">
                <a:solidFill>
                  <a:schemeClr val="bg1">
                    <a:lumMod val="85000"/>
                  </a:schemeClr>
                </a:solidFill>
              </a:rPr>
              <a:t>presentation</a:t>
            </a:r>
            <a:endParaRPr lang="de-AT" dirty="0">
              <a:solidFill>
                <a:schemeClr val="bg1">
                  <a:lumMod val="85000"/>
                </a:schemeClr>
              </a:solidFill>
            </a:endParaRPr>
          </a:p>
          <a:p>
            <a:r>
              <a:rPr lang="de-AT" dirty="0"/>
              <a:t>Project Management</a:t>
            </a:r>
          </a:p>
          <a:p>
            <a:r>
              <a:rPr lang="de-AT" dirty="0" smtClean="0"/>
              <a:t>Outlook</a:t>
            </a:r>
            <a:endParaRPr lang="en-GB" dirty="0"/>
          </a:p>
        </p:txBody>
      </p:sp>
      <p:sp>
        <p:nvSpPr>
          <p:cNvPr id="4" name="Datumsplatzhalter 3"/>
          <p:cNvSpPr>
            <a:spLocks noGrp="1"/>
          </p:cNvSpPr>
          <p:nvPr>
            <p:ph type="dt" sz="half" idx="10"/>
          </p:nvPr>
        </p:nvSpPr>
        <p:spPr/>
        <p:txBody>
          <a:bodyPr/>
          <a:lstStyle/>
          <a:p>
            <a:fld id="{C84C0011-6313-4EA8-ADBD-9D91375EE576}"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43</a:t>
            </a:fld>
            <a:endParaRPr lang="de-DE"/>
          </a:p>
        </p:txBody>
      </p:sp>
    </p:spTree>
    <p:extLst>
      <p:ext uri="{BB962C8B-B14F-4D97-AF65-F5344CB8AC3E}">
        <p14:creationId xmlns:p14="http://schemas.microsoft.com/office/powerpoint/2010/main" val="2087201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a:t>Project management</a:t>
            </a:r>
          </a:p>
        </p:txBody>
      </p:sp>
      <p:sp>
        <p:nvSpPr>
          <p:cNvPr id="35842" name="Rectangle 2"/>
          <p:cNvSpPr>
            <a:spLocks noGrp="1" noChangeArrowheads="1"/>
          </p:cNvSpPr>
          <p:nvPr>
            <p:ph type="body" idx="4294967295"/>
          </p:nvPr>
        </p:nvSpPr>
        <p:spPr>
          <a:xfrm>
            <a:off x="457200" y="1600200"/>
            <a:ext cx="8229600" cy="4525963"/>
          </a:xfrm>
          <a:ln/>
        </p:spPr>
        <p:txBody>
          <a:bodyPr/>
          <a:lstStyle/>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Kick-off Meeting</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smtClean="0"/>
              <a:t>Work Breakdown </a:t>
            </a:r>
            <a:r>
              <a:rPr lang="de-DE" sz="1800" dirty="0" err="1" smtClean="0"/>
              <a:t>Structure</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Gantt-Chart</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Bottom-Up</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Weekly</a:t>
            </a:r>
            <a:r>
              <a:rPr lang="de-DE" sz="1800" dirty="0"/>
              <a:t> </a:t>
            </a:r>
            <a:r>
              <a:rPr lang="de-DE" sz="1800" dirty="0" err="1"/>
              <a:t>report</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Project </a:t>
            </a:r>
            <a:r>
              <a:rPr lang="de-DE" sz="1800" dirty="0" err="1"/>
              <a:t>risks</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Closely</a:t>
            </a:r>
            <a:r>
              <a:rPr lang="de-DE" sz="1800" dirty="0"/>
              <a:t> </a:t>
            </a:r>
            <a:r>
              <a:rPr lang="de-DE" sz="1800" dirty="0" err="1"/>
              <a:t>working</a:t>
            </a:r>
            <a:r>
              <a:rPr lang="de-DE" sz="1800" dirty="0"/>
              <a:t> </a:t>
            </a:r>
            <a:r>
              <a:rPr lang="de-DE" sz="1800" dirty="0" err="1"/>
              <a:t>together</a:t>
            </a:r>
            <a:endParaRPr lang="de-DE" sz="1800" dirty="0"/>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415091"/>
            <a:ext cx="7740923" cy="5389976"/>
          </a:xfrm>
          <a:prstGeom prst="rect">
            <a:avLst/>
          </a:prstGeom>
        </p:spPr>
      </p:pic>
      <p:pic>
        <p:nvPicPr>
          <p:cNvPr id="3" name="Grafik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698" y="1415091"/>
            <a:ext cx="8424936" cy="4982489"/>
          </a:xfrm>
          <a:prstGeom prst="rect">
            <a:avLst/>
          </a:prstGeom>
        </p:spPr>
      </p:pic>
      <p:pic>
        <p:nvPicPr>
          <p:cNvPr id="4" name="Grafik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568" y="1436610"/>
            <a:ext cx="8013814" cy="4390284"/>
          </a:xfrm>
          <a:prstGeom prst="rect">
            <a:avLst/>
          </a:prstGeom>
        </p:spPr>
      </p:pic>
      <p:pic>
        <p:nvPicPr>
          <p:cNvPr id="5" name="Grafik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5536" y="1436610"/>
            <a:ext cx="7534952" cy="4939453"/>
          </a:xfrm>
          <a:prstGeom prst="rect">
            <a:avLst/>
          </a:prstGeom>
        </p:spPr>
      </p:pic>
      <p:sp>
        <p:nvSpPr>
          <p:cNvPr id="6" name="Datumsplatzhalter 5"/>
          <p:cNvSpPr>
            <a:spLocks noGrp="1"/>
          </p:cNvSpPr>
          <p:nvPr>
            <p:ph type="dt" sz="half" idx="10"/>
          </p:nvPr>
        </p:nvSpPr>
        <p:spPr/>
        <p:txBody>
          <a:bodyPr/>
          <a:lstStyle/>
          <a:p>
            <a:fld id="{39EA2693-A13F-405F-BF2D-D40B8C62CC95}" type="datetime1">
              <a:rPr lang="de-DE" smtClean="0"/>
              <a:t>12.06.2012</a:t>
            </a:fld>
            <a:endParaRPr lang="de-DE"/>
          </a:p>
        </p:txBody>
      </p:sp>
      <p:sp>
        <p:nvSpPr>
          <p:cNvPr id="7" name="Fußzeilenplatzhalter 6"/>
          <p:cNvSpPr>
            <a:spLocks noGrp="1"/>
          </p:cNvSpPr>
          <p:nvPr>
            <p:ph type="ftr" sz="quarter" idx="11"/>
          </p:nvPr>
        </p:nvSpPr>
        <p:spPr/>
        <p:txBody>
          <a:bodyPr/>
          <a:lstStyle/>
          <a:p>
            <a:r>
              <a:rPr lang="de-DE" smtClean="0"/>
              <a:t>Roomanizer Presentation Team E</a:t>
            </a:r>
            <a:endParaRPr lang="de-DE"/>
          </a:p>
        </p:txBody>
      </p:sp>
      <p:sp>
        <p:nvSpPr>
          <p:cNvPr id="8" name="Foliennummernplatzhalter 7"/>
          <p:cNvSpPr>
            <a:spLocks noGrp="1"/>
          </p:cNvSpPr>
          <p:nvPr>
            <p:ph type="sldNum" sz="quarter" idx="12"/>
          </p:nvPr>
        </p:nvSpPr>
        <p:spPr/>
        <p:txBody>
          <a:bodyPr/>
          <a:lstStyle/>
          <a:p>
            <a:fld id="{6C6AE60A-B69C-4790-82F7-3882EDF23186}" type="slidenum">
              <a:rPr lang="de-DE" smtClean="0"/>
              <a:t>44</a:t>
            </a:fld>
            <a:endParaRPr lang="de-DE"/>
          </a:p>
        </p:txBody>
      </p:sp>
    </p:spTree>
    <p:extLst>
      <p:ext uri="{BB962C8B-B14F-4D97-AF65-F5344CB8AC3E}">
        <p14:creationId xmlns:p14="http://schemas.microsoft.com/office/powerpoint/2010/main" val="1931564166"/>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xit" presetSubtype="0" fill="hold" nodeType="clickEffect">
                                  <p:stCondLst>
                                    <p:cond delay="0"/>
                                  </p:stCondLst>
                                  <p:childTnLst>
                                    <p:animEffect transition="out" filter="fade">
                                      <p:cBhvr>
                                        <p:cTn id="12" dur="1000"/>
                                        <p:tgtEl>
                                          <p:spTgt spid="2"/>
                                        </p:tgtEl>
                                      </p:cBhvr>
                                    </p:animEffect>
                                    <p:anim calcmode="lin" valueType="num">
                                      <p:cBhvr>
                                        <p:cTn id="13" dur="1000"/>
                                        <p:tgtEl>
                                          <p:spTgt spid="2"/>
                                        </p:tgtEl>
                                        <p:attrNameLst>
                                          <p:attrName>ppt_x</p:attrName>
                                        </p:attrNameLst>
                                      </p:cBhvr>
                                      <p:tavLst>
                                        <p:tav tm="0">
                                          <p:val>
                                            <p:strVal val="ppt_x"/>
                                          </p:val>
                                        </p:tav>
                                        <p:tav tm="100000">
                                          <p:val>
                                            <p:strVal val="ppt_x"/>
                                          </p:val>
                                        </p:tav>
                                      </p:tavLst>
                                    </p:anim>
                                    <p:anim calcmode="lin" valueType="num">
                                      <p:cBhvr>
                                        <p:cTn id="14" dur="1000"/>
                                        <p:tgtEl>
                                          <p:spTgt spid="2"/>
                                        </p:tgtEl>
                                        <p:attrNameLst>
                                          <p:attrName>ppt_y</p:attrName>
                                        </p:attrNameLst>
                                      </p:cBhvr>
                                      <p:tavLst>
                                        <p:tav tm="0">
                                          <p:val>
                                            <p:strVal val="ppt_y"/>
                                          </p:val>
                                        </p:tav>
                                        <p:tav tm="100000">
                                          <p:val>
                                            <p:strVal val="ppt_y+.1"/>
                                          </p:val>
                                        </p:tav>
                                      </p:tavLst>
                                    </p:anim>
                                    <p:set>
                                      <p:cBhvr>
                                        <p:cTn id="15" dur="1" fill="hold">
                                          <p:stCondLst>
                                            <p:cond delay="999"/>
                                          </p:stCondLst>
                                        </p:cTn>
                                        <p:tgtEl>
                                          <p:spTgt spid="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nodeType="clickEffect">
                                  <p:stCondLst>
                                    <p:cond delay="0"/>
                                  </p:stCondLst>
                                  <p:childTnLst>
                                    <p:animEffect transition="out" filter="fade">
                                      <p:cBhvr>
                                        <p:cTn id="25" dur="1000"/>
                                        <p:tgtEl>
                                          <p:spTgt spid="3"/>
                                        </p:tgtEl>
                                      </p:cBhvr>
                                    </p:animEffect>
                                    <p:anim calcmode="lin" valueType="num">
                                      <p:cBhvr>
                                        <p:cTn id="26" dur="1000"/>
                                        <p:tgtEl>
                                          <p:spTgt spid="3"/>
                                        </p:tgtEl>
                                        <p:attrNameLst>
                                          <p:attrName>ppt_x</p:attrName>
                                        </p:attrNameLst>
                                      </p:cBhvr>
                                      <p:tavLst>
                                        <p:tav tm="0">
                                          <p:val>
                                            <p:strVal val="ppt_x"/>
                                          </p:val>
                                        </p:tav>
                                        <p:tav tm="100000">
                                          <p:val>
                                            <p:strVal val="ppt_x"/>
                                          </p:val>
                                        </p:tav>
                                      </p:tavLst>
                                    </p:anim>
                                    <p:anim calcmode="lin" valueType="num">
                                      <p:cBhvr>
                                        <p:cTn id="27" dur="1000"/>
                                        <p:tgtEl>
                                          <p:spTgt spid="3"/>
                                        </p:tgtEl>
                                        <p:attrNameLst>
                                          <p:attrName>ppt_y</p:attrName>
                                        </p:attrNameLst>
                                      </p:cBhvr>
                                      <p:tavLst>
                                        <p:tav tm="0">
                                          <p:val>
                                            <p:strVal val="ppt_y"/>
                                          </p:val>
                                        </p:tav>
                                        <p:tav tm="100000">
                                          <p:val>
                                            <p:strVal val="ppt_y+.1"/>
                                          </p:val>
                                        </p:tav>
                                      </p:tavLst>
                                    </p:anim>
                                    <p:set>
                                      <p:cBhvr>
                                        <p:cTn id="28" dur="1" fill="hold">
                                          <p:stCondLst>
                                            <p:cond delay="999"/>
                                          </p:stCondLst>
                                        </p:cTn>
                                        <p:tgtEl>
                                          <p:spTgt spid="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xit" presetSubtype="0" fill="hold" nodeType="clickEffect">
                                  <p:stCondLst>
                                    <p:cond delay="0"/>
                                  </p:stCondLst>
                                  <p:childTnLst>
                                    <p:animEffect transition="out" filter="fade">
                                      <p:cBhvr>
                                        <p:cTn id="38" dur="1000"/>
                                        <p:tgtEl>
                                          <p:spTgt spid="4"/>
                                        </p:tgtEl>
                                      </p:cBhvr>
                                    </p:animEffect>
                                    <p:anim calcmode="lin" valueType="num">
                                      <p:cBhvr>
                                        <p:cTn id="39" dur="1000"/>
                                        <p:tgtEl>
                                          <p:spTgt spid="4"/>
                                        </p:tgtEl>
                                        <p:attrNameLst>
                                          <p:attrName>ppt_x</p:attrName>
                                        </p:attrNameLst>
                                      </p:cBhvr>
                                      <p:tavLst>
                                        <p:tav tm="0">
                                          <p:val>
                                            <p:strVal val="ppt_x"/>
                                          </p:val>
                                        </p:tav>
                                        <p:tav tm="100000">
                                          <p:val>
                                            <p:strVal val="ppt_x"/>
                                          </p:val>
                                        </p:tav>
                                      </p:tavLst>
                                    </p:anim>
                                    <p:anim calcmode="lin" valueType="num">
                                      <p:cBhvr>
                                        <p:cTn id="40" dur="1000"/>
                                        <p:tgtEl>
                                          <p:spTgt spid="4"/>
                                        </p:tgtEl>
                                        <p:attrNameLst>
                                          <p:attrName>ppt_y</p:attrName>
                                        </p:attrNameLst>
                                      </p:cBhvr>
                                      <p:tavLst>
                                        <p:tav tm="0">
                                          <p:val>
                                            <p:strVal val="ppt_y"/>
                                          </p:val>
                                        </p:tav>
                                        <p:tav tm="100000">
                                          <p:val>
                                            <p:strVal val="ppt_y+.1"/>
                                          </p:val>
                                        </p:tav>
                                      </p:tavLst>
                                    </p:anim>
                                    <p:set>
                                      <p:cBhvr>
                                        <p:cTn id="41" dur="1" fill="hold">
                                          <p:stCondLst>
                                            <p:cond delay="999"/>
                                          </p:stCondLst>
                                        </p:cTn>
                                        <p:tgtEl>
                                          <p:spTgt spid="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ppt_x"/>
                                          </p:val>
                                        </p:tav>
                                        <p:tav tm="100000">
                                          <p:val>
                                            <p:strVal val="#ppt_x"/>
                                          </p:val>
                                        </p:tav>
                                      </p:tavLst>
                                    </p:anim>
                                    <p:anim calcmode="lin" valueType="num">
                                      <p:cBhvr additive="base">
                                        <p:cTn id="4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xit" presetSubtype="0" fill="hold" nodeType="clickEffect">
                                  <p:stCondLst>
                                    <p:cond delay="0"/>
                                  </p:stCondLst>
                                  <p:childTnLst>
                                    <p:animEffect transition="out" filter="fade">
                                      <p:cBhvr>
                                        <p:cTn id="51" dur="1000"/>
                                        <p:tgtEl>
                                          <p:spTgt spid="5"/>
                                        </p:tgtEl>
                                      </p:cBhvr>
                                    </p:animEffect>
                                    <p:anim calcmode="lin" valueType="num">
                                      <p:cBhvr>
                                        <p:cTn id="52" dur="1000"/>
                                        <p:tgtEl>
                                          <p:spTgt spid="5"/>
                                        </p:tgtEl>
                                        <p:attrNameLst>
                                          <p:attrName>ppt_x</p:attrName>
                                        </p:attrNameLst>
                                      </p:cBhvr>
                                      <p:tavLst>
                                        <p:tav tm="0">
                                          <p:val>
                                            <p:strVal val="ppt_x"/>
                                          </p:val>
                                        </p:tav>
                                        <p:tav tm="100000">
                                          <p:val>
                                            <p:strVal val="ppt_x"/>
                                          </p:val>
                                        </p:tav>
                                      </p:tavLst>
                                    </p:anim>
                                    <p:anim calcmode="lin" valueType="num">
                                      <p:cBhvr>
                                        <p:cTn id="53" dur="1000"/>
                                        <p:tgtEl>
                                          <p:spTgt spid="5"/>
                                        </p:tgtEl>
                                        <p:attrNameLst>
                                          <p:attrName>ppt_y</p:attrName>
                                        </p:attrNameLst>
                                      </p:cBhvr>
                                      <p:tavLst>
                                        <p:tav tm="0">
                                          <p:val>
                                            <p:strVal val="ppt_y"/>
                                          </p:val>
                                        </p:tav>
                                        <p:tav tm="100000">
                                          <p:val>
                                            <p:strVal val="ppt_y+.1"/>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4400" smtClean="0"/>
              <a:t>Outlook</a:t>
            </a:r>
          </a:p>
        </p:txBody>
      </p:sp>
      <p:sp>
        <p:nvSpPr>
          <p:cNvPr id="51203" name="Rectangle 2"/>
          <p:cNvSpPr>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1440" rIns="90000" bIns="45000"/>
          <a:lstStyle/>
          <a:p>
            <a:pPr marL="430213" indent="-320675" hangingPunct="1">
              <a:lnSpc>
                <a:spcPct val="100000"/>
              </a:lnSpc>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err="1">
                <a:solidFill>
                  <a:srgbClr val="000000"/>
                </a:solidFill>
                <a:latin typeface="Calibri" charset="0"/>
                <a:ea typeface="SimSun" charset="-122"/>
              </a:rPr>
              <a:t>Replacing</a:t>
            </a:r>
            <a:r>
              <a:rPr lang="de-DE" dirty="0">
                <a:solidFill>
                  <a:srgbClr val="000000"/>
                </a:solidFill>
                <a:latin typeface="Calibri" charset="0"/>
                <a:ea typeface="SimSun" charset="-122"/>
              </a:rPr>
              <a:t>/</a:t>
            </a:r>
            <a:r>
              <a:rPr lang="de-DE" dirty="0" err="1">
                <a:solidFill>
                  <a:srgbClr val="000000"/>
                </a:solidFill>
                <a:latin typeface="Calibri" charset="0"/>
                <a:ea typeface="SimSun" charset="-122"/>
              </a:rPr>
              <a:t>Upgrading</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of</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certain</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components</a:t>
            </a:r>
            <a:r>
              <a:rPr lang="de-DE" dirty="0">
                <a:solidFill>
                  <a:srgbClr val="000000"/>
                </a:solidFill>
                <a:latin typeface="Calibri" charset="0"/>
                <a:ea typeface="SimSun" charset="-122"/>
              </a:rPr>
              <a:t> easy </a:t>
            </a:r>
            <a:r>
              <a:rPr lang="de-DE" dirty="0" err="1">
                <a:solidFill>
                  <a:srgbClr val="000000"/>
                </a:solidFill>
                <a:latin typeface="Calibri" charset="0"/>
                <a:ea typeface="SimSun" charset="-122"/>
              </a:rPr>
              <a:t>thanks</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to</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layers</a:t>
            </a:r>
            <a:endParaRPr lang="de-DE" dirty="0">
              <a:solidFill>
                <a:srgbClr val="000000"/>
              </a:solidFill>
              <a:latin typeface="Calibri" charset="0"/>
              <a:ea typeface="SimSun" charset="-122"/>
            </a:endParaRPr>
          </a:p>
          <a:p>
            <a:pPr marL="430213" indent="-320675" hangingPunct="1">
              <a:lnSpc>
                <a:spcPct val="100000"/>
              </a:lnSpc>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a:solidFill>
                  <a:srgbClr val="000000"/>
                </a:solidFill>
                <a:latin typeface="Calibri" charset="0"/>
                <a:ea typeface="SimSun" charset="-122"/>
              </a:rPr>
              <a:t>Integration </a:t>
            </a:r>
            <a:r>
              <a:rPr lang="de-DE" dirty="0" err="1">
                <a:solidFill>
                  <a:srgbClr val="000000"/>
                </a:solidFill>
                <a:latin typeface="Calibri" charset="0"/>
                <a:ea typeface="SimSun" charset="-122"/>
              </a:rPr>
              <a:t>of</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remaining</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sections</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of</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the</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hotel</a:t>
            </a:r>
            <a:endParaRPr lang="de-DE" dirty="0">
              <a:solidFill>
                <a:srgbClr val="000000"/>
              </a:solidFill>
              <a:latin typeface="Calibri" charset="0"/>
              <a:ea typeface="SimSun" charset="-122"/>
            </a:endParaRPr>
          </a:p>
          <a:p>
            <a:pPr marL="862013" lvl="1" indent="-538163" hangingPunct="1">
              <a:lnSpc>
                <a:spcPct val="100000"/>
              </a:lnSpc>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err="1">
                <a:solidFill>
                  <a:srgbClr val="000000"/>
                </a:solidFill>
                <a:latin typeface="Calibri" charset="0"/>
                <a:ea typeface="SimSun" charset="-122"/>
              </a:rPr>
              <a:t>f.e</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Kitchen</a:t>
            </a:r>
            <a:endParaRPr lang="de-DE" dirty="0">
              <a:solidFill>
                <a:srgbClr val="000000"/>
              </a:solidFill>
              <a:latin typeface="Calibri" charset="0"/>
              <a:ea typeface="SimSun" charset="-122"/>
            </a:endParaRPr>
          </a:p>
          <a:p>
            <a:pPr marL="430213" indent="-320675" hangingPunct="1">
              <a:lnSpc>
                <a:spcPct val="100000"/>
              </a:lnSpc>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a:solidFill>
                  <a:srgbClr val="000000"/>
                </a:solidFill>
                <a:latin typeface="Calibri" charset="0"/>
                <a:ea typeface="SimSun" charset="-122"/>
              </a:rPr>
              <a:t>Integration </a:t>
            </a:r>
            <a:r>
              <a:rPr lang="de-DE" dirty="0" err="1">
                <a:solidFill>
                  <a:srgbClr val="000000"/>
                </a:solidFill>
                <a:latin typeface="Calibri" charset="0"/>
                <a:ea typeface="SimSun" charset="-122"/>
              </a:rPr>
              <a:t>of</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remaining</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use</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cases</a:t>
            </a:r>
            <a:r>
              <a:rPr lang="de-DE" dirty="0">
                <a:solidFill>
                  <a:srgbClr val="000000"/>
                </a:solidFill>
                <a:latin typeface="Calibri" charset="0"/>
                <a:ea typeface="SimSun" charset="-122"/>
              </a:rPr>
              <a:t> </a:t>
            </a:r>
          </a:p>
          <a:p>
            <a:pPr marL="862013" lvl="1" indent="-538163" hangingPunct="1">
              <a:lnSpc>
                <a:spcPct val="100000"/>
              </a:lnSpc>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err="1">
                <a:solidFill>
                  <a:srgbClr val="000000"/>
                </a:solidFill>
                <a:latin typeface="Calibri" charset="0"/>
                <a:ea typeface="SimSun" charset="-122"/>
              </a:rPr>
              <a:t>f.e</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annual</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statement</a:t>
            </a:r>
            <a:r>
              <a:rPr lang="de-DE" dirty="0">
                <a:solidFill>
                  <a:srgbClr val="000000"/>
                </a:solidFill>
                <a:latin typeface="Calibri" charset="0"/>
                <a:ea typeface="SimSun" charset="-122"/>
              </a:rPr>
              <a:t>  </a:t>
            </a:r>
            <a:endParaRPr lang="de-DE" dirty="0" smtClean="0">
              <a:solidFill>
                <a:srgbClr val="000000"/>
              </a:solidFill>
              <a:latin typeface="Calibri" charset="0"/>
              <a:ea typeface="SimSun" charset="-122"/>
            </a:endParaRPr>
          </a:p>
          <a:p>
            <a:pPr marL="404813" indent="-538163">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a:latin typeface="Calibri" charset="0"/>
              </a:rPr>
              <a:t>Integration </a:t>
            </a:r>
            <a:r>
              <a:rPr lang="de-DE" dirty="0" err="1">
                <a:latin typeface="Calibri" charset="0"/>
              </a:rPr>
              <a:t>into</a:t>
            </a:r>
            <a:r>
              <a:rPr lang="de-DE" dirty="0">
                <a:latin typeface="Calibri" charset="0"/>
              </a:rPr>
              <a:t> </a:t>
            </a:r>
            <a:r>
              <a:rPr lang="de-DE" dirty="0" err="1">
                <a:latin typeface="Calibri" charset="0"/>
              </a:rPr>
              <a:t>social</a:t>
            </a:r>
            <a:r>
              <a:rPr lang="de-DE" dirty="0">
                <a:latin typeface="Calibri" charset="0"/>
              </a:rPr>
              <a:t> </a:t>
            </a:r>
            <a:r>
              <a:rPr lang="de-DE" dirty="0" err="1">
                <a:latin typeface="Calibri" charset="0"/>
              </a:rPr>
              <a:t>media</a:t>
            </a:r>
            <a:r>
              <a:rPr lang="de-DE" dirty="0">
                <a:latin typeface="Calibri" charset="0"/>
              </a:rPr>
              <a:t> (</a:t>
            </a:r>
            <a:r>
              <a:rPr lang="de-DE" dirty="0" err="1">
                <a:latin typeface="Calibri" charset="0"/>
              </a:rPr>
              <a:t>for</a:t>
            </a:r>
            <a:r>
              <a:rPr lang="de-DE" dirty="0">
                <a:latin typeface="Calibri" charset="0"/>
              </a:rPr>
              <a:t> </a:t>
            </a:r>
            <a:r>
              <a:rPr lang="de-DE" dirty="0" err="1">
                <a:latin typeface="Calibri" charset="0"/>
              </a:rPr>
              <a:t>example</a:t>
            </a:r>
            <a:r>
              <a:rPr lang="de-DE" dirty="0">
                <a:latin typeface="Calibri" charset="0"/>
              </a:rPr>
              <a:t> </a:t>
            </a:r>
            <a:r>
              <a:rPr lang="de-DE" dirty="0" err="1">
                <a:latin typeface="Calibri" charset="0"/>
              </a:rPr>
              <a:t>book</a:t>
            </a:r>
            <a:r>
              <a:rPr lang="de-DE" dirty="0">
                <a:latin typeface="Calibri" charset="0"/>
              </a:rPr>
              <a:t> </a:t>
            </a:r>
            <a:r>
              <a:rPr lang="de-DE" dirty="0" err="1">
                <a:latin typeface="Calibri" charset="0"/>
              </a:rPr>
              <a:t>from</a:t>
            </a:r>
            <a:r>
              <a:rPr lang="de-DE" dirty="0">
                <a:latin typeface="Calibri" charset="0"/>
              </a:rPr>
              <a:t> Facebook</a:t>
            </a:r>
            <a:r>
              <a:rPr lang="de-DE" dirty="0" smtClean="0">
                <a:latin typeface="Calibri" charset="0"/>
              </a:rPr>
              <a:t>)</a:t>
            </a:r>
            <a:endParaRPr lang="de-DE" dirty="0">
              <a:solidFill>
                <a:srgbClr val="000000"/>
              </a:solidFill>
              <a:latin typeface="Calibri" charset="0"/>
              <a:ea typeface="SimSun" charset="-122"/>
            </a:endParaRPr>
          </a:p>
          <a:p>
            <a:pPr marL="430213" indent="-320675" hangingPunct="1">
              <a:lnSpc>
                <a:spcPct val="100000"/>
              </a:lnSpc>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err="1">
                <a:solidFill>
                  <a:srgbClr val="000000"/>
                </a:solidFill>
                <a:latin typeface="Calibri" charset="0"/>
                <a:ea typeface="SimSun" charset="-122"/>
              </a:rPr>
              <a:t>Various</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options</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to</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extend</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website</a:t>
            </a:r>
            <a:endParaRPr lang="de-DE" dirty="0">
              <a:solidFill>
                <a:srgbClr val="000000"/>
              </a:solidFill>
              <a:latin typeface="Calibri" charset="0"/>
              <a:ea typeface="SimSun" charset="-122"/>
            </a:endParaRPr>
          </a:p>
          <a:p>
            <a:pPr marL="862013" lvl="1" indent="-538163" hangingPunct="1">
              <a:lnSpc>
                <a:spcPct val="100000"/>
              </a:lnSpc>
              <a:spcAft>
                <a:spcPts val="1138"/>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1600" dirty="0">
                <a:solidFill>
                  <a:srgbClr val="000000"/>
                </a:solidFill>
                <a:latin typeface="Calibri" charset="0"/>
                <a:ea typeface="SimSun" charset="-122"/>
              </a:rPr>
              <a:t>Reviews</a:t>
            </a:r>
          </a:p>
          <a:p>
            <a:pPr marL="862013" lvl="1" indent="-538163" hangingPunct="1">
              <a:lnSpc>
                <a:spcPct val="100000"/>
              </a:lnSpc>
              <a:spcAft>
                <a:spcPts val="1138"/>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1600" dirty="0">
                <a:solidFill>
                  <a:srgbClr val="000000"/>
                </a:solidFill>
                <a:latin typeface="Calibri" charset="0"/>
                <a:ea typeface="SimSun" charset="-122"/>
              </a:rPr>
              <a:t>Vouchers</a:t>
            </a:r>
          </a:p>
        </p:txBody>
      </p:sp>
      <p:sp>
        <p:nvSpPr>
          <p:cNvPr id="51204" name="Text Box 3"/>
          <p:cNvSpPr txBox="1">
            <a:spLocks noChangeArrowheads="1"/>
          </p:cNvSpPr>
          <p:nvPr/>
        </p:nvSpPr>
        <p:spPr bwMode="auto">
          <a:xfrm>
            <a:off x="457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9pPr>
          </a:lstStyle>
          <a:p>
            <a:pPr eaLnBrk="1" hangingPunct="1">
              <a:lnSpc>
                <a:spcPct val="100000"/>
              </a:lnSpc>
              <a:buClrTx/>
              <a:buFontTx/>
              <a:buNone/>
            </a:pPr>
            <a:r>
              <a:rPr lang="de-DE">
                <a:solidFill>
                  <a:srgbClr val="000000"/>
                </a:solidFill>
                <a:latin typeface="Calibri" charset="0"/>
                <a:cs typeface="Arial Unicode MS" charset="0"/>
              </a:rPr>
              <a:t>12.06.12</a:t>
            </a:r>
          </a:p>
        </p:txBody>
      </p:sp>
      <p:sp>
        <p:nvSpPr>
          <p:cNvPr id="51205"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9pPr>
          </a:lstStyle>
          <a:p>
            <a:pPr eaLnBrk="1" hangingPunct="1">
              <a:lnSpc>
                <a:spcPct val="100000"/>
              </a:lnSpc>
              <a:buClrTx/>
              <a:buFontTx/>
              <a:buNone/>
            </a:pPr>
            <a:r>
              <a:rPr lang="de-DE">
                <a:solidFill>
                  <a:srgbClr val="000000"/>
                </a:solidFill>
                <a:latin typeface="Calibri" charset="0"/>
                <a:cs typeface="Arial Unicode MS" charset="0"/>
              </a:rPr>
              <a:t>Roomanizer Presentation Team E</a:t>
            </a:r>
          </a:p>
        </p:txBody>
      </p:sp>
      <p:sp>
        <p:nvSpPr>
          <p:cNvPr id="51206" name="Text Box 5"/>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9pPr>
          </a:lstStyle>
          <a:p>
            <a:pPr eaLnBrk="1" hangingPunct="1">
              <a:lnSpc>
                <a:spcPct val="100000"/>
              </a:lnSpc>
              <a:buClrTx/>
              <a:buFontTx/>
              <a:buNone/>
            </a:pPr>
            <a:fld id="{88125CD8-D511-4A58-A918-CD6D055991AC}" type="slidenum">
              <a:rPr lang="de-DE">
                <a:solidFill>
                  <a:srgbClr val="000000"/>
                </a:solidFill>
                <a:latin typeface="Calibri" charset="0"/>
                <a:cs typeface="Arial Unicode MS" charset="0"/>
              </a:rPr>
              <a:pPr eaLnBrk="1" hangingPunct="1">
                <a:lnSpc>
                  <a:spcPct val="100000"/>
                </a:lnSpc>
                <a:buClrTx/>
                <a:buFontTx/>
                <a:buNone/>
              </a:pPr>
              <a:t>45</a:t>
            </a:fld>
            <a:endParaRPr lang="de-DE">
              <a:solidFill>
                <a:srgbClr val="000000"/>
              </a:solidFill>
              <a:latin typeface="Calibri" charset="0"/>
              <a:cs typeface="Arial Unicode MS" charset="0"/>
            </a:endParaRPr>
          </a:p>
        </p:txBody>
      </p:sp>
    </p:spTree>
    <p:extLst>
      <p:ext uri="{BB962C8B-B14F-4D97-AF65-F5344CB8AC3E}">
        <p14:creationId xmlns:p14="http://schemas.microsoft.com/office/powerpoint/2010/main" val="337885988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Summary</a:t>
            </a:r>
            <a:endParaRPr lang="de-DE" sz="4400" dirty="0"/>
          </a:p>
        </p:txBody>
      </p:sp>
      <p:sp>
        <p:nvSpPr>
          <p:cNvPr id="2" name="Datumsplatzhalter 1"/>
          <p:cNvSpPr>
            <a:spLocks noGrp="1"/>
          </p:cNvSpPr>
          <p:nvPr>
            <p:ph type="dt" sz="half" idx="10"/>
          </p:nvPr>
        </p:nvSpPr>
        <p:spPr/>
        <p:txBody>
          <a:bodyPr/>
          <a:lstStyle/>
          <a:p>
            <a:fld id="{B4D1FCA4-F5D8-49A8-9EAF-932ED76FE443}"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46</a:t>
            </a:fld>
            <a:endParaRPr lang="de-DE"/>
          </a:p>
        </p:txBody>
      </p:sp>
      <p:sp>
        <p:nvSpPr>
          <p:cNvPr id="5" name="Textfeld 4"/>
          <p:cNvSpPr txBox="1"/>
          <p:nvPr/>
        </p:nvSpPr>
        <p:spPr>
          <a:xfrm>
            <a:off x="611560" y="1340768"/>
            <a:ext cx="7560840" cy="5309146"/>
          </a:xfrm>
          <a:prstGeom prst="rect">
            <a:avLst/>
          </a:prstGeom>
          <a:noFill/>
        </p:spPr>
        <p:txBody>
          <a:bodyPr wrap="square" rtlCol="0">
            <a:spAutoFit/>
          </a:bodyPr>
          <a:lstStyle/>
          <a:p>
            <a:pPr marL="452438"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a:t>Extensible</a:t>
            </a:r>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a:t>Layer </a:t>
            </a:r>
            <a:r>
              <a:rPr lang="de-DE" sz="2400" dirty="0" err="1"/>
              <a:t>model</a:t>
            </a:r>
            <a:endParaRPr lang="de-DE" sz="2400" dirty="0"/>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a:t>Dynamic </a:t>
            </a:r>
            <a:r>
              <a:rPr lang="de-DE" sz="2400" dirty="0" err="1" smtClean="0"/>
              <a:t>mapper</a:t>
            </a:r>
            <a:endParaRPr lang="de-DE" sz="2400" dirty="0" smtClean="0"/>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smtClean="0"/>
              <a:t>State </a:t>
            </a:r>
            <a:r>
              <a:rPr lang="de-DE" sz="2400" dirty="0" err="1" smtClean="0"/>
              <a:t>pattern</a:t>
            </a:r>
            <a:endParaRPr lang="de-DE" sz="2400" dirty="0"/>
          </a:p>
          <a:p>
            <a:pPr marL="452438"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smtClean="0"/>
              <a:t>Technologies</a:t>
            </a:r>
            <a:endParaRPr lang="de-DE" sz="2400" dirty="0"/>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a:t>MySQL</a:t>
            </a:r>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err="1"/>
              <a:t>Hibernate</a:t>
            </a:r>
            <a:endParaRPr lang="de-DE" sz="2400" dirty="0"/>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a:t>PDF </a:t>
            </a:r>
            <a:r>
              <a:rPr lang="de-DE" sz="2400" dirty="0" err="1"/>
              <a:t>viewer</a:t>
            </a:r>
            <a:endParaRPr lang="de-DE" sz="2400" dirty="0"/>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a:t>Java </a:t>
            </a:r>
            <a:r>
              <a:rPr lang="de-DE" sz="2400" dirty="0" err="1"/>
              <a:t>with</a:t>
            </a:r>
            <a:r>
              <a:rPr lang="de-DE" sz="2400" dirty="0"/>
              <a:t> Swing</a:t>
            </a:r>
          </a:p>
          <a:p>
            <a:endParaRPr lang="en-GB" dirty="0"/>
          </a:p>
        </p:txBody>
      </p:sp>
    </p:spTree>
    <p:extLst>
      <p:ext uri="{BB962C8B-B14F-4D97-AF65-F5344CB8AC3E}">
        <p14:creationId xmlns:p14="http://schemas.microsoft.com/office/powerpoint/2010/main" val="12285392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Thank</a:t>
            </a:r>
            <a:r>
              <a:rPr lang="de-AT" dirty="0" smtClean="0"/>
              <a:t> </a:t>
            </a:r>
            <a:r>
              <a:rPr lang="de-AT" dirty="0" err="1" smtClean="0"/>
              <a:t>you</a:t>
            </a:r>
            <a:endParaRPr lang="en-GB" dirty="0"/>
          </a:p>
        </p:txBody>
      </p:sp>
      <p:sp>
        <p:nvSpPr>
          <p:cNvPr id="3" name="Inhaltsplatzhalter 2"/>
          <p:cNvSpPr>
            <a:spLocks noGrp="1"/>
          </p:cNvSpPr>
          <p:nvPr>
            <p:ph idx="1"/>
          </p:nvPr>
        </p:nvSpPr>
        <p:spPr/>
        <p:txBody>
          <a:bodyPr/>
          <a:lstStyle/>
          <a:p>
            <a:r>
              <a:rPr lang="de-DE" dirty="0" err="1">
                <a:latin typeface="Calibri" charset="0"/>
              </a:rPr>
              <a:t>We</a:t>
            </a:r>
            <a:r>
              <a:rPr lang="de-DE" dirty="0">
                <a:latin typeface="Calibri" charset="0"/>
              </a:rPr>
              <a:t> </a:t>
            </a:r>
            <a:r>
              <a:rPr lang="de-DE" dirty="0" err="1">
                <a:latin typeface="Calibri" charset="0"/>
              </a:rPr>
              <a:t>hope</a:t>
            </a:r>
            <a:r>
              <a:rPr lang="de-DE" dirty="0">
                <a:latin typeface="Calibri" charset="0"/>
              </a:rPr>
              <a:t> </a:t>
            </a:r>
            <a:r>
              <a:rPr lang="de-DE" dirty="0" err="1">
                <a:latin typeface="Calibri" charset="0"/>
              </a:rPr>
              <a:t>this</a:t>
            </a:r>
            <a:r>
              <a:rPr lang="de-DE" dirty="0">
                <a:latin typeface="Calibri" charset="0"/>
              </a:rPr>
              <a:t> </a:t>
            </a:r>
            <a:r>
              <a:rPr lang="de-DE" dirty="0" err="1">
                <a:latin typeface="Calibri" charset="0"/>
              </a:rPr>
              <a:t>presentation</a:t>
            </a:r>
            <a:r>
              <a:rPr lang="de-DE" dirty="0">
                <a:latin typeface="Calibri" charset="0"/>
              </a:rPr>
              <a:t> was </a:t>
            </a:r>
            <a:r>
              <a:rPr lang="de-DE" dirty="0" err="1">
                <a:latin typeface="Calibri" charset="0"/>
              </a:rPr>
              <a:t>successful</a:t>
            </a:r>
            <a:r>
              <a:rPr lang="de-DE" dirty="0">
                <a:latin typeface="Calibri" charset="0"/>
              </a:rPr>
              <a:t> in </a:t>
            </a:r>
            <a:r>
              <a:rPr lang="de-DE" dirty="0" err="1">
                <a:latin typeface="Calibri" charset="0"/>
              </a:rPr>
              <a:t>explaining</a:t>
            </a:r>
            <a:r>
              <a:rPr lang="de-DE" dirty="0">
                <a:latin typeface="Calibri" charset="0"/>
              </a:rPr>
              <a:t> </a:t>
            </a:r>
            <a:r>
              <a:rPr lang="de-DE" dirty="0" err="1">
                <a:latin typeface="Calibri" charset="0"/>
              </a:rPr>
              <a:t>the</a:t>
            </a:r>
            <a:r>
              <a:rPr lang="de-DE" dirty="0">
                <a:latin typeface="Calibri" charset="0"/>
              </a:rPr>
              <a:t> </a:t>
            </a:r>
            <a:r>
              <a:rPr lang="de-DE" dirty="0" err="1">
                <a:latin typeface="Calibri" charset="0"/>
              </a:rPr>
              <a:t>various</a:t>
            </a:r>
            <a:r>
              <a:rPr lang="de-DE" dirty="0">
                <a:latin typeface="Calibri" charset="0"/>
              </a:rPr>
              <a:t> design </a:t>
            </a:r>
            <a:r>
              <a:rPr lang="de-DE" dirty="0" err="1">
                <a:latin typeface="Calibri" charset="0"/>
              </a:rPr>
              <a:t>decisions</a:t>
            </a:r>
            <a:r>
              <a:rPr lang="de-DE" dirty="0">
                <a:latin typeface="Calibri" charset="0"/>
              </a:rPr>
              <a:t> </a:t>
            </a:r>
            <a:r>
              <a:rPr lang="de-DE" dirty="0" err="1">
                <a:latin typeface="Calibri" charset="0"/>
              </a:rPr>
              <a:t>our</a:t>
            </a:r>
            <a:r>
              <a:rPr lang="de-DE" dirty="0">
                <a:latin typeface="Calibri" charset="0"/>
              </a:rPr>
              <a:t> </a:t>
            </a:r>
            <a:r>
              <a:rPr lang="de-DE" dirty="0" err="1">
                <a:latin typeface="Calibri" charset="0"/>
              </a:rPr>
              <a:t>team</a:t>
            </a:r>
            <a:r>
              <a:rPr lang="de-DE" dirty="0">
                <a:latin typeface="Calibri" charset="0"/>
              </a:rPr>
              <a:t> </a:t>
            </a:r>
            <a:r>
              <a:rPr lang="de-DE" dirty="0" err="1">
                <a:latin typeface="Calibri" charset="0"/>
              </a:rPr>
              <a:t>made</a:t>
            </a:r>
            <a:r>
              <a:rPr lang="de-DE" dirty="0">
                <a:latin typeface="Calibri" charset="0"/>
              </a:rPr>
              <a:t>, </a:t>
            </a:r>
            <a:r>
              <a:rPr lang="de-DE" dirty="0" err="1">
                <a:latin typeface="Calibri" charset="0"/>
              </a:rPr>
              <a:t>and</a:t>
            </a:r>
            <a:r>
              <a:rPr lang="de-DE" dirty="0">
                <a:latin typeface="Calibri" charset="0"/>
              </a:rPr>
              <a:t> </a:t>
            </a:r>
            <a:r>
              <a:rPr lang="de-DE" dirty="0" err="1">
                <a:latin typeface="Calibri" charset="0"/>
              </a:rPr>
              <a:t>why</a:t>
            </a:r>
            <a:r>
              <a:rPr lang="de-DE" dirty="0">
                <a:latin typeface="Calibri" charset="0"/>
              </a:rPr>
              <a:t> </a:t>
            </a:r>
            <a:r>
              <a:rPr lang="de-DE" dirty="0" err="1">
                <a:latin typeface="Calibri" charset="0"/>
              </a:rPr>
              <a:t>we</a:t>
            </a:r>
            <a:r>
              <a:rPr lang="de-DE" dirty="0">
                <a:latin typeface="Calibri" charset="0"/>
              </a:rPr>
              <a:t> </a:t>
            </a:r>
            <a:r>
              <a:rPr lang="de-DE" dirty="0" err="1">
                <a:latin typeface="Calibri" charset="0"/>
              </a:rPr>
              <a:t>made</a:t>
            </a:r>
            <a:r>
              <a:rPr lang="de-DE" dirty="0">
                <a:latin typeface="Calibri" charset="0"/>
              </a:rPr>
              <a:t> </a:t>
            </a:r>
            <a:r>
              <a:rPr lang="de-DE" dirty="0" err="1" smtClean="0">
                <a:latin typeface="Calibri" charset="0"/>
              </a:rPr>
              <a:t>them</a:t>
            </a:r>
            <a:endParaRPr lang="de-DE" dirty="0" smtClean="0">
              <a:latin typeface="Calibri" charset="0"/>
            </a:endParaRPr>
          </a:p>
          <a:p>
            <a:endParaRPr lang="de-DE" dirty="0">
              <a:latin typeface="Calibri" charset="0"/>
            </a:endParaRPr>
          </a:p>
          <a:p>
            <a:pPr marL="0" indent="0">
              <a:buNone/>
            </a:pPr>
            <a:endParaRPr lang="de-DE" dirty="0">
              <a:latin typeface="Calibri" charset="0"/>
            </a:endParaRPr>
          </a:p>
          <a:p>
            <a:endParaRPr lang="en-GB" dirty="0"/>
          </a:p>
        </p:txBody>
      </p:sp>
      <p:sp>
        <p:nvSpPr>
          <p:cNvPr id="4" name="Datumsplatzhalter 3"/>
          <p:cNvSpPr>
            <a:spLocks noGrp="1"/>
          </p:cNvSpPr>
          <p:nvPr>
            <p:ph type="dt" sz="half" idx="10"/>
          </p:nvPr>
        </p:nvSpPr>
        <p:spPr/>
        <p:txBody>
          <a:bodyPr/>
          <a:lstStyle/>
          <a:p>
            <a:fld id="{D93E5415-BF23-4C7B-817C-7594D16CA192}"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47</a:t>
            </a:fld>
            <a:endParaRPr lang="de-DE"/>
          </a:p>
        </p:txBody>
      </p:sp>
      <p:sp>
        <p:nvSpPr>
          <p:cNvPr id="7" name="Rechteck 6"/>
          <p:cNvSpPr/>
          <p:nvPr/>
        </p:nvSpPr>
        <p:spPr>
          <a:xfrm>
            <a:off x="2381692" y="4449721"/>
            <a:ext cx="4020011" cy="923330"/>
          </a:xfrm>
          <a:prstGeom prst="rect">
            <a:avLst/>
          </a:prstGeom>
          <a:noFill/>
        </p:spPr>
        <p:txBody>
          <a:bodyPr wrap="none" lIns="91440" tIns="45720" rIns="91440" bIns="45720">
            <a:spAutoFit/>
          </a:bodyPr>
          <a:lstStyle/>
          <a:p>
            <a:pPr algn="ctr"/>
            <a:r>
              <a:rPr lang="de-DE" sz="54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Questions</a:t>
            </a:r>
            <a:r>
              <a:rPr lang="de-DE"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endParaRPr lang="de-DE"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232328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D38E1EBA-6509-4920-9056-5A803577E7C1}" type="datetime1">
              <a:rPr lang="de-DE" smtClean="0"/>
              <a:t>12.06.2012</a:t>
            </a:fld>
            <a:endParaRPr lang="de-AT"/>
          </a:p>
        </p:txBody>
      </p:sp>
      <p:sp>
        <p:nvSpPr>
          <p:cNvPr id="6147"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hangingPunct="1">
              <a:lnSpc>
                <a:spcPct val="100000"/>
              </a:lnSpc>
            </a:pPr>
            <a:r>
              <a:rPr lang="de-DE" sz="4400">
                <a:solidFill>
                  <a:srgbClr val="000000"/>
                </a:solidFill>
                <a:latin typeface="Calibri" charset="0"/>
              </a:rPr>
              <a:t>Requirements</a:t>
            </a:r>
          </a:p>
        </p:txBody>
      </p:sp>
      <p:sp>
        <p:nvSpPr>
          <p:cNvPr id="614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dirty="0">
                <a:solidFill>
                  <a:srgbClr val="000000"/>
                </a:solidFill>
                <a:latin typeface="Calibri" charset="0"/>
              </a:rPr>
              <a:t>B</a:t>
            </a:r>
            <a:r>
              <a:rPr lang="de-DE" sz="3200" dirty="0" smtClean="0">
                <a:solidFill>
                  <a:srgbClr val="000000"/>
                </a:solidFill>
                <a:latin typeface="Calibri" charset="0"/>
              </a:rPr>
              <a:t>ook </a:t>
            </a:r>
            <a:r>
              <a:rPr lang="de-DE" sz="3200" dirty="0">
                <a:solidFill>
                  <a:srgbClr val="000000"/>
                </a:solidFill>
                <a:latin typeface="Calibri" charset="0"/>
              </a:rPr>
              <a:t>/</a:t>
            </a:r>
            <a:r>
              <a:rPr lang="de-DE" sz="3200" dirty="0" err="1">
                <a:solidFill>
                  <a:srgbClr val="000000"/>
                </a:solidFill>
                <a:latin typeface="Calibri" charset="0"/>
              </a:rPr>
              <a:t>change</a:t>
            </a:r>
            <a:r>
              <a:rPr lang="de-DE" sz="3200" dirty="0">
                <a:solidFill>
                  <a:srgbClr val="000000"/>
                </a:solidFill>
                <a:latin typeface="Calibri" charset="0"/>
              </a:rPr>
              <a:t> /</a:t>
            </a:r>
            <a:r>
              <a:rPr lang="de-DE" sz="3200" dirty="0" err="1">
                <a:solidFill>
                  <a:srgbClr val="000000"/>
                </a:solidFill>
                <a:latin typeface="Calibri" charset="0"/>
              </a:rPr>
              <a:t>confirm</a:t>
            </a:r>
            <a:r>
              <a:rPr lang="de-DE" sz="3200" dirty="0">
                <a:solidFill>
                  <a:srgbClr val="000000"/>
                </a:solidFill>
                <a:latin typeface="Calibri" charset="0"/>
              </a:rPr>
              <a:t> / </a:t>
            </a:r>
            <a:r>
              <a:rPr lang="de-DE" sz="3200" dirty="0" err="1">
                <a:solidFill>
                  <a:srgbClr val="000000"/>
                </a:solidFill>
                <a:latin typeface="Calibri" charset="0"/>
              </a:rPr>
              <a:t>cancel</a:t>
            </a:r>
            <a:r>
              <a:rPr lang="de-DE" sz="3200" dirty="0">
                <a:solidFill>
                  <a:srgbClr val="000000"/>
                </a:solidFill>
                <a:latin typeface="Calibri" charset="0"/>
              </a:rPr>
              <a:t> a </a:t>
            </a:r>
            <a:r>
              <a:rPr lang="de-DE" sz="3200" dirty="0" err="1">
                <a:solidFill>
                  <a:srgbClr val="000000"/>
                </a:solidFill>
                <a:latin typeface="Calibri" charset="0"/>
              </a:rPr>
              <a:t>reservation</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err="1">
                <a:solidFill>
                  <a:srgbClr val="000000"/>
                </a:solidFill>
                <a:latin typeface="Calibri" charset="0"/>
              </a:rPr>
              <a:t>O</a:t>
            </a:r>
            <a:r>
              <a:rPr lang="de-DE" sz="3200" dirty="0" err="1" smtClean="0">
                <a:solidFill>
                  <a:srgbClr val="000000"/>
                </a:solidFill>
                <a:latin typeface="Calibri" charset="0"/>
              </a:rPr>
              <a:t>ccupancy</a:t>
            </a:r>
            <a:r>
              <a:rPr lang="de-DE" sz="3200" dirty="0" smtClean="0">
                <a:solidFill>
                  <a:srgbClr val="000000"/>
                </a:solidFill>
                <a:latin typeface="Calibri" charset="0"/>
              </a:rPr>
              <a:t> </a:t>
            </a:r>
            <a:r>
              <a:rPr lang="de-DE" sz="3200" dirty="0" err="1" smtClean="0">
                <a:solidFill>
                  <a:srgbClr val="000000"/>
                </a:solidFill>
                <a:latin typeface="Calibri" charset="0"/>
              </a:rPr>
              <a:t>preview</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err="1">
                <a:solidFill>
                  <a:srgbClr val="000000"/>
                </a:solidFill>
                <a:latin typeface="Calibri" charset="0"/>
              </a:rPr>
              <a:t>A</a:t>
            </a:r>
            <a:r>
              <a:rPr lang="de-DE" sz="3200" dirty="0" err="1" smtClean="0">
                <a:solidFill>
                  <a:srgbClr val="000000"/>
                </a:solidFill>
                <a:latin typeface="Calibri" charset="0"/>
              </a:rPr>
              <a:t>utomated</a:t>
            </a:r>
            <a:r>
              <a:rPr lang="de-DE" sz="3200" dirty="0" smtClean="0">
                <a:solidFill>
                  <a:srgbClr val="000000"/>
                </a:solidFill>
                <a:latin typeface="Calibri" charset="0"/>
              </a:rPr>
              <a:t> </a:t>
            </a:r>
            <a:r>
              <a:rPr lang="de-DE" sz="3200" dirty="0" err="1">
                <a:solidFill>
                  <a:srgbClr val="000000"/>
                </a:solidFill>
                <a:latin typeface="Calibri" charset="0"/>
              </a:rPr>
              <a:t>d</a:t>
            </a:r>
            <a:r>
              <a:rPr lang="de-DE" sz="3200" dirty="0" err="1" smtClean="0">
                <a:solidFill>
                  <a:srgbClr val="000000"/>
                </a:solidFill>
                <a:latin typeface="Calibri" charset="0"/>
              </a:rPr>
              <a:t>ay</a:t>
            </a:r>
            <a:r>
              <a:rPr lang="de-DE" sz="3200" dirty="0" smtClean="0">
                <a:solidFill>
                  <a:srgbClr val="000000"/>
                </a:solidFill>
                <a:latin typeface="Calibri" charset="0"/>
              </a:rPr>
              <a:t> end </a:t>
            </a:r>
            <a:r>
              <a:rPr lang="de-DE" sz="3200" dirty="0" err="1" smtClean="0">
                <a:solidFill>
                  <a:srgbClr val="000000"/>
                </a:solidFill>
                <a:latin typeface="Calibri" charset="0"/>
              </a:rPr>
              <a:t>closing</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en-US" sz="3200" dirty="0">
                <a:solidFill>
                  <a:srgbClr val="000000"/>
                </a:solidFill>
                <a:latin typeface="Calibri" charset="0"/>
              </a:rPr>
              <a:t>Presentation of different reports and statistics</a:t>
            </a:r>
          </a:p>
          <a:p>
            <a:pPr eaLnBrk="1" hangingPunct="1">
              <a:lnSpc>
                <a:spcPct val="100000"/>
              </a:lnSpc>
              <a:spcBef>
                <a:spcPts val="638"/>
              </a:spcBef>
              <a:spcAft>
                <a:spcPts val="1425"/>
              </a:spcAft>
              <a:buSzPct val="45000"/>
              <a:buFont typeface="Arial" charset="0"/>
              <a:buChar char="•"/>
            </a:pPr>
            <a:r>
              <a:rPr lang="en-US" sz="3200" dirty="0">
                <a:solidFill>
                  <a:srgbClr val="000000"/>
                </a:solidFill>
                <a:latin typeface="Calibri" charset="0"/>
              </a:rPr>
              <a:t>R</a:t>
            </a:r>
            <a:r>
              <a:rPr lang="en-US" sz="3200" dirty="0" smtClean="0">
                <a:solidFill>
                  <a:srgbClr val="000000"/>
                </a:solidFill>
                <a:latin typeface="Calibri" charset="0"/>
              </a:rPr>
              <a:t>oom </a:t>
            </a:r>
            <a:r>
              <a:rPr lang="en-US" sz="3200" dirty="0">
                <a:solidFill>
                  <a:srgbClr val="000000"/>
                </a:solidFill>
                <a:latin typeface="Calibri" charset="0"/>
              </a:rPr>
              <a:t>allocation</a:t>
            </a:r>
          </a:p>
          <a:p>
            <a:pPr eaLnBrk="1" hangingPunct="1">
              <a:lnSpc>
                <a:spcPct val="100000"/>
              </a:lnSpc>
              <a:spcBef>
                <a:spcPts val="638"/>
              </a:spcBef>
              <a:spcAft>
                <a:spcPts val="1425"/>
              </a:spcAft>
              <a:buSzPct val="45000"/>
              <a:buFont typeface="Arial" charset="0"/>
              <a:buChar char="•"/>
            </a:pPr>
            <a:r>
              <a:rPr lang="en-US" sz="3200" dirty="0">
                <a:solidFill>
                  <a:srgbClr val="000000"/>
                </a:solidFill>
                <a:latin typeface="Calibri" charset="0"/>
              </a:rPr>
              <a:t>Check In / Out</a:t>
            </a:r>
          </a:p>
          <a:p>
            <a:pPr eaLnBrk="1" hangingPunct="1">
              <a:lnSpc>
                <a:spcPct val="100000"/>
              </a:lnSpc>
              <a:spcBef>
                <a:spcPts val="638"/>
              </a:spcBef>
              <a:spcAft>
                <a:spcPts val="1425"/>
              </a:spcAft>
              <a:buSzPct val="45000"/>
              <a:buFont typeface="Arial" charset="0"/>
              <a:buChar char="•"/>
            </a:pP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endParaRPr lang="de-DE" sz="3200" dirty="0">
              <a:solidFill>
                <a:srgbClr val="000000"/>
              </a:solidFill>
              <a:latin typeface="Calibri" charset="0"/>
            </a:endParaRPr>
          </a:p>
        </p:txBody>
      </p:sp>
      <p:sp>
        <p:nvSpPr>
          <p:cNvPr id="2" name="Foliennummernplatzhalter 1"/>
          <p:cNvSpPr>
            <a:spLocks noGrp="1"/>
          </p:cNvSpPr>
          <p:nvPr>
            <p:ph type="sldNum" idx="11"/>
          </p:nvPr>
        </p:nvSpPr>
        <p:spPr/>
        <p:txBody>
          <a:bodyPr/>
          <a:lstStyle/>
          <a:p>
            <a:pPr>
              <a:defRPr/>
            </a:pPr>
            <a:fld id="{645DEDA9-89AC-431C-94ED-F92ECA179B63}" type="slidenum">
              <a:rPr lang="de-AT" smtClean="0"/>
              <a:pPr>
                <a:defRPr/>
              </a:pPr>
              <a:t>5</a:t>
            </a:fld>
            <a:endParaRPr lang="de-AT"/>
          </a:p>
        </p:txBody>
      </p:sp>
    </p:spTree>
    <p:extLst>
      <p:ext uri="{BB962C8B-B14F-4D97-AF65-F5344CB8AC3E}">
        <p14:creationId xmlns:p14="http://schemas.microsoft.com/office/powerpoint/2010/main" val="1906615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hangingPunct="1">
              <a:lnSpc>
                <a:spcPct val="100000"/>
              </a:lnSpc>
            </a:pPr>
            <a:r>
              <a:rPr lang="de-DE" sz="4400" dirty="0" err="1" smtClean="0">
                <a:solidFill>
                  <a:srgbClr val="000000"/>
                </a:solidFill>
                <a:latin typeface="Calibri" charset="0"/>
              </a:rPr>
              <a:t>Architecture</a:t>
            </a:r>
            <a:endParaRPr lang="de-DE" sz="4400" dirty="0">
              <a:solidFill>
                <a:srgbClr val="000000"/>
              </a:solidFill>
              <a:latin typeface="Calibri" charset="0"/>
            </a:endParaRPr>
          </a:p>
        </p:txBody>
      </p:sp>
      <p:sp>
        <p:nvSpPr>
          <p:cNvPr id="2" name="Datumsplatzhalter 1"/>
          <p:cNvSpPr>
            <a:spLocks noGrp="1"/>
          </p:cNvSpPr>
          <p:nvPr>
            <p:ph type="dt" idx="10"/>
          </p:nvPr>
        </p:nvSpPr>
        <p:spPr/>
        <p:txBody>
          <a:bodyPr/>
          <a:lstStyle/>
          <a:p>
            <a:pPr>
              <a:defRPr/>
            </a:pPr>
            <a:fld id="{2AAC3DAF-025D-447E-9C98-97C407D815B1}" type="datetime1">
              <a:rPr lang="de-DE" smtClean="0"/>
              <a:t>12.06.2012</a:t>
            </a:fld>
            <a:endParaRPr lang="de-AT"/>
          </a:p>
        </p:txBody>
      </p:sp>
      <p:sp>
        <p:nvSpPr>
          <p:cNvPr id="3" name="Foliennummernplatzhalter 2"/>
          <p:cNvSpPr>
            <a:spLocks noGrp="1"/>
          </p:cNvSpPr>
          <p:nvPr>
            <p:ph type="sldNum" idx="11"/>
          </p:nvPr>
        </p:nvSpPr>
        <p:spPr/>
        <p:txBody>
          <a:bodyPr/>
          <a:lstStyle/>
          <a:p>
            <a:pPr>
              <a:defRPr/>
            </a:pPr>
            <a:fld id="{645DEDA9-89AC-431C-94ED-F92ECA179B63}" type="slidenum">
              <a:rPr lang="de-AT" smtClean="0"/>
              <a:pPr>
                <a:defRPr/>
              </a:pPr>
              <a:t>6</a:t>
            </a:fld>
            <a:endParaRPr lang="de-AT"/>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8848" y="969318"/>
            <a:ext cx="7089576" cy="5317182"/>
          </a:xfrm>
          <a:prstGeom prst="rect">
            <a:avLst/>
          </a:prstGeom>
        </p:spPr>
      </p:pic>
      <p:sp>
        <p:nvSpPr>
          <p:cNvPr id="5" name="Textfeld 4"/>
          <p:cNvSpPr txBox="1"/>
          <p:nvPr/>
        </p:nvSpPr>
        <p:spPr>
          <a:xfrm>
            <a:off x="1187624" y="2924944"/>
            <a:ext cx="1361014" cy="369332"/>
          </a:xfrm>
          <a:prstGeom prst="rect">
            <a:avLst/>
          </a:prstGeom>
          <a:noFill/>
        </p:spPr>
        <p:txBody>
          <a:bodyPr wrap="none" rtlCol="0">
            <a:spAutoFit/>
          </a:bodyPr>
          <a:lstStyle/>
          <a:p>
            <a:r>
              <a:rPr lang="de-AT" b="1" dirty="0" smtClean="0"/>
              <a:t>Workstation</a:t>
            </a:r>
            <a:endParaRPr lang="en-GB" b="1" dirty="0"/>
          </a:p>
        </p:txBody>
      </p:sp>
      <p:sp>
        <p:nvSpPr>
          <p:cNvPr id="8" name="Textfeld 7"/>
          <p:cNvSpPr txBox="1"/>
          <p:nvPr/>
        </p:nvSpPr>
        <p:spPr>
          <a:xfrm>
            <a:off x="5076056" y="2585988"/>
            <a:ext cx="975011" cy="369332"/>
          </a:xfrm>
          <a:prstGeom prst="rect">
            <a:avLst/>
          </a:prstGeom>
          <a:noFill/>
        </p:spPr>
        <p:txBody>
          <a:bodyPr wrap="none" rtlCol="0">
            <a:spAutoFit/>
          </a:bodyPr>
          <a:lstStyle/>
          <a:p>
            <a:r>
              <a:rPr lang="de-AT" b="1" dirty="0" smtClean="0"/>
              <a:t>Browser</a:t>
            </a:r>
            <a:endParaRPr lang="en-GB" b="1" dirty="0"/>
          </a:p>
        </p:txBody>
      </p:sp>
      <p:sp>
        <p:nvSpPr>
          <p:cNvPr id="9" name="Textfeld 8"/>
          <p:cNvSpPr txBox="1"/>
          <p:nvPr/>
        </p:nvSpPr>
        <p:spPr>
          <a:xfrm>
            <a:off x="1857763" y="5934844"/>
            <a:ext cx="1077987" cy="369332"/>
          </a:xfrm>
          <a:prstGeom prst="rect">
            <a:avLst/>
          </a:prstGeom>
          <a:noFill/>
        </p:spPr>
        <p:txBody>
          <a:bodyPr wrap="none" rtlCol="0">
            <a:spAutoFit/>
          </a:bodyPr>
          <a:lstStyle/>
          <a:p>
            <a:r>
              <a:rPr lang="de-AT" b="1" dirty="0" smtClean="0"/>
              <a:t>Database</a:t>
            </a:r>
            <a:endParaRPr lang="en-GB" b="1" dirty="0"/>
          </a:p>
        </p:txBody>
      </p:sp>
      <p:sp>
        <p:nvSpPr>
          <p:cNvPr id="10" name="Textfeld 9"/>
          <p:cNvSpPr txBox="1"/>
          <p:nvPr/>
        </p:nvSpPr>
        <p:spPr>
          <a:xfrm>
            <a:off x="4932040" y="5934844"/>
            <a:ext cx="1272849" cy="369332"/>
          </a:xfrm>
          <a:prstGeom prst="rect">
            <a:avLst/>
          </a:prstGeom>
          <a:noFill/>
        </p:spPr>
        <p:txBody>
          <a:bodyPr wrap="none" rtlCol="0">
            <a:spAutoFit/>
          </a:bodyPr>
          <a:lstStyle/>
          <a:p>
            <a:r>
              <a:rPr lang="de-AT" b="1" dirty="0" smtClean="0"/>
              <a:t>Web </a:t>
            </a:r>
            <a:r>
              <a:rPr lang="de-AT" b="1" dirty="0" err="1" smtClean="0"/>
              <a:t>server</a:t>
            </a:r>
            <a:endParaRPr lang="en-GB" b="1" dirty="0"/>
          </a:p>
        </p:txBody>
      </p:sp>
    </p:spTree>
    <p:extLst>
      <p:ext uri="{BB962C8B-B14F-4D97-AF65-F5344CB8AC3E}">
        <p14:creationId xmlns:p14="http://schemas.microsoft.com/office/powerpoint/2010/main" val="635496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Customer </a:t>
            </a:r>
            <a:r>
              <a:rPr lang="de-AT" dirty="0" err="1" smtClean="0"/>
              <a:t>presenation</a:t>
            </a:r>
            <a:endParaRPr lang="en-GB" dirty="0"/>
          </a:p>
        </p:txBody>
      </p:sp>
      <p:sp>
        <p:nvSpPr>
          <p:cNvPr id="3" name="Inhaltsplatzhalter 2"/>
          <p:cNvSpPr>
            <a:spLocks noGrp="1"/>
          </p:cNvSpPr>
          <p:nvPr>
            <p:ph idx="1"/>
          </p:nvPr>
        </p:nvSpPr>
        <p:spPr/>
        <p:txBody>
          <a:bodyPr/>
          <a:lstStyle/>
          <a:p>
            <a:pPr marL="457200" indent="-457200"/>
            <a:r>
              <a:rPr lang="de-AT" dirty="0"/>
              <a:t>Demonstration </a:t>
            </a:r>
            <a:r>
              <a:rPr lang="de-AT" dirty="0" err="1"/>
              <a:t>of</a:t>
            </a:r>
            <a:r>
              <a:rPr lang="de-AT" dirty="0"/>
              <a:t> </a:t>
            </a:r>
            <a:r>
              <a:rPr lang="de-AT" dirty="0" err="1"/>
              <a:t>the</a:t>
            </a:r>
            <a:r>
              <a:rPr lang="de-AT" dirty="0"/>
              <a:t> </a:t>
            </a:r>
            <a:r>
              <a:rPr lang="de-AT" dirty="0" err="1"/>
              <a:t>program</a:t>
            </a:r>
            <a:endParaRPr lang="de-AT" dirty="0"/>
          </a:p>
          <a:p>
            <a:pPr marL="457200" indent="-457200"/>
            <a:r>
              <a:rPr lang="de-AT" dirty="0" err="1"/>
              <a:t>Screencast</a:t>
            </a:r>
            <a:endParaRPr lang="de-AT" dirty="0"/>
          </a:p>
          <a:p>
            <a:pPr marL="457200" indent="-457200"/>
            <a:r>
              <a:rPr lang="de-AT" dirty="0" smtClean="0"/>
              <a:t>Summary</a:t>
            </a:r>
            <a:endParaRPr lang="de-AT" dirty="0"/>
          </a:p>
          <a:p>
            <a:pPr marL="0" indent="0">
              <a:buNone/>
            </a:pPr>
            <a:endParaRPr lang="en-GB" dirty="0"/>
          </a:p>
        </p:txBody>
      </p:sp>
      <p:sp>
        <p:nvSpPr>
          <p:cNvPr id="4" name="Datumsplatzhalter 3"/>
          <p:cNvSpPr>
            <a:spLocks noGrp="1"/>
          </p:cNvSpPr>
          <p:nvPr>
            <p:ph type="dt" sz="half" idx="10"/>
          </p:nvPr>
        </p:nvSpPr>
        <p:spPr/>
        <p:txBody>
          <a:bodyPr/>
          <a:lstStyle/>
          <a:p>
            <a:fld id="{281C52AE-42A8-4426-ADA6-159E569D9194}"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7</a:t>
            </a:fld>
            <a:endParaRPr lang="de-DE"/>
          </a:p>
        </p:txBody>
      </p:sp>
    </p:spTree>
    <p:extLst>
      <p:ext uri="{BB962C8B-B14F-4D97-AF65-F5344CB8AC3E}">
        <p14:creationId xmlns:p14="http://schemas.microsoft.com/office/powerpoint/2010/main" val="8054434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Demo</a:t>
            </a:r>
          </a:p>
        </p:txBody>
      </p:sp>
      <p:sp>
        <p:nvSpPr>
          <p:cNvPr id="7171"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2" name="Datumsplatzhalter 1"/>
          <p:cNvSpPr>
            <a:spLocks noGrp="1"/>
          </p:cNvSpPr>
          <p:nvPr>
            <p:ph type="dt" sz="half" idx="10"/>
          </p:nvPr>
        </p:nvSpPr>
        <p:spPr/>
        <p:txBody>
          <a:bodyPr/>
          <a:lstStyle/>
          <a:p>
            <a:fld id="{242661BE-E197-478B-8880-FFCB3285A31E}"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8</a:t>
            </a:fld>
            <a:endParaRPr lang="de-DE"/>
          </a:p>
        </p:txBody>
      </p:sp>
    </p:spTree>
    <p:extLst>
      <p:ext uri="{BB962C8B-B14F-4D97-AF65-F5344CB8AC3E}">
        <p14:creationId xmlns:p14="http://schemas.microsoft.com/office/powerpoint/2010/main" val="18407090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err="1" smtClean="0"/>
              <a:t>Screencast</a:t>
            </a:r>
            <a:endParaRPr lang="de-DE" sz="4400" dirty="0" smtClean="0"/>
          </a:p>
        </p:txBody>
      </p:sp>
      <p:sp>
        <p:nvSpPr>
          <p:cNvPr id="13315"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2" name="Datumsplatzhalter 1"/>
          <p:cNvSpPr>
            <a:spLocks noGrp="1"/>
          </p:cNvSpPr>
          <p:nvPr>
            <p:ph type="dt" sz="half" idx="10"/>
          </p:nvPr>
        </p:nvSpPr>
        <p:spPr/>
        <p:txBody>
          <a:bodyPr/>
          <a:lstStyle/>
          <a:p>
            <a:fld id="{51C715E3-9F4C-4B5F-807F-BEF490CBEA66}"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9</a:t>
            </a:fld>
            <a:endParaRPr lang="de-DE"/>
          </a:p>
        </p:txBody>
      </p:sp>
    </p:spTree>
    <p:extLst>
      <p:ext uri="{BB962C8B-B14F-4D97-AF65-F5344CB8AC3E}">
        <p14:creationId xmlns:p14="http://schemas.microsoft.com/office/powerpoint/2010/main" val="8704781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2916</Words>
  <Application>Microsoft Office PowerPoint</Application>
  <PresentationFormat>Bildschirmpräsentation (4:3)</PresentationFormat>
  <Paragraphs>559</Paragraphs>
  <Slides>47</Slides>
  <Notes>39</Notes>
  <HiddenSlides>0</HiddenSlides>
  <MMClips>0</MMClips>
  <ScaleCrop>false</ScaleCrop>
  <HeadingPairs>
    <vt:vector size="4" baseType="variant">
      <vt:variant>
        <vt:lpstr>Design</vt:lpstr>
      </vt:variant>
      <vt:variant>
        <vt:i4>1</vt:i4>
      </vt:variant>
      <vt:variant>
        <vt:lpstr>Folientitel</vt:lpstr>
      </vt:variant>
      <vt:variant>
        <vt:i4>47</vt:i4>
      </vt:variant>
    </vt:vector>
  </HeadingPairs>
  <TitlesOfParts>
    <vt:vector size="48" baseType="lpstr">
      <vt:lpstr>Larissa-Design</vt:lpstr>
      <vt:lpstr>Roomanizer</vt:lpstr>
      <vt:lpstr>Agenda</vt:lpstr>
      <vt:lpstr>Team</vt:lpstr>
      <vt:lpstr>Introduction</vt:lpstr>
      <vt:lpstr>PowerPoint-Präsentation</vt:lpstr>
      <vt:lpstr>PowerPoint-Präsentation</vt:lpstr>
      <vt:lpstr>Customer presenation</vt:lpstr>
      <vt:lpstr>Demo</vt:lpstr>
      <vt:lpstr>Screencast</vt:lpstr>
      <vt:lpstr>Summary</vt:lpstr>
      <vt:lpstr>Technical presentation</vt:lpstr>
      <vt:lpstr>Overview</vt:lpstr>
      <vt:lpstr>Unified Process</vt:lpstr>
      <vt:lpstr>Layer</vt:lpstr>
      <vt:lpstr>Layer</vt:lpstr>
      <vt:lpstr>Layer</vt:lpstr>
      <vt:lpstr>Layer</vt:lpstr>
      <vt:lpstr>Layer</vt:lpstr>
      <vt:lpstr>Layer</vt:lpstr>
      <vt:lpstr>Layer</vt:lpstr>
      <vt:lpstr>Database</vt:lpstr>
      <vt:lpstr>Object orientation</vt:lpstr>
      <vt:lpstr>Hibernate - an overview</vt:lpstr>
      <vt:lpstr>Advantages</vt:lpstr>
      <vt:lpstr>Transactions</vt:lpstr>
      <vt:lpstr>Mapping done by Annotations</vt:lpstr>
      <vt:lpstr>Dynamic Mapper</vt:lpstr>
      <vt:lpstr>Benefits</vt:lpstr>
      <vt:lpstr>Pitfalls and requirements</vt:lpstr>
      <vt:lpstr>Development</vt:lpstr>
      <vt:lpstr>Functionality</vt:lpstr>
      <vt:lpstr>State Pattern</vt:lpstr>
      <vt:lpstr>State Pattern - Structure</vt:lpstr>
      <vt:lpstr>State Pattern - Advantages</vt:lpstr>
      <vt:lpstr>Swing GUI</vt:lpstr>
      <vt:lpstr>Integration</vt:lpstr>
      <vt:lpstr>Integration</vt:lpstr>
      <vt:lpstr>Integration of the GUI-Components</vt:lpstr>
      <vt:lpstr>Java Server Faces (JSF)</vt:lpstr>
      <vt:lpstr>JSF</vt:lpstr>
      <vt:lpstr>JSF</vt:lpstr>
      <vt:lpstr>JSF - Architecture</vt:lpstr>
      <vt:lpstr>PowerPoint-Präsentation</vt:lpstr>
      <vt:lpstr>Project management</vt:lpstr>
      <vt:lpstr>Outlook</vt:lpstr>
      <vt:lpstr>Summary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Roomanizer</dc:title>
  <dc:creator>Chris</dc:creator>
  <cp:lastModifiedBy>Chris</cp:lastModifiedBy>
  <cp:revision>103</cp:revision>
  <dcterms:created xsi:type="dcterms:W3CDTF">2012-06-05T12:52:39Z</dcterms:created>
  <dcterms:modified xsi:type="dcterms:W3CDTF">2012-06-12T18:56:00Z</dcterms:modified>
</cp:coreProperties>
</file>