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86" r:id="rId4"/>
    <p:sldId id="322" r:id="rId5"/>
    <p:sldId id="323" r:id="rId6"/>
    <p:sldId id="324" r:id="rId7"/>
    <p:sldId id="325" r:id="rId8"/>
    <p:sldId id="326" r:id="rId9"/>
    <p:sldId id="327" r:id="rId10"/>
    <p:sldId id="328" r:id="rId11"/>
    <p:sldId id="329" r:id="rId12"/>
    <p:sldId id="330" r:id="rId13"/>
    <p:sldId id="331"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9" r:id="rId31"/>
    <p:sldId id="320" r:id="rId32"/>
    <p:sldId id="321" r:id="rId33"/>
    <p:sldId id="272" r:id="rId34"/>
    <p:sldId id="294" r:id="rId35"/>
    <p:sldId id="295" r:id="rId36"/>
    <p:sldId id="296" r:id="rId37"/>
    <p:sldId id="297" r:id="rId38"/>
    <p:sldId id="298" r:id="rId39"/>
    <p:sldId id="299" r:id="rId40"/>
    <p:sldId id="316" r:id="rId41"/>
    <p:sldId id="317" r:id="rId42"/>
    <p:sldId id="318" r:id="rId43"/>
    <p:sldId id="285" r:id="rId4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8273" autoAdjust="0"/>
  </p:normalViewPr>
  <p:slideViewPr>
    <p:cSldViewPr>
      <p:cViewPr>
        <p:scale>
          <a:sx n="100" d="100"/>
          <a:sy n="100" d="100"/>
        </p:scale>
        <p:origin x="-1104" y="408"/>
      </p:cViewPr>
      <p:guideLst>
        <p:guide orient="horz" pos="2160"/>
        <p:guide pos="2880"/>
      </p:guideLst>
    </p:cSldViewPr>
  </p:slideViewPr>
  <p:outlineViewPr>
    <p:cViewPr>
      <p:scale>
        <a:sx n="33" d="100"/>
        <a:sy n="33" d="100"/>
      </p:scale>
      <p:origin x="0" y="100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11/06/2012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Page </a:t>
            </a:r>
            <a:r>
              <a:rPr lang="de-AT" dirty="0" err="1" smtClean="0"/>
              <a:t>numbers</a:t>
            </a:r>
            <a:r>
              <a:rPr lang="de-AT" dirty="0" smtClean="0"/>
              <a:t>…</a:t>
            </a:r>
          </a:p>
          <a:p>
            <a:r>
              <a:rPr lang="de-AT" dirty="0" smtClean="0"/>
              <a:t>Flipchart </a:t>
            </a:r>
            <a:r>
              <a:rPr lang="de-AT" smtClean="0"/>
              <a:t>oder</a:t>
            </a:r>
            <a:r>
              <a:rPr lang="de-AT" baseline="0" smtClean="0"/>
              <a:t> Ähnliches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p:spPr>
        <p:txBody>
          <a:bodyPr/>
          <a:lstStyle/>
          <a:p>
            <a:r>
              <a:rPr lang="en-US" smtClean="0"/>
              <a:t> When you have done this, it is possible to show the user a created invoice as PDF.  The PDF feature does not need another program to display the invoices.  In addition it is possible to print out the PDFs and to save the invoice somewhere else than on the hard disk.</a:t>
            </a:r>
            <a:endParaRPr lang="de-AT" smtClean="0"/>
          </a:p>
          <a:p>
            <a:endParaRPr lang="de-AT" smtClean="0"/>
          </a:p>
        </p:txBody>
      </p:sp>
      <p:sp>
        <p:nvSpPr>
          <p:cNvPr id="26628"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741935B-EE42-4422-AEC4-D4F6C4E03ABD}"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7651" name="Rectangle 1"/>
          <p:cNvSpPr>
            <a:spLocks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8675" name="Rectangle 1"/>
          <p:cNvSpPr>
            <a:spLocks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p:spPr>
        <p:txBody>
          <a:bodyPr/>
          <a:lstStyle/>
          <a:p>
            <a:r>
              <a:rPr lang="en-US" smtClean="0"/>
              <a:t>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followd by the implementation and by testing.</a:t>
            </a:r>
            <a:endParaRPr lang="de-AT" smtClean="0"/>
          </a:p>
          <a:p>
            <a:r>
              <a:rPr lang="en-US" smtClean="0"/>
              <a:t>The second Timebox from the 01. of May to the 28 of may was focused on the Integration of other implemented usecases and the implementation of a second one</a:t>
            </a:r>
            <a:endParaRPr lang="de-AT" smtClean="0"/>
          </a:p>
          <a:p>
            <a:r>
              <a:rPr lang="en-US" smtClean="0"/>
              <a:t>The last Timebox from 28 of May to the 15 of June consisted of the implantation of an reservation which you can perform online.</a:t>
            </a:r>
            <a:endParaRPr lang="de-AT" smtClean="0"/>
          </a:p>
          <a:p>
            <a:r>
              <a:rPr lang="en-US" smtClean="0"/>
              <a:t> </a:t>
            </a:r>
            <a:endParaRPr lang="de-AT" smtClean="0"/>
          </a:p>
        </p:txBody>
      </p:sp>
      <p:sp>
        <p:nvSpPr>
          <p:cNvPr id="2970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DF000582-1938-476B-8139-BD9AE156EAEB}" type="slidenum">
              <a:rPr lang="de-AT" smtClean="0">
                <a:solidFill>
                  <a:srgbClr val="000000"/>
                </a:solidFill>
                <a:latin typeface="Times New Roman" pitchFamily="16" charset="0"/>
              </a:rPr>
              <a:pPr eaLnBrk="1"/>
              <a:t>13</a:t>
            </a:fld>
            <a:endParaRPr lang="de-AT" smtClean="0">
              <a:solidFill>
                <a:srgbClr val="000000"/>
              </a:solidFill>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14</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16</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Eventually</a:t>
            </a:r>
            <a:r>
              <a:rPr lang="de-DE" dirty="0" smtClean="0"/>
              <a:t> </a:t>
            </a:r>
            <a:r>
              <a:rPr lang="de-DE" dirty="0" err="1" smtClean="0"/>
              <a:t>statepattern-example</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20</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21</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22</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26</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27</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smtClean="0"/>
              <a:t> (http://en.wikipedia.org/wiki/Self_(programming_language))</a:t>
            </a:r>
            <a:endParaRPr lang="de-AT" baseline="0" dirty="0" smtClean="0"/>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30</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32</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33</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34</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37</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40</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Project Trend</a:t>
            </a:r>
          </a:p>
          <a:p>
            <a:pPr eaLnBrk="1">
              <a:spcBef>
                <a:spcPct val="0"/>
              </a:spcBef>
            </a:pPr>
            <a:endParaRPr lang="de-AT" sz="2000">
              <a:latin typeface="Arial" charset="0"/>
              <a:ea typeface="SimSun" charset="-122"/>
            </a:endParaRPr>
          </a:p>
          <a:p>
            <a:pPr eaLnBrk="1">
              <a:spcBef>
                <a:spcPct val="0"/>
              </a:spcBef>
            </a:pPr>
            <a:r>
              <a:rPr lang="de-AT" sz="2000">
                <a:latin typeface="Arial" charset="0"/>
                <a:ea typeface="SimSun" charset="-122"/>
              </a:rPr>
              <a:t>Zeitplan, …</a:t>
            </a:r>
          </a:p>
          <a:p>
            <a:pPr eaLnBrk="1">
              <a:spcBef>
                <a:spcPct val="0"/>
              </a:spcBef>
            </a:pPr>
            <a:endParaRPr lang="de-AT" sz="2000">
              <a:latin typeface="Arial" charset="0"/>
              <a:ea typeface="SimSun" charset="-122"/>
            </a:endParaRPr>
          </a:p>
          <a:p>
            <a:pPr eaLnBrk="1" hangingPunct="1">
              <a:spcBef>
                <a:spcPct val="0"/>
              </a:spcBef>
            </a:pPr>
            <a:r>
              <a:rPr lang="de-AT" sz="2000">
                <a:latin typeface="Arial" charset="0"/>
                <a:ea typeface="SimSun" charset="-122"/>
              </a:rPr>
              <a:t>Developement, trend, improvements?</a:t>
            </a:r>
          </a:p>
          <a:p>
            <a:pPr eaLnBrk="1" hangingPunct="1">
              <a:spcBef>
                <a:spcPct val="0"/>
              </a:spcBef>
            </a:pPr>
            <a:endParaRPr lang="de-AT" sz="200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40</a:t>
            </a:fld>
            <a:endParaRPr lang="de-AT">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41</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41</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42</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de-AT" sz="200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42</a:t>
            </a:fld>
            <a:endParaRPr lang="de-AT">
              <a:solidFill>
                <a:srgbClr val="000000"/>
              </a:solidFill>
              <a:latin typeface="+mn-l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37993557-32F8-4088-A4A5-D5D91DEF8358}" type="slidenum">
              <a:rPr lang="de-AT" smtClean="0">
                <a:solidFill>
                  <a:srgbClr val="000000"/>
                </a:solidFill>
                <a:latin typeface="Times New Roman" pitchFamily="16" charset="0"/>
              </a:rPr>
              <a:pPr eaLnBrk="1"/>
              <a:t>4</a:t>
            </a:fld>
            <a:endParaRPr lang="de-AT" smtClean="0">
              <a:solidFill>
                <a:srgbClr val="000000"/>
              </a:solidFill>
              <a:latin typeface="Times New Roman" pitchFamily="16" charset="0"/>
            </a:endParaRPr>
          </a:p>
        </p:txBody>
      </p:sp>
      <p:sp>
        <p:nvSpPr>
          <p:cNvPr id="20483" name="Rectangle 1"/>
          <p:cNvSpPr>
            <a:spLocks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a:spLocks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Projektvorstellung: um was geht es?</a:t>
            </a:r>
          </a:p>
          <a:p>
            <a:pPr eaLnBrk="1">
              <a:spcBef>
                <a:spcPct val="0"/>
              </a:spcBef>
            </a:pPr>
            <a:endParaRPr lang="de-AT" sz="2000" smtClean="0">
              <a:latin typeface="Arial" charset="0"/>
              <a:ea typeface="SimSun" charset="-122"/>
            </a:endParaRPr>
          </a:p>
          <a:p>
            <a:pPr eaLnBrk="1">
              <a:spcBef>
                <a:spcPct val="0"/>
              </a:spcBef>
            </a:pPr>
            <a:r>
              <a:rPr lang="de-AT" sz="2000" smtClean="0">
                <a:latin typeface="Arial" charset="0"/>
                <a:ea typeface="SimSun" charset="-122"/>
              </a:rPr>
              <a:t>Requirements, Pflichtenheft, was wurde gemacht, was kann der Kunde aktuell machen (erweiterbar/module)</a:t>
            </a:r>
          </a:p>
          <a:p>
            <a:pPr eaLnBrk="1">
              <a:spcBef>
                <a:spcPct val="0"/>
              </a:spcBef>
            </a:pPr>
            <a:endParaRPr lang="de-AT" sz="2000" smtClean="0">
              <a:latin typeface="Arial" charset="0"/>
              <a:ea typeface="SimSun" charset="-122"/>
            </a:endParaRPr>
          </a:p>
          <a:p>
            <a:pPr eaLnBrk="1">
              <a:spcBef>
                <a:spcPct val="0"/>
              </a:spcBef>
            </a:pPr>
            <a:endParaRPr lang="de-AT" sz="2000" smtClean="0">
              <a:latin typeface="Arial" charset="0"/>
              <a:ea typeface="SimSun" charset="-122"/>
            </a:endParaRPr>
          </a:p>
          <a:p>
            <a:pPr eaLnBrk="1">
              <a:spcBef>
                <a:spcPct val="0"/>
              </a:spcBef>
            </a:pPr>
            <a:r>
              <a:rPr lang="de-AT" sz="2000" smtClean="0">
                <a:latin typeface="Arial" charset="0"/>
                <a:ea typeface="SimSun" charset="-122"/>
              </a:rPr>
              <a:t>Demo inhaltsverzeichnis ?!?!?!???</a:t>
            </a:r>
          </a:p>
          <a:p>
            <a:pPr eaLnBrk="1">
              <a:spcBef>
                <a:spcPct val="0"/>
              </a:spcBef>
            </a:pPr>
            <a:endParaRPr lang="de-AT" sz="2000" smtClean="0">
              <a:latin typeface="Arial" charset="0"/>
              <a:ea typeface="SimSun" charset="-122"/>
            </a:endParaRPr>
          </a:p>
        </p:txBody>
      </p:sp>
      <p:sp>
        <p:nvSpPr>
          <p:cNvPr id="4301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8986603E-9964-47F7-BC3D-DF4856A46EC4}" type="slidenum">
              <a:rPr lang="de-AT">
                <a:solidFill>
                  <a:srgbClr val="000000"/>
                </a:solidFill>
                <a:latin typeface="+mn-lt" charset="0"/>
              </a:rPr>
              <a:pPr hangingPunct="1">
                <a:lnSpc>
                  <a:spcPct val="100000"/>
                </a:lnSpc>
                <a:defRPr/>
              </a:pPr>
              <a:t>4</a:t>
            </a:fld>
            <a:endParaRPr lang="de-AT">
              <a:solidFill>
                <a:srgbClr val="000000"/>
              </a:solidFill>
              <a:latin typeface="+mn-lt"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43</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
        <p:nvSpPr>
          <p:cNvPr id="21507" name="Rectangle 1"/>
          <p:cNvSpPr>
            <a:spLocks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smtClean="0">
                <a:latin typeface="Arial" charset="0"/>
                <a:ea typeface="SimSun" charset="-122"/>
              </a:rPr>
              <a:t>Programm ausführen – vorstellen  Konzept (Hubert R.) Mitglieder: ….</a:t>
            </a:r>
          </a:p>
          <a:p>
            <a:pPr marL="169863" indent="-169863" eaLnBrk="1">
              <a:spcBef>
                <a:spcPct val="0"/>
              </a:spcBef>
            </a:pPr>
            <a:endParaRPr lang="de-AT" sz="2000" smtClean="0">
              <a:latin typeface="Arial" charset="0"/>
              <a:ea typeface="SimSun" charset="-122"/>
            </a:endParaRPr>
          </a:p>
          <a:p>
            <a:pPr marL="169863" indent="-169863" eaLnBrk="1">
              <a:spcBef>
                <a:spcPct val="0"/>
              </a:spcBef>
              <a:buSzPct val="45000"/>
              <a:buFont typeface="StarSymbol" charset="0"/>
              <a:buChar char="-"/>
            </a:pPr>
            <a:r>
              <a:rPr lang="de-AT" sz="2000" smtClean="0">
                <a:latin typeface="Arial" charset="0"/>
                <a:ea typeface="SimSun" charset="-122"/>
              </a:rPr>
              <a:t>Short cuts</a:t>
            </a:r>
          </a:p>
          <a:p>
            <a:pPr marL="169863" indent="-169863" eaLnBrk="1">
              <a:spcBef>
                <a:spcPct val="0"/>
              </a:spcBef>
              <a:buSzPct val="45000"/>
              <a:buFont typeface="StarSymbol" charset="0"/>
              <a:buChar char="-"/>
            </a:pPr>
            <a:r>
              <a:rPr lang="de-AT" sz="2000" smtClean="0">
                <a:latin typeface="Arial" charset="0"/>
                <a:ea typeface="SimSun" charset="-122"/>
              </a:rPr>
              <a:t>… sonstige Vorteile</a:t>
            </a:r>
          </a:p>
          <a:p>
            <a:pPr marL="169863" indent="-169863" eaLnBrk="1">
              <a:spcBef>
                <a:spcPct val="0"/>
              </a:spcBef>
              <a:buSzPct val="45000"/>
              <a:buFont typeface="StarSymbol" charset="0"/>
              <a:buChar char="-"/>
            </a:pPr>
            <a:r>
              <a:rPr lang="de-AT" sz="2000" smtClean="0">
                <a:latin typeface="Arial" charset="0"/>
                <a:ea typeface="SimSun" charset="-122"/>
              </a:rPr>
              <a:t>Mehrwert für Kunde</a:t>
            </a:r>
          </a:p>
          <a:p>
            <a:pPr marL="169863" indent="-169863" eaLnBrk="1">
              <a:spcBef>
                <a:spcPct val="0"/>
              </a:spcBef>
              <a:buSzPct val="45000"/>
              <a:buFont typeface="StarSymbol" charset="0"/>
              <a:buChar char="-"/>
            </a:pPr>
            <a:r>
              <a:rPr lang="de-AT" sz="200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5</a:t>
            </a:fld>
            <a:endParaRPr lang="de-AT">
              <a:solidFill>
                <a:srgbClr val="000000"/>
              </a:solidFill>
              <a:latin typeface="+mn-lt"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a:noFill/>
        </p:spPr>
        <p:txBody>
          <a:bodyPr/>
          <a:lstStyle/>
          <a:p>
            <a:r>
              <a:rPr lang="en-US" smtClean="0"/>
              <a:t>Here you can see the weather function. It is refreshed every 15 minutes, which makes it possible to detect spontaneous weather changes. We can also detect the current position of the user and download appropriate weather information for the next four days, by using his IP address.</a:t>
            </a:r>
            <a:endParaRPr lang="de-AT" smtClean="0"/>
          </a:p>
        </p:txBody>
      </p:sp>
      <p:sp>
        <p:nvSpPr>
          <p:cNvPr id="22532"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5E4CC80-09DB-4CF1-8022-633E342C44E0}"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p:spPr>
        <p:txBody>
          <a:bodyPr/>
          <a:lstStyle/>
          <a:p>
            <a:r>
              <a:rPr lang="en-US" smtClean="0"/>
              <a:t>This weather screen is available by using the Main Menu. It is used as the Navigation system of the program, and allows you to directly the main functions of the system. Since it is always displayed on top of the screen, it is always available and can be used from anywhere. Every button is provided with a shortcut and a matching picture, which helps the user to find the right menu-point quicker and to switch menu-points without using the mouse.</a:t>
            </a:r>
            <a:endParaRPr lang="de-AT" smtClean="0"/>
          </a:p>
          <a:p>
            <a:endParaRPr lang="de-AT" smtClean="0"/>
          </a:p>
          <a:p>
            <a:endParaRPr lang="de-AT" smtClean="0"/>
          </a:p>
        </p:txBody>
      </p:sp>
      <p:sp>
        <p:nvSpPr>
          <p:cNvPr id="2355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7E9E594-45AE-46DD-A121-48CE6C20392C}"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p:spPr>
        <p:txBody>
          <a:bodyPr/>
          <a:lstStyle/>
          <a:p>
            <a:r>
              <a:rPr lang="en-US" smtClean="0"/>
              <a:t>I just push the F4 button and we switch to the invoice - start - screen. Here you can choose the invoice u want to work with. If you have chosen your invoice, you can split and cancel the invoice. In this screen, you see all the invoice items, which belong to the selected habitations. Now it is possible to select single items or change the amount of items which should be paid, so you can split your invoice items and create different invoices. </a:t>
            </a:r>
            <a:br>
              <a:rPr lang="en-US" smtClean="0"/>
            </a:br>
            <a:r>
              <a:rPr lang="en-US" smtClean="0"/>
              <a:t>If you reduce the amount of the items, the other items won’t disappear. They just remain as open positions for the current habitation.</a:t>
            </a:r>
            <a:br>
              <a:rPr lang="en-US" smtClean="0"/>
            </a:br>
            <a:r>
              <a:rPr lang="en-US" smtClean="0"/>
              <a:t>So, as you can see, you can split the invoice just as you want. There are no restrictions, if a guest for example only wants to pay for a single drink, he can do it.</a:t>
            </a:r>
            <a:br>
              <a:rPr lang="en-US" smtClean="0"/>
            </a:br>
            <a:r>
              <a:rPr lang="en-US" smtClean="0"/>
              <a:t>This function is important when a guest wants to pay some items before he checks out or when there are different guests, who want to pay for their own services.</a:t>
            </a:r>
            <a:endParaRPr lang="de-AT" smtClean="0"/>
          </a:p>
          <a:p>
            <a:r>
              <a:rPr lang="en-US" smtClean="0"/>
              <a:t>In addition, it is possible to cancel single invoice items, if you got the necessary permissions to do so. When you press the cancel button, a pop-up appears, in which you can specify the amount of items that shall be cancelled.</a:t>
            </a:r>
            <a:endParaRPr lang="de-AT" smtClean="0"/>
          </a:p>
          <a:p>
            <a:r>
              <a:rPr lang="en-US" smtClean="0"/>
              <a:t>Now, when you are finished with the selection you can go back to see the intermediate invoice by pressing the “intermediate invoice” button.</a:t>
            </a:r>
            <a:endParaRPr lang="de-AT" smtClean="0"/>
          </a:p>
          <a:p>
            <a:endParaRPr lang="de-AT" smtClean="0"/>
          </a:p>
        </p:txBody>
      </p:sp>
      <p:sp>
        <p:nvSpPr>
          <p:cNvPr id="2458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A1B3C58-8A73-4B44-A6CA-F1B8E8DE42CA}"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p:spPr>
        <p:txBody>
          <a:bodyPr/>
          <a:lstStyle/>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endParaRPr lang="de-AT" smtClean="0"/>
          </a:p>
        </p:txBody>
      </p:sp>
      <p:sp>
        <p:nvSpPr>
          <p:cNvPr id="25604"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E248E1D-AEE9-45EF-A1FF-414A72A7FE27}"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11.06.2012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11.06.2012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11.06.2012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11.06.2012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No other program needed to display the invoices</a:t>
            </a:r>
            <a:endParaRPr lang="de-AT" dirty="0" smtClean="0"/>
          </a:p>
          <a:p>
            <a:pPr marL="457200" indent="-457200" eaLnBrk="1" hangingPunct="1">
              <a:buFont typeface="Arial" pitchFamily="34" charset="0"/>
              <a:buChar char="•"/>
              <a:defRPr/>
            </a:pPr>
            <a:r>
              <a:rPr lang="en-US" dirty="0" smtClean="0"/>
              <a:t>Able to print out the PDFs</a:t>
            </a:r>
            <a:endParaRPr lang="de-AT" dirty="0" smtClean="0"/>
          </a:p>
          <a:p>
            <a:pPr marL="457200" indent="-457200" eaLnBrk="1" hangingPunct="1">
              <a:buFont typeface="Arial" pitchFamily="34" charset="0"/>
              <a:buChar char="•"/>
              <a:defRPr/>
            </a:pPr>
            <a:r>
              <a:rPr lang="en-US" dirty="0" smtClean="0"/>
              <a:t>Save the invoice somewhere else than on the hard disk</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12292" name="Title 4"/>
          <p:cNvSpPr>
            <a:spLocks noGrp="1"/>
          </p:cNvSpPr>
          <p:nvPr>
            <p:ph type="title"/>
          </p:nvPr>
        </p:nvSpPr>
        <p:spPr/>
        <p:txBody>
          <a:bodyPr/>
          <a:lstStyle/>
          <a:p>
            <a:pPr eaLnBrk="1" hangingPunct="1"/>
            <a:endParaRPr lang="de-AT" smtClean="0"/>
          </a:p>
        </p:txBody>
      </p:sp>
      <p:sp>
        <p:nvSpPr>
          <p:cNvPr id="12293"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Pdf</a:t>
            </a:r>
          </a:p>
        </p:txBody>
      </p:sp>
    </p:spTree>
    <p:extLst>
      <p:ext uri="{BB962C8B-B14F-4D97-AF65-F5344CB8AC3E}">
        <p14:creationId xmlns:p14="http://schemas.microsoft.com/office/powerpoint/2010/main" val="18139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Tree>
    <p:extLst>
      <p:ext uri="{BB962C8B-B14F-4D97-AF65-F5344CB8AC3E}">
        <p14:creationId xmlns:p14="http://schemas.microsoft.com/office/powerpoint/2010/main" val="870478187"/>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Technical Overview</a:t>
            </a:r>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Git</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development environment</a:t>
            </a: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952875"/>
            <a:ext cx="3560763" cy="2189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5227022"/>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marL="457200" indent="-457200">
              <a:buFont typeface="Arial" charset="0"/>
              <a:buChar char="•"/>
            </a:pPr>
            <a:r>
              <a:rPr lang="de-AT" smtClean="0"/>
              <a:t>Initialisierung			27.02 - 26.03</a:t>
            </a:r>
          </a:p>
          <a:p>
            <a:pPr marL="457200" indent="-457200">
              <a:buFont typeface="Arial" charset="0"/>
              <a:buChar char="•"/>
            </a:pPr>
            <a:r>
              <a:rPr lang="de-AT" smtClean="0"/>
              <a:t>Timebox 1				27.04 - 30.04</a:t>
            </a:r>
          </a:p>
          <a:p>
            <a:pPr marL="457200" indent="-457200">
              <a:buFont typeface="Arial" charset="0"/>
              <a:buChar char="•"/>
            </a:pPr>
            <a:r>
              <a:rPr lang="de-AT" smtClean="0"/>
              <a:t>Timebox 2				01.05 - 28.05</a:t>
            </a:r>
          </a:p>
          <a:p>
            <a:pPr marL="457200" indent="-457200">
              <a:buFont typeface="Arial" charset="0"/>
              <a:buChar char="•"/>
            </a:pPr>
            <a:r>
              <a:rPr lang="de-AT" smtClean="0"/>
              <a:t>Timebox 3				28.05 - 15.06</a:t>
            </a:r>
          </a:p>
        </p:txBody>
      </p:sp>
      <p:sp>
        <p:nvSpPr>
          <p:cNvPr id="4" name="Date Placeholder 3"/>
          <p:cNvSpPr>
            <a:spLocks noGrp="1"/>
          </p:cNvSpPr>
          <p:nvPr>
            <p:ph type="dt" sz="quarter" idx="10"/>
          </p:nvPr>
        </p:nvSpPr>
        <p:spPr/>
        <p:txBody>
          <a:bodyPr/>
          <a:lstStyle/>
          <a:p>
            <a:pPr>
              <a:defRPr/>
            </a:pPr>
            <a:r>
              <a:rPr lang="de-AT" smtClean="0"/>
              <a:t>10.06.2012</a:t>
            </a:r>
            <a:endParaRPr lang="de-AT"/>
          </a:p>
        </p:txBody>
      </p:sp>
      <p:sp>
        <p:nvSpPr>
          <p:cNvPr id="15364"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Unified Process</a:t>
            </a:r>
          </a:p>
        </p:txBody>
      </p:sp>
    </p:spTree>
    <p:extLst>
      <p:ext uri="{BB962C8B-B14F-4D97-AF65-F5344CB8AC3E}">
        <p14:creationId xmlns:p14="http://schemas.microsoft.com/office/powerpoint/2010/main" val="413193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36792148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628457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Coordination</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Domainspecific</a:t>
            </a:r>
            <a:r>
              <a:rPr lang="de-DE" sz="2400" dirty="0"/>
              <a:t> </a:t>
            </a:r>
            <a:r>
              <a:rPr lang="de-DE" sz="2400" dirty="0" err="1"/>
              <a:t>cycle</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Domainobjects</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External</a:t>
            </a:r>
            <a:r>
              <a:rPr lang="de-DE" sz="2400" dirty="0"/>
              <a:t> </a:t>
            </a:r>
            <a:r>
              <a:rPr lang="de-DE" sz="2400" dirty="0" err="1"/>
              <a:t>mapping</a:t>
            </a:r>
            <a:r>
              <a:rPr lang="de-DE" sz="2400" dirty="0"/>
              <a:t> </a:t>
            </a:r>
            <a:r>
              <a:rPr lang="de-DE" sz="2400" dirty="0" err="1"/>
              <a:t>layer</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Translation DB-</a:t>
            </a:r>
            <a:r>
              <a:rPr lang="de-DE" sz="2400" dirty="0" err="1"/>
              <a:t>objects</a:t>
            </a:r>
            <a:r>
              <a:rPr lang="de-DE" sz="2400" dirty="0"/>
              <a:t> ↔ </a:t>
            </a:r>
            <a:r>
              <a:rPr lang="de-DE" sz="2400" dirty="0" err="1"/>
              <a:t>Domainobjects</a:t>
            </a:r>
            <a:endParaRPr lang="de-DE" sz="2400" dirty="0"/>
          </a:p>
        </p:txBody>
      </p:sp>
    </p:spTree>
    <p:extLst>
      <p:ext uri="{BB962C8B-B14F-4D97-AF65-F5344CB8AC3E}">
        <p14:creationId xmlns:p14="http://schemas.microsoft.com/office/powerpoint/2010/main" val="20179696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External</a:t>
            </a:r>
            <a:r>
              <a:rPr lang="de-DE" dirty="0" smtClean="0"/>
              <a:t> </a:t>
            </a:r>
            <a:r>
              <a:rPr lang="de-DE" dirty="0" err="1" smtClean="0"/>
              <a:t>mapping</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Tree>
    <p:extLst>
      <p:ext uri="{BB962C8B-B14F-4D97-AF65-F5344CB8AC3E}">
        <p14:creationId xmlns:p14="http://schemas.microsoft.com/office/powerpoint/2010/main" val="3719725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Tree>
    <p:extLst>
      <p:ext uri="{BB962C8B-B14F-4D97-AF65-F5344CB8AC3E}">
        <p14:creationId xmlns:p14="http://schemas.microsoft.com/office/powerpoint/2010/main" val="1420330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smtClean="0"/>
              <a:t>...</a:t>
            </a:r>
            <a:endParaRPr lang="de-DE" dirty="0"/>
          </a:p>
        </p:txBody>
      </p:sp>
    </p:spTree>
    <p:extLst>
      <p:ext uri="{BB962C8B-B14F-4D97-AF65-F5344CB8AC3E}">
        <p14:creationId xmlns:p14="http://schemas.microsoft.com/office/powerpoint/2010/main" val="296013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55000" lnSpcReduction="20000"/>
          </a:bodyPr>
          <a:lstStyle/>
          <a:p>
            <a:r>
              <a:rPr lang="de-AT" dirty="0" smtClean="0">
                <a:solidFill>
                  <a:srgbClr val="FFC000"/>
                </a:solidFill>
              </a:rPr>
              <a:t>Team</a:t>
            </a:r>
          </a:p>
          <a:p>
            <a:r>
              <a:rPr lang="de-AT" dirty="0" err="1" smtClean="0">
                <a:solidFill>
                  <a:srgbClr val="FFC000"/>
                </a:solidFill>
              </a:rPr>
              <a:t>Introduction</a:t>
            </a:r>
            <a:endParaRPr lang="de-AT" dirty="0" smtClean="0">
              <a:solidFill>
                <a:srgbClr val="FFC000"/>
              </a:solidFill>
            </a:endParaRPr>
          </a:p>
          <a:p>
            <a:r>
              <a:rPr lang="de-AT" dirty="0" smtClean="0">
                <a:solidFill>
                  <a:srgbClr val="FFC000"/>
                </a:solidFill>
              </a:rPr>
              <a:t>Demonstration </a:t>
            </a:r>
            <a:r>
              <a:rPr lang="de-AT" dirty="0" err="1" smtClean="0">
                <a:solidFill>
                  <a:srgbClr val="FFC000"/>
                </a:solidFill>
              </a:rPr>
              <a:t>of</a:t>
            </a:r>
            <a:r>
              <a:rPr lang="de-AT" dirty="0" smtClean="0">
                <a:solidFill>
                  <a:srgbClr val="FFC000"/>
                </a:solidFill>
              </a:rPr>
              <a:t> </a:t>
            </a:r>
            <a:r>
              <a:rPr lang="de-AT" dirty="0" err="1" smtClean="0">
                <a:solidFill>
                  <a:srgbClr val="FFC000"/>
                </a:solidFill>
              </a:rPr>
              <a:t>th</a:t>
            </a:r>
            <a:r>
              <a:rPr lang="de-AT" dirty="0" err="1" smtClean="0">
                <a:solidFill>
                  <a:srgbClr val="FFC000"/>
                </a:solidFill>
              </a:rPr>
              <a:t>e</a:t>
            </a:r>
            <a:r>
              <a:rPr lang="de-AT" dirty="0" smtClean="0">
                <a:solidFill>
                  <a:srgbClr val="FFC000"/>
                </a:solidFill>
              </a:rPr>
              <a:t> </a:t>
            </a:r>
            <a:r>
              <a:rPr lang="de-AT" dirty="0" err="1" smtClean="0">
                <a:solidFill>
                  <a:srgbClr val="FFC000"/>
                </a:solidFill>
              </a:rPr>
              <a:t>program</a:t>
            </a:r>
            <a:endParaRPr lang="de-AT" dirty="0" smtClean="0">
              <a:solidFill>
                <a:srgbClr val="FFC000"/>
              </a:solidFill>
            </a:endParaRPr>
          </a:p>
          <a:p>
            <a:r>
              <a:rPr lang="de-AT" dirty="0" err="1" smtClean="0">
                <a:solidFill>
                  <a:srgbClr val="FFC000"/>
                </a:solidFill>
              </a:rPr>
              <a:t>Screencast</a:t>
            </a:r>
            <a:endParaRPr lang="de-AT" dirty="0" smtClean="0">
              <a:solidFill>
                <a:srgbClr val="FFC000"/>
              </a:solidFill>
            </a:endParaRPr>
          </a:p>
          <a:p>
            <a:r>
              <a:rPr lang="de-AT" dirty="0" smtClean="0">
                <a:solidFill>
                  <a:schemeClr val="accent3">
                    <a:lumMod val="50000"/>
                  </a:schemeClr>
                </a:solidFill>
              </a:rPr>
              <a:t>Layer</a:t>
            </a:r>
            <a:endParaRPr lang="de-AT" dirty="0" smtClean="0">
              <a:solidFill>
                <a:schemeClr val="accent3">
                  <a:lumMod val="50000"/>
                </a:schemeClr>
              </a:solidFill>
            </a:endParaRPr>
          </a:p>
          <a:p>
            <a:r>
              <a:rPr lang="de-AT" dirty="0" err="1" smtClean="0">
                <a:solidFill>
                  <a:schemeClr val="accent3">
                    <a:lumMod val="50000"/>
                  </a:schemeClr>
                </a:solidFill>
              </a:rPr>
              <a:t>Hibernate</a:t>
            </a:r>
            <a:endParaRPr lang="de-AT" dirty="0" smtClean="0">
              <a:solidFill>
                <a:schemeClr val="accent3">
                  <a:lumMod val="50000"/>
                </a:schemeClr>
              </a:solidFill>
            </a:endParaRPr>
          </a:p>
          <a:p>
            <a:r>
              <a:rPr lang="de-AT" dirty="0" smtClean="0">
                <a:solidFill>
                  <a:schemeClr val="accent3">
                    <a:lumMod val="50000"/>
                  </a:schemeClr>
                </a:solidFill>
              </a:rPr>
              <a:t>Dynamic Mapper</a:t>
            </a:r>
          </a:p>
          <a:p>
            <a:r>
              <a:rPr lang="de-AT" dirty="0" smtClean="0">
                <a:solidFill>
                  <a:schemeClr val="accent3">
                    <a:lumMod val="50000"/>
                  </a:schemeClr>
                </a:solidFill>
              </a:rPr>
              <a:t>State Pattern</a:t>
            </a:r>
          </a:p>
          <a:p>
            <a:r>
              <a:rPr lang="de-AT" dirty="0" smtClean="0">
                <a:solidFill>
                  <a:schemeClr val="accent3">
                    <a:lumMod val="50000"/>
                  </a:schemeClr>
                </a:solidFill>
              </a:rPr>
              <a:t>Swing GUI</a:t>
            </a:r>
          </a:p>
          <a:p>
            <a:r>
              <a:rPr lang="de-AT" dirty="0" smtClean="0">
                <a:solidFill>
                  <a:schemeClr val="accent3">
                    <a:lumMod val="50000"/>
                  </a:schemeClr>
                </a:solidFill>
              </a:rPr>
              <a:t>Integration </a:t>
            </a:r>
            <a:r>
              <a:rPr lang="de-AT" dirty="0" err="1" smtClean="0">
                <a:solidFill>
                  <a:schemeClr val="accent3">
                    <a:lumMod val="50000"/>
                  </a:schemeClr>
                </a:solidFill>
              </a:rPr>
              <a:t>external</a:t>
            </a:r>
            <a:r>
              <a:rPr lang="de-AT" dirty="0" smtClean="0">
                <a:solidFill>
                  <a:schemeClr val="accent3">
                    <a:lumMod val="50000"/>
                  </a:schemeClr>
                </a:solidFill>
              </a:rPr>
              <a:t> Software Modules</a:t>
            </a:r>
          </a:p>
          <a:p>
            <a:r>
              <a:rPr lang="de-AT" dirty="0" err="1" smtClean="0">
                <a:solidFill>
                  <a:schemeClr val="accent3">
                    <a:lumMod val="50000"/>
                  </a:schemeClr>
                </a:solidFill>
              </a:rPr>
              <a:t>JSf</a:t>
            </a:r>
            <a:r>
              <a:rPr lang="de-AT" dirty="0" smtClean="0">
                <a:solidFill>
                  <a:schemeClr val="accent3">
                    <a:lumMod val="50000"/>
                  </a:schemeClr>
                </a:solidFill>
              </a:rPr>
              <a:t> &amp;Ajax (web-reservation)</a:t>
            </a:r>
          </a:p>
          <a:p>
            <a:r>
              <a:rPr lang="de-AT" dirty="0" smtClean="0">
                <a:solidFill>
                  <a:srgbClr val="002060"/>
                </a:solidFill>
              </a:rPr>
              <a:t>Project </a:t>
            </a:r>
            <a:r>
              <a:rPr lang="de-AT" dirty="0" smtClean="0">
                <a:solidFill>
                  <a:srgbClr val="002060"/>
                </a:solidFill>
              </a:rPr>
              <a:t>Management</a:t>
            </a:r>
            <a:endParaRPr lang="de-AT" dirty="0" smtClean="0">
              <a:solidFill>
                <a:srgbClr val="002060"/>
              </a:solidFill>
            </a:endParaRPr>
          </a:p>
          <a:p>
            <a:r>
              <a:rPr lang="de-AT" dirty="0" smtClean="0">
                <a:solidFill>
                  <a:srgbClr val="002060"/>
                </a:solidFill>
              </a:rPr>
              <a:t>Outlook</a:t>
            </a:r>
          </a:p>
          <a:p>
            <a:r>
              <a:rPr lang="de-AT" dirty="0" smtClean="0">
                <a:solidFill>
                  <a:srgbClr val="002060"/>
                </a:solidFill>
              </a:rPr>
              <a:t>Summary</a:t>
            </a:r>
          </a:p>
          <a:p>
            <a:r>
              <a:rPr lang="de-AT" dirty="0" smtClean="0">
                <a:solidFill>
                  <a:srgbClr val="002060"/>
                </a:solidFill>
              </a:rPr>
              <a:t>End</a:t>
            </a:r>
          </a:p>
          <a:p>
            <a:endParaRPr lang="de-AT" dirty="0" smtClean="0"/>
          </a:p>
          <a:p>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err="1" smtClean="0"/>
              <a:t>Each</a:t>
            </a:r>
            <a:r>
              <a:rPr lang="de-DE" dirty="0" smtClean="0"/>
              <a:t> </a:t>
            </a:r>
            <a:r>
              <a:rPr lang="de-DE" dirty="0" err="1" smtClean="0"/>
              <a:t>controller</a:t>
            </a:r>
            <a:r>
              <a:rPr lang="de-DE" dirty="0" smtClean="0"/>
              <a:t> </a:t>
            </a:r>
            <a:r>
              <a:rPr lang="de-DE" dirty="0" err="1" smtClean="0"/>
              <a:t>implements</a:t>
            </a:r>
            <a:r>
              <a:rPr lang="de-DE" dirty="0"/>
              <a:t> </a:t>
            </a:r>
            <a:r>
              <a:rPr lang="de-DE" dirty="0" err="1" smtClean="0"/>
              <a:t>the</a:t>
            </a:r>
            <a:r>
              <a:rPr lang="de-DE" dirty="0" smtClean="0"/>
              <a:t> </a:t>
            </a:r>
            <a:r>
              <a:rPr lang="de-DE" dirty="0" err="1" smtClean="0"/>
              <a:t>state</a:t>
            </a:r>
            <a:r>
              <a:rPr lang="de-DE" dirty="0" smtClean="0"/>
              <a:t>-pattern</a:t>
            </a:r>
            <a:endParaRPr lang="de-DE" dirty="0"/>
          </a:p>
        </p:txBody>
      </p:sp>
    </p:spTree>
    <p:extLst>
      <p:ext uri="{BB962C8B-B14F-4D97-AF65-F5344CB8AC3E}">
        <p14:creationId xmlns:p14="http://schemas.microsoft.com/office/powerpoint/2010/main" val="107727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Hash </a:t>
            </a:r>
            <a:r>
              <a:rPr lang="de-AT" dirty="0" err="1" smtClean="0"/>
              <a:t>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Tree>
    <p:extLst>
      <p:ext uri="{BB962C8B-B14F-4D97-AF65-F5344CB8AC3E}">
        <p14:creationId xmlns:p14="http://schemas.microsoft.com/office/powerpoint/2010/main" val="2437694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Tree>
    <p:extLst>
      <p:ext uri="{BB962C8B-B14F-4D97-AF65-F5344CB8AC3E}">
        <p14:creationId xmlns:p14="http://schemas.microsoft.com/office/powerpoint/2010/main" val="91747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Tree>
    <p:extLst>
      <p:ext uri="{BB962C8B-B14F-4D97-AF65-F5344CB8AC3E}">
        <p14:creationId xmlns:p14="http://schemas.microsoft.com/office/powerpoint/2010/main" val="32804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Tree>
    <p:extLst>
      <p:ext uri="{BB962C8B-B14F-4D97-AF65-F5344CB8AC3E}">
        <p14:creationId xmlns:p14="http://schemas.microsoft.com/office/powerpoint/2010/main" val="7650271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Tree>
    <p:extLst>
      <p:ext uri="{BB962C8B-B14F-4D97-AF65-F5344CB8AC3E}">
        <p14:creationId xmlns:p14="http://schemas.microsoft.com/office/powerpoint/2010/main" val="131519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Tree>
    <p:extLst>
      <p:ext uri="{BB962C8B-B14F-4D97-AF65-F5344CB8AC3E}">
        <p14:creationId xmlns:p14="http://schemas.microsoft.com/office/powerpoint/2010/main" val="18501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Introduction</a:t>
            </a:r>
          </a:p>
        </p:txBody>
      </p:sp>
      <p:sp>
        <p:nvSpPr>
          <p:cNvPr id="61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6148" name="Text Box 2"/>
          <p:cNvSpPr txBox="1">
            <a:spLocks noChangeArrowheads="1"/>
          </p:cNvSpPr>
          <p:nvPr/>
        </p:nvSpPr>
        <p:spPr bwMode="auto">
          <a:xfrm>
            <a:off x="609600" y="1752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Requirements</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a:solidFill>
                  <a:srgbClr val="000000"/>
                </a:solidFill>
                <a:latin typeface="Calibri" charset="0"/>
              </a:rPr>
              <a:t>Pflichtenheft</a:t>
            </a: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expandability</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modules</a:t>
            </a:r>
            <a:endParaRPr lang="de-DE" sz="3200" dirty="0">
              <a:solidFill>
                <a:srgbClr val="000000"/>
              </a:solidFill>
              <a:latin typeface="Calibri" charset="0"/>
            </a:endParaRPr>
          </a:p>
        </p:txBody>
      </p:sp>
    </p:spTree>
    <p:extLst>
      <p:ext uri="{BB962C8B-B14F-4D97-AF65-F5344CB8AC3E}">
        <p14:creationId xmlns:p14="http://schemas.microsoft.com/office/powerpoint/2010/main" val="1868899787"/>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Replacing/Upgrading of certain components easy thanks to layers</a:t>
            </a:r>
          </a:p>
          <a:p>
            <a:pPr hangingPunct="1">
              <a:lnSpc>
                <a:spcPct val="100000"/>
              </a:lnSpc>
              <a:spcAft>
                <a:spcPts val="1425"/>
              </a:spcAft>
              <a:buSzPct val="45000"/>
              <a:buFont typeface="Wingdings" charset="2"/>
              <a:buChar char=""/>
            </a:pPr>
            <a:r>
              <a:rPr lang="de-DE">
                <a:latin typeface="Calibri" charset="0"/>
              </a:rPr>
              <a:t>Integration into social media (for example book from facebook)</a:t>
            </a:r>
          </a:p>
          <a:p>
            <a:pPr hangingPunct="1">
              <a:lnSpc>
                <a:spcPct val="100000"/>
              </a:lnSpc>
              <a:spcAft>
                <a:spcPts val="1425"/>
              </a:spcAft>
              <a:buSzPct val="45000"/>
              <a:buFont typeface="Wingdings" charset="2"/>
              <a:buChar char=""/>
            </a:pPr>
            <a:r>
              <a:rPr lang="de-DE">
                <a:latin typeface="Calibri" charset="0"/>
              </a:rPr>
              <a:t>Various options to extend website</a:t>
            </a:r>
          </a:p>
          <a:p>
            <a:pPr lvl="1" hangingPunct="1">
              <a:lnSpc>
                <a:spcPct val="100000"/>
              </a:lnSpc>
              <a:spcAft>
                <a:spcPts val="1138"/>
              </a:spcAft>
              <a:buSzPct val="45000"/>
              <a:buFont typeface="Wingdings" charset="2"/>
              <a:buChar char=""/>
            </a:pPr>
            <a:r>
              <a:rPr lang="de-DE" sz="1600">
                <a:latin typeface="Calibri" charset="0"/>
              </a:rPr>
              <a:t>Reviews</a:t>
            </a:r>
          </a:p>
          <a:p>
            <a:pPr lvl="1" hangingPunct="1">
              <a:lnSpc>
                <a:spcPct val="100000"/>
              </a:lnSpc>
              <a:spcAft>
                <a:spcPts val="1138"/>
              </a:spcAft>
              <a:buSzPct val="45000"/>
              <a:buFont typeface="Wingdings" charset="2"/>
              <a:buChar char=""/>
            </a:pPr>
            <a:r>
              <a:rPr lang="de-DE" sz="1600">
                <a:latin typeface="Calibri" charset="0"/>
              </a:rPr>
              <a:t>Vouchers</a:t>
            </a:r>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Summary</a:t>
            </a:r>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We hope this presentation was successful in explaining the various design decisions our team made, and why we made them </a:t>
            </a:r>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Tree>
    <p:extLst>
      <p:ext uri="{BB962C8B-B14F-4D97-AF65-F5344CB8AC3E}">
        <p14:creationId xmlns:p14="http://schemas.microsoft.com/office/powerpoint/2010/main" val="1840709036"/>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de-AT" smtClean="0"/>
          </a:p>
        </p:txBody>
      </p:sp>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Dynamically loaded every 15 minutes</a:t>
            </a:r>
            <a:endParaRPr lang="de-AT" dirty="0" smtClean="0"/>
          </a:p>
          <a:p>
            <a:pPr marL="457200" indent="-457200" eaLnBrk="1" hangingPunct="1">
              <a:buFont typeface="Arial" pitchFamily="34" charset="0"/>
              <a:buChar char="•"/>
              <a:defRPr/>
            </a:pPr>
            <a:r>
              <a:rPr lang="en-US" dirty="0" smtClean="0"/>
              <a:t>Checks IP for locating city</a:t>
            </a:r>
            <a:endParaRPr lang="de-AT" dirty="0" smtClean="0"/>
          </a:p>
          <a:p>
            <a:pPr marL="457200" indent="-457200" eaLnBrk="1" hangingPunct="1">
              <a:buFont typeface="Arial" pitchFamily="34" charset="0"/>
              <a:buChar char="•"/>
              <a:defRPr/>
            </a:pPr>
            <a:r>
              <a:rPr lang="en-US" dirty="0" smtClean="0"/>
              <a:t>4 days forecast</a:t>
            </a:r>
            <a:endParaRPr lang="de-AT" dirty="0" smtClean="0"/>
          </a:p>
          <a:p>
            <a:pPr marL="457200" indent="-457200" eaLnBrk="1" hangingPunct="1">
              <a:buFont typeface="Arial" pitchFamily="34" charset="0"/>
              <a:buChar char="•"/>
              <a:defRPr/>
            </a:pPr>
            <a:r>
              <a:rPr lang="en-US" dirty="0" smtClean="0"/>
              <a:t>Detailed actual day forecast</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819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Weather</a:t>
            </a:r>
          </a:p>
        </p:txBody>
      </p:sp>
    </p:spTree>
    <p:extLst>
      <p:ext uri="{BB962C8B-B14F-4D97-AF65-F5344CB8AC3E}">
        <p14:creationId xmlns:p14="http://schemas.microsoft.com/office/powerpoint/2010/main" val="260201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Navigation system of the program</a:t>
            </a:r>
            <a:endParaRPr lang="de-AT" dirty="0" smtClean="0"/>
          </a:p>
          <a:p>
            <a:pPr marL="457200" indent="-457200" eaLnBrk="1" hangingPunct="1">
              <a:buFont typeface="Arial" pitchFamily="34" charset="0"/>
              <a:buChar char="•"/>
              <a:defRPr/>
            </a:pPr>
            <a:r>
              <a:rPr lang="en-US" dirty="0" smtClean="0"/>
              <a:t>Allows to access most important functions</a:t>
            </a:r>
            <a:endParaRPr lang="de-AT" dirty="0" smtClean="0"/>
          </a:p>
          <a:p>
            <a:pPr marL="457200" indent="-457200" eaLnBrk="1" hangingPunct="1">
              <a:buFont typeface="Arial" pitchFamily="34" charset="0"/>
              <a:buChar char="•"/>
              <a:defRPr/>
            </a:pPr>
            <a:r>
              <a:rPr lang="en-US" dirty="0" smtClean="0"/>
              <a:t>Always available</a:t>
            </a:r>
            <a:endParaRPr lang="de-AT" dirty="0" smtClean="0"/>
          </a:p>
          <a:p>
            <a:pPr marL="457200" indent="-457200" eaLnBrk="1" hangingPunct="1">
              <a:buFont typeface="Arial" pitchFamily="34" charset="0"/>
              <a:buChar char="•"/>
              <a:defRPr/>
            </a:pPr>
            <a:r>
              <a:rPr lang="en-US" dirty="0" smtClean="0"/>
              <a:t>Provided by shortcut and a matching picture</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9220" name="Title 4"/>
          <p:cNvSpPr>
            <a:spLocks noGrp="1"/>
          </p:cNvSpPr>
          <p:nvPr>
            <p:ph type="title"/>
          </p:nvPr>
        </p:nvSpPr>
        <p:spPr/>
        <p:txBody>
          <a:bodyPr/>
          <a:lstStyle/>
          <a:p>
            <a:pPr eaLnBrk="1" hangingPunct="1"/>
            <a:endParaRPr lang="de-AT" smtClean="0"/>
          </a:p>
        </p:txBody>
      </p:sp>
      <p:sp>
        <p:nvSpPr>
          <p:cNvPr id="9221"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Main Menue</a:t>
            </a:r>
          </a:p>
        </p:txBody>
      </p:sp>
    </p:spTree>
    <p:extLst>
      <p:ext uri="{BB962C8B-B14F-4D97-AF65-F5344CB8AC3E}">
        <p14:creationId xmlns:p14="http://schemas.microsoft.com/office/powerpoint/2010/main" val="258771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de-AT" smtClean="0"/>
          </a:p>
        </p:txBody>
      </p:sp>
      <p:sp>
        <p:nvSpPr>
          <p:cNvPr id="10243"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r>
              <a:rPr lang="de-AT" smtClean="0"/>
              <a:t>10.06.2012</a:t>
            </a:r>
            <a:endParaRPr lang="de-AT"/>
          </a:p>
        </p:txBody>
      </p:sp>
    </p:spTree>
    <p:extLst>
      <p:ext uri="{BB962C8B-B14F-4D97-AF65-F5344CB8AC3E}">
        <p14:creationId xmlns:p14="http://schemas.microsoft.com/office/powerpoint/2010/main" val="333310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de-AT" smtClean="0"/>
          </a:p>
        </p:txBody>
      </p:sp>
      <p:sp>
        <p:nvSpPr>
          <p:cNvPr id="11267"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r>
              <a:rPr lang="de-AT" smtClean="0"/>
              <a:t>10.06.2012</a:t>
            </a:r>
            <a:endParaRPr lang="de-AT"/>
          </a:p>
        </p:txBody>
      </p:sp>
    </p:spTree>
    <p:extLst>
      <p:ext uri="{BB962C8B-B14F-4D97-AF65-F5344CB8AC3E}">
        <p14:creationId xmlns:p14="http://schemas.microsoft.com/office/powerpoint/2010/main" val="527430479"/>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3556</Words>
  <Application>Microsoft Office PowerPoint</Application>
  <PresentationFormat>Bildschirmpräsentation (4:3)</PresentationFormat>
  <Paragraphs>434</Paragraphs>
  <Slides>43</Slides>
  <Notes>40</Notes>
  <HiddenSlides>0</HiddenSlides>
  <MMClips>0</MMClips>
  <ScaleCrop>false</ScaleCrop>
  <HeadingPairs>
    <vt:vector size="4" baseType="variant">
      <vt:variant>
        <vt:lpstr>Design</vt:lpstr>
      </vt:variant>
      <vt:variant>
        <vt:i4>1</vt:i4>
      </vt:variant>
      <vt:variant>
        <vt:lpstr>Folientitel</vt:lpstr>
      </vt:variant>
      <vt:variant>
        <vt:i4>43</vt:i4>
      </vt:variant>
    </vt:vector>
  </HeadingPairs>
  <TitlesOfParts>
    <vt:vector size="44" baseType="lpstr">
      <vt:lpstr>Larissa-Design</vt:lpstr>
      <vt:lpstr>Roomanizer</vt:lpstr>
      <vt:lpstr>Agenda</vt:lpstr>
      <vt:lpstr>Team</vt:lpstr>
      <vt:lpstr>Introduction</vt:lpstr>
      <vt:lpstr>Demo</vt:lpstr>
      <vt:lpstr>PowerPoint-Präsentation</vt:lpstr>
      <vt:lpstr>PowerPoint-Präsentation</vt:lpstr>
      <vt:lpstr>PowerPoint-Präsentation</vt:lpstr>
      <vt:lpstr>PowerPoint-Präsentation</vt:lpstr>
      <vt:lpstr>PowerPoint-Präsentation</vt:lpstr>
      <vt:lpstr>Screencast</vt:lpstr>
      <vt:lpstr>Technical Overview</vt:lpstr>
      <vt:lpstr>Unified Process</vt:lpstr>
      <vt:lpstr>Layer</vt:lpstr>
      <vt:lpstr>Layer</vt:lpstr>
      <vt:lpstr>Layer</vt:lpstr>
      <vt:lpstr>Layer</vt:lpstr>
      <vt:lpstr>Layer</vt:lpstr>
      <vt:lpstr>Layer</vt:lpstr>
      <vt:lpstr>Layer</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38</cp:revision>
  <dcterms:created xsi:type="dcterms:W3CDTF">2012-06-05T12:52:39Z</dcterms:created>
  <dcterms:modified xsi:type="dcterms:W3CDTF">2012-06-11T11:35:49Z</dcterms:modified>
</cp:coreProperties>
</file>