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1" r:id="rId4"/>
    <p:sldId id="258" r:id="rId5"/>
    <p:sldId id="259" r:id="rId6"/>
    <p:sldId id="260" r:id="rId7"/>
    <p:sldId id="261" r:id="rId8"/>
    <p:sldId id="265" r:id="rId9"/>
    <p:sldId id="266" r:id="rId10"/>
    <p:sldId id="267" r:id="rId11"/>
    <p:sldId id="268" r:id="rId12"/>
    <p:sldId id="269" r:id="rId13"/>
    <p:sldId id="262" r:id="rId14"/>
    <p:sldId id="263" r:id="rId15"/>
    <p:sldId id="264" r:id="rId16"/>
    <p:sldId id="270" r:id="rId17"/>
    <p:sldId id="271" r:id="rId18"/>
    <p:sldId id="272" r:id="rId19"/>
    <p:sldId id="275" r:id="rId20"/>
    <p:sldId id="276" r:id="rId21"/>
    <p:sldId id="277" r:id="rId22"/>
    <p:sldId id="278" r:id="rId23"/>
    <p:sldId id="279" r:id="rId24"/>
    <p:sldId id="280" r:id="rId2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35" autoAdjust="0"/>
  </p:normalViewPr>
  <p:slideViewPr>
    <p:cSldViewPr>
      <p:cViewPr varScale="1">
        <p:scale>
          <a:sx n="70" d="100"/>
          <a:sy n="70" d="100"/>
        </p:scale>
        <p:origin x="-19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05/06/2012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r>
              <a:rPr lang="en-US" baseline="0" noProof="0" dirty="0" smtClean="0">
                <a:sym typeface="Wingdings" pitchFamily="2" charset="2"/>
              </a:rPr>
              <a:t>THE Java GUI Framework </a:t>
            </a:r>
          </a:p>
          <a:p>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r>
              <a:rPr lang="en-US" baseline="0" noProof="0" dirty="0" smtClean="0">
                <a:sym typeface="Wingdings" pitchFamily="2" charset="2"/>
              </a:rPr>
              <a:t>Extensible (own tables for habitations etc.)</a:t>
            </a:r>
          </a:p>
          <a:p>
            <a:r>
              <a:rPr lang="en-US" baseline="0" noProof="0" dirty="0" smtClean="0">
                <a:sym typeface="Wingdings" pitchFamily="2" charset="2"/>
              </a:rPr>
              <a:t>Tab view</a:t>
            </a:r>
            <a:endParaRPr lang="en-US" noProof="0" dirty="0"/>
          </a:p>
        </p:txBody>
      </p:sp>
      <p:sp>
        <p:nvSpPr>
          <p:cNvPr id="4" name="Foliennummernplatzhalter 3"/>
          <p:cNvSpPr>
            <a:spLocks noGrp="1"/>
          </p:cNvSpPr>
          <p:nvPr>
            <p:ph type="sldNum" sz="quarter" idx="10"/>
          </p:nvPr>
        </p:nvSpPr>
        <p:spPr/>
        <p:txBody>
          <a:bodyPr/>
          <a:lstStyle/>
          <a:p>
            <a:fld id="{F02A8FBC-AF9A-4929-B417-912911A977D6}" type="slidenum">
              <a:rPr lang="en-GB" smtClean="0"/>
              <a:t>18</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 we got no interfaces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get red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20</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Habitation-Panel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onlay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21</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Developement</a:t>
            </a:r>
            <a:r>
              <a:rPr lang="de-AT" dirty="0" smtClean="0"/>
              <a:t>, </a:t>
            </a:r>
            <a:r>
              <a:rPr lang="de-AT" dirty="0" err="1" smtClean="0"/>
              <a:t>trend</a:t>
            </a:r>
            <a:r>
              <a:rPr lang="de-AT" dirty="0" smtClean="0"/>
              <a:t>,</a:t>
            </a:r>
            <a:r>
              <a:rPr lang="de-AT" baseline="0" dirty="0" smtClean="0"/>
              <a:t> </a:t>
            </a:r>
            <a:r>
              <a:rPr lang="de-AT" baseline="0" dirty="0" err="1" smtClean="0"/>
              <a:t>improvements</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2841046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What</a:t>
            </a:r>
            <a:r>
              <a:rPr lang="de-AT" dirty="0" smtClean="0"/>
              <a:t> </a:t>
            </a:r>
            <a:r>
              <a:rPr lang="de-AT" dirty="0" err="1" smtClean="0"/>
              <a:t>would</a:t>
            </a:r>
            <a:r>
              <a:rPr lang="de-AT" baseline="0" dirty="0" smtClean="0"/>
              <a:t> </a:t>
            </a:r>
            <a:r>
              <a:rPr lang="de-AT" baseline="0" dirty="0" err="1" smtClean="0"/>
              <a:t>be</a:t>
            </a:r>
            <a:r>
              <a:rPr lang="de-AT" baseline="0" dirty="0" smtClean="0"/>
              <a:t> </a:t>
            </a:r>
            <a:r>
              <a:rPr lang="de-AT" baseline="0" dirty="0" err="1" smtClean="0"/>
              <a:t>done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2490425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Introduction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396110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4</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5</a:t>
            </a:fld>
            <a:endParaRPr lang="de-DE"/>
          </a:p>
        </p:txBody>
      </p:sp>
      <p:sp>
        <p:nvSpPr>
          <p:cNvPr id="63489"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6</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62E8B2-88E8-4468-8B70-FDE4F78088B5}" type="slidenum">
              <a:rPr lang="de-DE"/>
              <a:pPr/>
              <a:t>7</a:t>
            </a:fld>
            <a:endParaRPr lang="de-DE"/>
          </a:p>
        </p:txBody>
      </p:sp>
      <p:sp>
        <p:nvSpPr>
          <p:cNvPr id="6553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Schaut</a:t>
            </a:r>
            <a:r>
              <a:rPr lang="de-AT" baseline="0" dirty="0" smtClean="0"/>
              <a:t> unübersichtlich aus! Eventuell nur ein Pfeil anstatt den vielen.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13</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16</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Diagramm übersetzen? Notwendig? Nur </a:t>
            </a:r>
            <a:r>
              <a:rPr lang="de-AT" dirty="0" err="1" smtClean="0"/>
              <a:t>states</a:t>
            </a:r>
            <a:r>
              <a:rPr lang="de-AT" dirty="0" smtClean="0"/>
              <a:t>, dafür größer?</a:t>
            </a:r>
          </a:p>
          <a:p>
            <a:endParaRPr lang="de-AT" dirty="0" smtClean="0"/>
          </a:p>
          <a:p>
            <a:r>
              <a:rPr lang="de-AT" dirty="0" smtClean="0"/>
              <a:t>The </a:t>
            </a:r>
            <a:r>
              <a:rPr lang="de-AT" dirty="0" err="1" smtClean="0"/>
              <a:t>creation</a:t>
            </a:r>
            <a:r>
              <a:rPr lang="de-AT" dirty="0" smtClean="0"/>
              <a:t> </a:t>
            </a:r>
            <a:r>
              <a:rPr lang="de-AT" dirty="0" err="1" smtClean="0"/>
              <a:t>of</a:t>
            </a:r>
            <a:r>
              <a:rPr lang="de-AT" dirty="0" smtClean="0"/>
              <a:t> </a:t>
            </a:r>
            <a:r>
              <a:rPr lang="de-AT" dirty="0" err="1" smtClean="0"/>
              <a:t>invoices</a:t>
            </a:r>
            <a:r>
              <a:rPr lang="de-AT" baseline="0" dirty="0" smtClean="0"/>
              <a:t> </a:t>
            </a:r>
            <a:r>
              <a:rPr lang="de-AT" baseline="0" dirty="0" err="1" smtClean="0"/>
              <a:t>needs</a:t>
            </a:r>
            <a:r>
              <a:rPr lang="de-AT" baseline="0" dirty="0" smtClean="0"/>
              <a:t> </a:t>
            </a:r>
            <a:r>
              <a:rPr lang="de-AT" baseline="0" dirty="0" err="1" smtClean="0"/>
              <a:t>four</a:t>
            </a:r>
            <a:r>
              <a:rPr lang="de-AT" baseline="0" dirty="0" smtClean="0"/>
              <a:t> </a:t>
            </a:r>
            <a:r>
              <a:rPr lang="de-AT" baseline="0" dirty="0" err="1" smtClean="0"/>
              <a:t>or</a:t>
            </a:r>
            <a:r>
              <a:rPr lang="de-AT" baseline="0" dirty="0" smtClean="0"/>
              <a:t> </a:t>
            </a:r>
            <a:r>
              <a:rPr lang="de-AT" baseline="0" dirty="0" err="1" smtClean="0"/>
              <a:t>five</a:t>
            </a:r>
            <a:r>
              <a:rPr lang="de-AT" baseline="0" dirty="0" smtClean="0"/>
              <a:t> </a:t>
            </a:r>
            <a:r>
              <a:rPr lang="de-AT" baseline="0" dirty="0" err="1" smtClean="0"/>
              <a:t>steps</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need</a:t>
            </a:r>
            <a:r>
              <a:rPr lang="de-AT" baseline="0" dirty="0" smtClean="0"/>
              <a:t> </a:t>
            </a:r>
            <a:r>
              <a:rPr lang="de-AT" baseline="0" dirty="0" err="1" smtClean="0"/>
              <a:t>of</a:t>
            </a:r>
            <a:r>
              <a:rPr lang="de-AT" baseline="0" dirty="0" smtClean="0"/>
              <a:t> </a:t>
            </a:r>
            <a:r>
              <a:rPr lang="de-AT" baseline="0" dirty="0" err="1" smtClean="0"/>
              <a:t>splitting</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a:t>
            </a:r>
          </a:p>
          <a:p>
            <a:r>
              <a:rPr lang="de-AT" baseline="0" dirty="0" err="1" smtClean="0"/>
              <a:t>Each</a:t>
            </a:r>
            <a:r>
              <a:rPr lang="de-AT" baseline="0" dirty="0" smtClean="0"/>
              <a:t> </a:t>
            </a:r>
            <a:r>
              <a:rPr lang="de-AT" baseline="0" dirty="0" err="1" smtClean="0"/>
              <a:t>step</a:t>
            </a:r>
            <a:r>
              <a:rPr lang="de-AT" baseline="0" dirty="0" smtClean="0"/>
              <a:t> </a:t>
            </a:r>
            <a:r>
              <a:rPr lang="de-AT" baseline="0" dirty="0" err="1" smtClean="0"/>
              <a:t>provides</a:t>
            </a:r>
            <a:r>
              <a:rPr lang="de-AT" baseline="0" dirty="0" smtClean="0"/>
              <a:t> different </a:t>
            </a:r>
            <a:r>
              <a:rPr lang="de-AT" baseline="0" dirty="0" err="1" smtClean="0"/>
              <a:t>functionalities</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you</a:t>
            </a:r>
            <a:r>
              <a:rPr lang="de-AT" baseline="0" dirty="0" smtClean="0"/>
              <a:t> </a:t>
            </a:r>
            <a:r>
              <a:rPr lang="de-AT" baseline="0" dirty="0" err="1" smtClean="0"/>
              <a:t>want</a:t>
            </a:r>
            <a:r>
              <a:rPr lang="de-AT" baseline="0" dirty="0" smtClean="0"/>
              <a:t> </a:t>
            </a:r>
            <a:r>
              <a:rPr lang="de-AT" baseline="0" dirty="0" err="1" smtClean="0"/>
              <a:t>to</a:t>
            </a:r>
            <a:r>
              <a:rPr lang="de-AT" baseline="0" dirty="0" smtClean="0"/>
              <a:t> </a:t>
            </a:r>
            <a:r>
              <a:rPr lang="de-AT" baseline="0" dirty="0" err="1" smtClean="0"/>
              <a:t>go</a:t>
            </a:r>
            <a:r>
              <a:rPr lang="de-AT" baseline="0" dirty="0" smtClean="0"/>
              <a:t> on,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saves</a:t>
            </a:r>
            <a:r>
              <a:rPr lang="de-AT" baseline="0" dirty="0" smtClean="0"/>
              <a:t> </a:t>
            </a:r>
            <a:r>
              <a:rPr lang="de-AT" baseline="0" dirty="0" err="1" smtClean="0"/>
              <a:t>the</a:t>
            </a:r>
            <a:r>
              <a:rPr lang="de-AT" baseline="0" dirty="0" smtClean="0"/>
              <a:t> </a:t>
            </a:r>
            <a:r>
              <a:rPr lang="de-AT" baseline="0" dirty="0" err="1" smtClean="0"/>
              <a:t>changed</a:t>
            </a:r>
            <a:r>
              <a:rPr lang="de-AT" baseline="0" dirty="0" smtClean="0"/>
              <a:t> </a:t>
            </a:r>
            <a:r>
              <a:rPr lang="de-AT" baseline="0" dirty="0" err="1" smtClean="0"/>
              <a:t>data</a:t>
            </a:r>
            <a:r>
              <a:rPr lang="de-AT" baseline="0" dirty="0" smtClean="0"/>
              <a:t> </a:t>
            </a:r>
            <a:r>
              <a:rPr lang="de-AT" baseline="0" dirty="0" err="1" smtClean="0"/>
              <a:t>and</a:t>
            </a:r>
            <a:r>
              <a:rPr lang="de-AT" baseline="0" dirty="0" smtClean="0"/>
              <a:t> </a:t>
            </a:r>
            <a:r>
              <a:rPr lang="de-AT" baseline="0" dirty="0" err="1" smtClean="0"/>
              <a:t>initializes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a:t>
            </a:r>
          </a:p>
          <a:p>
            <a:r>
              <a:rPr lang="de-AT" baseline="0" dirty="0" err="1" smtClean="0"/>
              <a:t>When</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gets</a:t>
            </a:r>
            <a:r>
              <a:rPr lang="de-AT" baseline="0" dirty="0" smtClean="0"/>
              <a:t> </a:t>
            </a:r>
            <a:r>
              <a:rPr lang="de-AT" baseline="0" dirty="0" err="1" smtClean="0"/>
              <a:t>paid</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depends</a:t>
            </a:r>
            <a:r>
              <a:rPr lang="de-AT" baseline="0" dirty="0" smtClean="0"/>
              <a:t> on </a:t>
            </a:r>
            <a:r>
              <a:rPr lang="de-AT" baseline="0" dirty="0" err="1" smtClean="0"/>
              <a:t>wheter</a:t>
            </a:r>
            <a:r>
              <a:rPr lang="de-AT" baseline="0" dirty="0" smtClean="0"/>
              <a:t> all </a:t>
            </a:r>
            <a:r>
              <a:rPr lang="de-AT" baseline="0" dirty="0" err="1" smtClean="0"/>
              <a:t>items</a:t>
            </a:r>
            <a:r>
              <a:rPr lang="de-AT" baseline="0" dirty="0" smtClean="0"/>
              <a:t> </a:t>
            </a:r>
            <a:r>
              <a:rPr lang="de-AT" baseline="0" dirty="0" err="1" smtClean="0"/>
              <a:t>are</a:t>
            </a:r>
            <a:r>
              <a:rPr lang="de-AT" baseline="0" dirty="0" smtClean="0"/>
              <a:t> </a:t>
            </a:r>
            <a:r>
              <a:rPr lang="de-AT" baseline="0" dirty="0" err="1" smtClean="0"/>
              <a:t>paid</a:t>
            </a:r>
            <a:r>
              <a:rPr lang="de-AT" baseline="0" dirty="0" smtClean="0"/>
              <a:t> </a:t>
            </a:r>
            <a:r>
              <a:rPr lang="de-AT" baseline="0" dirty="0" err="1" smtClean="0"/>
              <a:t>or</a:t>
            </a:r>
            <a:r>
              <a:rPr lang="de-AT" baseline="0" dirty="0" smtClean="0"/>
              <a:t> not. </a:t>
            </a:r>
            <a:r>
              <a:rPr lang="de-AT" baseline="0" dirty="0" err="1" smtClean="0"/>
              <a:t>If</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„open“ </a:t>
            </a:r>
            <a:r>
              <a:rPr lang="de-AT" baseline="0" dirty="0" err="1" smtClean="0"/>
              <a:t>items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 </a:t>
            </a:r>
            <a:r>
              <a:rPr lang="de-AT" baseline="0" dirty="0" err="1" smtClean="0"/>
              <a:t>is</a:t>
            </a:r>
            <a:r>
              <a:rPr lang="de-AT" baseline="0" dirty="0" smtClean="0"/>
              <a:t> </a:t>
            </a:r>
            <a:r>
              <a:rPr lang="de-AT" baseline="0" dirty="0" err="1" smtClean="0"/>
              <a:t>the</a:t>
            </a:r>
            <a:r>
              <a:rPr lang="de-AT" baseline="0" dirty="0" smtClean="0"/>
              <a:t> intermediate </a:t>
            </a:r>
            <a:r>
              <a:rPr lang="de-AT" baseline="0" dirty="0" err="1" smtClean="0"/>
              <a:t>invoice</a:t>
            </a:r>
            <a:r>
              <a:rPr lang="de-AT" baseline="0" dirty="0" smtClean="0"/>
              <a:t> </a:t>
            </a:r>
            <a:r>
              <a:rPr lang="de-AT" baseline="0" dirty="0" err="1" smtClean="0"/>
              <a:t>state</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go</a:t>
            </a:r>
            <a:r>
              <a:rPr lang="de-AT" baseline="0" dirty="0" smtClean="0"/>
              <a:t> back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search</a:t>
            </a:r>
            <a:r>
              <a:rPr lang="de-AT" baseline="0" dirty="0" smtClean="0"/>
              <a:t> </a:t>
            </a:r>
            <a:r>
              <a:rPr lang="de-AT" baseline="0" dirty="0" err="1" smtClean="0"/>
              <a:t>state</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different </a:t>
            </a:r>
            <a:r>
              <a:rPr lang="de-AT" baseline="0" dirty="0" err="1" smtClean="0"/>
              <a:t>habitations</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searched</a:t>
            </a:r>
            <a:r>
              <a:rPr lang="de-AT" baseline="0" dirty="0" smtClean="0"/>
              <a:t> </a:t>
            </a:r>
            <a:r>
              <a:rPr lang="de-AT" baseline="0" dirty="0" err="1" smtClean="0"/>
              <a:t>and</a:t>
            </a:r>
            <a:r>
              <a:rPr lang="de-AT" baseline="0" dirty="0" smtClean="0"/>
              <a:t> </a:t>
            </a:r>
            <a:r>
              <a:rPr lang="de-AT" baseline="0" dirty="0" err="1" smtClean="0"/>
              <a:t>selected</a:t>
            </a:r>
            <a:r>
              <a:rPr lang="de-AT" baseline="0" dirty="0" smtClean="0"/>
              <a:t>.</a:t>
            </a:r>
          </a:p>
          <a:p>
            <a:r>
              <a:rPr lang="de-AT" baseline="0" dirty="0" smtClean="0"/>
              <a:t>The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helps</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guarantee</a:t>
            </a:r>
            <a:r>
              <a:rPr lang="de-AT" baseline="0" dirty="0" smtClean="0"/>
              <a:t> </a:t>
            </a:r>
            <a:r>
              <a:rPr lang="de-AT" baseline="0" dirty="0" err="1" smtClean="0"/>
              <a:t>that</a:t>
            </a:r>
            <a:r>
              <a:rPr lang="de-AT" baseline="0" dirty="0" smtClean="0"/>
              <a:t> </a:t>
            </a:r>
            <a:r>
              <a:rPr lang="de-AT" baseline="0" dirty="0" err="1" smtClean="0"/>
              <a:t>we</a:t>
            </a:r>
            <a:r>
              <a:rPr lang="de-AT" baseline="0" dirty="0" smtClean="0"/>
              <a:t> </a:t>
            </a:r>
            <a:r>
              <a:rPr lang="de-AT" baseline="0" dirty="0" err="1" smtClean="0"/>
              <a:t>are</a:t>
            </a:r>
            <a:r>
              <a:rPr lang="de-AT" baseline="0" dirty="0" smtClean="0"/>
              <a:t> not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call</a:t>
            </a:r>
            <a:r>
              <a:rPr lang="de-AT" baseline="0" dirty="0" smtClean="0"/>
              <a:t> </a:t>
            </a:r>
            <a:r>
              <a:rPr lang="de-AT" baseline="0" dirty="0" err="1" smtClean="0"/>
              <a:t>methods</a:t>
            </a:r>
            <a:r>
              <a:rPr lang="de-AT" baseline="0" dirty="0" smtClean="0"/>
              <a:t>, </a:t>
            </a:r>
            <a:r>
              <a:rPr lang="de-AT" baseline="0" dirty="0" err="1" smtClean="0"/>
              <a:t>which</a:t>
            </a:r>
            <a:r>
              <a:rPr lang="de-AT" baseline="0" dirty="0" smtClean="0"/>
              <a:t> </a:t>
            </a:r>
            <a:r>
              <a:rPr lang="de-AT" baseline="0" dirty="0" err="1" smtClean="0"/>
              <a:t>shouldn‘t</a:t>
            </a:r>
            <a:r>
              <a:rPr lang="de-AT" baseline="0" dirty="0" smtClean="0"/>
              <a:t> </a:t>
            </a:r>
            <a:r>
              <a:rPr lang="de-AT" baseline="0" dirty="0" err="1" smtClean="0"/>
              <a:t>be</a:t>
            </a:r>
            <a:r>
              <a:rPr lang="de-AT" baseline="0" dirty="0" smtClean="0"/>
              <a:t> </a:t>
            </a:r>
            <a:r>
              <a:rPr lang="de-AT" baseline="0" dirty="0" err="1" smtClean="0"/>
              <a:t>accessible</a:t>
            </a:r>
            <a:r>
              <a:rPr lang="de-AT" baseline="0" dirty="0" smtClean="0"/>
              <a:t> in different </a:t>
            </a:r>
            <a:r>
              <a:rPr lang="de-AT" baseline="0" dirty="0" err="1" smtClean="0"/>
              <a:t>cases</a:t>
            </a:r>
            <a:r>
              <a:rPr lang="de-AT" baseline="0" dirty="0" smtClean="0"/>
              <a:t> </a:t>
            </a:r>
            <a:r>
              <a:rPr lang="de-AT" baseline="0" dirty="0" err="1" smtClean="0"/>
              <a:t>and</a:t>
            </a:r>
            <a:r>
              <a:rPr lang="de-AT" baseline="0" dirty="0" smtClean="0"/>
              <a:t> also </a:t>
            </a:r>
            <a:r>
              <a:rPr lang="de-AT" baseline="0" dirty="0" err="1" smtClean="0"/>
              <a:t>manages</a:t>
            </a:r>
            <a:r>
              <a:rPr lang="de-AT" baseline="0" dirty="0" smtClean="0"/>
              <a:t>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use</a:t>
            </a:r>
            <a:r>
              <a:rPr lang="de-AT" baseline="0" dirty="0" smtClean="0"/>
              <a:t> </a:t>
            </a:r>
            <a:r>
              <a:rPr lang="de-AT" baseline="0" dirty="0" err="1" smtClean="0"/>
              <a:t>case</a:t>
            </a:r>
            <a:r>
              <a:rPr lang="de-AT" baseline="0" dirty="0" smtClean="0"/>
              <a:t>.</a:t>
            </a:r>
            <a:endParaRPr lang="de-AT" dirty="0" smtClean="0"/>
          </a:p>
        </p:txBody>
      </p:sp>
      <p:sp>
        <p:nvSpPr>
          <p:cNvPr id="4" name="Foliennummernplatzhalter 3"/>
          <p:cNvSpPr>
            <a:spLocks noGrp="1"/>
          </p:cNvSpPr>
          <p:nvPr>
            <p:ph type="sldNum" sz="quarter" idx="10"/>
          </p:nvPr>
        </p:nvSpPr>
        <p:spPr/>
        <p:txBody>
          <a:bodyPr/>
          <a:lstStyle/>
          <a:p>
            <a:fld id="{0FCCB273-3FCC-4BAE-AC2F-A278774C5B5F}" type="slidenum">
              <a:rPr lang="de-AT" smtClean="0"/>
              <a:t>17</a:t>
            </a:fld>
            <a:endParaRPr lang="de-AT"/>
          </a:p>
        </p:txBody>
      </p:sp>
    </p:spTree>
    <p:extLst>
      <p:ext uri="{BB962C8B-B14F-4D97-AF65-F5344CB8AC3E}">
        <p14:creationId xmlns:p14="http://schemas.microsoft.com/office/powerpoint/2010/main" val="297889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05.06.2012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05.06.2012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05.06.2012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05.06.2012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05.06.2012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05.06.2012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05.06.2012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05.06.2012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Technical </a:t>
            </a:r>
            <a:r>
              <a:rPr lang="de-AT" dirty="0" err="1" smtClean="0"/>
              <a:t>Presentation</a:t>
            </a:r>
            <a:endParaRPr lang="en-GB" dirty="0"/>
          </a:p>
        </p:txBody>
      </p:sp>
    </p:spTree>
    <p:extLst>
      <p:ext uri="{BB962C8B-B14F-4D97-AF65-F5344CB8AC3E}">
        <p14:creationId xmlns:p14="http://schemas.microsoft.com/office/powerpoint/2010/main" val="171475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Annotations are able to describe all configurations of a database-table</a:t>
            </a:r>
          </a:p>
          <a:p>
            <a:r>
              <a:rPr lang="en-GB" dirty="0" smtClean="0"/>
              <a:t>Faster than xml-mapping</a:t>
            </a:r>
            <a:endParaRPr lang="en-GB" dirty="0"/>
          </a:p>
        </p:txBody>
      </p:sp>
    </p:spTree>
    <p:extLst>
      <p:ext uri="{BB962C8B-B14F-4D97-AF65-F5344CB8AC3E}">
        <p14:creationId xmlns:p14="http://schemas.microsoft.com/office/powerpoint/2010/main" val="295808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 </a:t>
            </a:r>
            <a:r>
              <a:rPr lang="de-DE" dirty="0" err="1" smtClean="0"/>
              <a:t>of</a:t>
            </a:r>
            <a:r>
              <a:rPr lang="de-DE" dirty="0" smtClean="0"/>
              <a:t> </a:t>
            </a:r>
            <a:r>
              <a:rPr lang="de-DE" dirty="0" err="1" smtClean="0"/>
              <a:t>Hibernate</a:t>
            </a:r>
            <a:endParaRPr lang="de-DE" dirty="0"/>
          </a:p>
        </p:txBody>
      </p:sp>
      <p:sp>
        <p:nvSpPr>
          <p:cNvPr id="3" name="Inhaltsplatzhalter 2"/>
          <p:cNvSpPr>
            <a:spLocks noGrp="1"/>
          </p:cNvSpPr>
          <p:nvPr>
            <p:ph idx="1"/>
          </p:nvPr>
        </p:nvSpPr>
        <p:spPr/>
        <p:txBody>
          <a:bodyPr/>
          <a:lstStyle/>
          <a:p>
            <a:r>
              <a:rPr lang="en-GB" dirty="0" smtClean="0"/>
              <a:t>Materializing and Dematerializing is done by Hibernate internally</a:t>
            </a:r>
          </a:p>
          <a:p>
            <a:r>
              <a:rPr lang="en-GB" dirty="0" smtClean="0"/>
              <a:t>Caching of database-objects done internally</a:t>
            </a:r>
          </a:p>
          <a:p>
            <a:r>
              <a:rPr lang="de-DE" dirty="0" smtClean="0"/>
              <a:t>A</a:t>
            </a:r>
            <a:r>
              <a:rPr lang="en-GB" dirty="0" err="1" smtClean="0"/>
              <a:t>ble</a:t>
            </a:r>
            <a:r>
              <a:rPr lang="en-GB" dirty="0" smtClean="0"/>
              <a:t> to map inheritance</a:t>
            </a:r>
          </a:p>
          <a:p>
            <a:r>
              <a:rPr lang="en-GB" dirty="0" smtClean="0"/>
              <a:t>HQL or </a:t>
            </a:r>
            <a:r>
              <a:rPr lang="en-GB" dirty="0"/>
              <a:t>c</a:t>
            </a:r>
            <a:r>
              <a:rPr lang="en-GB" dirty="0" smtClean="0"/>
              <a:t>riteria queries</a:t>
            </a:r>
          </a:p>
        </p:txBody>
      </p:sp>
    </p:spTree>
    <p:extLst>
      <p:ext uri="{BB962C8B-B14F-4D97-AF65-F5344CB8AC3E}">
        <p14:creationId xmlns:p14="http://schemas.microsoft.com/office/powerpoint/2010/main" val="23409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Hibernate</a:t>
            </a:r>
            <a:r>
              <a:rPr lang="de-DE" dirty="0" smtClean="0"/>
              <a:t> </a:t>
            </a:r>
            <a:r>
              <a:rPr lang="de-DE" dirty="0" err="1" smtClean="0"/>
              <a:t>and</a:t>
            </a:r>
            <a:r>
              <a:rPr lang="de-DE" dirty="0" smtClean="0"/>
              <a:t> </a:t>
            </a:r>
            <a:r>
              <a:rPr lang="de-DE" dirty="0" err="1" smtClean="0"/>
              <a:t>database</a:t>
            </a:r>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is</a:t>
            </a:r>
            <a:r>
              <a:rPr lang="de-DE" dirty="0" smtClean="0"/>
              <a:t> </a:t>
            </a:r>
            <a:r>
              <a:rPr lang="de-DE" dirty="0" err="1" smtClean="0"/>
              <a:t>able</a:t>
            </a:r>
            <a:r>
              <a:rPr lang="de-DE" dirty="0" smtClean="0"/>
              <a:t> </a:t>
            </a:r>
            <a:r>
              <a:rPr lang="de-DE" dirty="0" err="1" smtClean="0"/>
              <a:t>to</a:t>
            </a:r>
            <a:r>
              <a:rPr lang="de-DE" dirty="0" smtClean="0"/>
              <a:t> do </a:t>
            </a:r>
            <a:r>
              <a:rPr lang="de-DE" dirty="0" err="1" smtClean="0"/>
              <a:t>transactions</a:t>
            </a:r>
            <a:endParaRPr lang="de-DE" dirty="0" smtClean="0"/>
          </a:p>
          <a:p>
            <a:r>
              <a:rPr lang="de-DE" dirty="0" smtClean="0"/>
              <a:t>Advantages:</a:t>
            </a:r>
          </a:p>
          <a:p>
            <a:pPr lvl="1"/>
            <a:r>
              <a:rPr lang="de-DE" dirty="0"/>
              <a:t>U</a:t>
            </a:r>
            <a:r>
              <a:rPr lang="de-DE" dirty="0" smtClean="0"/>
              <a:t>nits </a:t>
            </a:r>
            <a:r>
              <a:rPr lang="de-DE" dirty="0" err="1" smtClean="0"/>
              <a:t>of</a:t>
            </a:r>
            <a:r>
              <a:rPr lang="de-DE" dirty="0" smtClean="0"/>
              <a:t> </a:t>
            </a:r>
            <a:r>
              <a:rPr lang="de-DE" dirty="0" err="1" smtClean="0"/>
              <a:t>work</a:t>
            </a:r>
            <a:r>
              <a:rPr lang="de-DE" dirty="0" smtClean="0"/>
              <a:t> </a:t>
            </a:r>
            <a:r>
              <a:rPr lang="de-DE" dirty="0" err="1" smtClean="0"/>
              <a:t>for</a:t>
            </a:r>
            <a:r>
              <a:rPr lang="de-DE" dirty="0" smtClean="0"/>
              <a:t> persistent </a:t>
            </a:r>
            <a:r>
              <a:rPr lang="de-DE" dirty="0" err="1" smtClean="0"/>
              <a:t>data</a:t>
            </a:r>
            <a:endParaRPr lang="de-DE" dirty="0" smtClean="0"/>
          </a:p>
          <a:p>
            <a:pPr lvl="1"/>
            <a:r>
              <a:rPr lang="de-DE" dirty="0" err="1" smtClean="0"/>
              <a:t>Hibernate</a:t>
            </a:r>
            <a:r>
              <a:rPr lang="de-DE" dirty="0" smtClean="0"/>
              <a:t>-transaction </a:t>
            </a:r>
            <a:r>
              <a:rPr lang="de-DE" dirty="0" err="1" smtClean="0"/>
              <a:t>able</a:t>
            </a:r>
            <a:r>
              <a:rPr lang="de-DE" dirty="0" smtClean="0"/>
              <a:t> </a:t>
            </a:r>
            <a:r>
              <a:rPr lang="de-DE" dirty="0" err="1" smtClean="0"/>
              <a:t>to</a:t>
            </a:r>
            <a:r>
              <a:rPr lang="de-DE" dirty="0" smtClean="0"/>
              <a:t> </a:t>
            </a:r>
            <a:r>
              <a:rPr lang="de-DE" dirty="0" err="1" smtClean="0"/>
              <a:t>rollback</a:t>
            </a:r>
            <a:endParaRPr lang="de-DE" dirty="0" smtClean="0"/>
          </a:p>
          <a:p>
            <a:pPr lvl="1"/>
            <a:r>
              <a:rPr lang="de-DE" dirty="0" err="1" smtClean="0"/>
              <a:t>Keeps</a:t>
            </a:r>
            <a:r>
              <a:rPr lang="de-DE" dirty="0" smtClean="0"/>
              <a:t> </a:t>
            </a:r>
            <a:r>
              <a:rPr lang="de-DE" dirty="0" err="1" smtClean="0"/>
              <a:t>database</a:t>
            </a:r>
            <a:r>
              <a:rPr lang="de-DE" dirty="0" smtClean="0"/>
              <a:t> persistent</a:t>
            </a:r>
            <a:endParaRPr lang="de-DE" dirty="0"/>
          </a:p>
        </p:txBody>
      </p:sp>
    </p:spTree>
    <p:extLst>
      <p:ext uri="{BB962C8B-B14F-4D97-AF65-F5344CB8AC3E}">
        <p14:creationId xmlns:p14="http://schemas.microsoft.com/office/powerpoint/2010/main" val="414468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259632" y="2204913"/>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6" name="Rechteck 5"/>
          <p:cNvSpPr/>
          <p:nvPr/>
        </p:nvSpPr>
        <p:spPr>
          <a:xfrm>
            <a:off x="1259632" y="4725144"/>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smtClean="0"/>
              <a:t>Database Layer</a:t>
            </a:r>
            <a:endParaRPr lang="de-AT" dirty="0"/>
          </a:p>
        </p:txBody>
      </p:sp>
      <p:sp>
        <p:nvSpPr>
          <p:cNvPr id="7" name="Rechteck 6"/>
          <p:cNvSpPr/>
          <p:nvPr/>
        </p:nvSpPr>
        <p:spPr>
          <a:xfrm>
            <a:off x="2699792"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dirty="0" smtClean="0"/>
              <a:t>Mapper</a:t>
            </a:r>
            <a:endParaRPr lang="de-AT" dirty="0"/>
          </a:p>
        </p:txBody>
      </p:sp>
      <p:cxnSp>
        <p:nvCxnSpPr>
          <p:cNvPr id="9" name="Gerade Verbindung mit Pfeil 8"/>
          <p:cNvCxnSpPr/>
          <p:nvPr/>
        </p:nvCxnSpPr>
        <p:spPr>
          <a:xfrm>
            <a:off x="2339752" y="3069009"/>
            <a:ext cx="864096"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3707904" y="3069009"/>
            <a:ext cx="0"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6084168" y="3069009"/>
            <a:ext cx="216024"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flipH="1">
            <a:off x="4932040" y="3069009"/>
            <a:ext cx="216024"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7" idx="0"/>
          </p:cNvCxnSpPr>
          <p:nvPr/>
        </p:nvCxnSpPr>
        <p:spPr>
          <a:xfrm flipH="1" flipV="1">
            <a:off x="4427984" y="3069009"/>
            <a:ext cx="180020"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H="1" flipV="1">
            <a:off x="3347864" y="3069009"/>
            <a:ext cx="144016"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5796136" y="3069009"/>
            <a:ext cx="0"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p:nvPr/>
        </p:nvCxnSpPr>
        <p:spPr>
          <a:xfrm flipV="1">
            <a:off x="6516216" y="3069009"/>
            <a:ext cx="432048" cy="576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flipH="1">
            <a:off x="2771800" y="4149080"/>
            <a:ext cx="43204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p:nvPr/>
        </p:nvCxnSpPr>
        <p:spPr>
          <a:xfrm flipH="1" flipV="1">
            <a:off x="3563888" y="4149080"/>
            <a:ext cx="7200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Gerade Verbindung mit Pfeil 31"/>
          <p:cNvCxnSpPr/>
          <p:nvPr/>
        </p:nvCxnSpPr>
        <p:spPr>
          <a:xfrm flipH="1">
            <a:off x="4283968" y="4149080"/>
            <a:ext cx="14401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a:off x="4932040" y="4149080"/>
            <a:ext cx="21602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p:nvPr/>
        </p:nvCxnSpPr>
        <p:spPr>
          <a:xfrm flipH="1">
            <a:off x="5508104" y="4149080"/>
            <a:ext cx="28803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flipH="1" flipV="1">
            <a:off x="6300192" y="4149080"/>
            <a:ext cx="36004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3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en-GB" dirty="0" smtClean="0"/>
              <a:t>Benefits:</a:t>
            </a:r>
          </a:p>
          <a:p>
            <a:r>
              <a:rPr lang="en-GB" dirty="0" smtClean="0"/>
              <a:t>Independent from Database Layer</a:t>
            </a:r>
          </a:p>
          <a:p>
            <a:r>
              <a:rPr lang="en-GB" dirty="0" smtClean="0"/>
              <a:t>One Mapper for all classes.</a:t>
            </a:r>
          </a:p>
          <a:p>
            <a:r>
              <a:rPr lang="en-GB" dirty="0" smtClean="0"/>
              <a:t>Uses Reflection</a:t>
            </a:r>
            <a:endParaRPr lang="en-GB" dirty="0"/>
          </a:p>
        </p:txBody>
      </p:sp>
    </p:spTree>
    <p:extLst>
      <p:ext uri="{BB962C8B-B14F-4D97-AF65-F5344CB8AC3E}">
        <p14:creationId xmlns:p14="http://schemas.microsoft.com/office/powerpoint/2010/main" val="44363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de-AT" dirty="0" err="1" smtClean="0"/>
              <a:t>Pitfalls</a:t>
            </a:r>
            <a:r>
              <a:rPr lang="de-AT" dirty="0" smtClean="0"/>
              <a:t> &amp; </a:t>
            </a:r>
            <a:r>
              <a:rPr lang="de-AT" dirty="0" err="1" smtClean="0"/>
              <a:t>Requirements</a:t>
            </a:r>
            <a:endParaRPr lang="de-AT" dirty="0"/>
          </a:p>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r>
              <a:rPr lang="de-AT" sz="2800" dirty="0" smtClean="0"/>
              <a:t>Mapping </a:t>
            </a:r>
            <a:r>
              <a:rPr lang="de-AT" sz="2800" dirty="0" err="1" smtClean="0"/>
              <a:t>circle</a:t>
            </a:r>
            <a:r>
              <a:rPr lang="de-AT" sz="2800" dirty="0" smtClean="0"/>
              <a:t>, </a:t>
            </a:r>
            <a:r>
              <a:rPr lang="de-AT" sz="2800" dirty="0" err="1" smtClean="0"/>
              <a:t>if</a:t>
            </a:r>
            <a:r>
              <a:rPr lang="de-AT" sz="2800" dirty="0" smtClean="0"/>
              <a:t> an </a:t>
            </a:r>
            <a:r>
              <a:rPr lang="de-AT" sz="2800" dirty="0" err="1" smtClean="0"/>
              <a:t>object</a:t>
            </a:r>
            <a:r>
              <a:rPr lang="de-AT" sz="2800" dirty="0" smtClean="0"/>
              <a:t> </a:t>
            </a:r>
            <a:r>
              <a:rPr lang="de-AT" sz="2800" dirty="0" err="1" smtClean="0"/>
              <a:t>from</a:t>
            </a:r>
            <a:r>
              <a:rPr lang="de-AT" sz="2800" dirty="0" smtClean="0"/>
              <a:t> </a:t>
            </a:r>
            <a:r>
              <a:rPr lang="de-AT" sz="2800" dirty="0" err="1" smtClean="0"/>
              <a:t>us</a:t>
            </a:r>
            <a:r>
              <a:rPr lang="de-AT" sz="2800" dirty="0" smtClean="0"/>
              <a:t> </a:t>
            </a:r>
            <a:r>
              <a:rPr lang="de-AT" sz="2800" dirty="0" err="1" smtClean="0"/>
              <a:t>holds</a:t>
            </a:r>
            <a:r>
              <a:rPr lang="de-AT" sz="2800" dirty="0" smtClean="0"/>
              <a:t> </a:t>
            </a:r>
            <a:r>
              <a:rPr lang="de-AT" sz="2800" dirty="0" err="1" smtClean="0"/>
              <a:t>another</a:t>
            </a:r>
            <a:r>
              <a:rPr lang="de-AT" sz="28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2112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182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de/7/70/StatePattern_Classdiagramm.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347864" y="2852936"/>
            <a:ext cx="5576931" cy="280831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p:txBody>
          <a:bodyPr>
            <a:normAutofit fontScale="92500" lnSpcReduction="10000"/>
          </a:bodyPr>
          <a:lstStyle/>
          <a:p>
            <a:r>
              <a:rPr lang="de-AT" dirty="0" err="1" smtClean="0"/>
              <a:t>Used</a:t>
            </a:r>
            <a:r>
              <a:rPr lang="de-AT" dirty="0" smtClean="0"/>
              <a:t> in </a:t>
            </a:r>
            <a:r>
              <a:rPr lang="de-AT" dirty="0" err="1" smtClean="0"/>
              <a:t>use</a:t>
            </a:r>
            <a:r>
              <a:rPr lang="de-AT" dirty="0" smtClean="0"/>
              <a:t> </a:t>
            </a:r>
            <a:r>
              <a:rPr lang="de-AT" dirty="0" err="1" smtClean="0"/>
              <a:t>case</a:t>
            </a:r>
            <a:r>
              <a:rPr lang="de-AT" dirty="0" smtClean="0"/>
              <a:t> </a:t>
            </a:r>
            <a:r>
              <a:rPr lang="de-AT" dirty="0" err="1" smtClean="0"/>
              <a:t>controllers</a:t>
            </a:r>
            <a:endParaRPr lang="de-AT" dirty="0" smtClean="0"/>
          </a:p>
          <a:p>
            <a:r>
              <a:rPr lang="de-AT" dirty="0" err="1" smtClean="0"/>
              <a:t>One</a:t>
            </a:r>
            <a:r>
              <a:rPr lang="de-AT" dirty="0" smtClean="0"/>
              <a:t> </a:t>
            </a:r>
            <a:r>
              <a:rPr lang="de-AT" dirty="0" err="1" smtClean="0"/>
              <a:t>state</a:t>
            </a:r>
            <a:r>
              <a:rPr lang="de-AT" dirty="0" smtClean="0"/>
              <a:t> per </a:t>
            </a:r>
            <a:r>
              <a:rPr lang="de-AT" dirty="0" err="1" smtClean="0"/>
              <a:t>step</a:t>
            </a:r>
            <a:endParaRPr lang="de-AT" dirty="0" smtClean="0"/>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r>
              <a:rPr lang="de-AT" dirty="0" smtClean="0"/>
              <a:t>Different implementations</a:t>
            </a:r>
          </a:p>
          <a:p>
            <a:pPr lvl="1"/>
            <a:r>
              <a:rPr lang="de-AT" dirty="0" err="1" smtClean="0"/>
              <a:t>next</a:t>
            </a:r>
            <a:r>
              <a:rPr lang="de-AT" dirty="0" smtClean="0"/>
              <a:t>() </a:t>
            </a:r>
            <a:r>
              <a:rPr lang="de-AT" dirty="0" err="1" smtClean="0"/>
              <a:t>goes</a:t>
            </a:r>
            <a:r>
              <a:rPr lang="de-AT" dirty="0" smtClean="0"/>
              <a:t> on </a:t>
            </a:r>
            <a:r>
              <a:rPr lang="de-AT" dirty="0" err="1" smtClean="0"/>
              <a:t>to</a:t>
            </a:r>
            <a:r>
              <a:rPr lang="de-AT" dirty="0" smtClean="0"/>
              <a:t> </a:t>
            </a:r>
            <a:r>
              <a:rPr lang="de-AT" dirty="0" err="1" smtClean="0"/>
              <a:t>the</a:t>
            </a:r>
            <a:r>
              <a:rPr lang="de-AT" dirty="0" smtClean="0"/>
              <a:t> </a:t>
            </a:r>
            <a:r>
              <a:rPr lang="de-AT" dirty="0" err="1" smtClean="0"/>
              <a:t>next</a:t>
            </a:r>
            <a:r>
              <a:rPr lang="de-AT" dirty="0" smtClean="0"/>
              <a:t> </a:t>
            </a:r>
            <a:r>
              <a:rPr lang="de-AT" dirty="0" err="1" smtClean="0"/>
              <a:t>state</a:t>
            </a:r>
            <a:endParaRPr lang="de-AT" dirty="0" smtClean="0"/>
          </a:p>
          <a:p>
            <a:r>
              <a:rPr lang="de-AT" dirty="0" smtClean="0"/>
              <a:t>Easy </a:t>
            </a:r>
            <a:r>
              <a:rPr lang="de-AT" dirty="0" err="1" smtClean="0"/>
              <a:t>creation</a:t>
            </a:r>
            <a:r>
              <a:rPr lang="de-AT" dirty="0" smtClean="0"/>
              <a:t> </a:t>
            </a:r>
            <a:r>
              <a:rPr lang="de-AT" dirty="0" err="1" smtClean="0"/>
              <a:t>of</a:t>
            </a:r>
            <a:r>
              <a:rPr lang="de-AT" dirty="0" smtClean="0"/>
              <a:t> </a:t>
            </a:r>
            <a:r>
              <a:rPr lang="de-AT" dirty="0" err="1" smtClean="0"/>
              <a:t>new</a:t>
            </a:r>
            <a:r>
              <a:rPr lang="de-AT" dirty="0" smtClean="0"/>
              <a:t> </a:t>
            </a:r>
            <a:r>
              <a:rPr lang="de-AT" dirty="0" err="1" smtClean="0"/>
              <a:t>states</a:t>
            </a:r>
            <a:endParaRPr lang="de-AT" dirty="0" smtClean="0"/>
          </a:p>
          <a:p>
            <a:endParaRPr lang="de-AT" dirty="0"/>
          </a:p>
        </p:txBody>
      </p:sp>
    </p:spTree>
    <p:extLst>
      <p:ext uri="{BB962C8B-B14F-4D97-AF65-F5344CB8AC3E}">
        <p14:creationId xmlns:p14="http://schemas.microsoft.com/office/powerpoint/2010/main" val="1037502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Example</a:t>
            </a:r>
            <a:r>
              <a:rPr lang="de-AT" dirty="0" smtClean="0"/>
              <a:t>: </a:t>
            </a:r>
            <a:r>
              <a:rPr lang="de-AT" dirty="0" err="1" smtClean="0"/>
              <a:t>create</a:t>
            </a:r>
            <a:r>
              <a:rPr lang="de-AT" dirty="0" smtClean="0"/>
              <a:t> </a:t>
            </a:r>
            <a:r>
              <a:rPr lang="de-AT" dirty="0" err="1" smtClean="0"/>
              <a:t>invoice</a:t>
            </a:r>
            <a:endParaRPr lang="de-AT" dirty="0"/>
          </a:p>
        </p:txBody>
      </p:sp>
      <p:pic>
        <p:nvPicPr>
          <p:cNvPr id="2050" name="Picture 2" descr="D:\Dateien\Projekte\Hotel\MagicDaw\CreateInvoiceStateDiagramm.jpg"/>
          <p:cNvPicPr>
            <a:picLocks noChangeAspect="1" noChangeArrowheads="1"/>
          </p:cNvPicPr>
          <p:nvPr/>
        </p:nvPicPr>
        <p:blipFill rotWithShape="1">
          <a:blip r:embed="rId3">
            <a:extLst>
              <a:ext uri="{28A0092B-C50C-407E-A947-70E740481C1C}">
                <a14:useLocalDpi xmlns:a14="http://schemas.microsoft.com/office/drawing/2010/main" val="0"/>
              </a:ext>
            </a:extLst>
          </a:blip>
          <a:srcRect l="515" t="5678" r="2340" b="20496"/>
          <a:stretch/>
        </p:blipFill>
        <p:spPr bwMode="auto">
          <a:xfrm>
            <a:off x="35496" y="1700808"/>
            <a:ext cx="8975586" cy="433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8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(“Habitation Table”)</a:t>
            </a:r>
            <a:endParaRPr lang="de-AT" dirty="0"/>
          </a:p>
          <a:p>
            <a:pPr lvl="0"/>
            <a:r>
              <a:rPr lang="en-GB" dirty="0"/>
              <a:t>Customizable</a:t>
            </a:r>
            <a:endParaRPr lang="de-AT" dirty="0"/>
          </a:p>
          <a:p>
            <a:pPr lvl="1"/>
            <a:r>
              <a:rPr lang="en-GB" dirty="0" smtClean="0"/>
              <a:t>Tables etc.</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758991"/>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3764264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lstStyle/>
          <a:p>
            <a:r>
              <a:rPr lang="de-AT" dirty="0" smtClean="0"/>
              <a:t>Layer</a:t>
            </a:r>
          </a:p>
          <a:p>
            <a:r>
              <a:rPr lang="de-AT" dirty="0" err="1" smtClean="0"/>
              <a:t>Hibernate</a:t>
            </a:r>
            <a:endParaRPr lang="de-AT" dirty="0" smtClean="0"/>
          </a:p>
          <a:p>
            <a:r>
              <a:rPr lang="de-AT" dirty="0" smtClean="0"/>
              <a:t>Dynamic Mapper</a:t>
            </a:r>
          </a:p>
          <a:p>
            <a:r>
              <a:rPr lang="de-AT" dirty="0" smtClean="0"/>
              <a:t>State Pattern</a:t>
            </a:r>
          </a:p>
          <a:p>
            <a:r>
              <a:rPr lang="de-AT" dirty="0" smtClean="0"/>
              <a:t>Swing GUI</a:t>
            </a:r>
          </a:p>
          <a:p>
            <a:r>
              <a:rPr lang="de-AT" dirty="0" smtClean="0"/>
              <a:t>Integration </a:t>
            </a:r>
            <a:r>
              <a:rPr lang="de-AT" dirty="0" err="1" smtClean="0"/>
              <a:t>external</a:t>
            </a:r>
            <a:r>
              <a:rPr lang="de-AT" dirty="0" smtClean="0"/>
              <a:t> Software </a:t>
            </a:r>
            <a:r>
              <a:rPr lang="de-AT" dirty="0" smtClean="0"/>
              <a:t>Modules</a:t>
            </a:r>
          </a:p>
          <a:p>
            <a:r>
              <a:rPr lang="de-AT" dirty="0" err="1" smtClean="0"/>
              <a:t>JSf</a:t>
            </a:r>
            <a:r>
              <a:rPr lang="de-AT" dirty="0" smtClean="0"/>
              <a:t> </a:t>
            </a:r>
            <a:r>
              <a:rPr lang="de-AT" dirty="0" err="1" smtClean="0"/>
              <a:t>with</a:t>
            </a:r>
            <a:r>
              <a:rPr lang="de-AT" dirty="0" smtClean="0"/>
              <a:t> Ajax (web-reservation)</a:t>
            </a:r>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268760"/>
            <a:ext cx="8496944" cy="5434530"/>
          </a:xfrm>
        </p:spPr>
      </p:pic>
    </p:spTree>
    <p:extLst>
      <p:ext uri="{BB962C8B-B14F-4D97-AF65-F5344CB8AC3E}">
        <p14:creationId xmlns:p14="http://schemas.microsoft.com/office/powerpoint/2010/main" val="1764678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1405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Jsf</a:t>
            </a:r>
            <a:r>
              <a:rPr lang="de-AT" dirty="0" smtClean="0"/>
              <a:t> </a:t>
            </a:r>
            <a:r>
              <a:rPr lang="de-AT" dirty="0" err="1" smtClean="0"/>
              <a:t>with</a:t>
            </a:r>
            <a:r>
              <a:rPr lang="de-AT" dirty="0" smtClean="0"/>
              <a:t> </a:t>
            </a:r>
            <a:r>
              <a:rPr lang="de-AT" dirty="0" err="1" smtClean="0"/>
              <a:t>ajax</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506207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Project </a:t>
            </a:r>
            <a:r>
              <a:rPr lang="de-AT" dirty="0" err="1" smtClean="0"/>
              <a:t>trend</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40051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Outlook</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6112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What</a:t>
            </a:r>
            <a:r>
              <a:rPr lang="de-AT" dirty="0" smtClean="0"/>
              <a:t> </a:t>
            </a:r>
            <a:r>
              <a:rPr lang="de-AT" dirty="0" err="1" smtClean="0"/>
              <a:t>is</a:t>
            </a:r>
            <a:r>
              <a:rPr lang="de-AT" dirty="0" smtClean="0"/>
              <a:t> all </a:t>
            </a:r>
            <a:r>
              <a:rPr lang="de-AT" dirty="0" err="1" smtClean="0"/>
              <a:t>about</a:t>
            </a:r>
            <a:r>
              <a:rPr lang="de-AT" dirty="0"/>
              <a:t>?</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88605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2201432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840" y="1468954"/>
            <a:ext cx="5412960"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70105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Coordination</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Domainspecific cycle</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Domainobjects</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External mapping layer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Translation DB-objects ↔ Domainobjects</a:t>
            </a:r>
          </a:p>
        </p:txBody>
      </p:sp>
    </p:spTree>
    <p:extLst>
      <p:ext uri="{BB962C8B-B14F-4D97-AF65-F5344CB8AC3E}">
        <p14:creationId xmlns:p14="http://schemas.microsoft.com/office/powerpoint/2010/main" val="3157532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Advantages</a:t>
            </a:r>
          </a:p>
        </p:txBody>
      </p:sp>
      <p:sp>
        <p:nvSpPr>
          <p:cNvPr id="61442" name="Rectangle 2"/>
          <p:cNvSpPr>
            <a:spLocks noGrp="1" noChangeArrowheads="1"/>
          </p:cNvSpPr>
          <p:nvPr>
            <p:ph type="body" idx="4294967295"/>
          </p:nvPr>
        </p:nvSpPr>
        <p:spPr>
          <a:xfrm>
            <a:off x="456481" y="1960046"/>
            <a:ext cx="8228160" cy="4147635"/>
          </a:xfrm>
          <a:ln/>
        </p:spPr>
        <p:txBody>
          <a:bodyPr/>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Independence of Hibernate</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Easily replaced/extended</a:t>
            </a:r>
          </a:p>
        </p:txBody>
      </p:sp>
    </p:spTree>
    <p:extLst>
      <p:ext uri="{BB962C8B-B14F-4D97-AF65-F5344CB8AC3E}">
        <p14:creationId xmlns:p14="http://schemas.microsoft.com/office/powerpoint/2010/main" val="1753214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err="1" smtClean="0"/>
              <a:t>Hibernate</a:t>
            </a:r>
            <a:r>
              <a:rPr lang="de-DE" dirty="0" smtClean="0"/>
              <a:t> </a:t>
            </a:r>
            <a:r>
              <a:rPr lang="de-DE" dirty="0" err="1" smtClean="0"/>
              <a:t>and</a:t>
            </a:r>
            <a:r>
              <a:rPr lang="de-DE" dirty="0" smtClean="0"/>
              <a:t> </a:t>
            </a:r>
            <a:r>
              <a:rPr lang="de-DE" dirty="0" err="1" smtClean="0"/>
              <a:t>its</a:t>
            </a:r>
            <a:r>
              <a:rPr lang="de-DE" dirty="0" smtClean="0"/>
              <a:t> Transactions</a:t>
            </a:r>
            <a:endParaRPr lang="de-DE" dirty="0"/>
          </a:p>
        </p:txBody>
      </p:sp>
      <p:pic>
        <p:nvPicPr>
          <p:cNvPr id="4" name="Grafik 5"/>
          <p:cNvPicPr/>
          <p:nvPr/>
        </p:nvPicPr>
        <p:blipFill>
          <a:blip r:embed="rId2">
            <a:extLst>
              <a:ext uri="{28A0092B-C50C-407E-A947-70E740481C1C}">
                <a14:useLocalDpi xmlns:a14="http://schemas.microsoft.com/office/drawing/2010/main" val="0"/>
              </a:ext>
            </a:extLst>
          </a:blip>
          <a:stretch>
            <a:fillRect/>
          </a:stretch>
        </p:blipFill>
        <p:spPr>
          <a:xfrm>
            <a:off x="2443461" y="2319364"/>
            <a:ext cx="4044827" cy="1481111"/>
          </a:xfrm>
          <a:prstGeom prst="rect">
            <a:avLst/>
          </a:prstGeom>
        </p:spPr>
      </p:pic>
    </p:spTree>
    <p:extLst>
      <p:ext uri="{BB962C8B-B14F-4D97-AF65-F5344CB8AC3E}">
        <p14:creationId xmlns:p14="http://schemas.microsoft.com/office/powerpoint/2010/main" val="17225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r>
              <a:rPr lang="de-DE" dirty="0"/>
              <a:t> </a:t>
            </a:r>
            <a:r>
              <a:rPr lang="de-DE" dirty="0" smtClean="0"/>
              <a:t>- a </a:t>
            </a:r>
            <a:r>
              <a:rPr lang="de-DE" dirty="0" err="1" smtClean="0"/>
              <a:t>overview</a:t>
            </a:r>
            <a:endParaRPr lang="de-DE" dirty="0"/>
          </a:p>
        </p:txBody>
      </p:sp>
      <p:sp>
        <p:nvSpPr>
          <p:cNvPr id="3" name="Inhaltsplatzhalter 2"/>
          <p:cNvSpPr>
            <a:spLocks noGrp="1"/>
          </p:cNvSpPr>
          <p:nvPr>
            <p:ph idx="1"/>
          </p:nvPr>
        </p:nvSpPr>
        <p:spPr/>
        <p:txBody>
          <a:bodyPr/>
          <a:lstStyle/>
          <a:p>
            <a:r>
              <a:rPr lang="en-GB" dirty="0" smtClean="0"/>
              <a:t>Framework for object-related database mapping</a:t>
            </a:r>
          </a:p>
          <a:p>
            <a:r>
              <a:rPr lang="en-GB"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r>
              <a:rPr lang="en-GB" dirty="0" smtClean="0">
                <a:sym typeface="Wingdings"/>
              </a:rPr>
              <a:t>updates come regularly</a:t>
            </a:r>
          </a:p>
          <a:p>
            <a:pPr lvl="1"/>
            <a:endParaRPr lang="en-GB" dirty="0" smtClean="0">
              <a:sym typeface="Wingdings"/>
            </a:endParaRPr>
          </a:p>
          <a:p>
            <a:pPr lvl="1"/>
            <a:endParaRPr lang="en-GB" dirty="0"/>
          </a:p>
        </p:txBody>
      </p:sp>
    </p:spTree>
    <p:extLst>
      <p:ext uri="{BB962C8B-B14F-4D97-AF65-F5344CB8AC3E}">
        <p14:creationId xmlns:p14="http://schemas.microsoft.com/office/powerpoint/2010/main" val="3311098557"/>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Bildschirmpräsentation (4:3)</PresentationFormat>
  <Paragraphs>137</Paragraphs>
  <Slides>24</Slides>
  <Notes>14</Notes>
  <HiddenSlides>0</HiddenSlides>
  <MMClips>0</MMClips>
  <ScaleCrop>false</ScaleCrop>
  <HeadingPairs>
    <vt:vector size="4" baseType="variant">
      <vt:variant>
        <vt:lpstr>Design</vt:lpstr>
      </vt:variant>
      <vt:variant>
        <vt:i4>1</vt:i4>
      </vt:variant>
      <vt:variant>
        <vt:lpstr>Folientitel</vt:lpstr>
      </vt:variant>
      <vt:variant>
        <vt:i4>24</vt:i4>
      </vt:variant>
    </vt:vector>
  </HeadingPairs>
  <TitlesOfParts>
    <vt:vector size="25" baseType="lpstr">
      <vt:lpstr>Larissa-Design</vt:lpstr>
      <vt:lpstr>Roomanizer</vt:lpstr>
      <vt:lpstr>Agenda</vt:lpstr>
      <vt:lpstr>What is all about?</vt:lpstr>
      <vt:lpstr>Layer</vt:lpstr>
      <vt:lpstr>Layer</vt:lpstr>
      <vt:lpstr>Layer</vt:lpstr>
      <vt:lpstr>Advantages</vt:lpstr>
      <vt:lpstr>PowerPoint-Präsentation</vt:lpstr>
      <vt:lpstr>Hibernate - a overview</vt:lpstr>
      <vt:lpstr>Mapping done by Annotations</vt:lpstr>
      <vt:lpstr>Advantages of Hibernate</vt:lpstr>
      <vt:lpstr>Hibernate and database-transactions</vt:lpstr>
      <vt:lpstr>Dynamic Mapper</vt:lpstr>
      <vt:lpstr>Dynamic Mapper</vt:lpstr>
      <vt:lpstr>Dynamic Mapper</vt:lpstr>
      <vt:lpstr>State Pattern</vt:lpstr>
      <vt:lpstr>Example: create invoice</vt:lpstr>
      <vt:lpstr>Swing GUI</vt:lpstr>
      <vt:lpstr>Integration</vt:lpstr>
      <vt:lpstr>Integration</vt:lpstr>
      <vt:lpstr>Integration of the GUI-Components</vt:lpstr>
      <vt:lpstr>Jsf with ajax</vt:lpstr>
      <vt:lpstr>Project trend</vt:lpstr>
      <vt:lpstr>Outlook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9</cp:revision>
  <dcterms:created xsi:type="dcterms:W3CDTF">2012-06-05T12:52:39Z</dcterms:created>
  <dcterms:modified xsi:type="dcterms:W3CDTF">2012-06-05T13:47:34Z</dcterms:modified>
</cp:coreProperties>
</file>