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257" r:id="rId3"/>
    <p:sldId id="286" r:id="rId4"/>
    <p:sldId id="346" r:id="rId5"/>
    <p:sldId id="333" r:id="rId6"/>
    <p:sldId id="345" r:id="rId7"/>
    <p:sldId id="323" r:id="rId8"/>
    <p:sldId id="329" r:id="rId9"/>
    <p:sldId id="332" r:id="rId10"/>
    <p:sldId id="330" r:id="rId11"/>
    <p:sldId id="334" r:id="rId12"/>
    <p:sldId id="344" r:id="rId13"/>
    <p:sldId id="337" r:id="rId14"/>
    <p:sldId id="338" r:id="rId15"/>
    <p:sldId id="339" r:id="rId16"/>
    <p:sldId id="340" r:id="rId17"/>
    <p:sldId id="341" r:id="rId18"/>
    <p:sldId id="342" r:id="rId19"/>
    <p:sldId id="343" r:id="rId20"/>
    <p:sldId id="347" r:id="rId21"/>
    <p:sldId id="307" r:id="rId22"/>
    <p:sldId id="308" r:id="rId23"/>
    <p:sldId id="309" r:id="rId24"/>
    <p:sldId id="310" r:id="rId25"/>
    <p:sldId id="311" r:id="rId26"/>
    <p:sldId id="312" r:id="rId27"/>
    <p:sldId id="313" r:id="rId28"/>
    <p:sldId id="314" r:id="rId29"/>
    <p:sldId id="315" r:id="rId30"/>
    <p:sldId id="319" r:id="rId31"/>
    <p:sldId id="320" r:id="rId32"/>
    <p:sldId id="321" r:id="rId33"/>
    <p:sldId id="272" r:id="rId34"/>
    <p:sldId id="294" r:id="rId35"/>
    <p:sldId id="295" r:id="rId36"/>
    <p:sldId id="296" r:id="rId37"/>
    <p:sldId id="297" r:id="rId38"/>
    <p:sldId id="298" r:id="rId39"/>
    <p:sldId id="299" r:id="rId40"/>
    <p:sldId id="336" r:id="rId41"/>
    <p:sldId id="335" r:id="rId42"/>
    <p:sldId id="316" r:id="rId43"/>
    <p:sldId id="317" r:id="rId44"/>
    <p:sldId id="318" r:id="rId45"/>
    <p:sldId id="285" r:id="rId4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2014" autoAdjust="0"/>
  </p:normalViewPr>
  <p:slideViewPr>
    <p:cSldViewPr>
      <p:cViewPr varScale="1">
        <p:scale>
          <a:sx n="75" d="100"/>
          <a:sy n="75" d="100"/>
        </p:scale>
        <p:origin x="-1818" y="-90"/>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10</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10</a:t>
            </a:fld>
            <a:endParaRPr lang="de-AT">
              <a:solidFill>
                <a:srgbClr val="000000"/>
              </a:solidFill>
              <a:latin typeface="+mn-lt"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smtClean="0"/>
              <a:t>Here a short technical Overview</a:t>
            </a:r>
            <a:endParaRPr lang="de-AT" smtClean="0"/>
          </a:p>
          <a:p>
            <a:r>
              <a:rPr lang="en-US" smtClean="0"/>
              <a:t>As version management we used the online server from github because it was reachable from everywhere. (and because of the sweet cat as logo)</a:t>
            </a:r>
            <a:endParaRPr lang="de-AT" smtClean="0"/>
          </a:p>
          <a:p>
            <a:r>
              <a:rPr lang="en-US" smtClean="0"/>
              <a:t>As development the java environment, because all of us had most experience with this language and it is robust.</a:t>
            </a:r>
            <a:endParaRPr lang="de-AT" smtClean="0"/>
          </a:p>
          <a:p>
            <a:r>
              <a:rPr lang="en-US" smtClean="0"/>
              <a:t> </a:t>
            </a:r>
            <a:endParaRPr lang="de-AT"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11</a:t>
            </a:fld>
            <a:endParaRPr lang="de-AT">
              <a:solidFill>
                <a:srgbClr val="000000"/>
              </a:solidFill>
              <a:latin typeface="+mn-l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en-US" smtClean="0"/>
              <a:t>For building this here you can see our Unified Process which started with the</a:t>
            </a:r>
            <a:endParaRPr lang="de-AT" smtClean="0"/>
          </a:p>
          <a:p>
            <a:r>
              <a:rPr lang="en-US" smtClean="0"/>
              <a:t>Initialization phase from the 27 of February to the 26 of march, in which we created the UseCases, looked for some Personas and developed a few Scenarios. </a:t>
            </a:r>
            <a:endParaRPr lang="de-AT" smtClean="0"/>
          </a:p>
          <a:p>
            <a:r>
              <a:rPr lang="en-US" smtClean="0"/>
              <a:t>In Timebox one from the 27 of April to the 30 of April we started to design our UseCase with a paperprotoype, followed by the implementation and testing.</a:t>
            </a:r>
            <a:endParaRPr lang="de-AT" smtClean="0"/>
          </a:p>
          <a:p>
            <a:r>
              <a:rPr lang="en-US" smtClean="0"/>
              <a:t>The second Timebox from the 01. of May to the 28 of may was focused on the Integration of another implemented usecase </a:t>
            </a:r>
            <a:r>
              <a:rPr lang="de-AT" smtClean="0"/>
              <a:t>and to implement a usecase for another team.</a:t>
            </a:r>
          </a:p>
          <a:p>
            <a:r>
              <a:rPr lang="en-US" smtClean="0"/>
              <a:t>The last Timebox from 28 of May to the 15 of June consisted of the implantation of an reservation which you can perform online.</a:t>
            </a:r>
            <a:endParaRPr lang="de-AT" smtClean="0"/>
          </a:p>
          <a:p>
            <a:endParaRPr lang="en-US" smtClean="0"/>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B872F3E-8AE8-42E1-93D9-60C6A8766CA6}"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13</a:t>
            </a:fld>
            <a:endParaRPr lang="de-DE"/>
          </a:p>
        </p:txBody>
      </p:sp>
      <p:sp>
        <p:nvSpPr>
          <p:cNvPr id="624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14</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Reference </a:t>
            </a:r>
            <a:r>
              <a:rPr lang="de-DE" dirty="0" err="1" smtClean="0"/>
              <a:t>to</a:t>
            </a:r>
            <a:r>
              <a:rPr lang="de-DE" dirty="0" smtClean="0"/>
              <a:t> Stefan</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18</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Vererbung</a:t>
            </a:r>
            <a:r>
              <a:rPr lang="de-AT" baseline="0" dirty="0" smtClean="0"/>
              <a:t> (Bild)</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20</a:t>
            </a:fld>
            <a:endParaRPr lang="en-GB"/>
          </a:p>
        </p:txBody>
      </p:sp>
    </p:spTree>
    <p:extLst>
      <p:ext uri="{BB962C8B-B14F-4D97-AF65-F5344CB8AC3E}">
        <p14:creationId xmlns:p14="http://schemas.microsoft.com/office/powerpoint/2010/main" val="372679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21</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22</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23</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26</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27</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Screens (Flip Chart, </a:t>
            </a:r>
            <a:r>
              <a:rPr lang="de-AT" dirty="0" err="1" smtClean="0"/>
              <a:t>black</a:t>
            </a:r>
            <a:r>
              <a:rPr lang="de-AT" baseline="0" dirty="0" smtClean="0"/>
              <a:t> </a:t>
            </a:r>
            <a:r>
              <a:rPr lang="de-AT" baseline="0" dirty="0" err="1" smtClean="0"/>
              <a:t>board</a:t>
            </a:r>
            <a:r>
              <a:rPr lang="de-AT" dirty="0" smtClean="0"/>
              <a:t>) – </a:t>
            </a:r>
            <a:r>
              <a:rPr lang="de-AT" dirty="0" err="1" smtClean="0"/>
              <a:t>see</a:t>
            </a:r>
            <a:r>
              <a:rPr lang="de-AT" dirty="0" smtClean="0"/>
              <a:t> </a:t>
            </a:r>
            <a:r>
              <a:rPr lang="de-AT" dirty="0" err="1" smtClean="0"/>
              <a:t>sketch</a:t>
            </a:r>
            <a:endParaRPr lang="de-AT" dirty="0" smtClean="0"/>
          </a:p>
          <a:p>
            <a:pPr marL="171450" indent="-171450">
              <a:buFontTx/>
              <a:buChar char="-"/>
            </a:pPr>
            <a:r>
              <a:rPr lang="de-AT" baseline="0" dirty="0" err="1" smtClean="0"/>
              <a:t>Static</a:t>
            </a:r>
            <a:r>
              <a:rPr lang="de-AT" baseline="0" dirty="0" smtClean="0"/>
              <a:t> </a:t>
            </a:r>
            <a:r>
              <a:rPr lang="de-AT" baseline="0" dirty="0" err="1" smtClean="0"/>
              <a:t>problem</a:t>
            </a:r>
            <a:r>
              <a:rPr lang="de-AT" baseline="0" dirty="0" smtClean="0"/>
              <a:t> </a:t>
            </a:r>
            <a:r>
              <a:rPr lang="de-AT" baseline="0" dirty="0" err="1" smtClean="0"/>
              <a:t>with</a:t>
            </a:r>
            <a:r>
              <a:rPr lang="de-AT" baseline="0" dirty="0" smtClean="0"/>
              <a:t> </a:t>
            </a:r>
            <a:r>
              <a:rPr lang="de-AT" baseline="0" dirty="0" err="1" smtClean="0"/>
              <a:t>class</a:t>
            </a:r>
            <a:r>
              <a:rPr lang="de-AT" baseline="0" dirty="0" smtClean="0"/>
              <a:t> </a:t>
            </a:r>
            <a:r>
              <a:rPr lang="de-AT" baseline="0" dirty="0" err="1" smtClean="0"/>
              <a:t>change</a:t>
            </a:r>
            <a:r>
              <a:rPr lang="de-AT" baseline="0" dirty="0" smtClean="0"/>
              <a:t> </a:t>
            </a:r>
            <a:r>
              <a:rPr lang="de-AT" baseline="0" dirty="0" err="1" smtClean="0"/>
              <a:t>during</a:t>
            </a:r>
            <a:r>
              <a:rPr lang="de-AT" baseline="0" dirty="0" smtClean="0"/>
              <a:t> </a:t>
            </a:r>
            <a:r>
              <a:rPr lang="de-AT" baseline="0" dirty="0" err="1" smtClean="0"/>
              <a:t>runtime</a:t>
            </a:r>
            <a:endParaRPr lang="de-AT" baseline="0" dirty="0" smtClean="0"/>
          </a:p>
          <a:p>
            <a:pPr marL="628650" lvl="1" indent="-171450">
              <a:buFontTx/>
              <a:buChar char="-"/>
            </a:pPr>
            <a:r>
              <a:rPr lang="de-AT" baseline="0" dirty="0" smtClean="0"/>
              <a:t>Different </a:t>
            </a:r>
            <a:r>
              <a:rPr lang="de-AT" baseline="0" dirty="0" err="1" smtClean="0"/>
              <a:t>controller</a:t>
            </a:r>
            <a:r>
              <a:rPr lang="de-AT" baseline="0" dirty="0" smtClean="0"/>
              <a:t> </a:t>
            </a:r>
            <a:r>
              <a:rPr lang="de-AT" baseline="0" dirty="0" err="1" smtClean="0"/>
              <a:t>classes</a:t>
            </a:r>
            <a:r>
              <a:rPr lang="de-AT" baseline="0" dirty="0" smtClean="0"/>
              <a:t> (</a:t>
            </a:r>
            <a:r>
              <a:rPr lang="de-AT" baseline="0" dirty="0" err="1" smtClean="0"/>
              <a:t>CreateInvoiceController</a:t>
            </a:r>
            <a:r>
              <a:rPr lang="de-AT" baseline="0" dirty="0" smtClean="0"/>
              <a:t> in </a:t>
            </a:r>
            <a:r>
              <a:rPr lang="de-AT" baseline="0" dirty="0" err="1" smtClean="0"/>
              <a:t>searchState</a:t>
            </a:r>
            <a:r>
              <a:rPr lang="de-AT" baseline="0" dirty="0" smtClean="0"/>
              <a:t>,…</a:t>
            </a:r>
          </a:p>
          <a:p>
            <a:pPr marL="1085850" lvl="2" indent="-171450">
              <a:buFontTx/>
              <a:buChar char="-"/>
            </a:pPr>
            <a:r>
              <a:rPr lang="de-AT" baseline="0" dirty="0" smtClean="0"/>
              <a:t>Nice </a:t>
            </a:r>
            <a:r>
              <a:rPr lang="de-AT" baseline="0" dirty="0" err="1" smtClean="0"/>
              <a:t>polymorphic</a:t>
            </a:r>
            <a:r>
              <a:rPr lang="de-AT" baseline="0" dirty="0" smtClean="0"/>
              <a:t> problem-solution, but….</a:t>
            </a:r>
          </a:p>
          <a:p>
            <a:pPr marL="1543050" lvl="3" indent="-171450">
              <a:buFontTx/>
              <a:buChar char="-"/>
            </a:pPr>
            <a:r>
              <a:rPr lang="de-AT" baseline="0" dirty="0" err="1" smtClean="0"/>
              <a:t>We</a:t>
            </a:r>
            <a:r>
              <a:rPr lang="de-AT" baseline="0" dirty="0" smtClean="0"/>
              <a:t> </a:t>
            </a:r>
            <a:r>
              <a:rPr lang="de-AT" baseline="0" dirty="0" err="1" smtClean="0"/>
              <a:t>are</a:t>
            </a:r>
            <a:r>
              <a:rPr lang="de-AT" baseline="0" dirty="0" smtClean="0"/>
              <a:t> </a:t>
            </a:r>
            <a:r>
              <a:rPr lang="de-AT" baseline="0" dirty="0" err="1" smtClean="0"/>
              <a:t>using</a:t>
            </a:r>
            <a:r>
              <a:rPr lang="de-AT" baseline="0" dirty="0" smtClean="0"/>
              <a:t> </a:t>
            </a:r>
            <a:r>
              <a:rPr lang="de-AT" baseline="0" dirty="0" err="1" smtClean="0"/>
              <a:t>always</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a:t>
            </a:r>
            <a:r>
              <a:rPr lang="de-AT" baseline="0" dirty="0" err="1" smtClean="0"/>
              <a:t>from</a:t>
            </a:r>
            <a:r>
              <a:rPr lang="de-AT" baseline="0" dirty="0" smtClean="0"/>
              <a:t> outside</a:t>
            </a:r>
          </a:p>
          <a:p>
            <a:pPr marL="2000250" lvl="4" indent="-171450">
              <a:buFontTx/>
              <a:buChar char="-"/>
            </a:pPr>
            <a:r>
              <a:rPr lang="de-AT" baseline="0" dirty="0" smtClean="0"/>
              <a:t>Who </a:t>
            </a:r>
            <a:r>
              <a:rPr lang="de-AT" baseline="0" dirty="0" err="1" smtClean="0"/>
              <a:t>would</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controller</a:t>
            </a:r>
            <a:r>
              <a:rPr lang="de-AT" baseline="0" dirty="0" smtClean="0"/>
              <a:t> </a:t>
            </a:r>
            <a:r>
              <a:rPr lang="de-AT" baseline="0" dirty="0" err="1" smtClean="0"/>
              <a:t>state</a:t>
            </a:r>
            <a:r>
              <a:rPr lang="de-AT" baseline="0" dirty="0" smtClean="0"/>
              <a:t>? </a:t>
            </a:r>
            <a:r>
              <a:rPr lang="de-AT" baseline="0" dirty="0" err="1" smtClean="0"/>
              <a:t>One</a:t>
            </a:r>
            <a:r>
              <a:rPr lang="de-AT" baseline="0" dirty="0" smtClean="0"/>
              <a:t> </a:t>
            </a:r>
            <a:r>
              <a:rPr lang="de-AT" baseline="0" dirty="0" err="1" smtClean="0"/>
              <a:t>more</a:t>
            </a:r>
            <a:r>
              <a:rPr lang="de-AT" baseline="0" dirty="0" smtClean="0"/>
              <a:t> </a:t>
            </a:r>
            <a:r>
              <a:rPr lang="de-AT" baseline="0" dirty="0" err="1" smtClean="0"/>
              <a:t>controller</a:t>
            </a:r>
            <a:r>
              <a:rPr lang="de-AT" baseline="0" dirty="0" smtClean="0"/>
              <a:t>?</a:t>
            </a:r>
          </a:p>
          <a:p>
            <a:pPr marL="1543050" lvl="3" indent="-171450">
              <a:buFontTx/>
              <a:buChar char="-"/>
            </a:pPr>
            <a:r>
              <a:rPr lang="de-AT" baseline="0" dirty="0" err="1" smtClean="0"/>
              <a:t>Switching</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during</a:t>
            </a:r>
            <a:r>
              <a:rPr lang="de-AT" baseline="0" dirty="0" smtClean="0"/>
              <a:t> </a:t>
            </a:r>
            <a:r>
              <a:rPr lang="de-AT" baseline="0" dirty="0" err="1" smtClean="0"/>
              <a:t>runtime</a:t>
            </a:r>
            <a:r>
              <a:rPr lang="de-AT" baseline="0" dirty="0" smtClean="0"/>
              <a:t> </a:t>
            </a:r>
            <a:r>
              <a:rPr lang="de-AT" baseline="0" dirty="0" err="1" smtClean="0"/>
              <a:t>is</a:t>
            </a:r>
            <a:r>
              <a:rPr lang="de-AT" baseline="0" dirty="0" smtClean="0"/>
              <a:t> not </a:t>
            </a:r>
            <a:r>
              <a:rPr lang="de-AT" baseline="0" dirty="0" err="1" smtClean="0"/>
              <a:t>possible</a:t>
            </a:r>
            <a:r>
              <a:rPr lang="de-AT" baseline="0" dirty="0" smtClean="0"/>
              <a:t> (in </a:t>
            </a:r>
            <a:r>
              <a:rPr lang="de-AT" baseline="0" dirty="0" err="1" smtClean="0"/>
              <a:t>common</a:t>
            </a:r>
            <a:r>
              <a:rPr lang="de-AT" baseline="0" dirty="0" smtClean="0"/>
              <a:t> </a:t>
            </a:r>
            <a:r>
              <a:rPr lang="de-AT" baseline="0" dirty="0" err="1" smtClean="0"/>
              <a:t>Object</a:t>
            </a:r>
            <a:r>
              <a:rPr lang="de-AT" baseline="0" dirty="0" smtClean="0"/>
              <a:t> </a:t>
            </a:r>
            <a:r>
              <a:rPr lang="de-AT" baseline="0" dirty="0" err="1" smtClean="0"/>
              <a:t>Oriented</a:t>
            </a:r>
            <a:r>
              <a:rPr lang="de-AT" baseline="0" dirty="0" smtClean="0"/>
              <a:t> </a:t>
            </a:r>
            <a:r>
              <a:rPr lang="de-AT" baseline="0" dirty="0" err="1" smtClean="0"/>
              <a:t>programming</a:t>
            </a:r>
            <a:r>
              <a:rPr lang="de-AT" baseline="0" dirty="0" smtClean="0"/>
              <a:t> </a:t>
            </a:r>
            <a:r>
              <a:rPr lang="de-AT" baseline="0" dirty="0" err="1" smtClean="0"/>
              <a:t>languages</a:t>
            </a:r>
            <a:r>
              <a:rPr lang="de-AT" baseline="0" dirty="0" smtClean="0"/>
              <a:t>)</a:t>
            </a:r>
          </a:p>
          <a:p>
            <a:pPr marL="2000250" lvl="4" indent="-171450">
              <a:buFontTx/>
              <a:buChar char="-"/>
            </a:pPr>
            <a:r>
              <a:rPr lang="de-AT" baseline="0" dirty="0" err="1" smtClean="0"/>
              <a:t>Exception</a:t>
            </a:r>
            <a:r>
              <a:rPr lang="de-AT" baseline="0" dirty="0" smtClean="0"/>
              <a:t>: </a:t>
            </a:r>
            <a:r>
              <a:rPr lang="de-AT" baseline="0" dirty="0" err="1" smtClean="0"/>
              <a:t>Self</a:t>
            </a:r>
            <a:r>
              <a:rPr lang="de-AT" baseline="0" dirty="0" smtClean="0"/>
              <a:t> (http://en.wikipedia.org/wiki/Self_(programming_language))</a:t>
            </a:r>
          </a:p>
          <a:p>
            <a:pPr marL="628650" lvl="1" indent="-171450">
              <a:buFontTx/>
              <a:buChar char="-"/>
            </a:pPr>
            <a:r>
              <a:rPr lang="de-AT" baseline="0" dirty="0" smtClean="0"/>
              <a:t>Solution: State Pattern</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30</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Example</a:t>
            </a:r>
            <a:r>
              <a:rPr lang="de-AT" baseline="0" dirty="0" smtClean="0"/>
              <a:t> (Create </a:t>
            </a:r>
            <a:r>
              <a:rPr lang="de-AT" baseline="0" dirty="0" err="1" smtClean="0"/>
              <a:t>Invoice</a:t>
            </a:r>
            <a:r>
              <a:rPr lang="de-AT" baseline="0" dirty="0" smtClean="0"/>
              <a:t> Controller): </a:t>
            </a:r>
          </a:p>
          <a:p>
            <a:r>
              <a:rPr lang="de-AT" baseline="0" dirty="0" smtClean="0"/>
              <a:t>Model-</a:t>
            </a:r>
            <a:r>
              <a:rPr lang="de-AT" baseline="0" dirty="0" err="1" smtClean="0"/>
              <a:t>structure</a:t>
            </a:r>
            <a:r>
              <a:rPr lang="de-AT" baseline="0" dirty="0" smtClean="0"/>
              <a:t> </a:t>
            </a:r>
            <a:r>
              <a:rPr lang="de-AT" baseline="0" dirty="0" err="1" smtClean="0"/>
              <a:t>with</a:t>
            </a:r>
            <a:r>
              <a:rPr lang="de-AT" baseline="0" dirty="0" smtClean="0"/>
              <a:t> </a:t>
            </a:r>
            <a:r>
              <a:rPr lang="de-AT" baseline="0" dirty="0" err="1" smtClean="0"/>
              <a:t>roles</a:t>
            </a:r>
            <a:endParaRPr lang="de-AT" baseline="0" dirty="0" smtClean="0"/>
          </a:p>
          <a:p>
            <a:pPr marL="171450" indent="-171450">
              <a:buFontTx/>
              <a:buChar char="-"/>
            </a:pPr>
            <a:r>
              <a:rPr lang="de-AT" baseline="0" dirty="0" err="1" smtClean="0"/>
              <a:t>Context</a:t>
            </a:r>
            <a:r>
              <a:rPr lang="de-AT" baseline="0" dirty="0" smtClean="0"/>
              <a:t>: Controller – </a:t>
            </a:r>
            <a:r>
              <a:rPr lang="de-AT" baseline="0" dirty="0" err="1" smtClean="0"/>
              <a:t>interface</a:t>
            </a:r>
            <a:r>
              <a:rPr lang="de-AT" baseline="0" dirty="0" smtClean="0"/>
              <a:t> </a:t>
            </a:r>
            <a:r>
              <a:rPr lang="de-AT" baseline="0" dirty="0" err="1" smtClean="0"/>
              <a:t>for</a:t>
            </a:r>
            <a:r>
              <a:rPr lang="de-AT" baseline="0" dirty="0" smtClean="0"/>
              <a:t> </a:t>
            </a:r>
            <a:r>
              <a:rPr lang="de-AT" baseline="0" dirty="0" err="1" smtClean="0"/>
              <a:t>gui</a:t>
            </a:r>
            <a:endParaRPr lang="de-AT" baseline="0" dirty="0" smtClean="0"/>
          </a:p>
          <a:p>
            <a:pPr marL="171450" indent="-171450">
              <a:buFontTx/>
              <a:buChar char="-"/>
            </a:pPr>
            <a:r>
              <a:rPr lang="de-AT" baseline="0" dirty="0" smtClean="0"/>
              <a:t>Abstract </a:t>
            </a:r>
            <a:r>
              <a:rPr lang="de-AT" baseline="0" dirty="0" err="1" smtClean="0"/>
              <a:t>state</a:t>
            </a:r>
            <a:r>
              <a:rPr lang="de-AT" baseline="0" dirty="0" smtClean="0"/>
              <a:t>: </a:t>
            </a:r>
            <a:r>
              <a:rPr lang="de-AT" baseline="0" dirty="0" err="1" smtClean="0"/>
              <a:t>interface</a:t>
            </a:r>
            <a:r>
              <a:rPr lang="de-AT" baseline="0" dirty="0" smtClean="0"/>
              <a:t> </a:t>
            </a:r>
            <a:r>
              <a:rPr lang="de-AT" baseline="0" dirty="0" err="1" smtClean="0"/>
              <a:t>for</a:t>
            </a:r>
            <a:r>
              <a:rPr lang="de-AT" baseline="0" dirty="0" smtClean="0"/>
              <a:t> different </a:t>
            </a:r>
            <a:r>
              <a:rPr lang="de-AT" baseline="0" dirty="0" err="1" smtClean="0"/>
              <a:t>states</a:t>
            </a:r>
            <a:r>
              <a:rPr lang="de-AT" baseline="0" dirty="0" smtClean="0"/>
              <a:t> </a:t>
            </a:r>
            <a:r>
              <a:rPr lang="de-AT" baseline="0" dirty="0" err="1" smtClean="0"/>
              <a:t>to</a:t>
            </a:r>
            <a:r>
              <a:rPr lang="de-AT" baseline="0" dirty="0" smtClean="0"/>
              <a:t> </a:t>
            </a:r>
            <a:r>
              <a:rPr lang="de-AT" baseline="0" dirty="0" err="1" smtClean="0"/>
              <a:t>encapsulate</a:t>
            </a:r>
            <a:r>
              <a:rPr lang="de-AT" baseline="0" dirty="0" smtClean="0"/>
              <a:t> </a:t>
            </a:r>
            <a:r>
              <a:rPr lang="de-AT" baseline="0" dirty="0" err="1" smtClean="0"/>
              <a:t>them</a:t>
            </a:r>
            <a:endParaRPr lang="de-AT" baseline="0" dirty="0" smtClean="0"/>
          </a:p>
          <a:p>
            <a:pPr marL="171450" indent="-171450">
              <a:buFontTx/>
              <a:buChar char="-"/>
            </a:pPr>
            <a:r>
              <a:rPr lang="de-AT" baseline="0" dirty="0" err="1" smtClean="0"/>
              <a:t>Concrete</a:t>
            </a:r>
            <a:r>
              <a:rPr lang="de-AT" baseline="0" dirty="0" smtClean="0"/>
              <a:t> </a:t>
            </a:r>
            <a:r>
              <a:rPr lang="de-AT" baseline="0" dirty="0" err="1" smtClean="0"/>
              <a:t>state</a:t>
            </a:r>
            <a:r>
              <a:rPr lang="de-AT" baseline="0" dirty="0" smtClean="0"/>
              <a:t>: </a:t>
            </a:r>
            <a:r>
              <a:rPr lang="de-AT" baseline="0" dirty="0" err="1" smtClean="0"/>
              <a:t>implements</a:t>
            </a:r>
            <a:r>
              <a:rPr lang="de-AT" baseline="0" dirty="0" smtClean="0"/>
              <a:t> </a:t>
            </a:r>
            <a:r>
              <a:rPr lang="de-AT" baseline="0" dirty="0" err="1" smtClean="0"/>
              <a:t>the</a:t>
            </a:r>
            <a:r>
              <a:rPr lang="de-AT" baseline="0" dirty="0" smtClean="0"/>
              <a:t> </a:t>
            </a:r>
            <a:r>
              <a:rPr lang="de-AT" baseline="0" dirty="0" err="1" smtClean="0"/>
              <a:t>behaivour</a:t>
            </a:r>
            <a:r>
              <a:rPr lang="de-AT" baseline="0" dirty="0" smtClean="0"/>
              <a:t>,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connected</a:t>
            </a:r>
            <a:r>
              <a:rPr lang="de-AT" baseline="0" dirty="0" smtClean="0"/>
              <a:t> </a:t>
            </a:r>
            <a:r>
              <a:rPr lang="de-AT" baseline="0" dirty="0" err="1" smtClean="0"/>
              <a:t>to</a:t>
            </a:r>
            <a:r>
              <a:rPr lang="de-AT" baseline="0" dirty="0" smtClean="0"/>
              <a:t> </a:t>
            </a:r>
            <a:r>
              <a:rPr lang="de-AT" baseline="0" dirty="0" err="1" smtClean="0"/>
              <a:t>state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a:t>
            </a:r>
            <a:r>
              <a:rPr lang="de-AT" baseline="0" dirty="0" err="1" smtClean="0"/>
              <a:t>object</a:t>
            </a:r>
            <a:endParaRPr lang="de-AT" baseline="0" dirty="0" smtClean="0"/>
          </a:p>
          <a:p>
            <a:endParaRPr lang="de-AT" baseline="0" dirty="0" smtClean="0"/>
          </a:p>
          <a:p>
            <a:r>
              <a:rPr lang="de-AT" baseline="0" dirty="0" err="1" smtClean="0"/>
              <a:t>Conroller</a:t>
            </a:r>
            <a:r>
              <a:rPr lang="de-AT" baseline="0" dirty="0" smtClean="0"/>
              <a:t> </a:t>
            </a:r>
            <a:r>
              <a:rPr lang="de-AT" baseline="0" dirty="0" err="1" smtClean="0"/>
              <a:t>looks</a:t>
            </a:r>
            <a:r>
              <a:rPr lang="de-AT" baseline="0" dirty="0" smtClean="0"/>
              <a:t> </a:t>
            </a:r>
            <a:r>
              <a:rPr lang="de-AT" baseline="0" dirty="0" err="1" smtClean="0"/>
              <a:t>now</a:t>
            </a:r>
            <a:r>
              <a:rPr lang="de-AT" baseline="0" dirty="0" smtClean="0"/>
              <a:t> </a:t>
            </a:r>
            <a:r>
              <a:rPr lang="de-AT" baseline="0" dirty="0" err="1" smtClean="0"/>
              <a:t>like</a:t>
            </a:r>
            <a:r>
              <a:rPr lang="de-AT" baseline="0" dirty="0" smtClean="0"/>
              <a:t> a </a:t>
            </a:r>
            <a:r>
              <a:rPr lang="de-AT" baseline="0" dirty="0" err="1" smtClean="0"/>
              <a:t>object</a:t>
            </a:r>
            <a:r>
              <a:rPr lang="de-AT" baseline="0" dirty="0" smtClean="0"/>
              <a:t> </a:t>
            </a:r>
            <a:r>
              <a:rPr lang="de-AT" baseline="0" dirty="0" err="1" smtClean="0"/>
              <a:t>which</a:t>
            </a:r>
            <a:r>
              <a:rPr lang="de-AT" baseline="0" dirty="0" smtClean="0"/>
              <a:t> </a:t>
            </a:r>
            <a:r>
              <a:rPr lang="de-AT" baseline="0" dirty="0" err="1" smtClean="0"/>
              <a:t>changed</a:t>
            </a:r>
            <a:r>
              <a:rPr lang="de-AT" baseline="0" dirty="0" smtClean="0"/>
              <a:t> </a:t>
            </a:r>
            <a:r>
              <a:rPr lang="de-AT" baseline="0" dirty="0" err="1" smtClean="0"/>
              <a:t>his</a:t>
            </a:r>
            <a:r>
              <a:rPr lang="de-AT" baseline="0" dirty="0" smtClean="0"/>
              <a:t> </a:t>
            </a:r>
            <a:r>
              <a:rPr lang="de-AT" baseline="0" dirty="0" err="1" smtClean="0"/>
              <a:t>class</a:t>
            </a:r>
            <a:r>
              <a:rPr lang="de-AT" baseline="0" dirty="0" smtClean="0"/>
              <a:t>!</a:t>
            </a:r>
          </a:p>
          <a:p>
            <a:endParaRPr lang="de-AT" baseline="0" dirty="0" smtClean="0"/>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31</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Structure</a:t>
            </a:r>
            <a:r>
              <a:rPr lang="de-AT" dirty="0" smtClean="0"/>
              <a:t>: </a:t>
            </a:r>
          </a:p>
          <a:p>
            <a:pPr marL="171450" indent="-171450">
              <a:buFontTx/>
              <a:buChar char="-"/>
            </a:pPr>
            <a:r>
              <a:rPr lang="de-AT" dirty="0" err="1" smtClean="0"/>
              <a:t>the</a:t>
            </a:r>
            <a:r>
              <a:rPr lang="de-AT" dirty="0" smtClean="0"/>
              <a:t> </a:t>
            </a:r>
            <a:r>
              <a:rPr lang="de-AT" dirty="0" err="1" smtClean="0"/>
              <a:t>strucutre</a:t>
            </a:r>
            <a:r>
              <a:rPr lang="de-AT" baseline="0" dirty="0" smtClean="0"/>
              <a:t> </a:t>
            </a:r>
            <a:r>
              <a:rPr lang="de-AT" baseline="0" dirty="0" err="1" smtClean="0"/>
              <a:t>by</a:t>
            </a:r>
            <a:r>
              <a:rPr lang="de-AT" baseline="0" dirty="0" smtClean="0"/>
              <a:t> </a:t>
            </a:r>
            <a:r>
              <a:rPr lang="de-AT" baseline="0" dirty="0" err="1" smtClean="0"/>
              <a:t>state</a:t>
            </a:r>
            <a:r>
              <a:rPr lang="de-AT" baseline="0" dirty="0" smtClean="0"/>
              <a:t> </a:t>
            </a:r>
            <a:r>
              <a:rPr lang="de-AT" baseline="0" dirty="0" err="1" smtClean="0"/>
              <a:t>prevents</a:t>
            </a:r>
            <a:r>
              <a:rPr lang="de-AT" baseline="0" dirty="0" smtClean="0"/>
              <a:t> </a:t>
            </a:r>
            <a:r>
              <a:rPr lang="de-AT" baseline="0" dirty="0" err="1" smtClean="0"/>
              <a:t>long</a:t>
            </a:r>
            <a:r>
              <a:rPr lang="de-AT" baseline="0" dirty="0" smtClean="0"/>
              <a:t> </a:t>
            </a:r>
            <a:r>
              <a:rPr lang="de-AT" baseline="0" dirty="0" err="1" smtClean="0"/>
              <a:t>switch-case</a:t>
            </a:r>
            <a:r>
              <a:rPr lang="de-AT" baseline="0" dirty="0" smtClean="0"/>
              <a:t> </a:t>
            </a:r>
            <a:r>
              <a:rPr lang="de-AT" baseline="0" dirty="0" err="1" smtClean="0"/>
              <a:t>statements</a:t>
            </a:r>
            <a:r>
              <a:rPr lang="de-AT" baseline="0" dirty="0" smtClean="0"/>
              <a:t> in </a:t>
            </a:r>
            <a:r>
              <a:rPr lang="de-AT" baseline="0" dirty="0" err="1" smtClean="0"/>
              <a:t>the</a:t>
            </a:r>
            <a:r>
              <a:rPr lang="de-AT" baseline="0" dirty="0" smtClean="0"/>
              <a:t> </a:t>
            </a:r>
            <a:r>
              <a:rPr lang="de-AT" baseline="0" dirty="0" err="1" smtClean="0"/>
              <a:t>operations</a:t>
            </a:r>
            <a:endParaRPr lang="de-AT" baseline="0" dirty="0" smtClean="0"/>
          </a:p>
          <a:p>
            <a:pPr marL="171450" indent="-171450">
              <a:buFontTx/>
              <a:buChar char="-"/>
            </a:pPr>
            <a:r>
              <a:rPr lang="de-AT" baseline="0" dirty="0" err="1" smtClean="0"/>
              <a:t>Classification</a:t>
            </a:r>
            <a:r>
              <a:rPr lang="de-AT" baseline="0" dirty="0" smtClean="0"/>
              <a:t> </a:t>
            </a:r>
            <a:r>
              <a:rPr lang="de-AT" baseline="0" dirty="0" err="1" smtClean="0"/>
              <a:t>is</a:t>
            </a:r>
            <a:r>
              <a:rPr lang="de-AT" baseline="0" dirty="0" smtClean="0"/>
              <a:t> </a:t>
            </a:r>
            <a:r>
              <a:rPr lang="de-AT" baseline="0" dirty="0" err="1" smtClean="0"/>
              <a:t>possible</a:t>
            </a:r>
            <a:r>
              <a:rPr lang="de-AT" baseline="0" dirty="0" smtClean="0"/>
              <a:t>, </a:t>
            </a:r>
            <a:r>
              <a:rPr lang="de-AT" baseline="0" dirty="0" err="1" smtClean="0"/>
              <a:t>because</a:t>
            </a:r>
            <a:r>
              <a:rPr lang="de-AT" baseline="0" dirty="0" smtClean="0"/>
              <a:t> super </a:t>
            </a:r>
            <a:r>
              <a:rPr lang="de-AT" baseline="0" dirty="0" err="1" smtClean="0"/>
              <a:t>and</a:t>
            </a:r>
            <a:r>
              <a:rPr lang="de-AT" baseline="0" dirty="0" smtClean="0"/>
              <a:t> </a:t>
            </a:r>
            <a:r>
              <a:rPr lang="de-AT" baseline="0" dirty="0" err="1" smtClean="0"/>
              <a:t>sub</a:t>
            </a:r>
            <a:r>
              <a:rPr lang="de-AT" baseline="0" dirty="0" smtClean="0"/>
              <a:t> </a:t>
            </a:r>
            <a:r>
              <a:rPr lang="de-AT" baseline="0" dirty="0" err="1" smtClean="0"/>
              <a:t>classes</a:t>
            </a:r>
            <a:r>
              <a:rPr lang="de-AT" baseline="0" dirty="0" smtClean="0"/>
              <a:t> in </a:t>
            </a:r>
            <a:r>
              <a:rPr lang="de-AT" baseline="0" dirty="0" err="1" smtClean="0"/>
              <a:t>the</a:t>
            </a:r>
            <a:r>
              <a:rPr lang="de-AT" baseline="0" dirty="0" smtClean="0"/>
              <a:t> </a:t>
            </a:r>
            <a:r>
              <a:rPr lang="de-AT" baseline="0" dirty="0" err="1" smtClean="0"/>
              <a:t>states</a:t>
            </a:r>
            <a:r>
              <a:rPr lang="de-AT" baseline="0" dirty="0" smtClean="0"/>
              <a:t> </a:t>
            </a:r>
            <a:r>
              <a:rPr lang="de-AT" baseline="0" dirty="0" err="1" smtClean="0"/>
              <a:t>are</a:t>
            </a:r>
            <a:r>
              <a:rPr lang="de-AT" baseline="0" dirty="0" smtClean="0"/>
              <a:t> </a:t>
            </a:r>
            <a:r>
              <a:rPr lang="de-AT" baseline="0" dirty="0" err="1" smtClean="0"/>
              <a:t>supported</a:t>
            </a:r>
            <a:endParaRPr lang="de-AT" baseline="0" dirty="0" smtClean="0"/>
          </a:p>
          <a:p>
            <a:pPr marL="171450" indent="-171450">
              <a:buFontTx/>
              <a:buChar char="-"/>
            </a:pPr>
            <a:endParaRPr lang="de-AT" dirty="0" smtClean="0"/>
          </a:p>
          <a:p>
            <a:r>
              <a:rPr lang="de-AT" dirty="0" err="1" smtClean="0"/>
              <a:t>Transitions</a:t>
            </a:r>
            <a:r>
              <a:rPr lang="de-AT" dirty="0" smtClean="0"/>
              <a:t> </a:t>
            </a:r>
            <a:r>
              <a:rPr lang="de-AT" dirty="0" err="1" smtClean="0"/>
              <a:t>explicity</a:t>
            </a:r>
            <a:r>
              <a:rPr lang="de-AT" dirty="0" smtClean="0"/>
              <a:t>: </a:t>
            </a:r>
            <a:r>
              <a:rPr lang="de-AT" dirty="0" err="1" smtClean="0"/>
              <a:t>the</a:t>
            </a:r>
            <a:r>
              <a:rPr lang="de-AT" dirty="0" smtClean="0"/>
              <a:t> </a:t>
            </a:r>
            <a:r>
              <a:rPr lang="de-AT" dirty="0" err="1" smtClean="0"/>
              <a:t>state</a:t>
            </a:r>
            <a:r>
              <a:rPr lang="de-AT" dirty="0" smtClean="0"/>
              <a:t> </a:t>
            </a:r>
            <a:r>
              <a:rPr lang="de-AT" dirty="0" err="1" smtClean="0"/>
              <a:t>is</a:t>
            </a:r>
            <a:r>
              <a:rPr lang="de-AT" dirty="0" smtClean="0"/>
              <a:t> an </a:t>
            </a:r>
            <a:r>
              <a:rPr lang="de-AT" dirty="0" err="1" smtClean="0"/>
              <a:t>external</a:t>
            </a:r>
            <a:r>
              <a:rPr lang="de-AT" dirty="0" smtClean="0"/>
              <a:t> </a:t>
            </a:r>
            <a:r>
              <a:rPr lang="de-AT" dirty="0" err="1" smtClean="0"/>
              <a:t>class</a:t>
            </a:r>
            <a:r>
              <a:rPr lang="de-AT" dirty="0" smtClean="0"/>
              <a:t>;</a:t>
            </a:r>
            <a:r>
              <a:rPr lang="de-AT" baseline="0" dirty="0" smtClean="0"/>
              <a:t> so –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perspective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 </a:t>
            </a:r>
            <a:r>
              <a:rPr lang="de-AT" baseline="0" dirty="0" err="1" smtClean="0"/>
              <a:t>the</a:t>
            </a:r>
            <a:r>
              <a:rPr lang="de-AT" baseline="0" dirty="0" smtClean="0"/>
              <a:t> </a:t>
            </a:r>
            <a:r>
              <a:rPr lang="de-AT" baseline="0" dirty="0" err="1" smtClean="0"/>
              <a:t>state</a:t>
            </a:r>
            <a:r>
              <a:rPr lang="de-AT" baseline="0" dirty="0" smtClean="0"/>
              <a:t>-transition </a:t>
            </a:r>
            <a:r>
              <a:rPr lang="de-AT" baseline="0" dirty="0" err="1" smtClean="0"/>
              <a:t>is</a:t>
            </a:r>
            <a:r>
              <a:rPr lang="de-AT" baseline="0" dirty="0" smtClean="0"/>
              <a:t> </a:t>
            </a:r>
            <a:r>
              <a:rPr lang="de-AT" baseline="0" dirty="0" err="1" smtClean="0"/>
              <a:t>atomic</a:t>
            </a:r>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32</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dirty="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33</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34</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37</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40</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42</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42</a:t>
            </a:fld>
            <a:endParaRPr lang="de-AT">
              <a:solidFill>
                <a:srgbClr val="000000"/>
              </a:solidFill>
              <a:latin typeface="+mn-lt"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8C045F9-92B0-40A5-95C6-E7DC16B5FE55}" type="slidenum">
              <a:rPr lang="de-AT"/>
              <a:pPr/>
              <a:t>43</a:t>
            </a:fld>
            <a:endParaRPr lang="de-AT"/>
          </a:p>
        </p:txBody>
      </p:sp>
      <p:sp>
        <p:nvSpPr>
          <p:cNvPr id="7065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What would be done? Was würde Sinn machen – weitere Schritte im Projekt (Integration vor Ort, Testlauf,…)</a:t>
            </a:r>
          </a:p>
          <a:p>
            <a:pPr eaLnBrk="1">
              <a:spcBef>
                <a:spcPct val="0"/>
              </a:spcBef>
            </a:pPr>
            <a:r>
              <a:rPr lang="de-AT" sz="2000">
                <a:latin typeface="Arial" charset="0"/>
                <a:ea typeface="SimSun" charset="-122"/>
              </a:rPr>
              <a:t>	SW weiterentwicklung: neue Module hinzufügen (Basis steht)</a:t>
            </a:r>
          </a:p>
        </p:txBody>
      </p:sp>
      <p:sp>
        <p:nvSpPr>
          <p:cNvPr id="706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5974C60-2E98-4E63-B41D-85D2522E22A5}" type="slidenum">
              <a:rPr lang="de-AT">
                <a:solidFill>
                  <a:srgbClr val="000000"/>
                </a:solidFill>
                <a:latin typeface="+mn-lt" charset="0"/>
              </a:rPr>
              <a:pPr hangingPunct="1">
                <a:lnSpc>
                  <a:spcPct val="100000"/>
                </a:lnSpc>
              </a:pPr>
              <a:t>43</a:t>
            </a:fld>
            <a:endParaRPr lang="de-AT">
              <a:solidFill>
                <a:srgbClr val="000000"/>
              </a:solidFill>
              <a:latin typeface="+mn-lt"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44</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r>
              <a:rPr lang="de-AT" sz="2000" dirty="0" smtClean="0">
                <a:latin typeface="Arial" charset="0"/>
                <a:ea typeface="SimSun" charset="-122"/>
              </a:rPr>
              <a:t>Besonders nicht </a:t>
            </a:r>
            <a:r>
              <a:rPr lang="de-AT" sz="2000" smtClean="0">
                <a:latin typeface="Arial" charset="0"/>
                <a:ea typeface="SimSun" charset="-122"/>
              </a:rPr>
              <a:t>wiederholte Auflistung!!!</a:t>
            </a:r>
            <a:endParaRPr lang="de-AT" sz="2000" dirty="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44</a:t>
            </a:fld>
            <a:endParaRPr lang="de-AT">
              <a:solidFill>
                <a:srgbClr val="000000"/>
              </a:solidFill>
              <a:latin typeface="+mn-lt"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Interne</a:t>
            </a:r>
            <a:r>
              <a:rPr lang="de-AT" baseline="0" dirty="0" smtClean="0"/>
              <a:t> </a:t>
            </a:r>
            <a:r>
              <a:rPr lang="de-AT" baseline="0" dirty="0" smtClean="0"/>
              <a:t>Abläufe</a:t>
            </a:r>
          </a:p>
          <a:p>
            <a:r>
              <a:rPr lang="de-AT" baseline="0" dirty="0" smtClean="0"/>
              <a:t>Kernfunktionen</a:t>
            </a:r>
          </a:p>
          <a:p>
            <a:endParaRPr lang="de-AT" baseline="0" dirty="0" smtClean="0"/>
          </a:p>
          <a:p>
            <a:r>
              <a:rPr lang="de-AT" baseline="0" dirty="0" smtClean="0"/>
              <a:t>Nicht Ziele zur Abgrenzung (keine Buchhaltung,…)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1502548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45</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5</a:t>
            </a:fld>
            <a:endParaRPr lang="de-AT" smtClean="0">
              <a:solidFill>
                <a:srgbClr val="000000"/>
              </a:solidFill>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p:sp>
      <p:sp>
        <p:nvSpPr>
          <p:cNvPr id="13315" name="Notes Placeholder 2"/>
          <p:cNvSpPr>
            <a:spLocks noGrp="1"/>
          </p:cNvSpPr>
          <p:nvPr>
            <p:ph type="body" idx="1"/>
          </p:nvPr>
        </p:nvSpPr>
        <p:spPr>
          <a:noFill/>
        </p:spPr>
        <p:txBody>
          <a:bodyPr/>
          <a:lstStyle/>
          <a:p>
            <a:endParaRPr lang="de-AT" dirty="0" smtClean="0"/>
          </a:p>
        </p:txBody>
      </p:sp>
      <p:sp>
        <p:nvSpPr>
          <p:cNvPr id="1331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5A6DEA8-5EC1-4915-8CEA-36FB86D183CF}"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dirty="0" smtClean="0">
                <a:latin typeface="Arial" charset="0"/>
                <a:ea typeface="SimSun" charset="-122"/>
              </a:rPr>
              <a:t>Programm ausführen – vorstellen  Konzept (Hubert R.) Mitglieder: ….</a:t>
            </a:r>
          </a:p>
          <a:p>
            <a:pPr marL="169863" indent="-169863" eaLnBrk="1">
              <a:spcBef>
                <a:spcPct val="0"/>
              </a:spcBef>
            </a:pP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Short </a:t>
            </a:r>
            <a:r>
              <a:rPr lang="de-AT" sz="2000" dirty="0" err="1" smtClean="0">
                <a:latin typeface="Arial" charset="0"/>
                <a:ea typeface="SimSun" charset="-122"/>
              </a:rPr>
              <a:t>cuts</a:t>
            </a: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 sonstige Vorteile</a:t>
            </a:r>
          </a:p>
          <a:p>
            <a:pPr marL="169863" indent="-169863" eaLnBrk="1">
              <a:spcBef>
                <a:spcPct val="0"/>
              </a:spcBef>
              <a:buSzPct val="45000"/>
              <a:buFont typeface="StarSymbol" charset="0"/>
              <a:buChar char="-"/>
            </a:pPr>
            <a:r>
              <a:rPr lang="de-AT" sz="2000" dirty="0" smtClean="0">
                <a:latin typeface="Arial" charset="0"/>
                <a:ea typeface="SimSun" charset="-122"/>
              </a:rPr>
              <a:t>Mehrwert für Kunde</a:t>
            </a:r>
          </a:p>
          <a:p>
            <a:pPr marL="169863" indent="-169863" eaLnBrk="1">
              <a:spcBef>
                <a:spcPct val="0"/>
              </a:spcBef>
              <a:buSzPct val="45000"/>
              <a:buFont typeface="StarSymbol" charset="0"/>
              <a:buChar char="-"/>
            </a:pPr>
            <a:r>
              <a:rPr lang="de-AT" sz="2000" dirty="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7</a:t>
            </a:fld>
            <a:endParaRPr lang="de-AT">
              <a:solidFill>
                <a:srgbClr val="000000"/>
              </a:solidFill>
              <a:latin typeface="+mn-lt"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8</a:t>
            </a:fld>
            <a:endParaRPr lang="de-AT">
              <a:solidFill>
                <a:srgbClr val="000000"/>
              </a:solidFill>
              <a:latin typeface="+mn-lt"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Most </a:t>
            </a:r>
            <a:r>
              <a:rPr lang="de-AT" dirty="0" err="1" smtClean="0"/>
              <a:t>important</a:t>
            </a:r>
            <a:r>
              <a:rPr lang="de-AT" dirty="0" smtClean="0"/>
              <a:t> </a:t>
            </a:r>
            <a:r>
              <a:rPr lang="de-AT" dirty="0" err="1" smtClean="0"/>
              <a:t>points</a:t>
            </a:r>
            <a:endParaRPr lang="de-AT" dirty="0" smtClean="0"/>
          </a:p>
          <a:p>
            <a:endParaRPr lang="de-AT" dirty="0" smtClean="0"/>
          </a:p>
          <a:p>
            <a:r>
              <a:rPr lang="de-AT" dirty="0" smtClean="0"/>
              <a:t>Was ist besonders?</a:t>
            </a:r>
            <a:r>
              <a:rPr lang="de-AT" baseline="0" dirty="0" smtClean="0"/>
              <a:t> Wo haben wir </a:t>
            </a:r>
            <a:r>
              <a:rPr lang="de-AT" baseline="0" dirty="0" err="1" smtClean="0"/>
              <a:t>excellente</a:t>
            </a:r>
            <a:r>
              <a:rPr lang="de-AT" baseline="0" dirty="0" smtClean="0"/>
              <a:t> </a:t>
            </a:r>
            <a:r>
              <a:rPr lang="de-AT" baseline="0" dirty="0" err="1" smtClean="0"/>
              <a:t>Usability</a:t>
            </a:r>
            <a:r>
              <a:rPr lang="de-AT" baseline="0" dirty="0" smtClean="0"/>
              <a:t>?</a:t>
            </a:r>
            <a:endParaRPr lang="de-AT" dirty="0" smtClean="0"/>
          </a:p>
          <a:p>
            <a:r>
              <a:rPr lang="de-AT" dirty="0" err="1" smtClean="0"/>
              <a:t>Usability</a:t>
            </a:r>
            <a:r>
              <a:rPr lang="de-AT" dirty="0" smtClean="0"/>
              <a:t>, …</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9</a:t>
            </a:fld>
            <a:endParaRPr lang="en-GB"/>
          </a:p>
        </p:txBody>
      </p:sp>
    </p:spTree>
    <p:extLst>
      <p:ext uri="{BB962C8B-B14F-4D97-AF65-F5344CB8AC3E}">
        <p14:creationId xmlns:p14="http://schemas.microsoft.com/office/powerpoint/2010/main" val="131928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27F8EDB-C29D-4AE5-9CAF-B3FA40DC93F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6A3E629-D901-4663-A557-19BBC04DD1A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CD60D22-FA14-4B63-8D0F-ADEE423074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FB78BAED-2685-457A-B076-0168B8E8268C}" type="datetime1">
              <a:rPr lang="de-DE" smtClean="0"/>
              <a:t>12.06.2012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fld id="{A4E34DAF-98F6-4631-9046-8FBA4C69E9EE}" type="datetime1">
              <a:rPr lang="de-DE" smtClean="0"/>
              <a:t>12.06.2012</a:t>
            </a:fld>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r>
              <a:rPr lang="de-DE" smtClean="0"/>
              <a:t>Roomanizer Presentation Team E</a:t>
            </a:r>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398222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DDB63CDD-2F96-4FE5-AD49-EF8AFB88B62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2E67AF8-A288-4266-A53C-E84C48E50EE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9AE9F89-BCA9-4707-862F-FB4A05052A8A}" type="datetime1">
              <a:rPr lang="de-DE" smtClean="0"/>
              <a:t>12.06.2012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6C7F81-806B-490A-937D-E275312209BE}"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E3D5208-A7C9-4F82-A751-62C60E2E94A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9299B9F-8491-49B7-8EB3-C95A67489ECD}"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E8D3044E-EF47-48A4-B465-228E2DF2711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36EE-6A37-4BDB-9A50-451478FC4AD3}" type="datetime1">
              <a:rPr lang="de-DE" smtClean="0"/>
              <a:t>12.06.2012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457200" indent="-457200">
              <a:buFont typeface="Arial" pitchFamily="34" charset="0"/>
              <a:buChar char="•"/>
            </a:pPr>
            <a:r>
              <a:rPr lang="de-AT" dirty="0">
                <a:solidFill>
                  <a:schemeClr val="bg1">
                    <a:lumMod val="85000"/>
                  </a:schemeClr>
                </a:solidFill>
              </a:rPr>
              <a:t>Team</a:t>
            </a:r>
          </a:p>
          <a:p>
            <a:pPr marL="457200" indent="-457200">
              <a:buFont typeface="Arial" pitchFamily="34" charset="0"/>
              <a:buChar char="•"/>
            </a:pPr>
            <a:r>
              <a:rPr lang="de-AT" dirty="0" err="1">
                <a:solidFill>
                  <a:schemeClr val="bg1">
                    <a:lumMod val="85000"/>
                  </a:schemeClr>
                </a:solidFill>
              </a:rPr>
              <a:t>Introduction</a:t>
            </a:r>
            <a:endParaRPr lang="de-AT" dirty="0">
              <a:solidFill>
                <a:schemeClr val="bg1">
                  <a:lumMod val="85000"/>
                </a:schemeClr>
              </a:solidFill>
            </a:endParaRPr>
          </a:p>
          <a:p>
            <a:pPr marL="457200" indent="-457200">
              <a:buFont typeface="Arial" pitchFamily="34" charset="0"/>
              <a:buChar char="•"/>
            </a:pPr>
            <a:r>
              <a:rPr lang="de-AT" dirty="0">
                <a:solidFill>
                  <a:schemeClr val="bg1">
                    <a:lumMod val="85000"/>
                  </a:schemeClr>
                </a:solidFill>
              </a:rPr>
              <a:t>Demonstration </a:t>
            </a:r>
            <a:r>
              <a:rPr lang="de-AT" dirty="0" err="1">
                <a:solidFill>
                  <a:schemeClr val="bg1">
                    <a:lumMod val="85000"/>
                  </a:schemeClr>
                </a:solidFill>
              </a:rPr>
              <a:t>of</a:t>
            </a:r>
            <a:r>
              <a:rPr lang="de-AT" dirty="0">
                <a:solidFill>
                  <a:schemeClr val="bg1">
                    <a:lumMod val="85000"/>
                  </a:schemeClr>
                </a:solidFill>
              </a:rPr>
              <a:t> </a:t>
            </a:r>
            <a:r>
              <a:rPr lang="de-AT" dirty="0" err="1">
                <a:solidFill>
                  <a:schemeClr val="bg1">
                    <a:lumMod val="85000"/>
                  </a:schemeClr>
                </a:solidFill>
              </a:rPr>
              <a:t>the</a:t>
            </a:r>
            <a:r>
              <a:rPr lang="de-AT" dirty="0">
                <a:solidFill>
                  <a:schemeClr val="bg1">
                    <a:lumMod val="85000"/>
                  </a:schemeClr>
                </a:solidFill>
              </a:rPr>
              <a:t> </a:t>
            </a:r>
            <a:r>
              <a:rPr lang="de-AT" dirty="0" err="1">
                <a:solidFill>
                  <a:schemeClr val="bg1">
                    <a:lumMod val="85000"/>
                  </a:schemeClr>
                </a:solidFill>
              </a:rPr>
              <a:t>program</a:t>
            </a:r>
            <a:endParaRPr lang="de-AT" dirty="0">
              <a:solidFill>
                <a:schemeClr val="bg1">
                  <a:lumMod val="85000"/>
                </a:schemeClr>
              </a:solidFill>
            </a:endParaRPr>
          </a:p>
          <a:p>
            <a:pPr marL="457200" indent="-457200">
              <a:buFont typeface="Arial" pitchFamily="34" charset="0"/>
              <a:buChar char="•"/>
            </a:pPr>
            <a:r>
              <a:rPr lang="de-AT" dirty="0" err="1">
                <a:solidFill>
                  <a:schemeClr val="bg1">
                    <a:lumMod val="85000"/>
                  </a:schemeClr>
                </a:solidFill>
              </a:rPr>
              <a:t>Screencast</a:t>
            </a:r>
            <a:endParaRPr lang="de-AT" dirty="0">
              <a:solidFill>
                <a:schemeClr val="bg1">
                  <a:lumMod val="85000"/>
                </a:schemeClr>
              </a:solidFill>
            </a:endParaRPr>
          </a:p>
          <a:p>
            <a:pPr marL="457200" indent="-457200">
              <a:buFont typeface="Arial" pitchFamily="34" charset="0"/>
              <a:buChar char="•"/>
            </a:pPr>
            <a:r>
              <a:rPr lang="de-AT" dirty="0">
                <a:solidFill>
                  <a:schemeClr val="bg1">
                    <a:lumMod val="85000"/>
                  </a:schemeClr>
                </a:solidFill>
              </a:rPr>
              <a:t>Customer </a:t>
            </a:r>
            <a:r>
              <a:rPr lang="de-AT" dirty="0" err="1">
                <a:solidFill>
                  <a:schemeClr val="bg1">
                    <a:lumMod val="85000"/>
                  </a:schemeClr>
                </a:solidFill>
              </a:rPr>
              <a:t>Presentation</a:t>
            </a:r>
            <a:r>
              <a:rPr lang="de-AT" dirty="0">
                <a:solidFill>
                  <a:schemeClr val="bg1">
                    <a:lumMod val="85000"/>
                  </a:schemeClr>
                </a:solidFill>
              </a:rPr>
              <a:t> Summary</a:t>
            </a:r>
          </a:p>
          <a:p>
            <a:pPr marL="457200" indent="-457200">
              <a:buFont typeface="Arial" pitchFamily="34" charset="0"/>
              <a:buChar char="•"/>
            </a:pPr>
            <a:r>
              <a:rPr lang="de-AT" dirty="0"/>
              <a:t>Layer</a:t>
            </a:r>
          </a:p>
          <a:p>
            <a:pPr marL="457200" indent="-457200">
              <a:buFont typeface="Arial" pitchFamily="34" charset="0"/>
              <a:buChar char="•"/>
            </a:pPr>
            <a:r>
              <a:rPr lang="de-AT" dirty="0" err="1"/>
              <a:t>Hibernate</a:t>
            </a:r>
            <a:endParaRPr lang="de-AT" dirty="0"/>
          </a:p>
          <a:p>
            <a:pPr marL="457200" indent="-457200">
              <a:buFont typeface="Arial" pitchFamily="34" charset="0"/>
              <a:buChar char="•"/>
            </a:pPr>
            <a:r>
              <a:rPr lang="de-AT" dirty="0"/>
              <a:t>Dynamic Mapper</a:t>
            </a:r>
          </a:p>
          <a:p>
            <a:pPr marL="457200" indent="-457200">
              <a:buFont typeface="Arial" pitchFamily="34" charset="0"/>
              <a:buChar char="•"/>
            </a:pPr>
            <a:r>
              <a:rPr lang="de-AT" dirty="0"/>
              <a:t>State Pattern</a:t>
            </a:r>
          </a:p>
          <a:p>
            <a:pPr marL="457200" indent="-457200">
              <a:buFont typeface="Arial" pitchFamily="34" charset="0"/>
              <a:buChar char="•"/>
            </a:pPr>
            <a:r>
              <a:rPr lang="de-AT" dirty="0"/>
              <a:t>Swing GUI</a:t>
            </a:r>
          </a:p>
          <a:p>
            <a:pPr marL="457200" indent="-457200">
              <a:buFont typeface="Arial" pitchFamily="34" charset="0"/>
              <a:buChar char="•"/>
            </a:pPr>
            <a:r>
              <a:rPr lang="de-AT" dirty="0"/>
              <a:t>Integration </a:t>
            </a:r>
            <a:r>
              <a:rPr lang="de-AT" dirty="0" err="1"/>
              <a:t>external</a:t>
            </a:r>
            <a:r>
              <a:rPr lang="de-AT" dirty="0"/>
              <a:t> Software Modules</a:t>
            </a:r>
          </a:p>
          <a:p>
            <a:pPr marL="457200" indent="-457200">
              <a:buFont typeface="Arial" pitchFamily="34" charset="0"/>
              <a:buChar char="•"/>
            </a:pPr>
            <a:r>
              <a:rPr lang="de-AT" dirty="0"/>
              <a:t>JSF (web-reservation)</a:t>
            </a:r>
          </a:p>
          <a:p>
            <a:pPr marL="457200" indent="-457200">
              <a:buFont typeface="Arial" pitchFamily="34" charset="0"/>
              <a:buChar char="•"/>
            </a:pPr>
            <a:r>
              <a:rPr lang="de-AT" dirty="0"/>
              <a:t>Project Management</a:t>
            </a:r>
          </a:p>
          <a:p>
            <a:pPr marL="457200" indent="-457200">
              <a:buFont typeface="Arial" pitchFamily="34" charset="0"/>
              <a:buChar char="•"/>
            </a:pPr>
            <a:r>
              <a:rPr lang="de-AT" dirty="0"/>
              <a:t>Outlook</a:t>
            </a:r>
          </a:p>
          <a:p>
            <a:pPr marL="457200" indent="-457200">
              <a:buFont typeface="Arial" pitchFamily="34" charset="0"/>
              <a:buChar char="•"/>
            </a:pPr>
            <a:r>
              <a:rPr lang="de-AT" dirty="0"/>
              <a:t>Summary</a:t>
            </a:r>
          </a:p>
          <a:p>
            <a:pPr marL="457200" indent="-457200">
              <a:buFont typeface="Arial" pitchFamily="34" charset="0"/>
              <a:buChar char="•"/>
            </a:pPr>
            <a:r>
              <a:rPr lang="de-AT" dirty="0"/>
              <a:t>End</a:t>
            </a:r>
          </a:p>
          <a:p>
            <a:pPr marL="285750" indent="-285750">
              <a:buFont typeface="Arial" pitchFamily="34" charset="0"/>
              <a:buChar char="•"/>
            </a:pPr>
            <a:endParaRPr lang="de-AT" dirty="0"/>
          </a:p>
        </p:txBody>
      </p:sp>
      <p:sp>
        <p:nvSpPr>
          <p:cNvPr id="2" name="Datumsplatzhalter 1"/>
          <p:cNvSpPr>
            <a:spLocks noGrp="1"/>
          </p:cNvSpPr>
          <p:nvPr>
            <p:ph type="dt" sz="half" idx="10"/>
          </p:nvPr>
        </p:nvSpPr>
        <p:spPr/>
        <p:txBody>
          <a:bodyPr/>
          <a:lstStyle/>
          <a:p>
            <a:fld id="{9E3C9038-FB88-4FAD-9836-63DD155E9CA2}"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Git</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Java</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Netbeans</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Unified </a:t>
            </a:r>
            <a:r>
              <a:rPr lang="de-DE" sz="3200" dirty="0" err="1" smtClean="0">
                <a:solidFill>
                  <a:srgbClr val="000000"/>
                </a:solidFill>
                <a:latin typeface="Calibri" charset="0"/>
              </a:rPr>
              <a:t>Process</a:t>
            </a:r>
            <a:endParaRPr lang="de-DE" sz="3200" dirty="0">
              <a:solidFill>
                <a:srgbClr val="000000"/>
              </a:solidFill>
              <a:latin typeface="Calibri" charset="0"/>
            </a:endParaRP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125538"/>
            <a:ext cx="2857500" cy="4286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7904" y="4725143"/>
            <a:ext cx="2556394" cy="15716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92D3D26D-AF95-4585-934F-C2051DC61F8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p:txBody>
          <a:bodyPr/>
          <a:lstStyle/>
          <a:p>
            <a:pPr marL="457200" indent="-457200">
              <a:buFont typeface="Arial" charset="0"/>
              <a:buChar char="•"/>
            </a:pPr>
            <a:r>
              <a:rPr lang="de-AT" dirty="0" err="1" smtClean="0"/>
              <a:t>Initialization</a:t>
            </a:r>
            <a:r>
              <a:rPr lang="de-AT" dirty="0" smtClean="0"/>
              <a:t>				27.02 - 26.03</a:t>
            </a:r>
          </a:p>
          <a:p>
            <a:pPr marL="457200" indent="-457200">
              <a:buFont typeface="Arial" charset="0"/>
              <a:buChar char="•"/>
            </a:pPr>
            <a:r>
              <a:rPr lang="de-AT" dirty="0" err="1" smtClean="0"/>
              <a:t>Timebox</a:t>
            </a:r>
            <a:r>
              <a:rPr lang="de-AT" dirty="0" smtClean="0"/>
              <a:t> 1				27.04 - 30.04</a:t>
            </a:r>
          </a:p>
          <a:p>
            <a:pPr marL="457200" indent="-457200">
              <a:buFont typeface="Arial" charset="0"/>
              <a:buChar char="•"/>
            </a:pPr>
            <a:r>
              <a:rPr lang="de-AT" dirty="0" err="1" smtClean="0"/>
              <a:t>Timebox</a:t>
            </a:r>
            <a:r>
              <a:rPr lang="de-AT" dirty="0" smtClean="0"/>
              <a:t> 2				01.05 - 28.05</a:t>
            </a:r>
          </a:p>
          <a:p>
            <a:pPr marL="457200" indent="-457200">
              <a:buFont typeface="Arial" charset="0"/>
              <a:buChar char="•"/>
            </a:pPr>
            <a:r>
              <a:rPr lang="de-AT" dirty="0" err="1" smtClean="0"/>
              <a:t>Timebox</a:t>
            </a:r>
            <a:r>
              <a:rPr lang="de-AT" dirty="0" smtClean="0"/>
              <a:t> 3				28.05 - 15.06</a:t>
            </a:r>
          </a:p>
        </p:txBody>
      </p:sp>
      <p:sp>
        <p:nvSpPr>
          <p:cNvPr id="6147"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Schedule</a:t>
            </a:r>
          </a:p>
        </p:txBody>
      </p:sp>
      <p:sp>
        <p:nvSpPr>
          <p:cNvPr id="2" name="Datumsplatzhalter 1"/>
          <p:cNvSpPr>
            <a:spLocks noGrp="1"/>
          </p:cNvSpPr>
          <p:nvPr>
            <p:ph type="dt" sz="half" idx="10"/>
          </p:nvPr>
        </p:nvSpPr>
        <p:spPr/>
        <p:txBody>
          <a:bodyPr/>
          <a:lstStyle/>
          <a:p>
            <a:fld id="{245E2E4B-0B02-4E95-A2B1-58730096EDA9}"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spTree>
    <p:extLst>
      <p:ext uri="{BB962C8B-B14F-4D97-AF65-F5344CB8AC3E}">
        <p14:creationId xmlns:p14="http://schemas.microsoft.com/office/powerpoint/2010/main" val="1063806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
        <p:nvSpPr>
          <p:cNvPr id="2" name="Datumsplatzhalter 1"/>
          <p:cNvSpPr>
            <a:spLocks noGrp="1"/>
          </p:cNvSpPr>
          <p:nvPr>
            <p:ph type="dt" idx="10"/>
          </p:nvPr>
        </p:nvSpPr>
        <p:spPr/>
        <p:txBody>
          <a:bodyPr/>
          <a:lstStyle/>
          <a:p>
            <a:fld id="{CEF889A1-A175-4840-86AA-B8393E1275D4}" type="datetime1">
              <a:rPr lang="de-DE" smtClean="0"/>
              <a:t>12.06.2012</a:t>
            </a:fld>
            <a:endParaRPr lang="de-DE"/>
          </a:p>
        </p:txBody>
      </p:sp>
      <p:sp>
        <p:nvSpPr>
          <p:cNvPr id="3" name="Fußzeilenplatzhalter 2"/>
          <p:cNvSpPr>
            <a:spLocks noGrp="1"/>
          </p:cNvSpPr>
          <p:nvPr>
            <p:ph type="ftr" idx="11"/>
          </p:nvPr>
        </p:nvSpPr>
        <p:spPr/>
        <p:txBody>
          <a:bodyPr/>
          <a:lstStyle/>
          <a:p>
            <a:r>
              <a:rPr lang="de-DE" smtClean="0"/>
              <a:t>Roomanizer Presentation Team E</a:t>
            </a:r>
            <a:endParaRPr lang="de-DE"/>
          </a:p>
        </p:txBody>
      </p:sp>
      <p:sp>
        <p:nvSpPr>
          <p:cNvPr id="4" name="Foliennummernplatzhalter 3"/>
          <p:cNvSpPr>
            <a:spLocks noGrp="1"/>
          </p:cNvSpPr>
          <p:nvPr>
            <p:ph type="sldNum" idx="12"/>
          </p:nvPr>
        </p:nvSpPr>
        <p:spPr/>
        <p:txBody>
          <a:bodyPr/>
          <a:lstStyle/>
          <a:p>
            <a:fld id="{AAEB435E-0D0C-43CA-8E2E-CBED54098038}" type="slidenum">
              <a:rPr lang="de-DE" smtClean="0"/>
              <a:pPr/>
              <a:t>13</a:t>
            </a:fld>
            <a:endParaRPr lang="de-DE"/>
          </a:p>
        </p:txBody>
      </p:sp>
    </p:spTree>
    <p:extLst>
      <p:ext uri="{BB962C8B-B14F-4D97-AF65-F5344CB8AC3E}">
        <p14:creationId xmlns:p14="http://schemas.microsoft.com/office/powerpoint/2010/main" val="24746177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3" name="Bild 2" descr="Package_diagram-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2776"/>
            <a:ext cx="9144000" cy="4768400"/>
          </a:xfrm>
          <a:prstGeom prst="rect">
            <a:avLst/>
          </a:prstGeom>
        </p:spPr>
      </p:pic>
      <p:sp>
        <p:nvSpPr>
          <p:cNvPr id="2" name="Datumsplatzhalter 1"/>
          <p:cNvSpPr>
            <a:spLocks noGrp="1"/>
          </p:cNvSpPr>
          <p:nvPr>
            <p:ph type="dt" sz="half" idx="10"/>
          </p:nvPr>
        </p:nvSpPr>
        <p:spPr/>
        <p:txBody>
          <a:bodyPr/>
          <a:lstStyle/>
          <a:p>
            <a:fld id="{0E7CE532-8F4D-4E5C-A0AC-737CF4959D51}"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14</a:t>
            </a:fld>
            <a:endParaRPr lang="de-DE"/>
          </a:p>
        </p:txBody>
      </p:sp>
    </p:spTree>
    <p:extLst>
      <p:ext uri="{BB962C8B-B14F-4D97-AF65-F5344CB8AC3E}">
        <p14:creationId xmlns:p14="http://schemas.microsoft.com/office/powerpoint/2010/main" val="10629946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Persistence</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0691F428-18E4-4546-8CA6-A28FDC92F5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3310033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998A4FFE-7F93-41EB-9E05-44835A6A19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2896771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err="1" smtClean="0"/>
              <a:t>Specific</a:t>
            </a:r>
            <a:r>
              <a:rPr lang="de-DE" dirty="0" smtClean="0"/>
              <a:t> </a:t>
            </a:r>
            <a:r>
              <a:rPr lang="de-DE" dirty="0" err="1" smtClean="0"/>
              <a:t>controller</a:t>
            </a:r>
            <a:r>
              <a:rPr lang="de-DE" dirty="0" smtClean="0"/>
              <a:t> </a:t>
            </a:r>
            <a:r>
              <a:rPr lang="de-DE" dirty="0" err="1" smtClean="0"/>
              <a:t>for</a:t>
            </a:r>
            <a:r>
              <a:rPr lang="de-DE" dirty="0" smtClean="0"/>
              <a:t> GUI </a:t>
            </a:r>
            <a:r>
              <a:rPr lang="de-DE" dirty="0" err="1" smtClean="0"/>
              <a:t>operations</a:t>
            </a:r>
            <a:endParaRPr lang="de-DE" dirty="0"/>
          </a:p>
        </p:txBody>
      </p:sp>
      <p:sp>
        <p:nvSpPr>
          <p:cNvPr id="4" name="Datumsplatzhalter 3"/>
          <p:cNvSpPr>
            <a:spLocks noGrp="1"/>
          </p:cNvSpPr>
          <p:nvPr>
            <p:ph type="dt" sz="half" idx="10"/>
          </p:nvPr>
        </p:nvSpPr>
        <p:spPr/>
        <p:txBody>
          <a:bodyPr/>
          <a:lstStyle/>
          <a:p>
            <a:fld id="{0994480E-65DE-4E27-A77D-3FC0824918D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17</a:t>
            </a:fld>
            <a:endParaRPr lang="de-DE"/>
          </a:p>
        </p:txBody>
      </p:sp>
    </p:spTree>
    <p:extLst>
      <p:ext uri="{BB962C8B-B14F-4D97-AF65-F5344CB8AC3E}">
        <p14:creationId xmlns:p14="http://schemas.microsoft.com/office/powerpoint/2010/main" val="3623746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smtClean="0"/>
              <a:t>Controllers </a:t>
            </a:r>
            <a:r>
              <a:rPr lang="de-DE" dirty="0" err="1" smtClean="0"/>
              <a:t>implement</a:t>
            </a:r>
            <a:r>
              <a:rPr lang="de-DE" dirty="0" smtClean="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90348C0C-C52A-41F1-A153-FFFC42D0754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18</a:t>
            </a:fld>
            <a:endParaRPr lang="de-DE"/>
          </a:p>
        </p:txBody>
      </p:sp>
    </p:spTree>
    <p:extLst>
      <p:ext uri="{BB962C8B-B14F-4D97-AF65-F5344CB8AC3E}">
        <p14:creationId xmlns:p14="http://schemas.microsoft.com/office/powerpoint/2010/main" val="2132579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Webarchitecture</a:t>
            </a:r>
            <a:r>
              <a:rPr lang="de-DE" dirty="0" smtClean="0"/>
              <a:t>:</a:t>
            </a:r>
          </a:p>
          <a:p>
            <a:pPr lvl="1"/>
            <a:r>
              <a:rPr lang="de-DE" dirty="0" err="1" smtClean="0"/>
              <a:t>Able</a:t>
            </a:r>
            <a:r>
              <a:rPr lang="de-DE" dirty="0" smtClean="0"/>
              <a:t> </a:t>
            </a:r>
            <a:r>
              <a:rPr lang="de-DE" dirty="0" err="1" smtClean="0"/>
              <a:t>to</a:t>
            </a:r>
            <a:r>
              <a:rPr lang="de-DE" dirty="0" smtClean="0"/>
              <a:t> </a:t>
            </a:r>
            <a:r>
              <a:rPr lang="de-DE" dirty="0" err="1" smtClean="0"/>
              <a:t>replace</a:t>
            </a:r>
            <a:r>
              <a:rPr lang="de-DE" dirty="0" smtClean="0"/>
              <a:t> SWING GUI </a:t>
            </a:r>
            <a:r>
              <a:rPr lang="de-DE" dirty="0" err="1" smtClean="0"/>
              <a:t>with</a:t>
            </a:r>
            <a:r>
              <a:rPr lang="de-DE" dirty="0" smtClean="0"/>
              <a:t> JSF</a:t>
            </a:r>
          </a:p>
          <a:p>
            <a:pPr lvl="1"/>
            <a:r>
              <a:rPr lang="de-DE" dirty="0" err="1" smtClean="0"/>
              <a:t>Complete</a:t>
            </a:r>
            <a:r>
              <a:rPr lang="de-DE" dirty="0" smtClean="0"/>
              <a:t> </a:t>
            </a:r>
            <a:r>
              <a:rPr lang="de-DE" dirty="0" err="1" smtClean="0"/>
              <a:t>logical</a:t>
            </a:r>
            <a:r>
              <a:rPr lang="de-DE" dirty="0" smtClean="0"/>
              <a:t> </a:t>
            </a:r>
            <a:r>
              <a:rPr lang="de-DE" dirty="0" err="1" smtClean="0"/>
              <a:t>processing</a:t>
            </a:r>
            <a:r>
              <a:rPr lang="de-DE" dirty="0" smtClean="0"/>
              <a:t> still in </a:t>
            </a:r>
            <a:r>
              <a:rPr lang="de-DE" dirty="0" err="1" smtClean="0"/>
              <a:t>layers</a:t>
            </a:r>
            <a:r>
              <a:rPr lang="de-DE" dirty="0" smtClean="0"/>
              <a:t> </a:t>
            </a:r>
            <a:r>
              <a:rPr lang="de-DE" dirty="0" err="1" smtClean="0"/>
              <a:t>below</a:t>
            </a:r>
            <a:endParaRPr lang="de-DE" dirty="0" smtClean="0"/>
          </a:p>
          <a:p>
            <a:pPr lvl="1"/>
            <a:r>
              <a:rPr lang="de-DE" dirty="0" err="1" smtClean="0"/>
              <a:t>Managed</a:t>
            </a:r>
            <a:r>
              <a:rPr lang="de-DE" dirty="0" smtClean="0"/>
              <a:t> </a:t>
            </a:r>
            <a:r>
              <a:rPr lang="de-DE" dirty="0" err="1" smtClean="0"/>
              <a:t>beans</a:t>
            </a:r>
            <a:r>
              <a:rPr lang="de-DE" dirty="0" smtClean="0"/>
              <a:t> </a:t>
            </a:r>
            <a:r>
              <a:rPr lang="de-DE" dirty="0" err="1" smtClean="0"/>
              <a:t>as</a:t>
            </a:r>
            <a:r>
              <a:rPr lang="de-DE" dirty="0" smtClean="0"/>
              <a:t> GUI </a:t>
            </a:r>
            <a:r>
              <a:rPr lang="de-DE" dirty="0" err="1" smtClean="0"/>
              <a:t>controller</a:t>
            </a:r>
            <a:endParaRPr lang="de-DE" dirty="0"/>
          </a:p>
        </p:txBody>
      </p:sp>
      <p:sp>
        <p:nvSpPr>
          <p:cNvPr id="4" name="Datumsplatzhalter 3"/>
          <p:cNvSpPr>
            <a:spLocks noGrp="1"/>
          </p:cNvSpPr>
          <p:nvPr>
            <p:ph type="dt" sz="half" idx="10"/>
          </p:nvPr>
        </p:nvSpPr>
        <p:spPr/>
        <p:txBody>
          <a:bodyPr/>
          <a:lstStyle/>
          <a:p>
            <a:fld id="{FC2BBAF5-4C8D-491A-96E6-3A25C3C4B7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1899963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40000" lnSpcReduction="20000"/>
          </a:bodyPr>
          <a:lstStyle/>
          <a:p>
            <a:r>
              <a:rPr lang="de-AT" sz="4500" dirty="0" smtClean="0"/>
              <a:t>Team</a:t>
            </a:r>
          </a:p>
          <a:p>
            <a:r>
              <a:rPr lang="de-AT" sz="4500" dirty="0" err="1" smtClean="0"/>
              <a:t>Introduction</a:t>
            </a:r>
            <a:endParaRPr lang="de-AT" sz="4500" dirty="0" smtClean="0"/>
          </a:p>
          <a:p>
            <a:r>
              <a:rPr lang="de-AT" sz="4500" dirty="0" smtClean="0"/>
              <a:t>Demonstration </a:t>
            </a:r>
            <a:r>
              <a:rPr lang="de-AT" sz="4500" dirty="0" err="1" smtClean="0"/>
              <a:t>of</a:t>
            </a:r>
            <a:r>
              <a:rPr lang="de-AT" sz="4500" dirty="0" smtClean="0"/>
              <a:t> </a:t>
            </a:r>
            <a:r>
              <a:rPr lang="de-AT" sz="4500" dirty="0" err="1" smtClean="0"/>
              <a:t>the</a:t>
            </a:r>
            <a:r>
              <a:rPr lang="de-AT" sz="4500" dirty="0" smtClean="0"/>
              <a:t> </a:t>
            </a:r>
            <a:r>
              <a:rPr lang="de-AT" sz="4500" dirty="0" err="1" smtClean="0"/>
              <a:t>program</a:t>
            </a:r>
            <a:endParaRPr lang="de-AT" sz="4500" dirty="0" smtClean="0"/>
          </a:p>
          <a:p>
            <a:r>
              <a:rPr lang="de-AT" sz="4500" dirty="0" err="1" smtClean="0"/>
              <a:t>Screencast</a:t>
            </a:r>
            <a:endParaRPr lang="de-AT" sz="4500" dirty="0" smtClean="0"/>
          </a:p>
          <a:p>
            <a:r>
              <a:rPr lang="de-AT" sz="4500" dirty="0" smtClean="0"/>
              <a:t>Customer </a:t>
            </a:r>
            <a:r>
              <a:rPr lang="de-AT" sz="4500" dirty="0" err="1" smtClean="0"/>
              <a:t>Presentation</a:t>
            </a:r>
            <a:r>
              <a:rPr lang="de-AT" sz="4500" dirty="0" smtClean="0"/>
              <a:t> Summary</a:t>
            </a:r>
          </a:p>
          <a:p>
            <a:r>
              <a:rPr lang="de-AT" sz="4500" dirty="0" smtClean="0"/>
              <a:t>Layer</a:t>
            </a:r>
          </a:p>
          <a:p>
            <a:r>
              <a:rPr lang="de-AT" sz="4500" dirty="0" err="1" smtClean="0"/>
              <a:t>Hibernate</a:t>
            </a:r>
            <a:endParaRPr lang="de-AT" sz="4500" dirty="0" smtClean="0"/>
          </a:p>
          <a:p>
            <a:r>
              <a:rPr lang="de-AT" sz="4500" dirty="0" smtClean="0"/>
              <a:t>Dynamic Mapper</a:t>
            </a:r>
          </a:p>
          <a:p>
            <a:r>
              <a:rPr lang="de-AT" sz="4500" dirty="0" smtClean="0"/>
              <a:t>State Pattern</a:t>
            </a:r>
          </a:p>
          <a:p>
            <a:r>
              <a:rPr lang="de-AT" sz="4500" dirty="0" smtClean="0"/>
              <a:t>Swing GUI</a:t>
            </a:r>
          </a:p>
          <a:p>
            <a:r>
              <a:rPr lang="de-AT" sz="4500" dirty="0" smtClean="0"/>
              <a:t>Integration </a:t>
            </a:r>
            <a:r>
              <a:rPr lang="de-AT" sz="4500" dirty="0" err="1" smtClean="0"/>
              <a:t>external</a:t>
            </a:r>
            <a:r>
              <a:rPr lang="de-AT" sz="4500" dirty="0" smtClean="0"/>
              <a:t> Software Modules</a:t>
            </a:r>
          </a:p>
          <a:p>
            <a:r>
              <a:rPr lang="de-AT" sz="4500" dirty="0" smtClean="0"/>
              <a:t>JSF (web-reservation)</a:t>
            </a:r>
          </a:p>
          <a:p>
            <a:r>
              <a:rPr lang="de-AT" sz="4500" dirty="0" smtClean="0"/>
              <a:t>Project Management</a:t>
            </a:r>
          </a:p>
          <a:p>
            <a:r>
              <a:rPr lang="de-AT" sz="4500" dirty="0" smtClean="0"/>
              <a:t>Outlook</a:t>
            </a:r>
          </a:p>
          <a:p>
            <a:r>
              <a:rPr lang="de-AT" sz="4500" dirty="0" smtClean="0"/>
              <a:t>Summary</a:t>
            </a:r>
          </a:p>
          <a:p>
            <a:r>
              <a:rPr lang="de-AT" sz="4500" dirty="0" smtClean="0"/>
              <a:t>End</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9C32CF5-DBC2-45EC-B862-4748D3DE2F3D}" type="datetime1">
              <a:rPr lang="de-DE" smtClean="0"/>
              <a:t>12.06.2012</a:t>
            </a:fld>
            <a:endParaRPr lang="de-DE" dirty="0"/>
          </a:p>
        </p:txBody>
      </p:sp>
      <p:sp>
        <p:nvSpPr>
          <p:cNvPr id="5" name="Fußzeilenplatzhalter 4"/>
          <p:cNvSpPr>
            <a:spLocks noGrp="1"/>
          </p:cNvSpPr>
          <p:nvPr>
            <p:ph type="ftr" sz="quarter" idx="11"/>
          </p:nvPr>
        </p:nvSpPr>
        <p:spPr/>
        <p:txBody>
          <a:bodyPr/>
          <a:lstStyle/>
          <a:p>
            <a:r>
              <a:rPr lang="de-DE" dirty="0" err="1" smtClean="0"/>
              <a:t>Roomanizer</a:t>
            </a:r>
            <a:r>
              <a:rPr lang="de-DE" dirty="0" smtClean="0"/>
              <a:t> </a:t>
            </a:r>
            <a:r>
              <a:rPr lang="de-DE" dirty="0" err="1" smtClean="0"/>
              <a:t>Presentation</a:t>
            </a:r>
            <a:r>
              <a:rPr lang="de-DE" dirty="0" smtClean="0"/>
              <a:t> Team 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
        <p:nvSpPr>
          <p:cNvPr id="7" name="Textfeld 6"/>
          <p:cNvSpPr txBox="1"/>
          <p:nvPr/>
        </p:nvSpPr>
        <p:spPr>
          <a:xfrm>
            <a:off x="4860032" y="1844824"/>
            <a:ext cx="2626686" cy="830997"/>
          </a:xfrm>
          <a:prstGeom prst="rect">
            <a:avLst/>
          </a:prstGeom>
          <a:noFill/>
        </p:spPr>
        <p:txBody>
          <a:bodyPr wrap="square" rtlCol="0">
            <a:spAutoFit/>
          </a:bodyPr>
          <a:lstStyle/>
          <a:p>
            <a:r>
              <a:rPr lang="de-AT" sz="2400" dirty="0" smtClean="0"/>
              <a:t>Customer </a:t>
            </a:r>
            <a:r>
              <a:rPr lang="de-AT" sz="2400" dirty="0" err="1" smtClean="0"/>
              <a:t>Presentation</a:t>
            </a:r>
            <a:endParaRPr lang="en-GB" sz="2400" dirty="0"/>
          </a:p>
        </p:txBody>
      </p:sp>
      <p:sp>
        <p:nvSpPr>
          <p:cNvPr id="8" name="Textfeld 7"/>
          <p:cNvSpPr txBox="1"/>
          <p:nvPr/>
        </p:nvSpPr>
        <p:spPr>
          <a:xfrm>
            <a:off x="4860032" y="3501008"/>
            <a:ext cx="2626686" cy="830997"/>
          </a:xfrm>
          <a:prstGeom prst="rect">
            <a:avLst/>
          </a:prstGeom>
          <a:noFill/>
        </p:spPr>
        <p:txBody>
          <a:bodyPr wrap="square" rtlCol="0">
            <a:spAutoFit/>
          </a:bodyPr>
          <a:lstStyle/>
          <a:p>
            <a:r>
              <a:rPr lang="de-AT" sz="2400" dirty="0" smtClean="0"/>
              <a:t>Technical </a:t>
            </a:r>
            <a:r>
              <a:rPr lang="de-AT" sz="2400" dirty="0" err="1" smtClean="0"/>
              <a:t>Presentation</a:t>
            </a:r>
            <a:endParaRPr lang="en-GB" sz="2400"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3">
                                            <p:txEl>
                                              <p:pRg st="1" end="1"/>
                                            </p:txEl>
                                          </p:spTgt>
                                        </p:tgtEl>
                                        <p:attrNameLst>
                                          <p:attrName>style.fontWeight</p:attrName>
                                        </p:attrNameLst>
                                      </p:cBhvr>
                                      <p:to>
                                        <p:strVal val="bold"/>
                                      </p:to>
                                    </p:set>
                                  </p:childTnLst>
                                </p:cTn>
                              </p:par>
                              <p:par>
                                <p:cTn id="9" presetID="15" presetClass="emph" presetSubtype="0" nodeType="withEffect">
                                  <p:stCondLst>
                                    <p:cond delay="0"/>
                                  </p:stCondLst>
                                  <p:iterate type="lt">
                                    <p:tmAbs val="25"/>
                                  </p:iterate>
                                  <p:childTnLst>
                                    <p:set>
                                      <p:cBhvr override="childStyle">
                                        <p:cTn id="10" dur="indefinite"/>
                                        <p:tgtEl>
                                          <p:spTgt spid="3">
                                            <p:txEl>
                                              <p:pRg st="2" end="2"/>
                                            </p:txEl>
                                          </p:spTgt>
                                        </p:tgtEl>
                                        <p:attrNameLst>
                                          <p:attrName>style.fontWeight</p:attrName>
                                        </p:attrNameLst>
                                      </p:cBhvr>
                                      <p:to>
                                        <p:strVal val="bold"/>
                                      </p:to>
                                    </p:set>
                                  </p:childTnLst>
                                </p:cTn>
                              </p:par>
                              <p:par>
                                <p:cTn id="11" presetID="15" presetClass="emph" presetSubtype="0" nodeType="withEffect">
                                  <p:stCondLst>
                                    <p:cond delay="0"/>
                                  </p:stCondLst>
                                  <p:iterate type="lt">
                                    <p:tmAbs val="25"/>
                                  </p:iterate>
                                  <p:childTnLst>
                                    <p:set>
                                      <p:cBhvr override="childStyle">
                                        <p:cTn id="12" dur="indefinite"/>
                                        <p:tgtEl>
                                          <p:spTgt spid="3">
                                            <p:txEl>
                                              <p:pRg st="3" end="3"/>
                                            </p:txEl>
                                          </p:spTgt>
                                        </p:tgtEl>
                                        <p:attrNameLst>
                                          <p:attrName>style.fontWeight</p:attrName>
                                        </p:attrNameLst>
                                      </p:cBhvr>
                                      <p:to>
                                        <p:strVal val="bold"/>
                                      </p:to>
                                    </p:set>
                                  </p:childTnLst>
                                </p:cTn>
                              </p:par>
                              <p:par>
                                <p:cTn id="13" presetID="15" presetClass="emph" presetSubtype="0" nodeType="withEffect">
                                  <p:stCondLst>
                                    <p:cond delay="0"/>
                                  </p:stCondLst>
                                  <p:iterate type="lt">
                                    <p:tmAbs val="25"/>
                                  </p:iterate>
                                  <p:childTnLst>
                                    <p:set>
                                      <p:cBhvr override="childStyle">
                                        <p:cTn id="14" dur="indefinite"/>
                                        <p:tgtEl>
                                          <p:spTgt spid="3">
                                            <p:txEl>
                                              <p:pRg st="4" end="4"/>
                                            </p:txEl>
                                          </p:spTgt>
                                        </p:tgtEl>
                                        <p:attrNameLst>
                                          <p:attrName>style.fontWeight</p:attrName>
                                        </p:attrNameLst>
                                      </p:cBhvr>
                                      <p:to>
                                        <p:strVal val="bold"/>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5" presetClass="emph" presetSubtype="0" nodeType="clickEffect">
                                  <p:stCondLst>
                                    <p:cond delay="0"/>
                                  </p:stCondLst>
                                  <p:iterate type="lt">
                                    <p:tmAbs val="25"/>
                                  </p:iterate>
                                  <p:childTnLst>
                                    <p:set>
                                      <p:cBhvr override="childStyle">
                                        <p:cTn id="20" dur="indefinite"/>
                                        <p:tgtEl>
                                          <p:spTgt spid="3">
                                            <p:txEl>
                                              <p:pRg st="5" end="5"/>
                                            </p:txEl>
                                          </p:spTgt>
                                        </p:tgtEl>
                                        <p:attrNameLst>
                                          <p:attrName>style.fontWeight</p:attrName>
                                        </p:attrNameLst>
                                      </p:cBhvr>
                                      <p:to>
                                        <p:strVal val="bold"/>
                                      </p:to>
                                    </p:set>
                                  </p:childTnLst>
                                </p:cTn>
                              </p:par>
                              <p:par>
                                <p:cTn id="21" presetID="15" presetClass="emph" presetSubtype="0" nodeType="withEffect">
                                  <p:stCondLst>
                                    <p:cond delay="0"/>
                                  </p:stCondLst>
                                  <p:iterate type="lt">
                                    <p:tmAbs val="25"/>
                                  </p:iterate>
                                  <p:childTnLst>
                                    <p:set>
                                      <p:cBhvr override="childStyle">
                                        <p:cTn id="22" dur="indefinite"/>
                                        <p:tgtEl>
                                          <p:spTgt spid="3">
                                            <p:txEl>
                                              <p:pRg st="6" end="6"/>
                                            </p:txEl>
                                          </p:spTgt>
                                        </p:tgtEl>
                                        <p:attrNameLst>
                                          <p:attrName>style.fontWeight</p:attrName>
                                        </p:attrNameLst>
                                      </p:cBhvr>
                                      <p:to>
                                        <p:strVal val="bold"/>
                                      </p:to>
                                    </p:set>
                                  </p:childTnLst>
                                </p:cTn>
                              </p:par>
                              <p:par>
                                <p:cTn id="23" presetID="15" presetClass="emph" presetSubtype="0" nodeType="withEffect">
                                  <p:stCondLst>
                                    <p:cond delay="0"/>
                                  </p:stCondLst>
                                  <p:iterate type="lt">
                                    <p:tmAbs val="25"/>
                                  </p:iterate>
                                  <p:childTnLst>
                                    <p:set>
                                      <p:cBhvr override="childStyle">
                                        <p:cTn id="24" dur="indefinite"/>
                                        <p:tgtEl>
                                          <p:spTgt spid="3">
                                            <p:txEl>
                                              <p:pRg st="7" end="7"/>
                                            </p:txEl>
                                          </p:spTgt>
                                        </p:tgtEl>
                                        <p:attrNameLst>
                                          <p:attrName>style.fontWeight</p:attrName>
                                        </p:attrNameLst>
                                      </p:cBhvr>
                                      <p:to>
                                        <p:strVal val="bold"/>
                                      </p:to>
                                    </p:set>
                                  </p:childTnLst>
                                </p:cTn>
                              </p:par>
                              <p:par>
                                <p:cTn id="25" presetID="15" presetClass="emph" presetSubtype="0" nodeType="withEffect">
                                  <p:stCondLst>
                                    <p:cond delay="0"/>
                                  </p:stCondLst>
                                  <p:iterate type="lt">
                                    <p:tmAbs val="25"/>
                                  </p:iterate>
                                  <p:childTnLst>
                                    <p:set>
                                      <p:cBhvr override="childStyle">
                                        <p:cTn id="26" dur="indefinite"/>
                                        <p:tgtEl>
                                          <p:spTgt spid="3">
                                            <p:txEl>
                                              <p:pRg st="8" end="8"/>
                                            </p:txEl>
                                          </p:spTgt>
                                        </p:tgtEl>
                                        <p:attrNameLst>
                                          <p:attrName>style.fontWeight</p:attrName>
                                        </p:attrNameLst>
                                      </p:cBhvr>
                                      <p:to>
                                        <p:strVal val="bold"/>
                                      </p:to>
                                    </p:set>
                                  </p:childTnLst>
                                </p:cTn>
                              </p:par>
                              <p:par>
                                <p:cTn id="27" presetID="15" presetClass="emph" presetSubtype="0" nodeType="withEffect">
                                  <p:stCondLst>
                                    <p:cond delay="0"/>
                                  </p:stCondLst>
                                  <p:iterate type="lt">
                                    <p:tmAbs val="25"/>
                                  </p:iterate>
                                  <p:childTnLst>
                                    <p:set>
                                      <p:cBhvr override="childStyle">
                                        <p:cTn id="28" dur="indefinite"/>
                                        <p:tgtEl>
                                          <p:spTgt spid="3">
                                            <p:txEl>
                                              <p:pRg st="9" end="9"/>
                                            </p:txEl>
                                          </p:spTgt>
                                        </p:tgtEl>
                                        <p:attrNameLst>
                                          <p:attrName>style.fontWeight</p:attrName>
                                        </p:attrNameLst>
                                      </p:cBhvr>
                                      <p:to>
                                        <p:strVal val="bold"/>
                                      </p:to>
                                    </p:set>
                                  </p:childTnLst>
                                </p:cTn>
                              </p:par>
                              <p:par>
                                <p:cTn id="29" presetID="15" presetClass="emph" presetSubtype="0" nodeType="withEffect">
                                  <p:stCondLst>
                                    <p:cond delay="0"/>
                                  </p:stCondLst>
                                  <p:iterate type="lt">
                                    <p:tmAbs val="25"/>
                                  </p:iterate>
                                  <p:childTnLst>
                                    <p:set>
                                      <p:cBhvr override="childStyle">
                                        <p:cTn id="30" dur="indefinite"/>
                                        <p:tgtEl>
                                          <p:spTgt spid="3">
                                            <p:txEl>
                                              <p:pRg st="10" end="10"/>
                                            </p:txEl>
                                          </p:spTgt>
                                        </p:tgtEl>
                                        <p:attrNameLst>
                                          <p:attrName>style.fontWeight</p:attrName>
                                        </p:attrNameLst>
                                      </p:cBhvr>
                                      <p:to>
                                        <p:strVal val="bold"/>
                                      </p:to>
                                    </p:set>
                                  </p:childTnLst>
                                </p:cTn>
                              </p:par>
                              <p:par>
                                <p:cTn id="31" presetID="15" presetClass="emph" presetSubtype="0" nodeType="withEffect">
                                  <p:stCondLst>
                                    <p:cond delay="0"/>
                                  </p:stCondLst>
                                  <p:iterate type="lt">
                                    <p:tmAbs val="25"/>
                                  </p:iterate>
                                  <p:childTnLst>
                                    <p:set>
                                      <p:cBhvr override="childStyle">
                                        <p:cTn id="32" dur="indefinite"/>
                                        <p:tgtEl>
                                          <p:spTgt spid="3">
                                            <p:txEl>
                                              <p:pRg st="11" end="11"/>
                                            </p:txEl>
                                          </p:spTgt>
                                        </p:tgtEl>
                                        <p:attrNameLst>
                                          <p:attrName>style.fontWeight</p:attrName>
                                        </p:attrNameLst>
                                      </p:cBhvr>
                                      <p:to>
                                        <p:strVal val="bold"/>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5" presetClass="emph" presetSubtype="0" nodeType="clickEffect">
                                  <p:stCondLst>
                                    <p:cond delay="0"/>
                                  </p:stCondLst>
                                  <p:iterate type="lt">
                                    <p:tmAbs val="25"/>
                                  </p:iterate>
                                  <p:childTnLst>
                                    <p:set>
                                      <p:cBhvr override="childStyle">
                                        <p:cTn id="38" dur="indefinite"/>
                                        <p:tgtEl>
                                          <p:spTgt spid="3">
                                            <p:txEl>
                                              <p:pRg st="12" end="12"/>
                                            </p:txEl>
                                          </p:spTgt>
                                        </p:tgtEl>
                                        <p:attrNameLst>
                                          <p:attrName>style.fontWeight</p:attrName>
                                        </p:attrNameLst>
                                      </p:cBhvr>
                                      <p:to>
                                        <p:strVal val="bold"/>
                                      </p:to>
                                    </p:set>
                                  </p:childTnLst>
                                </p:cTn>
                              </p:par>
                              <p:par>
                                <p:cTn id="39" presetID="15" presetClass="emph" presetSubtype="0" nodeType="withEffect">
                                  <p:stCondLst>
                                    <p:cond delay="0"/>
                                  </p:stCondLst>
                                  <p:iterate type="lt">
                                    <p:tmAbs val="25"/>
                                  </p:iterate>
                                  <p:childTnLst>
                                    <p:set>
                                      <p:cBhvr override="childStyle">
                                        <p:cTn id="40" dur="indefinite"/>
                                        <p:tgtEl>
                                          <p:spTgt spid="3">
                                            <p:txEl>
                                              <p:pRg st="13" end="13"/>
                                            </p:txEl>
                                          </p:spTgt>
                                        </p:tgtEl>
                                        <p:attrNameLst>
                                          <p:attrName>style.fontWeight</p:attrName>
                                        </p:attrNameLst>
                                      </p:cBhvr>
                                      <p:to>
                                        <p:strVal val="bold"/>
                                      </p:to>
                                    </p:set>
                                  </p:childTnLst>
                                </p:cTn>
                              </p:par>
                              <p:par>
                                <p:cTn id="41" presetID="15" presetClass="emph" presetSubtype="0" nodeType="withEffect">
                                  <p:stCondLst>
                                    <p:cond delay="0"/>
                                  </p:stCondLst>
                                  <p:iterate type="lt">
                                    <p:tmAbs val="25"/>
                                  </p:iterate>
                                  <p:childTnLst>
                                    <p:set>
                                      <p:cBhvr override="childStyle">
                                        <p:cTn id="42" dur="indefinite"/>
                                        <p:tgtEl>
                                          <p:spTgt spid="3">
                                            <p:txEl>
                                              <p:pRg st="14" end="14"/>
                                            </p:txEl>
                                          </p:spTgt>
                                        </p:tgtEl>
                                        <p:attrNameLst>
                                          <p:attrName>style.fontWeight</p:attrName>
                                        </p:attrNameLst>
                                      </p:cBhvr>
                                      <p:to>
                                        <p:strVal val="bold"/>
                                      </p:to>
                                    </p:set>
                                  </p:childTnLst>
                                </p:cTn>
                              </p:par>
                              <p:par>
                                <p:cTn id="43" presetID="15" presetClass="emph" presetSubtype="0" nodeType="withEffect">
                                  <p:stCondLst>
                                    <p:cond delay="0"/>
                                  </p:stCondLst>
                                  <p:iterate type="lt">
                                    <p:tmAbs val="25"/>
                                  </p:iterate>
                                  <p:childTnLst>
                                    <p:set>
                                      <p:cBhvr override="childStyle">
                                        <p:cTn id="44" dur="indefinite"/>
                                        <p:tgtEl>
                                          <p:spTgt spid="3">
                                            <p:txEl>
                                              <p:pRg st="15" end="1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Database</a:t>
            </a:r>
            <a:endParaRPr lang="en-GB" dirty="0"/>
          </a:p>
        </p:txBody>
      </p:sp>
      <p:sp>
        <p:nvSpPr>
          <p:cNvPr id="3" name="Inhaltsplatzhalter 2"/>
          <p:cNvSpPr>
            <a:spLocks noGrp="1"/>
          </p:cNvSpPr>
          <p:nvPr>
            <p:ph idx="1"/>
          </p:nvPr>
        </p:nvSpPr>
        <p:spPr/>
        <p:txBody>
          <a:bodyPr/>
          <a:lstStyle/>
          <a:p>
            <a:r>
              <a:rPr lang="de-AT" dirty="0" smtClean="0"/>
              <a:t>MySQL</a:t>
            </a:r>
            <a:endParaRPr lang="en-GB" dirty="0"/>
          </a:p>
        </p:txBody>
      </p:sp>
      <p:sp>
        <p:nvSpPr>
          <p:cNvPr id="4" name="Datumsplatzhalter 3"/>
          <p:cNvSpPr>
            <a:spLocks noGrp="1"/>
          </p:cNvSpPr>
          <p:nvPr>
            <p:ph type="dt" sz="half" idx="10"/>
          </p:nvPr>
        </p:nvSpPr>
        <p:spPr/>
        <p:txBody>
          <a:bodyPr/>
          <a:lstStyle/>
          <a:p>
            <a:fld id="{3F55604B-5C9F-4D7B-A87F-F17C6AF15C3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2689326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44008" y="260648"/>
            <a:ext cx="3312368" cy="1143000"/>
          </a:xfrm>
        </p:spPr>
        <p:txBody>
          <a:bodyPr/>
          <a:lstStyle/>
          <a:p>
            <a:r>
              <a:rPr lang="de-DE" dirty="0" smtClean="0"/>
              <a:t>-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come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827584" y="188640"/>
            <a:ext cx="4044827" cy="1481111"/>
          </a:xfrm>
          <a:prstGeom prst="rect">
            <a:avLst/>
          </a:prstGeom>
        </p:spPr>
      </p:pic>
      <p:sp>
        <p:nvSpPr>
          <p:cNvPr id="5" name="Datumsplatzhalter 4"/>
          <p:cNvSpPr>
            <a:spLocks noGrp="1"/>
          </p:cNvSpPr>
          <p:nvPr>
            <p:ph type="dt" sz="half" idx="10"/>
          </p:nvPr>
        </p:nvSpPr>
        <p:spPr/>
        <p:txBody>
          <a:bodyPr/>
          <a:lstStyle/>
          <a:p>
            <a:fld id="{7D9EAA1B-51AF-4B3C-8DC4-33C68C3641F3}"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21</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3EB62170-B108-4D64-9B64-143DC6000F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22</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5439CDA0-693F-4CFF-99B0-C6B38F13AC5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23</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426A248E-ED99-4C98-8A30-945EB6A9AE5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9999F398-98CA-40B5-8FB1-DF0463A99AB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26</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a:t>
            </a:r>
            <a:r>
              <a:rPr lang="de-AT" sz="2400" dirty="0" err="1" smtClean="0">
                <a:sym typeface="Wingdings" pitchFamily="2" charset="2"/>
              </a:rPr>
              <a:t>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8E658758-4A00-4D9B-B1B5-C8A06F3ECE08}"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27</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a:t>
            </a:r>
            <a:r>
              <a:rPr lang="de-AT" dirty="0" err="1" smtClean="0"/>
              <a:t>HashMap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880E2B85-08A7-4DC9-B01B-5814540C0B7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28</a:t>
            </a:fld>
            <a:endParaRPr lang="de-DE"/>
          </a:p>
        </p:txBody>
      </p:sp>
    </p:spTree>
    <p:extLst>
      <p:ext uri="{BB962C8B-B14F-4D97-AF65-F5344CB8AC3E}">
        <p14:creationId xmlns:p14="http://schemas.microsoft.com/office/powerpoint/2010/main" val="2437694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494A0C5A-81F6-4E10-A5DB-10CC8DE41E8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
        <p:nvSpPr>
          <p:cNvPr id="4" name="Datumsplatzhalter 3"/>
          <p:cNvSpPr>
            <a:spLocks noGrp="1"/>
          </p:cNvSpPr>
          <p:nvPr>
            <p:ph type="dt" sz="half" idx="10"/>
          </p:nvPr>
        </p:nvSpPr>
        <p:spPr/>
        <p:txBody>
          <a:bodyPr/>
          <a:lstStyle/>
          <a:p>
            <a:fld id="{49D33A8E-DCAC-4DE6-AA5C-03943D446B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97FFFF32-2F1E-4621-8436-2AF8FA1B9B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30</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644352"/>
            <a:ext cx="9144000" cy="4953000"/>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1628800"/>
            <a:ext cx="9144000" cy="4952999"/>
          </a:xfrm>
          <a:prstGeom prst="rect">
            <a:avLst/>
          </a:prstGeom>
        </p:spPr>
      </p:pic>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7"/>
                                        </p:tgtEl>
                                      </p:cBhvr>
                                    </p:animEffect>
                                    <p:anim calcmode="lin" valueType="num">
                                      <p:cBhvr>
                                        <p:cTn id="24" dur="1000"/>
                                        <p:tgtEl>
                                          <p:spTgt spid="7"/>
                                        </p:tgtEl>
                                        <p:attrNameLst>
                                          <p:attrName>ppt_x</p:attrName>
                                        </p:attrNameLst>
                                      </p:cBhvr>
                                      <p:tavLst>
                                        <p:tav tm="0">
                                          <p:val>
                                            <p:strVal val="ppt_x"/>
                                          </p:val>
                                        </p:tav>
                                        <p:tav tm="100000">
                                          <p:val>
                                            <p:strVal val="ppt_x"/>
                                          </p:val>
                                        </p:tav>
                                      </p:tavLst>
                                    </p:anim>
                                    <p:anim calcmode="lin" valueType="num">
                                      <p:cBhvr>
                                        <p:cTn id="25" dur="1000"/>
                                        <p:tgtEl>
                                          <p:spTgt spid="7"/>
                                        </p:tgtEl>
                                        <p:attrNameLst>
                                          <p:attrName>ppt_y</p:attrName>
                                        </p:attrNameLst>
                                      </p:cBhvr>
                                      <p:tavLst>
                                        <p:tav tm="0">
                                          <p:val>
                                            <p:strVal val="ppt_y"/>
                                          </p:val>
                                        </p:tav>
                                        <p:tav tm="100000">
                                          <p:val>
                                            <p:strVal val="ppt_y+.1"/>
                                          </p:val>
                                        </p:tav>
                                      </p:tavLst>
                                    </p:anim>
                                    <p:set>
                                      <p:cBhvr>
                                        <p:cTn id="26" dur="1" fill="hold">
                                          <p:stCondLst>
                                            <p:cond delay="9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nodeType="clickEffect">
                                  <p:stCondLst>
                                    <p:cond delay="0"/>
                                  </p:stCondLst>
                                  <p:childTnLst>
                                    <p:animEffect transition="out" filter="fade">
                                      <p:cBhvr>
                                        <p:cTn id="36" dur="1000"/>
                                        <p:tgtEl>
                                          <p:spTgt spid="8"/>
                                        </p:tgtEl>
                                      </p:cBhvr>
                                    </p:animEffect>
                                    <p:anim calcmode="lin" valueType="num">
                                      <p:cBhvr>
                                        <p:cTn id="37" dur="1000"/>
                                        <p:tgtEl>
                                          <p:spTgt spid="8"/>
                                        </p:tgtEl>
                                        <p:attrNameLst>
                                          <p:attrName>ppt_x</p:attrName>
                                        </p:attrNameLst>
                                      </p:cBhvr>
                                      <p:tavLst>
                                        <p:tav tm="0">
                                          <p:val>
                                            <p:strVal val="ppt_x"/>
                                          </p:val>
                                        </p:tav>
                                        <p:tav tm="100000">
                                          <p:val>
                                            <p:strVal val="ppt_x"/>
                                          </p:val>
                                        </p:tav>
                                      </p:tavLst>
                                    </p:anim>
                                    <p:anim calcmode="lin" valueType="num">
                                      <p:cBhvr>
                                        <p:cTn id="38" dur="1000"/>
                                        <p:tgtEl>
                                          <p:spTgt spid="8"/>
                                        </p:tgtEl>
                                        <p:attrNameLst>
                                          <p:attrName>ppt_y</p:attrName>
                                        </p:attrNameLst>
                                      </p:cBhvr>
                                      <p:tavLst>
                                        <p:tav tm="0">
                                          <p:val>
                                            <p:strVal val="ppt_y"/>
                                          </p:val>
                                        </p:tav>
                                        <p:tav tm="100000">
                                          <p:val>
                                            <p:strVal val="ppt_y+.1"/>
                                          </p:val>
                                        </p:tav>
                                      </p:tavLst>
                                    </p:anim>
                                    <p:set>
                                      <p:cBhvr>
                                        <p:cTn id="39" dur="1" fill="hold">
                                          <p:stCondLst>
                                            <p:cond delay="9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additive="base">
                                        <p:cTn id="4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additive="base">
                                        <p:cTn id="4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additive="base">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1665460"/>
            <a:ext cx="8950216" cy="44278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5868144" y="2329676"/>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251520" y="4365104"/>
            <a:ext cx="475252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2E7523D4-9918-4AA3-A37C-D8E4BAE55AB7}"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31</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pPr lvl="1"/>
            <a:endParaRPr lang="en-GB" dirty="0"/>
          </a:p>
        </p:txBody>
      </p:sp>
      <p:sp>
        <p:nvSpPr>
          <p:cNvPr id="4" name="Datumsplatzhalter 3"/>
          <p:cNvSpPr>
            <a:spLocks noGrp="1"/>
          </p:cNvSpPr>
          <p:nvPr>
            <p:ph type="dt" sz="half" idx="10"/>
          </p:nvPr>
        </p:nvSpPr>
        <p:spPr/>
        <p:txBody>
          <a:bodyPr/>
          <a:lstStyle/>
          <a:p>
            <a:fld id="{3E12EF33-C813-460D-88C7-269E703776C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32</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same </a:t>
            </a:r>
            <a:r>
              <a:rPr lang="de-AT" dirty="0" err="1" smtClean="0"/>
              <a:t>look</a:t>
            </a:r>
            <a:r>
              <a:rPr lang="de-AT" dirty="0" smtClean="0"/>
              <a:t> </a:t>
            </a:r>
            <a:r>
              <a:rPr lang="de-AT" dirty="0" err="1" smtClean="0"/>
              <a:t>and</a:t>
            </a:r>
            <a:r>
              <a:rPr lang="de-AT" dirty="0" smtClean="0"/>
              <a:t> </a:t>
            </a:r>
            <a:r>
              <a:rPr lang="de-AT" dirty="0" err="1" smtClean="0"/>
              <a:t>feel</a:t>
            </a:r>
            <a:r>
              <a:rPr lang="de-AT" dirty="0" smtClean="0"/>
              <a:t> on all </a:t>
            </a:r>
            <a:r>
              <a:rPr lang="de-AT" dirty="0" err="1" smtClean="0"/>
              <a:t>platforms</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8F13D7E9-A6F3-4C11-9876-36D3E73ACBF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33</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de-AT" dirty="0" err="1" smtClean="0"/>
              <a:t>No</a:t>
            </a:r>
            <a:r>
              <a:rPr lang="de-AT" dirty="0" smtClean="0"/>
              <a:t> </a:t>
            </a:r>
            <a:r>
              <a:rPr lang="de-AT" dirty="0" err="1" smtClean="0"/>
              <a:t>interfaces</a:t>
            </a:r>
            <a:r>
              <a:rPr lang="de-AT" dirty="0" smtClean="0"/>
              <a:t> </a:t>
            </a:r>
            <a:r>
              <a:rPr lang="de-AT" dirty="0" err="1" smtClean="0"/>
              <a:t>available</a:t>
            </a:r>
            <a:r>
              <a:rPr lang="de-AT" dirty="0" smtClean="0"/>
              <a:t> </a:t>
            </a:r>
            <a:r>
              <a:rPr lang="de-AT" dirty="0" err="1" smtClean="0"/>
              <a:t>for</a:t>
            </a:r>
            <a:r>
              <a:rPr lang="de-AT" dirty="0" smtClean="0"/>
              <a:t> </a:t>
            </a:r>
            <a:r>
              <a:rPr lang="de-AT" dirty="0" err="1" smtClean="0"/>
              <a:t>implementation</a:t>
            </a:r>
            <a:endParaRPr lang="de-AT" dirty="0"/>
          </a:p>
          <a:p>
            <a:pPr marL="285750" lvl="0" indent="-285750"/>
            <a:r>
              <a:rPr lang="en-US" dirty="0"/>
              <a:t>Adapter classes inherit </a:t>
            </a:r>
            <a:r>
              <a:rPr lang="en-US" dirty="0" smtClean="0"/>
              <a:t>directly </a:t>
            </a:r>
            <a:r>
              <a:rPr lang="en-US" dirty="0"/>
              <a:t>from domain objects </a:t>
            </a:r>
            <a:r>
              <a:rPr lang="en-US" dirty="0" smtClean="0"/>
              <a:t>of team F</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D2A5F1D4-86A2-4184-B9E5-64204698520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ED5DBE81-564E-4293-A978-EC96D954A81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76502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a:t>
            </a:r>
            <a:r>
              <a:rPr lang="de-AT" dirty="0" err="1"/>
              <a:t>w</a:t>
            </a:r>
            <a:r>
              <a:rPr lang="de-AT" dirty="0" err="1" smtClean="0"/>
              <a:t>indow</a:t>
            </a:r>
            <a:r>
              <a:rPr lang="de-AT" dirty="0" smtClean="0"/>
              <a:t>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messagebox</a:t>
            </a:r>
            <a:r>
              <a:rPr lang="de-AT" dirty="0" smtClean="0"/>
              <a:t> </a:t>
            </a:r>
            <a:r>
              <a:rPr lang="de-AT" dirty="0" err="1" smtClean="0"/>
              <a:t>for</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1790F267-A6C9-4F1A-8CA0-12142A02D7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Automatic</a:t>
            </a:r>
            <a:r>
              <a:rPr lang="de-AT" dirty="0" smtClean="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783C0057-F081-4236-BFCD-B62A024237D2}"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70B2CAD-38B3-4A92-A8D6-0C1F9E33CFA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Tree>
    <p:extLst>
      <p:ext uri="{BB962C8B-B14F-4D97-AF65-F5344CB8AC3E}">
        <p14:creationId xmlns:p14="http://schemas.microsoft.com/office/powerpoint/2010/main" val="1315194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48FA0DC5-A866-41DB-B8B9-CA3AA303B6C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spTree>
    <p:extLst>
      <p:ext uri="{BB962C8B-B14F-4D97-AF65-F5344CB8AC3E}">
        <p14:creationId xmlns:p14="http://schemas.microsoft.com/office/powerpoint/2010/main" val="185013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r>
              <a:rPr lang="de-AT" dirty="0" smtClean="0"/>
              <a:t>Hotelsoftware</a:t>
            </a:r>
          </a:p>
          <a:p>
            <a:endParaRPr lang="en-GB" dirty="0"/>
          </a:p>
        </p:txBody>
      </p:sp>
      <p:sp>
        <p:nvSpPr>
          <p:cNvPr id="4" name="Datumsplatzhalter 3"/>
          <p:cNvSpPr>
            <a:spLocks noGrp="1"/>
          </p:cNvSpPr>
          <p:nvPr>
            <p:ph type="dt" sz="half" idx="10"/>
          </p:nvPr>
        </p:nvSpPr>
        <p:spPr/>
        <p:txBody>
          <a:bodyPr/>
          <a:lstStyle/>
          <a:p>
            <a:fld id="{30F26626-ECA1-4719-AB51-DFB44C6BF09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a:t>
            </a:fld>
            <a:endParaRPr lang="de-DE"/>
          </a:p>
        </p:txBody>
      </p:sp>
    </p:spTree>
    <p:extLst>
      <p:ext uri="{BB962C8B-B14F-4D97-AF65-F5344CB8AC3E}">
        <p14:creationId xmlns:p14="http://schemas.microsoft.com/office/powerpoint/2010/main" val="2381212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600200"/>
            <a:ext cx="6797614" cy="4525963"/>
          </a:xfrm>
        </p:spPr>
      </p:pic>
      <p:sp>
        <p:nvSpPr>
          <p:cNvPr id="4" name="Datumsplatzhalter 3"/>
          <p:cNvSpPr>
            <a:spLocks noGrp="1"/>
          </p:cNvSpPr>
          <p:nvPr>
            <p:ph type="dt" sz="half" idx="10"/>
          </p:nvPr>
        </p:nvSpPr>
        <p:spPr/>
        <p:txBody>
          <a:bodyPr/>
          <a:lstStyle/>
          <a:p>
            <a:fld id="{D2F9767F-24A8-4CA0-9D30-6AAB4C36C35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spTree>
    <p:extLst>
      <p:ext uri="{BB962C8B-B14F-4D97-AF65-F5344CB8AC3E}">
        <p14:creationId xmlns:p14="http://schemas.microsoft.com/office/powerpoint/2010/main" val="41205407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3" name="Inhaltsplatzhalter 2"/>
          <p:cNvSpPr>
            <a:spLocks noGrp="1"/>
          </p:cNvSpPr>
          <p:nvPr>
            <p:ph idx="1"/>
          </p:nvPr>
        </p:nvSpPr>
        <p:spPr/>
        <p:txBody>
          <a:bodyPr>
            <a:normAutofit fontScale="55000" lnSpcReduction="20000"/>
          </a:bodyPr>
          <a:lstStyle/>
          <a:p>
            <a:r>
              <a:rPr lang="de-AT" dirty="0">
                <a:solidFill>
                  <a:schemeClr val="bg1">
                    <a:lumMod val="85000"/>
                  </a:schemeClr>
                </a:solidFill>
              </a:rPr>
              <a:t>Team</a:t>
            </a:r>
          </a:p>
          <a:p>
            <a:r>
              <a:rPr lang="de-AT" dirty="0" err="1">
                <a:solidFill>
                  <a:schemeClr val="bg1">
                    <a:lumMod val="85000"/>
                  </a:schemeClr>
                </a:solidFill>
              </a:rPr>
              <a:t>Introduction</a:t>
            </a:r>
            <a:endParaRPr lang="de-AT" dirty="0">
              <a:solidFill>
                <a:schemeClr val="bg1">
                  <a:lumMod val="85000"/>
                </a:schemeClr>
              </a:solidFill>
            </a:endParaRPr>
          </a:p>
          <a:p>
            <a:r>
              <a:rPr lang="de-AT" dirty="0">
                <a:solidFill>
                  <a:schemeClr val="bg1">
                    <a:lumMod val="85000"/>
                  </a:schemeClr>
                </a:solidFill>
              </a:rPr>
              <a:t>Demonstration </a:t>
            </a:r>
            <a:r>
              <a:rPr lang="de-AT" dirty="0" err="1">
                <a:solidFill>
                  <a:schemeClr val="bg1">
                    <a:lumMod val="85000"/>
                  </a:schemeClr>
                </a:solidFill>
              </a:rPr>
              <a:t>of</a:t>
            </a:r>
            <a:r>
              <a:rPr lang="de-AT" dirty="0">
                <a:solidFill>
                  <a:schemeClr val="bg1">
                    <a:lumMod val="85000"/>
                  </a:schemeClr>
                </a:solidFill>
              </a:rPr>
              <a:t> </a:t>
            </a:r>
            <a:r>
              <a:rPr lang="de-AT" dirty="0" err="1">
                <a:solidFill>
                  <a:schemeClr val="bg1">
                    <a:lumMod val="85000"/>
                  </a:schemeClr>
                </a:solidFill>
              </a:rPr>
              <a:t>the</a:t>
            </a:r>
            <a:r>
              <a:rPr lang="de-AT" dirty="0">
                <a:solidFill>
                  <a:schemeClr val="bg1">
                    <a:lumMod val="85000"/>
                  </a:schemeClr>
                </a:solidFill>
              </a:rPr>
              <a:t> </a:t>
            </a:r>
            <a:r>
              <a:rPr lang="de-AT" dirty="0" err="1">
                <a:solidFill>
                  <a:schemeClr val="bg1">
                    <a:lumMod val="85000"/>
                  </a:schemeClr>
                </a:solidFill>
              </a:rPr>
              <a:t>program</a:t>
            </a:r>
            <a:endParaRPr lang="de-AT" dirty="0">
              <a:solidFill>
                <a:schemeClr val="bg1">
                  <a:lumMod val="85000"/>
                </a:schemeClr>
              </a:solidFill>
            </a:endParaRPr>
          </a:p>
          <a:p>
            <a:r>
              <a:rPr lang="de-AT" dirty="0" err="1">
                <a:solidFill>
                  <a:schemeClr val="bg1">
                    <a:lumMod val="85000"/>
                  </a:schemeClr>
                </a:solidFill>
              </a:rPr>
              <a:t>Screencast</a:t>
            </a:r>
            <a:endParaRPr lang="de-AT" dirty="0">
              <a:solidFill>
                <a:schemeClr val="bg1">
                  <a:lumMod val="85000"/>
                </a:schemeClr>
              </a:solidFill>
            </a:endParaRPr>
          </a:p>
          <a:p>
            <a:r>
              <a:rPr lang="de-AT" dirty="0">
                <a:solidFill>
                  <a:schemeClr val="bg1">
                    <a:lumMod val="85000"/>
                  </a:schemeClr>
                </a:solidFill>
              </a:rPr>
              <a:t>Customer </a:t>
            </a:r>
            <a:r>
              <a:rPr lang="de-AT" dirty="0" err="1">
                <a:solidFill>
                  <a:schemeClr val="bg1">
                    <a:lumMod val="85000"/>
                  </a:schemeClr>
                </a:solidFill>
              </a:rPr>
              <a:t>Presentation</a:t>
            </a:r>
            <a:r>
              <a:rPr lang="de-AT" dirty="0">
                <a:solidFill>
                  <a:schemeClr val="bg1">
                    <a:lumMod val="85000"/>
                  </a:schemeClr>
                </a:solidFill>
              </a:rPr>
              <a:t> Summary</a:t>
            </a:r>
          </a:p>
          <a:p>
            <a:r>
              <a:rPr lang="de-AT" dirty="0">
                <a:solidFill>
                  <a:schemeClr val="bg1">
                    <a:lumMod val="85000"/>
                  </a:schemeClr>
                </a:solidFill>
              </a:rPr>
              <a:t>Layer</a:t>
            </a:r>
          </a:p>
          <a:p>
            <a:r>
              <a:rPr lang="de-AT" dirty="0" err="1">
                <a:solidFill>
                  <a:schemeClr val="bg1">
                    <a:lumMod val="85000"/>
                  </a:schemeClr>
                </a:solidFill>
              </a:rPr>
              <a:t>Hibernate</a:t>
            </a:r>
            <a:endParaRPr lang="de-AT" dirty="0">
              <a:solidFill>
                <a:schemeClr val="bg1">
                  <a:lumMod val="85000"/>
                </a:schemeClr>
              </a:solidFill>
            </a:endParaRPr>
          </a:p>
          <a:p>
            <a:r>
              <a:rPr lang="de-AT" dirty="0">
                <a:solidFill>
                  <a:schemeClr val="bg1">
                    <a:lumMod val="85000"/>
                  </a:schemeClr>
                </a:solidFill>
              </a:rPr>
              <a:t>Dynamic Mapper</a:t>
            </a:r>
          </a:p>
          <a:p>
            <a:r>
              <a:rPr lang="de-AT" dirty="0">
                <a:solidFill>
                  <a:schemeClr val="bg1">
                    <a:lumMod val="85000"/>
                  </a:schemeClr>
                </a:solidFill>
              </a:rPr>
              <a:t>State Pattern</a:t>
            </a:r>
          </a:p>
          <a:p>
            <a:r>
              <a:rPr lang="de-AT" dirty="0">
                <a:solidFill>
                  <a:schemeClr val="bg1">
                    <a:lumMod val="85000"/>
                  </a:schemeClr>
                </a:solidFill>
              </a:rPr>
              <a:t>Swing GUI</a:t>
            </a:r>
          </a:p>
          <a:p>
            <a:r>
              <a:rPr lang="de-AT" dirty="0">
                <a:solidFill>
                  <a:schemeClr val="bg1">
                    <a:lumMod val="85000"/>
                  </a:schemeClr>
                </a:solidFill>
              </a:rPr>
              <a:t>Integration </a:t>
            </a:r>
            <a:r>
              <a:rPr lang="de-AT" dirty="0" err="1">
                <a:solidFill>
                  <a:schemeClr val="bg1">
                    <a:lumMod val="85000"/>
                  </a:schemeClr>
                </a:solidFill>
              </a:rPr>
              <a:t>external</a:t>
            </a:r>
            <a:r>
              <a:rPr lang="de-AT" dirty="0">
                <a:solidFill>
                  <a:schemeClr val="bg1">
                    <a:lumMod val="85000"/>
                  </a:schemeClr>
                </a:solidFill>
              </a:rPr>
              <a:t> Software Modules</a:t>
            </a:r>
          </a:p>
          <a:p>
            <a:r>
              <a:rPr lang="de-AT" dirty="0">
                <a:solidFill>
                  <a:schemeClr val="bg1">
                    <a:lumMod val="85000"/>
                  </a:schemeClr>
                </a:solidFill>
              </a:rPr>
              <a:t>JSF (web-reservation)</a:t>
            </a:r>
          </a:p>
          <a:p>
            <a:r>
              <a:rPr lang="de-AT" dirty="0"/>
              <a:t>Project Management</a:t>
            </a:r>
          </a:p>
          <a:p>
            <a:r>
              <a:rPr lang="de-AT" dirty="0"/>
              <a:t>Outlook</a:t>
            </a:r>
          </a:p>
          <a:p>
            <a:r>
              <a:rPr lang="de-AT" dirty="0"/>
              <a:t>Summary</a:t>
            </a:r>
          </a:p>
          <a:p>
            <a:r>
              <a:rPr lang="de-AT" dirty="0"/>
              <a:t>End</a:t>
            </a:r>
          </a:p>
          <a:p>
            <a:endParaRPr lang="en-GB" dirty="0"/>
          </a:p>
        </p:txBody>
      </p:sp>
      <p:sp>
        <p:nvSpPr>
          <p:cNvPr id="4" name="Datumsplatzhalter 3"/>
          <p:cNvSpPr>
            <a:spLocks noGrp="1"/>
          </p:cNvSpPr>
          <p:nvPr>
            <p:ph type="dt" sz="half" idx="10"/>
          </p:nvPr>
        </p:nvSpPr>
        <p:spPr/>
        <p:txBody>
          <a:bodyPr/>
          <a:lstStyle/>
          <a:p>
            <a:fld id="{C84C0011-6313-4EA8-ADBD-9D91375EE57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spTree>
    <p:extLst>
      <p:ext uri="{BB962C8B-B14F-4D97-AF65-F5344CB8AC3E}">
        <p14:creationId xmlns:p14="http://schemas.microsoft.com/office/powerpoint/2010/main" val="208720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1455812"/>
            <a:ext cx="7534952" cy="4939453"/>
          </a:xfrm>
          <a:prstGeom prst="rect">
            <a:avLst/>
          </a:prstGeom>
        </p:spPr>
      </p:pic>
      <p:sp>
        <p:nvSpPr>
          <p:cNvPr id="6" name="Datumsplatzhalter 5"/>
          <p:cNvSpPr>
            <a:spLocks noGrp="1"/>
          </p:cNvSpPr>
          <p:nvPr>
            <p:ph type="dt" sz="half" idx="10"/>
          </p:nvPr>
        </p:nvSpPr>
        <p:spPr/>
        <p:txBody>
          <a:bodyPr/>
          <a:lstStyle/>
          <a:p>
            <a:fld id="{39EA2693-A13F-405F-BF2D-D40B8C62CC95}"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Outlook</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sz="2400" dirty="0" err="1">
                <a:latin typeface="Calibri" charset="0"/>
              </a:rPr>
              <a:t>Replacing</a:t>
            </a:r>
            <a:r>
              <a:rPr lang="de-DE" sz="2400" dirty="0">
                <a:latin typeface="Calibri" charset="0"/>
              </a:rPr>
              <a:t>/</a:t>
            </a:r>
            <a:r>
              <a:rPr lang="de-DE" sz="2400" dirty="0" err="1">
                <a:latin typeface="Calibri" charset="0"/>
              </a:rPr>
              <a:t>Upgrading</a:t>
            </a:r>
            <a:r>
              <a:rPr lang="de-DE" sz="2400" dirty="0">
                <a:latin typeface="Calibri" charset="0"/>
              </a:rPr>
              <a:t> </a:t>
            </a:r>
            <a:r>
              <a:rPr lang="de-DE" sz="2400" dirty="0" err="1">
                <a:latin typeface="Calibri" charset="0"/>
              </a:rPr>
              <a:t>of</a:t>
            </a:r>
            <a:r>
              <a:rPr lang="de-DE" sz="2400" dirty="0">
                <a:latin typeface="Calibri" charset="0"/>
              </a:rPr>
              <a:t> </a:t>
            </a:r>
            <a:r>
              <a:rPr lang="de-DE" sz="2400" dirty="0" err="1">
                <a:latin typeface="Calibri" charset="0"/>
              </a:rPr>
              <a:t>certain</a:t>
            </a:r>
            <a:r>
              <a:rPr lang="de-DE" sz="2400" dirty="0">
                <a:latin typeface="Calibri" charset="0"/>
              </a:rPr>
              <a:t> </a:t>
            </a:r>
            <a:r>
              <a:rPr lang="de-DE" sz="2400" dirty="0" err="1">
                <a:latin typeface="Calibri" charset="0"/>
              </a:rPr>
              <a:t>components</a:t>
            </a:r>
            <a:r>
              <a:rPr lang="de-DE" sz="2400" dirty="0">
                <a:latin typeface="Calibri" charset="0"/>
              </a:rPr>
              <a:t> easy </a:t>
            </a:r>
            <a:r>
              <a:rPr lang="de-DE" sz="2400" dirty="0" err="1">
                <a:latin typeface="Calibri" charset="0"/>
              </a:rPr>
              <a:t>thanks</a:t>
            </a:r>
            <a:r>
              <a:rPr lang="de-DE" sz="2400" dirty="0">
                <a:latin typeface="Calibri" charset="0"/>
              </a:rPr>
              <a:t> </a:t>
            </a:r>
            <a:r>
              <a:rPr lang="de-DE" sz="2400" dirty="0" err="1">
                <a:latin typeface="Calibri" charset="0"/>
              </a:rPr>
              <a:t>to</a:t>
            </a:r>
            <a:r>
              <a:rPr lang="de-DE" sz="2400" dirty="0">
                <a:latin typeface="Calibri" charset="0"/>
              </a:rPr>
              <a:t> </a:t>
            </a:r>
            <a:r>
              <a:rPr lang="de-DE" sz="2400" dirty="0" err="1">
                <a:latin typeface="Calibri" charset="0"/>
              </a:rPr>
              <a:t>layers</a:t>
            </a:r>
            <a:endParaRPr lang="de-DE" sz="2400" dirty="0">
              <a:latin typeface="Calibri" charset="0"/>
            </a:endParaRPr>
          </a:p>
          <a:p>
            <a:pPr hangingPunct="1">
              <a:lnSpc>
                <a:spcPct val="100000"/>
              </a:lnSpc>
              <a:spcAft>
                <a:spcPts val="1425"/>
              </a:spcAft>
              <a:buSzPct val="45000"/>
              <a:buFont typeface="Wingdings" charset="2"/>
              <a:buChar char=""/>
            </a:pPr>
            <a:r>
              <a:rPr lang="de-DE" sz="2400" dirty="0">
                <a:latin typeface="Calibri" charset="0"/>
              </a:rPr>
              <a:t>Integration </a:t>
            </a:r>
            <a:r>
              <a:rPr lang="de-DE" sz="2400" dirty="0" err="1">
                <a:latin typeface="Calibri" charset="0"/>
              </a:rPr>
              <a:t>into</a:t>
            </a:r>
            <a:r>
              <a:rPr lang="de-DE" sz="2400" dirty="0">
                <a:latin typeface="Calibri" charset="0"/>
              </a:rPr>
              <a:t> </a:t>
            </a:r>
            <a:r>
              <a:rPr lang="de-DE" sz="2400" dirty="0" err="1">
                <a:latin typeface="Calibri" charset="0"/>
              </a:rPr>
              <a:t>social</a:t>
            </a:r>
            <a:r>
              <a:rPr lang="de-DE" sz="2400" dirty="0">
                <a:latin typeface="Calibri" charset="0"/>
              </a:rPr>
              <a:t> </a:t>
            </a:r>
            <a:r>
              <a:rPr lang="de-DE" sz="2400" dirty="0" err="1">
                <a:latin typeface="Calibri" charset="0"/>
              </a:rPr>
              <a:t>media</a:t>
            </a:r>
            <a:r>
              <a:rPr lang="de-DE" sz="2400" dirty="0">
                <a:latin typeface="Calibri" charset="0"/>
              </a:rPr>
              <a:t> (</a:t>
            </a:r>
            <a:r>
              <a:rPr lang="de-DE" sz="2400" dirty="0" err="1">
                <a:latin typeface="Calibri" charset="0"/>
              </a:rPr>
              <a:t>for</a:t>
            </a:r>
            <a:r>
              <a:rPr lang="de-DE" sz="2400" dirty="0">
                <a:latin typeface="Calibri" charset="0"/>
              </a:rPr>
              <a:t> </a:t>
            </a:r>
            <a:r>
              <a:rPr lang="de-DE" sz="2400" dirty="0" err="1">
                <a:latin typeface="Calibri" charset="0"/>
              </a:rPr>
              <a:t>example</a:t>
            </a:r>
            <a:r>
              <a:rPr lang="de-DE" sz="2400" dirty="0">
                <a:latin typeface="Calibri" charset="0"/>
              </a:rPr>
              <a:t> </a:t>
            </a:r>
            <a:r>
              <a:rPr lang="de-DE" sz="2400" dirty="0" err="1">
                <a:latin typeface="Calibri" charset="0"/>
              </a:rPr>
              <a:t>book</a:t>
            </a:r>
            <a:r>
              <a:rPr lang="de-DE" sz="2400" dirty="0">
                <a:latin typeface="Calibri" charset="0"/>
              </a:rPr>
              <a:t> </a:t>
            </a:r>
            <a:r>
              <a:rPr lang="de-DE" sz="2400" dirty="0" err="1">
                <a:latin typeface="Calibri" charset="0"/>
              </a:rPr>
              <a:t>from</a:t>
            </a:r>
            <a:r>
              <a:rPr lang="de-DE" sz="2400" dirty="0">
                <a:latin typeface="Calibri" charset="0"/>
              </a:rPr>
              <a:t> F</a:t>
            </a:r>
            <a:r>
              <a:rPr lang="de-DE" sz="2400" dirty="0" smtClean="0">
                <a:latin typeface="Calibri" charset="0"/>
              </a:rPr>
              <a:t>acebook</a:t>
            </a:r>
            <a:r>
              <a:rPr lang="de-DE" sz="2400" dirty="0">
                <a:latin typeface="Calibri" charset="0"/>
              </a:rPr>
              <a:t>)</a:t>
            </a:r>
          </a:p>
          <a:p>
            <a:pPr hangingPunct="1">
              <a:lnSpc>
                <a:spcPct val="100000"/>
              </a:lnSpc>
              <a:spcAft>
                <a:spcPts val="1425"/>
              </a:spcAft>
              <a:buSzPct val="45000"/>
              <a:buFont typeface="Wingdings" charset="2"/>
              <a:buChar char=""/>
            </a:pPr>
            <a:r>
              <a:rPr lang="de-DE" sz="2400" dirty="0" err="1">
                <a:latin typeface="Calibri" charset="0"/>
              </a:rPr>
              <a:t>Various</a:t>
            </a:r>
            <a:r>
              <a:rPr lang="de-DE" sz="2400" dirty="0">
                <a:latin typeface="Calibri" charset="0"/>
              </a:rPr>
              <a:t> </a:t>
            </a:r>
            <a:r>
              <a:rPr lang="de-DE" sz="2400" dirty="0" err="1">
                <a:latin typeface="Calibri" charset="0"/>
              </a:rPr>
              <a:t>options</a:t>
            </a:r>
            <a:r>
              <a:rPr lang="de-DE" sz="2400" dirty="0">
                <a:latin typeface="Calibri" charset="0"/>
              </a:rPr>
              <a:t> </a:t>
            </a:r>
            <a:r>
              <a:rPr lang="de-DE" sz="2400" dirty="0" err="1">
                <a:latin typeface="Calibri" charset="0"/>
              </a:rPr>
              <a:t>to</a:t>
            </a:r>
            <a:r>
              <a:rPr lang="de-DE" sz="2400" dirty="0">
                <a:latin typeface="Calibri" charset="0"/>
              </a:rPr>
              <a:t> </a:t>
            </a:r>
            <a:r>
              <a:rPr lang="de-DE" sz="2400" dirty="0" err="1">
                <a:latin typeface="Calibri" charset="0"/>
              </a:rPr>
              <a:t>extend</a:t>
            </a:r>
            <a:r>
              <a:rPr lang="de-DE" sz="2400" dirty="0">
                <a:latin typeface="Calibri" charset="0"/>
              </a:rPr>
              <a:t> </a:t>
            </a:r>
            <a:r>
              <a:rPr lang="de-DE" sz="2400" dirty="0" err="1">
                <a:latin typeface="Calibri" charset="0"/>
              </a:rPr>
              <a:t>website</a:t>
            </a:r>
            <a:endParaRPr lang="de-DE" sz="2400" dirty="0">
              <a:latin typeface="Calibri" charset="0"/>
            </a:endParaRPr>
          </a:p>
          <a:p>
            <a:pPr lvl="1" hangingPunct="1">
              <a:lnSpc>
                <a:spcPct val="100000"/>
              </a:lnSpc>
              <a:spcAft>
                <a:spcPts val="1138"/>
              </a:spcAft>
              <a:buSzPct val="45000"/>
              <a:buFont typeface="Wingdings" charset="2"/>
              <a:buChar char=""/>
            </a:pPr>
            <a:r>
              <a:rPr lang="de-DE" sz="2000" dirty="0">
                <a:latin typeface="Calibri" charset="0"/>
              </a:rPr>
              <a:t>Reviews</a:t>
            </a:r>
          </a:p>
          <a:p>
            <a:pPr lvl="1" hangingPunct="1">
              <a:lnSpc>
                <a:spcPct val="100000"/>
              </a:lnSpc>
              <a:spcAft>
                <a:spcPts val="1138"/>
              </a:spcAft>
              <a:buSzPct val="45000"/>
              <a:buFont typeface="Wingdings" charset="2"/>
              <a:buChar char=""/>
            </a:pPr>
            <a:r>
              <a:rPr lang="de-DE" sz="2000" dirty="0">
                <a:latin typeface="Calibri" charset="0"/>
              </a:rPr>
              <a:t>Vouchers</a:t>
            </a:r>
          </a:p>
        </p:txBody>
      </p:sp>
      <p:sp>
        <p:nvSpPr>
          <p:cNvPr id="2" name="Datumsplatzhalter 1"/>
          <p:cNvSpPr>
            <a:spLocks noGrp="1"/>
          </p:cNvSpPr>
          <p:nvPr>
            <p:ph type="dt" sz="half" idx="10"/>
          </p:nvPr>
        </p:nvSpPr>
        <p:spPr/>
        <p:txBody>
          <a:bodyPr/>
          <a:lstStyle/>
          <a:p>
            <a:fld id="{70BC4052-1F0D-48EB-8227-729C482B37CD}"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856365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 Technical </a:t>
            </a:r>
            <a:r>
              <a:rPr lang="de-DE" sz="4400" dirty="0" err="1" smtClean="0"/>
              <a:t>Presentation</a:t>
            </a:r>
            <a:endParaRPr lang="de-DE" sz="4400" dirty="0"/>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Dynamic Mapper</a:t>
            </a:r>
          </a:p>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Swing GUI</a:t>
            </a:r>
          </a:p>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JSF &amp; Ajax</a:t>
            </a:r>
          </a:p>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Project </a:t>
            </a:r>
            <a:r>
              <a:rPr lang="de-DE" dirty="0" smtClean="0">
                <a:latin typeface="Calibri" charset="0"/>
              </a:rPr>
              <a:t>Management</a:t>
            </a:r>
            <a:endParaRPr lang="de-DE" dirty="0">
              <a:latin typeface="Calibri" charset="0"/>
            </a:endParaRPr>
          </a:p>
        </p:txBody>
      </p:sp>
      <p:sp>
        <p:nvSpPr>
          <p:cNvPr id="2" name="Datumsplatzhalter 1"/>
          <p:cNvSpPr>
            <a:spLocks noGrp="1"/>
          </p:cNvSpPr>
          <p:nvPr>
            <p:ph type="dt" sz="half" idx="10"/>
          </p:nvPr>
        </p:nvSpPr>
        <p:spPr/>
        <p:txBody>
          <a:bodyPr/>
          <a:lstStyle/>
          <a:p>
            <a:fld id="{B4D1FCA4-F5D8-49A8-9EAF-932ED76FE44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44</a:t>
            </a:fld>
            <a:endParaRPr lang="de-DE"/>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r>
              <a:rPr lang="de-DE" dirty="0" err="1">
                <a:latin typeface="Calibri" charset="0"/>
              </a:rPr>
              <a:t>We</a:t>
            </a:r>
            <a:r>
              <a:rPr lang="de-DE" dirty="0">
                <a:latin typeface="Calibri" charset="0"/>
              </a:rPr>
              <a:t> </a:t>
            </a:r>
            <a:r>
              <a:rPr lang="de-DE" dirty="0" err="1">
                <a:latin typeface="Calibri" charset="0"/>
              </a:rPr>
              <a:t>hope</a:t>
            </a:r>
            <a:r>
              <a:rPr lang="de-DE" dirty="0">
                <a:latin typeface="Calibri" charset="0"/>
              </a:rPr>
              <a:t> </a:t>
            </a:r>
            <a:r>
              <a:rPr lang="de-DE" dirty="0" err="1">
                <a:latin typeface="Calibri" charset="0"/>
              </a:rPr>
              <a:t>this</a:t>
            </a:r>
            <a:r>
              <a:rPr lang="de-DE" dirty="0">
                <a:latin typeface="Calibri" charset="0"/>
              </a:rPr>
              <a:t> </a:t>
            </a:r>
            <a:r>
              <a:rPr lang="de-DE" dirty="0" err="1">
                <a:latin typeface="Calibri" charset="0"/>
              </a:rPr>
              <a:t>presentation</a:t>
            </a:r>
            <a:r>
              <a:rPr lang="de-DE" dirty="0">
                <a:latin typeface="Calibri" charset="0"/>
              </a:rPr>
              <a:t> was </a:t>
            </a:r>
            <a:r>
              <a:rPr lang="de-DE" dirty="0" err="1">
                <a:latin typeface="Calibri" charset="0"/>
              </a:rPr>
              <a:t>successful</a:t>
            </a:r>
            <a:r>
              <a:rPr lang="de-DE" dirty="0">
                <a:latin typeface="Calibri" charset="0"/>
              </a:rPr>
              <a:t> in </a:t>
            </a:r>
            <a:r>
              <a:rPr lang="de-DE" dirty="0" err="1">
                <a:latin typeface="Calibri" charset="0"/>
              </a:rPr>
              <a:t>explaining</a:t>
            </a:r>
            <a:r>
              <a:rPr lang="de-DE" dirty="0">
                <a:latin typeface="Calibri" charset="0"/>
              </a:rPr>
              <a:t> </a:t>
            </a:r>
            <a:r>
              <a:rPr lang="de-DE" dirty="0" err="1">
                <a:latin typeface="Calibri" charset="0"/>
              </a:rPr>
              <a:t>the</a:t>
            </a:r>
            <a:r>
              <a:rPr lang="de-DE" dirty="0">
                <a:latin typeface="Calibri" charset="0"/>
              </a:rPr>
              <a:t> </a:t>
            </a:r>
            <a:r>
              <a:rPr lang="de-DE" dirty="0" err="1">
                <a:latin typeface="Calibri" charset="0"/>
              </a:rPr>
              <a:t>various</a:t>
            </a:r>
            <a:r>
              <a:rPr lang="de-DE" dirty="0">
                <a:latin typeface="Calibri" charset="0"/>
              </a:rPr>
              <a:t> design </a:t>
            </a:r>
            <a:r>
              <a:rPr lang="de-DE" dirty="0" err="1">
                <a:latin typeface="Calibri" charset="0"/>
              </a:rPr>
              <a:t>decisions</a:t>
            </a:r>
            <a:r>
              <a:rPr lang="de-DE" dirty="0">
                <a:latin typeface="Calibri" charset="0"/>
              </a:rPr>
              <a:t> </a:t>
            </a:r>
            <a:r>
              <a:rPr lang="de-DE" dirty="0" err="1">
                <a:latin typeface="Calibri" charset="0"/>
              </a:rPr>
              <a:t>our</a:t>
            </a:r>
            <a:r>
              <a:rPr lang="de-DE" dirty="0">
                <a:latin typeface="Calibri" charset="0"/>
              </a:rPr>
              <a:t> </a:t>
            </a:r>
            <a:r>
              <a:rPr lang="de-DE" dirty="0" err="1">
                <a:latin typeface="Calibri" charset="0"/>
              </a:rPr>
              <a:t>team</a:t>
            </a:r>
            <a:r>
              <a:rPr lang="de-DE" dirty="0">
                <a:latin typeface="Calibri" charset="0"/>
              </a:rPr>
              <a:t> </a:t>
            </a:r>
            <a:r>
              <a:rPr lang="de-DE" dirty="0" err="1">
                <a:latin typeface="Calibri" charset="0"/>
              </a:rPr>
              <a:t>made</a:t>
            </a:r>
            <a:r>
              <a:rPr lang="de-DE" dirty="0">
                <a:latin typeface="Calibri" charset="0"/>
              </a:rPr>
              <a:t>, </a:t>
            </a:r>
            <a:r>
              <a:rPr lang="de-DE" dirty="0" err="1">
                <a:latin typeface="Calibri" charset="0"/>
              </a:rPr>
              <a:t>and</a:t>
            </a:r>
            <a:r>
              <a:rPr lang="de-DE" dirty="0">
                <a:latin typeface="Calibri" charset="0"/>
              </a:rPr>
              <a:t> </a:t>
            </a:r>
            <a:r>
              <a:rPr lang="de-DE" dirty="0" err="1">
                <a:latin typeface="Calibri" charset="0"/>
              </a:rPr>
              <a:t>why</a:t>
            </a:r>
            <a:r>
              <a:rPr lang="de-DE" dirty="0">
                <a:latin typeface="Calibri" charset="0"/>
              </a:rPr>
              <a:t> </a:t>
            </a:r>
            <a:r>
              <a:rPr lang="de-DE" dirty="0" err="1">
                <a:latin typeface="Calibri" charset="0"/>
              </a:rPr>
              <a:t>we</a:t>
            </a:r>
            <a:r>
              <a:rPr lang="de-DE" dirty="0">
                <a:latin typeface="Calibri" charset="0"/>
              </a:rPr>
              <a:t> </a:t>
            </a:r>
            <a:r>
              <a:rPr lang="de-DE" dirty="0" err="1">
                <a:latin typeface="Calibri" charset="0"/>
              </a:rPr>
              <a:t>made</a:t>
            </a:r>
            <a:r>
              <a:rPr lang="de-DE" dirty="0">
                <a:latin typeface="Calibri" charset="0"/>
              </a:rPr>
              <a:t> </a:t>
            </a:r>
            <a:r>
              <a:rPr lang="de-DE" dirty="0" err="1" smtClean="0">
                <a:latin typeface="Calibri" charset="0"/>
              </a:rPr>
              <a:t>them</a:t>
            </a:r>
            <a:endParaRPr lang="de-DE" dirty="0">
              <a:latin typeface="Calibri" charset="0"/>
            </a:endParaRPr>
          </a:p>
          <a:p>
            <a:endParaRPr lang="en-GB" dirty="0"/>
          </a:p>
        </p:txBody>
      </p:sp>
      <p:sp>
        <p:nvSpPr>
          <p:cNvPr id="4" name="Datumsplatzhalter 3"/>
          <p:cNvSpPr>
            <a:spLocks noGrp="1"/>
          </p:cNvSpPr>
          <p:nvPr>
            <p:ph type="dt" sz="half" idx="10"/>
          </p:nvPr>
        </p:nvSpPr>
        <p:spPr/>
        <p:txBody>
          <a:bodyPr/>
          <a:lstStyle/>
          <a:p>
            <a:fld id="{D93E5415-BF23-4C7B-817C-7594D16CA19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45</a:t>
            </a:fld>
            <a:endParaRPr lang="de-DE"/>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D38E1EBA-6509-4920-9056-5A803577E7C1}" type="datetime1">
              <a:rPr lang="de-DE" smtClean="0"/>
              <a:t>12.06.2012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book</a:t>
            </a:r>
            <a:r>
              <a:rPr lang="de-DE" sz="3200" dirty="0">
                <a:solidFill>
                  <a:srgbClr val="000000"/>
                </a:solidFill>
                <a:latin typeface="Calibri" charset="0"/>
              </a:rPr>
              <a:t> /</a:t>
            </a:r>
            <a:r>
              <a:rPr lang="de-DE" sz="3200" dirty="0" err="1">
                <a:solidFill>
                  <a:srgbClr val="000000"/>
                </a:solidFill>
                <a:latin typeface="Calibri" charset="0"/>
              </a:rPr>
              <a:t>change</a:t>
            </a:r>
            <a:r>
              <a:rPr lang="de-DE" sz="3200" dirty="0">
                <a:solidFill>
                  <a:srgbClr val="000000"/>
                </a:solidFill>
                <a:latin typeface="Calibri" charset="0"/>
              </a:rPr>
              <a:t> /</a:t>
            </a:r>
            <a:r>
              <a:rPr lang="de-DE" sz="3200" dirty="0" err="1">
                <a:solidFill>
                  <a:srgbClr val="000000"/>
                </a:solidFill>
                <a:latin typeface="Calibri" charset="0"/>
              </a:rPr>
              <a:t>confirm</a:t>
            </a:r>
            <a:r>
              <a:rPr lang="de-DE" sz="3200" dirty="0">
                <a:solidFill>
                  <a:srgbClr val="000000"/>
                </a:solidFill>
                <a:latin typeface="Calibri" charset="0"/>
              </a:rPr>
              <a:t> / </a:t>
            </a:r>
            <a:r>
              <a:rPr lang="de-DE" sz="3200" dirty="0" err="1">
                <a:solidFill>
                  <a:srgbClr val="000000"/>
                </a:solidFill>
                <a:latin typeface="Calibri" charset="0"/>
              </a:rPr>
              <a:t>cancel</a:t>
            </a:r>
            <a:r>
              <a:rPr lang="de-DE" sz="3200" dirty="0">
                <a:solidFill>
                  <a:srgbClr val="000000"/>
                </a:solidFill>
                <a:latin typeface="Calibri" charset="0"/>
              </a:rPr>
              <a:t> a </a:t>
            </a:r>
            <a:r>
              <a:rPr lang="de-DE" sz="3200" dirty="0" err="1">
                <a:solidFill>
                  <a:srgbClr val="000000"/>
                </a:solidFill>
                <a:latin typeface="Calibri" charset="0"/>
              </a:rPr>
              <a:t>reservation</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occupancy</a:t>
            </a:r>
            <a:r>
              <a:rPr lang="de-DE" sz="3200" dirty="0">
                <a:solidFill>
                  <a:srgbClr val="000000"/>
                </a:solidFill>
                <a:latin typeface="Calibri" charset="0"/>
              </a:rPr>
              <a:t> </a:t>
            </a:r>
            <a:r>
              <a:rPr lang="de-DE" sz="3200" dirty="0" err="1" smtClean="0">
                <a:solidFill>
                  <a:srgbClr val="000000"/>
                </a:solidFill>
                <a:latin typeface="Calibri" charset="0"/>
              </a:rPr>
              <a:t>preview</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automated</a:t>
            </a:r>
            <a:r>
              <a:rPr lang="de-DE" sz="3200" dirty="0">
                <a:solidFill>
                  <a:srgbClr val="000000"/>
                </a:solidFill>
                <a:latin typeface="Calibri" charset="0"/>
              </a:rPr>
              <a:t> </a:t>
            </a:r>
            <a:r>
              <a:rPr lang="de-DE" sz="3200" dirty="0" err="1">
                <a:solidFill>
                  <a:srgbClr val="000000"/>
                </a:solidFill>
                <a:latin typeface="Calibri" charset="0"/>
              </a:rPr>
              <a:t>accounting</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room allocation</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5</a:t>
            </a:fld>
            <a:endParaRPr lang="de-AT"/>
          </a:p>
        </p:txBody>
      </p:sp>
    </p:spTree>
    <p:extLst>
      <p:ext uri="{BB962C8B-B14F-4D97-AF65-F5344CB8AC3E}">
        <p14:creationId xmlns:p14="http://schemas.microsoft.com/office/powerpoint/2010/main" val="1906615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dirty="0" err="1" smtClean="0">
                <a:solidFill>
                  <a:srgbClr val="000000"/>
                </a:solidFill>
                <a:latin typeface="Calibri" charset="0"/>
              </a:rPr>
              <a:t>Architecture</a:t>
            </a:r>
            <a:endParaRPr lang="de-DE" sz="4400" dirty="0">
              <a:solidFill>
                <a:srgbClr val="000000"/>
              </a:solidFill>
              <a:latin typeface="Calibri" charset="0"/>
            </a:endParaRPr>
          </a:p>
        </p:txBody>
      </p:sp>
      <p:sp>
        <p:nvSpPr>
          <p:cNvPr id="2" name="Datumsplatzhalter 1"/>
          <p:cNvSpPr>
            <a:spLocks noGrp="1"/>
          </p:cNvSpPr>
          <p:nvPr>
            <p:ph type="dt" idx="10"/>
          </p:nvPr>
        </p:nvSpPr>
        <p:spPr/>
        <p:txBody>
          <a:bodyPr/>
          <a:lstStyle/>
          <a:p>
            <a:pPr>
              <a:defRPr/>
            </a:pPr>
            <a:fld id="{2AAC3DAF-025D-447E-9C98-97C407D815B1}" type="datetime1">
              <a:rPr lang="de-DE" smtClean="0"/>
              <a:t>12.06.2012</a:t>
            </a:fld>
            <a:endParaRPr lang="de-AT"/>
          </a:p>
        </p:txBody>
      </p:sp>
      <p:sp>
        <p:nvSpPr>
          <p:cNvPr id="3" name="Foliennummernplatzhalter 2"/>
          <p:cNvSpPr>
            <a:spLocks noGrp="1"/>
          </p:cNvSpPr>
          <p:nvPr>
            <p:ph type="sldNum" idx="11"/>
          </p:nvPr>
        </p:nvSpPr>
        <p:spPr/>
        <p:txBody>
          <a:bodyPr/>
          <a:lstStyle/>
          <a:p>
            <a:pPr>
              <a:defRPr/>
            </a:pPr>
            <a:fld id="{645DEDA9-89AC-431C-94ED-F92ECA179B63}" type="slidenum">
              <a:rPr lang="de-AT" smtClean="0"/>
              <a:pPr>
                <a:defRPr/>
              </a:pPr>
              <a:t>6</a:t>
            </a:fld>
            <a:endParaRPr lang="de-AT"/>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848" y="969318"/>
            <a:ext cx="7089576" cy="5317182"/>
          </a:xfrm>
          <a:prstGeom prst="rect">
            <a:avLst/>
          </a:prstGeom>
        </p:spPr>
      </p:pic>
      <p:sp>
        <p:nvSpPr>
          <p:cNvPr id="5" name="Textfeld 4"/>
          <p:cNvSpPr txBox="1"/>
          <p:nvPr/>
        </p:nvSpPr>
        <p:spPr>
          <a:xfrm>
            <a:off x="1187624" y="2924944"/>
            <a:ext cx="1361014" cy="369332"/>
          </a:xfrm>
          <a:prstGeom prst="rect">
            <a:avLst/>
          </a:prstGeom>
          <a:noFill/>
        </p:spPr>
        <p:txBody>
          <a:bodyPr wrap="none" rtlCol="0">
            <a:spAutoFit/>
          </a:bodyPr>
          <a:lstStyle/>
          <a:p>
            <a:r>
              <a:rPr lang="de-AT" b="1" dirty="0" smtClean="0"/>
              <a:t>Workstation</a:t>
            </a:r>
            <a:endParaRPr lang="en-GB" b="1" dirty="0"/>
          </a:p>
        </p:txBody>
      </p:sp>
      <p:sp>
        <p:nvSpPr>
          <p:cNvPr id="8" name="Textfeld 7"/>
          <p:cNvSpPr txBox="1"/>
          <p:nvPr/>
        </p:nvSpPr>
        <p:spPr>
          <a:xfrm>
            <a:off x="5076056" y="2585988"/>
            <a:ext cx="975011" cy="369332"/>
          </a:xfrm>
          <a:prstGeom prst="rect">
            <a:avLst/>
          </a:prstGeom>
          <a:noFill/>
        </p:spPr>
        <p:txBody>
          <a:bodyPr wrap="none" rtlCol="0">
            <a:spAutoFit/>
          </a:bodyPr>
          <a:lstStyle/>
          <a:p>
            <a:r>
              <a:rPr lang="de-AT" b="1" dirty="0" smtClean="0"/>
              <a:t>Browser</a:t>
            </a:r>
            <a:endParaRPr lang="en-GB" b="1" dirty="0"/>
          </a:p>
        </p:txBody>
      </p:sp>
      <p:sp>
        <p:nvSpPr>
          <p:cNvPr id="9" name="Textfeld 8"/>
          <p:cNvSpPr txBox="1"/>
          <p:nvPr/>
        </p:nvSpPr>
        <p:spPr>
          <a:xfrm>
            <a:off x="1857763" y="5934844"/>
            <a:ext cx="1077987" cy="369332"/>
          </a:xfrm>
          <a:prstGeom prst="rect">
            <a:avLst/>
          </a:prstGeom>
          <a:noFill/>
        </p:spPr>
        <p:txBody>
          <a:bodyPr wrap="none" rtlCol="0">
            <a:spAutoFit/>
          </a:bodyPr>
          <a:lstStyle/>
          <a:p>
            <a:r>
              <a:rPr lang="de-AT" b="1" dirty="0" smtClean="0"/>
              <a:t>Database</a:t>
            </a:r>
            <a:endParaRPr lang="en-GB" b="1" dirty="0"/>
          </a:p>
        </p:txBody>
      </p:sp>
      <p:sp>
        <p:nvSpPr>
          <p:cNvPr id="10" name="Textfeld 9"/>
          <p:cNvSpPr txBox="1"/>
          <p:nvPr/>
        </p:nvSpPr>
        <p:spPr>
          <a:xfrm>
            <a:off x="4932040" y="5934844"/>
            <a:ext cx="1272849" cy="369332"/>
          </a:xfrm>
          <a:prstGeom prst="rect">
            <a:avLst/>
          </a:prstGeom>
          <a:noFill/>
        </p:spPr>
        <p:txBody>
          <a:bodyPr wrap="none" rtlCol="0">
            <a:spAutoFit/>
          </a:bodyPr>
          <a:lstStyle/>
          <a:p>
            <a:r>
              <a:rPr lang="de-AT" b="1" dirty="0" smtClean="0"/>
              <a:t>Web </a:t>
            </a:r>
            <a:r>
              <a:rPr lang="de-AT" b="1" dirty="0" err="1" smtClean="0"/>
              <a:t>server</a:t>
            </a:r>
            <a:endParaRPr lang="en-GB" b="1" dirty="0"/>
          </a:p>
        </p:txBody>
      </p:sp>
    </p:spTree>
    <p:extLst>
      <p:ext uri="{BB962C8B-B14F-4D97-AF65-F5344CB8AC3E}">
        <p14:creationId xmlns:p14="http://schemas.microsoft.com/office/powerpoint/2010/main" val="635496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242661BE-E197-478B-8880-FFCB3285A31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Screencast</a:t>
            </a:r>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51C715E3-9F4C-4B5F-807F-BEF490CBEA6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Presentation</a:t>
            </a:r>
            <a:r>
              <a:rPr lang="de-AT" dirty="0" smtClean="0"/>
              <a:t> Summary</a:t>
            </a:r>
            <a:endParaRPr lang="en-GB" dirty="0"/>
          </a:p>
        </p:txBody>
      </p:sp>
      <p:sp>
        <p:nvSpPr>
          <p:cNvPr id="3" name="Inhaltsplatzhalter 2"/>
          <p:cNvSpPr>
            <a:spLocks noGrp="1"/>
          </p:cNvSpPr>
          <p:nvPr>
            <p:ph idx="1"/>
          </p:nvPr>
        </p:nvSpPr>
        <p:spPr/>
        <p:txBody>
          <a:bodyPr>
            <a:normAutofit/>
          </a:bodyPr>
          <a:lstStyle/>
          <a:p>
            <a:r>
              <a:rPr lang="de-AT" dirty="0" smtClean="0"/>
              <a:t>Shortcuts</a:t>
            </a:r>
          </a:p>
          <a:p>
            <a:endParaRPr lang="en-GB" dirty="0"/>
          </a:p>
        </p:txBody>
      </p:sp>
      <p:sp>
        <p:nvSpPr>
          <p:cNvPr id="4" name="Datumsplatzhalter 3"/>
          <p:cNvSpPr>
            <a:spLocks noGrp="1"/>
          </p:cNvSpPr>
          <p:nvPr>
            <p:ph type="dt" sz="half" idx="10"/>
          </p:nvPr>
        </p:nvSpPr>
        <p:spPr/>
        <p:txBody>
          <a:bodyPr/>
          <a:lstStyle/>
          <a:p>
            <a:fld id="{B6708F08-B08A-4EE8-BB41-4685CD4B1BA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3506</Words>
  <Application>Microsoft Office PowerPoint</Application>
  <PresentationFormat>Bildschirmpräsentation (4:3)</PresentationFormat>
  <Paragraphs>589</Paragraphs>
  <Slides>45</Slides>
  <Notes>40</Notes>
  <HiddenSlides>0</HiddenSlides>
  <MMClips>0</MMClips>
  <ScaleCrop>false</ScaleCrop>
  <HeadingPairs>
    <vt:vector size="4" baseType="variant">
      <vt:variant>
        <vt:lpstr>Design</vt:lpstr>
      </vt:variant>
      <vt:variant>
        <vt:i4>1</vt:i4>
      </vt:variant>
      <vt:variant>
        <vt:lpstr>Folientitel</vt:lpstr>
      </vt:variant>
      <vt:variant>
        <vt:i4>45</vt:i4>
      </vt:variant>
    </vt:vector>
  </HeadingPairs>
  <TitlesOfParts>
    <vt:vector size="46" baseType="lpstr">
      <vt:lpstr>Larissa-Design</vt:lpstr>
      <vt:lpstr>Roomanizer</vt:lpstr>
      <vt:lpstr>Agenda</vt:lpstr>
      <vt:lpstr>Team</vt:lpstr>
      <vt:lpstr>Introduction</vt:lpstr>
      <vt:lpstr>PowerPoint-Präsentation</vt:lpstr>
      <vt:lpstr>PowerPoint-Präsentation</vt:lpstr>
      <vt:lpstr>Demo</vt:lpstr>
      <vt:lpstr>Screencast</vt:lpstr>
      <vt:lpstr>Customer Presentation Summary</vt:lpstr>
      <vt:lpstr>PowerPoint-Präsentation</vt:lpstr>
      <vt:lpstr>Technical Overview</vt:lpstr>
      <vt:lpstr>Schedule</vt:lpstr>
      <vt:lpstr>Layer</vt:lpstr>
      <vt:lpstr>Layer</vt:lpstr>
      <vt:lpstr>Layer</vt:lpstr>
      <vt:lpstr>Layer</vt:lpstr>
      <vt:lpstr>Layer</vt:lpstr>
      <vt:lpstr>Layer</vt:lpstr>
      <vt:lpstr>Layer</vt:lpstr>
      <vt:lpstr>Database</vt:lpstr>
      <vt:lpstr>-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vt:lpstr>
      <vt:lpstr>JSF</vt:lpstr>
      <vt:lpstr>JSF</vt:lpstr>
      <vt:lpstr>JSF - Architecture</vt:lpstr>
      <vt:lpstr>PowerPoint-Präsentation</vt:lpstr>
      <vt:lpstr>Project management</vt:lpstr>
      <vt:lpstr>Outlook</vt:lpstr>
      <vt:lpstr>Summary Technical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79</cp:revision>
  <dcterms:created xsi:type="dcterms:W3CDTF">2012-06-05T12:52:39Z</dcterms:created>
  <dcterms:modified xsi:type="dcterms:W3CDTF">2012-06-12T12:52:51Z</dcterms:modified>
</cp:coreProperties>
</file>