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6" r:id="rId4"/>
    <p:sldId id="287" r:id="rId5"/>
    <p:sldId id="289" r:id="rId6"/>
    <p:sldId id="290" r:id="rId7"/>
    <p:sldId id="291" r:id="rId8"/>
    <p:sldId id="258" r:id="rId9"/>
    <p:sldId id="259" r:id="rId10"/>
    <p:sldId id="260" r:id="rId11"/>
    <p:sldId id="261" r:id="rId12"/>
    <p:sldId id="265" r:id="rId13"/>
    <p:sldId id="266" r:id="rId14"/>
    <p:sldId id="267" r:id="rId15"/>
    <p:sldId id="268" r:id="rId16"/>
    <p:sldId id="269" r:id="rId17"/>
    <p:sldId id="262" r:id="rId18"/>
    <p:sldId id="263" r:id="rId19"/>
    <p:sldId id="264" r:id="rId20"/>
    <p:sldId id="270" r:id="rId21"/>
    <p:sldId id="283" r:id="rId22"/>
    <p:sldId id="271" r:id="rId23"/>
    <p:sldId id="272" r:id="rId24"/>
    <p:sldId id="275" r:id="rId25"/>
    <p:sldId id="276" r:id="rId26"/>
    <p:sldId id="277" r:id="rId27"/>
    <p:sldId id="282" r:id="rId28"/>
    <p:sldId id="292" r:id="rId29"/>
    <p:sldId id="293" r:id="rId30"/>
    <p:sldId id="288" r:id="rId31"/>
    <p:sldId id="280" r:id="rId32"/>
    <p:sldId id="284" r:id="rId33"/>
    <p:sldId id="285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273" autoAdjust="0"/>
  </p:normalViewPr>
  <p:slideViewPr>
    <p:cSldViewPr>
      <p:cViewPr>
        <p:scale>
          <a:sx n="100" d="100"/>
          <a:sy n="100" d="100"/>
        </p:scale>
        <p:origin x="-18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B728-C1AC-41BD-B8EE-1499AEB738A0}" type="datetimeFigureOut">
              <a:rPr lang="en-GB" smtClean="0"/>
              <a:t>09/06/2012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A8FBC-AF9A-4929-B417-912911A97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Page </a:t>
            </a:r>
            <a:r>
              <a:rPr lang="de-AT" dirty="0" err="1" smtClean="0"/>
              <a:t>numbers</a:t>
            </a:r>
            <a:r>
              <a:rPr lang="de-AT" dirty="0" smtClean="0"/>
              <a:t>…</a:t>
            </a:r>
          </a:p>
          <a:p>
            <a:r>
              <a:rPr lang="de-AT" dirty="0" smtClean="0"/>
              <a:t>Flipchart </a:t>
            </a:r>
            <a:r>
              <a:rPr lang="de-AT" smtClean="0"/>
              <a:t>oder</a:t>
            </a:r>
            <a:r>
              <a:rPr lang="de-AT" baseline="0" smtClean="0"/>
              <a:t> Ähnliches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1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662675-1F3E-48BC-B7CD-52161B60B7A1}" type="slidenum">
              <a:rPr lang="de-DE"/>
              <a:pPr/>
              <a:t>10</a:t>
            </a:fld>
            <a:endParaRPr lang="de-DE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62E8B2-88E8-4468-8B70-FDE4F78088B5}" type="slidenum">
              <a:rPr lang="de-DE"/>
              <a:pPr/>
              <a:t>11</a:t>
            </a:fld>
            <a:endParaRPr lang="de-DE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Codeausschnitt zur Auflockerung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3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HQL or criteria queries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itchFamily="2" charset="2"/>
              </a:rPr>
              <a:t> </a:t>
            </a:r>
            <a:r>
              <a:rPr lang="en-GB" baseline="0" dirty="0" err="1" smtClean="0">
                <a:sym typeface="Wingdings" pitchFamily="2" charset="2"/>
              </a:rPr>
              <a:t>Vorteile</a:t>
            </a:r>
            <a:r>
              <a:rPr lang="en-GB" baseline="0" dirty="0" smtClean="0">
                <a:sym typeface="Wingdings" pitchFamily="2" charset="2"/>
              </a:rPr>
              <a:t> (Design </a:t>
            </a:r>
            <a:r>
              <a:rPr lang="en-GB" baseline="0" dirty="0" err="1" smtClean="0">
                <a:sym typeface="Wingdings" pitchFamily="2" charset="2"/>
              </a:rPr>
              <a:t>Doku</a:t>
            </a:r>
            <a:r>
              <a:rPr lang="en-GB" baseline="0" dirty="0" smtClean="0">
                <a:sym typeface="Wingdings" pitchFamily="2" charset="2"/>
              </a:rPr>
              <a:t>)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0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Schaut</a:t>
            </a:r>
            <a:r>
              <a:rPr lang="de-AT" baseline="0" dirty="0" smtClean="0"/>
              <a:t> unübersichtlich aus! Eventuell nur ein Pfeil anstatt den vielen.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6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Eigenes </a:t>
            </a:r>
            <a:r>
              <a:rPr lang="de-AT" smtClean="0"/>
              <a:t>Diagramm</a:t>
            </a:r>
            <a:r>
              <a:rPr lang="de-AT" baseline="0" smtClean="0"/>
              <a:t> erstellen?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displayed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single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view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outside,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differents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easy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link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Eigenes </a:t>
            </a:r>
            <a:r>
              <a:rPr lang="de-AT" smtClean="0"/>
              <a:t>Diagramm</a:t>
            </a:r>
            <a:r>
              <a:rPr lang="de-AT" baseline="0" smtClean="0"/>
              <a:t> erstellen?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displayed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single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view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outside,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differents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easy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link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Diagramm übersetzen? Notwendig? Nur </a:t>
            </a:r>
            <a:r>
              <a:rPr lang="de-AT" dirty="0" err="1" smtClean="0"/>
              <a:t>states</a:t>
            </a:r>
            <a:r>
              <a:rPr lang="de-AT" dirty="0" smtClean="0"/>
              <a:t>, dafür größer?</a:t>
            </a:r>
          </a:p>
          <a:p>
            <a:endParaRPr lang="de-AT" dirty="0" smtClean="0"/>
          </a:p>
          <a:p>
            <a:r>
              <a:rPr lang="de-AT" dirty="0" smtClean="0"/>
              <a:t>The </a:t>
            </a:r>
            <a:r>
              <a:rPr lang="de-AT" dirty="0" err="1" smtClean="0"/>
              <a:t>creation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invoices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splitting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provides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functionalities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</a:t>
            </a:r>
            <a:r>
              <a:rPr lang="de-AT" baseline="0" dirty="0" smtClean="0"/>
              <a:t> on,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()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saves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initializes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paid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wheter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items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paid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not.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„open“ </a:t>
            </a:r>
            <a:r>
              <a:rPr lang="de-AT" baseline="0" dirty="0" err="1" smtClean="0"/>
              <a:t>items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intermediate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</a:t>
            </a:r>
            <a:r>
              <a:rPr lang="de-AT" baseline="0" dirty="0" smtClean="0"/>
              <a:t> back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different </a:t>
            </a:r>
            <a:r>
              <a:rPr lang="en-GB" dirty="0" smtClean="0"/>
              <a:t>Accommodation </a:t>
            </a:r>
            <a:r>
              <a:rPr lang="de-AT" baseline="0" dirty="0" smtClean="0"/>
              <a:t>s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selected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helps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guarantee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shouldn‘t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different </a:t>
            </a:r>
            <a:r>
              <a:rPr lang="de-AT" baseline="0" dirty="0" err="1" smtClean="0"/>
              <a:t>cases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also </a:t>
            </a:r>
            <a:r>
              <a:rPr lang="de-AT" baseline="0" dirty="0" err="1" smtClean="0"/>
              <a:t>manages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.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889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Requirement</a:t>
            </a:r>
            <a:r>
              <a:rPr lang="en-US" baseline="0" noProof="0" dirty="0" smtClean="0"/>
              <a:t> </a:t>
            </a:r>
            <a:r>
              <a:rPr lang="en-US" baseline="0" noProof="0" dirty="0" smtClean="0">
                <a:sym typeface="Wingdings" pitchFamily="2" charset="2"/>
              </a:rPr>
              <a:t> easy to integrate other </a:t>
            </a:r>
            <a:r>
              <a:rPr lang="en-US" baseline="0" noProof="0" dirty="0" err="1" smtClean="0">
                <a:sym typeface="Wingdings" pitchFamily="2" charset="2"/>
              </a:rPr>
              <a:t>guis</a:t>
            </a:r>
            <a:r>
              <a:rPr lang="en-US" baseline="0" noProof="0" dirty="0" smtClean="0">
                <a:sym typeface="Wingdings" pitchFamily="2" charset="2"/>
              </a:rPr>
              <a:t>, IF THEY USE THE SAME!</a:t>
            </a:r>
          </a:p>
          <a:p>
            <a:r>
              <a:rPr lang="en-US" baseline="0" noProof="0" dirty="0" smtClean="0">
                <a:sym typeface="Wingdings" pitchFamily="2" charset="2"/>
              </a:rPr>
              <a:t>THE Java GUI Framework </a:t>
            </a:r>
          </a:p>
          <a:p>
            <a:r>
              <a:rPr lang="en-US" baseline="0" noProof="0" dirty="0" smtClean="0">
                <a:sym typeface="Wingdings" pitchFamily="2" charset="2"/>
              </a:rPr>
              <a:t>Platform independent (</a:t>
            </a:r>
            <a:r>
              <a:rPr lang="en-US" baseline="0" noProof="0" dirty="0" err="1" smtClean="0">
                <a:sym typeface="Wingdings" pitchFamily="2" charset="2"/>
              </a:rPr>
              <a:t>comparisson</a:t>
            </a:r>
            <a:r>
              <a:rPr lang="en-US" baseline="0" noProof="0" dirty="0" smtClean="0">
                <a:sym typeface="Wingdings" pitchFamily="2" charset="2"/>
              </a:rPr>
              <a:t> AWT)</a:t>
            </a:r>
          </a:p>
          <a:p>
            <a:r>
              <a:rPr lang="en-US" baseline="0" noProof="0" dirty="0" smtClean="0">
                <a:sym typeface="Wingdings" pitchFamily="2" charset="2"/>
              </a:rPr>
              <a:t>Extensible (own tables for </a:t>
            </a:r>
            <a:r>
              <a:rPr lang="en-GB" dirty="0" smtClean="0"/>
              <a:t>Accommodation </a:t>
            </a:r>
            <a:r>
              <a:rPr lang="en-US" baseline="0" noProof="0" dirty="0" smtClean="0">
                <a:sym typeface="Wingdings" pitchFamily="2" charset="2"/>
              </a:rPr>
              <a:t>etc.)</a:t>
            </a:r>
          </a:p>
          <a:p>
            <a:r>
              <a:rPr lang="en-US" baseline="0" noProof="0" dirty="0" smtClean="0">
                <a:sym typeface="Wingdings" pitchFamily="2" charset="2"/>
              </a:rPr>
              <a:t>Tab view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0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Bezug</a:t>
            </a:r>
            <a:r>
              <a:rPr lang="de-AT" baseline="0" dirty="0" smtClean="0"/>
              <a:t> auf Adapter-Pattern (Einleitung)</a:t>
            </a:r>
          </a:p>
          <a:p>
            <a:r>
              <a:rPr lang="de-AT" baseline="0" dirty="0" smtClean="0"/>
              <a:t>Schwierigkeiten – wie haben wir es gelöst!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9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58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integration of the other program parts by implementation of interfaces was not possible, </a:t>
            </a:r>
            <a:r>
              <a:rPr lang="en-US" dirty="0" smtClean="0"/>
              <a:t>because</a:t>
            </a:r>
            <a:r>
              <a:rPr lang="en-US" baseline="0" dirty="0" smtClean="0"/>
              <a:t> </a:t>
            </a:r>
            <a:r>
              <a:rPr lang="en-US" dirty="0" smtClean="0"/>
              <a:t>no interfaces were </a:t>
            </a:r>
            <a:r>
              <a:rPr lang="en-US" dirty="0" smtClean="0"/>
              <a:t>available. To avoid the problem, our adapter classes inherit direct from the domain objects from the other team. Also every adapter implements a generic adapter interface, to set and read its type. This enables dynamic programming, there every of our adapters support this interface and so they can </a:t>
            </a:r>
            <a:r>
              <a:rPr lang="en-US" dirty="0" smtClean="0"/>
              <a:t>be read </a:t>
            </a:r>
            <a:r>
              <a:rPr lang="en-US" dirty="0" smtClean="0"/>
              <a:t>and created by other classes.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4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SWT-GUI from Team F was not easy to integrate into our Swing-GUI, because they are 2 different toolkits. Fortunately the user interfaces from Team F was not extensive, so we replaced the SWT Message Box with a Swing counterpart.</a:t>
            </a:r>
          </a:p>
          <a:p>
            <a:r>
              <a:rPr lang="en-US" dirty="0" smtClean="0"/>
              <a:t>The payment on account booking was implemented by the </a:t>
            </a:r>
            <a:r>
              <a:rPr lang="en-GB" dirty="0" smtClean="0"/>
              <a:t>Accommodation </a:t>
            </a:r>
            <a:r>
              <a:rPr lang="en-US" dirty="0" smtClean="0"/>
              <a:t>-Panel from Team F, due to a conflict with the SWT-Panel integration into a Swing application. </a:t>
            </a:r>
          </a:p>
          <a:p>
            <a:r>
              <a:rPr lang="en-US" dirty="0" smtClean="0"/>
              <a:t>Java don’t allow multiple inheritance. This prevents us to inherit from other adapters. So we override the methods from the superclass of the adapted class.</a:t>
            </a:r>
          </a:p>
          <a:p>
            <a:endParaRPr lang="de-AT" dirty="0" smtClean="0"/>
          </a:p>
          <a:p>
            <a:r>
              <a:rPr lang="de-AT" dirty="0" err="1" smtClean="0"/>
              <a:t>Prepayment</a:t>
            </a:r>
            <a:r>
              <a:rPr lang="de-AT" dirty="0" smtClean="0"/>
              <a:t> (</a:t>
            </a:r>
            <a:r>
              <a:rPr lang="de-AT" dirty="0" err="1" smtClean="0"/>
              <a:t>own</a:t>
            </a:r>
            <a:r>
              <a:rPr lang="de-AT" dirty="0" smtClean="0"/>
              <a:t> </a:t>
            </a:r>
            <a:r>
              <a:rPr lang="de-AT" dirty="0" err="1" smtClean="0"/>
              <a:t>console</a:t>
            </a:r>
            <a:r>
              <a:rPr lang="de-AT" dirty="0" smtClean="0"/>
              <a:t>)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incompatibility</a:t>
            </a:r>
            <a:r>
              <a:rPr lang="de-AT" baseline="0" dirty="0" smtClean="0"/>
              <a:t> (ok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vollbrecht)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Day end </a:t>
            </a:r>
            <a:r>
              <a:rPr lang="de-AT" baseline="0" dirty="0" err="1" smtClean="0"/>
              <a:t>closing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message</a:t>
            </a:r>
            <a:r>
              <a:rPr lang="de-AT" baseline="0" dirty="0" smtClean="0"/>
              <a:t>-box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20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Warum </a:t>
            </a:r>
            <a:r>
              <a:rPr lang="de-AT" dirty="0" err="1" smtClean="0"/>
              <a:t>jsf</a:t>
            </a:r>
            <a:r>
              <a:rPr lang="de-AT" dirty="0" smtClean="0"/>
              <a:t>, </a:t>
            </a:r>
            <a:r>
              <a:rPr lang="de-AT" dirty="0" err="1" smtClean="0"/>
              <a:t>vorteile</a:t>
            </a:r>
            <a:r>
              <a:rPr lang="de-AT" dirty="0" smtClean="0"/>
              <a:t> für uns, für Auftraggeber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Vorteile </a:t>
            </a:r>
            <a:r>
              <a:rPr lang="de-AT" baseline="0" dirty="0" smtClean="0"/>
              <a:t>Formular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Probleme</a:t>
            </a:r>
            <a:r>
              <a:rPr lang="de-AT" baseline="0" dirty="0" smtClean="0"/>
              <a:t> und Lösungen</a:t>
            </a:r>
          </a:p>
          <a:p>
            <a:r>
              <a:rPr lang="de-AT" baseline="0" dirty="0" smtClean="0"/>
              <a:t>Ajax: </a:t>
            </a:r>
          </a:p>
          <a:p>
            <a:r>
              <a:rPr lang="de-AT" baseline="0" dirty="0" smtClean="0"/>
              <a:t>Validierung?</a:t>
            </a:r>
          </a:p>
          <a:p>
            <a:endParaRPr lang="de-AT" dirty="0" smtClean="0"/>
          </a:p>
          <a:p>
            <a:r>
              <a:rPr lang="de-AT" dirty="0" smtClean="0"/>
              <a:t>This codesample </a:t>
            </a:r>
            <a:r>
              <a:rPr lang="de-AT" dirty="0" err="1" smtClean="0"/>
              <a:t>shows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easy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ajax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jsf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&lt;</a:t>
            </a:r>
            <a:r>
              <a:rPr lang="de-AT" baseline="0" dirty="0" err="1" smtClean="0"/>
              <a:t>f:ajax</a:t>
            </a:r>
            <a:r>
              <a:rPr lang="de-AT" baseline="0" dirty="0" smtClean="0"/>
              <a:t> tag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2D1-8AFF-4635-BD05-DAD4A81F376D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26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Project Trend</a:t>
            </a:r>
          </a:p>
          <a:p>
            <a:endParaRPr lang="de-AT" dirty="0" smtClean="0"/>
          </a:p>
          <a:p>
            <a:r>
              <a:rPr lang="de-AT" dirty="0" smtClean="0"/>
              <a:t>Zeitplan, …</a:t>
            </a:r>
          </a:p>
          <a:p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Developement</a:t>
            </a:r>
            <a:r>
              <a:rPr lang="de-AT" dirty="0" smtClean="0"/>
              <a:t>, </a:t>
            </a:r>
            <a:r>
              <a:rPr lang="de-AT" dirty="0" err="1" smtClean="0"/>
              <a:t>trend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improvements</a:t>
            </a:r>
            <a:r>
              <a:rPr lang="de-AT" baseline="0" dirty="0" smtClean="0"/>
              <a:t>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1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? Was würde Sinn machen – weitere Schritte im Projekt (Integration vor Ort, Testlauf,…)</a:t>
            </a:r>
          </a:p>
          <a:p>
            <a:r>
              <a:rPr lang="de-AT" baseline="0" dirty="0" smtClean="0"/>
              <a:t>	SW </a:t>
            </a:r>
            <a:r>
              <a:rPr lang="de-AT" baseline="0" dirty="0" err="1" smtClean="0"/>
              <a:t>weiterentwicklung</a:t>
            </a:r>
            <a:r>
              <a:rPr lang="de-AT" baseline="0" dirty="0" smtClean="0"/>
              <a:t>: neue Module hinzufügen (Basis steht)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25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59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HABIDERE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Aufzählen,</a:t>
            </a:r>
            <a:r>
              <a:rPr lang="de-AT" baseline="0" dirty="0" smtClean="0"/>
              <a:t> Hauptaufgaben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Projektvorstellung</a:t>
            </a:r>
            <a:r>
              <a:rPr lang="de-AT" baseline="0" dirty="0" smtClean="0"/>
              <a:t>: um was geht es?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Requirements</a:t>
            </a:r>
            <a:r>
              <a:rPr lang="de-AT" baseline="0" dirty="0" smtClean="0"/>
              <a:t>, Pflichtenheft, was wurde gemacht, was kann der Kunde aktuell machen (erweiterbar/</a:t>
            </a:r>
            <a:r>
              <a:rPr lang="de-AT" baseline="0" dirty="0" err="1" smtClean="0"/>
              <a:t>module</a:t>
            </a:r>
            <a:r>
              <a:rPr lang="de-AT" baseline="0" dirty="0" smtClean="0"/>
              <a:t>)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2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Programm ausführen – vorstellen </a:t>
            </a:r>
            <a:r>
              <a:rPr lang="de-AT" dirty="0" smtClean="0">
                <a:sym typeface="Wingdings" pitchFamily="2" charset="2"/>
              </a:rPr>
              <a:t> Konzept (Hubert R.)</a:t>
            </a:r>
            <a:r>
              <a:rPr lang="de-AT" baseline="0" dirty="0" smtClean="0">
                <a:sym typeface="Wingdings" pitchFamily="2" charset="2"/>
              </a:rPr>
              <a:t> Mitglieder: ….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Short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cuts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… sonstige Vorteile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Mehrwert für Kunde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Besonderes an unserem Programm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Invoice</a:t>
            </a:r>
            <a:r>
              <a:rPr lang="de-AT" dirty="0" smtClean="0"/>
              <a:t> (alle beteiligt,</a:t>
            </a:r>
            <a:r>
              <a:rPr lang="de-AT" baseline="0" dirty="0" smtClean="0"/>
              <a:t> abwechslungsreich)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Rahmenbedingungen: Versionsverwaltung (</a:t>
            </a:r>
            <a:r>
              <a:rPr lang="de-AT" dirty="0" err="1" smtClean="0"/>
              <a:t>git</a:t>
            </a:r>
            <a:r>
              <a:rPr lang="de-AT" dirty="0" smtClean="0"/>
              <a:t>), Entwicklungsumgebung, Unified Prozess (</a:t>
            </a:r>
            <a:r>
              <a:rPr lang="de-AT" dirty="0" err="1" smtClean="0"/>
              <a:t>Timeboxen</a:t>
            </a:r>
            <a:r>
              <a:rPr lang="de-AT" dirty="0" smtClean="0"/>
              <a:t>, …)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5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2B98E-E914-43A1-B215-A2234D66C2F0}" type="slidenum">
              <a:rPr lang="de-DE"/>
              <a:pPr/>
              <a:t>8</a:t>
            </a:fld>
            <a:endParaRPr 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Auf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 (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Überblick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verschaffen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Schichten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7F0D88-2F82-47B6-A526-7AA04820D372}" type="slidenum">
              <a:rPr lang="de-DE"/>
              <a:pPr/>
              <a:t>9</a:t>
            </a:fld>
            <a:endParaRPr 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469490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AAEB435E-0D0C-43CA-8E2E-CBED5409803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0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Roomanizer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Hotel Software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7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960047"/>
            <a:ext cx="8228160" cy="4189399"/>
          </a:xfrm>
          <a:ln/>
        </p:spPr>
        <p:txBody>
          <a:bodyPr tIns="20802"/>
          <a:lstStyle/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View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GUI</a:t>
            </a:r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Controller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Coordination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Domainspecific cycle</a:t>
            </a:r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Model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Domainobjects</a:t>
            </a:r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External mapping layer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/>
              <a:t>Translation DB-objects ↔ Domainobjects</a:t>
            </a:r>
          </a:p>
        </p:txBody>
      </p:sp>
    </p:spTree>
    <p:extLst>
      <p:ext uri="{BB962C8B-B14F-4D97-AF65-F5344CB8AC3E}">
        <p14:creationId xmlns:p14="http://schemas.microsoft.com/office/powerpoint/2010/main" val="3157532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Advantages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960046"/>
            <a:ext cx="8228160" cy="4147635"/>
          </a:xfrm>
          <a:ln/>
        </p:spPr>
        <p:txBody>
          <a:bodyPr/>
          <a:lstStyle/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Independence of Hibernate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Easily replaced/extended</a:t>
            </a:r>
          </a:p>
        </p:txBody>
      </p:sp>
    </p:spTree>
    <p:extLst>
      <p:ext uri="{BB962C8B-B14F-4D97-AF65-F5344CB8AC3E}">
        <p14:creationId xmlns:p14="http://schemas.microsoft.com/office/powerpoint/2010/main" val="1753214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Transactions</a:t>
            </a:r>
            <a:endParaRPr lang="de-DE" dirty="0"/>
          </a:p>
        </p:txBody>
      </p:sp>
      <p:pic>
        <p:nvPicPr>
          <p:cNvPr id="4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1" y="2319364"/>
            <a:ext cx="4044827" cy="14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/>
              <a:t> </a:t>
            </a:r>
            <a:r>
              <a:rPr lang="de-DE" dirty="0" smtClean="0"/>
              <a:t>- an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 for object-related database mapping</a:t>
            </a:r>
          </a:p>
          <a:p>
            <a:r>
              <a:rPr lang="en-GB" dirty="0" smtClean="0"/>
              <a:t>Open source </a:t>
            </a:r>
            <a:r>
              <a:rPr lang="en-GB" dirty="0" smtClean="0">
                <a:sym typeface="Wingdings"/>
              </a:rPr>
              <a:t></a:t>
            </a:r>
          </a:p>
          <a:p>
            <a:pPr lvl="1"/>
            <a:r>
              <a:rPr lang="en-GB" dirty="0" smtClean="0">
                <a:sym typeface="Wingdings"/>
              </a:rPr>
              <a:t>no licence needed</a:t>
            </a:r>
          </a:p>
          <a:p>
            <a:pPr lvl="1"/>
            <a:r>
              <a:rPr lang="en-GB" dirty="0" smtClean="0">
                <a:sym typeface="Wingdings"/>
              </a:rPr>
              <a:t>can be altered</a:t>
            </a:r>
          </a:p>
          <a:p>
            <a:pPr lvl="1"/>
            <a:r>
              <a:rPr lang="en-GB" dirty="0" smtClean="0">
                <a:sym typeface="Wingdings"/>
              </a:rPr>
              <a:t>updates come regularly</a:t>
            </a:r>
          </a:p>
          <a:p>
            <a:pPr lvl="1"/>
            <a:endParaRPr lang="en-GB" dirty="0" smtClean="0">
              <a:sym typeface="Wingdings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Annotations are able to describe all configurations of a database-table</a:t>
            </a:r>
          </a:p>
          <a:p>
            <a:r>
              <a:rPr lang="en-GB" dirty="0" smtClean="0"/>
              <a:t>Faster than xml-mapping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Materializing and Dematerializing is done by Hibernate internally</a:t>
            </a:r>
          </a:p>
          <a:p>
            <a:r>
              <a:rPr lang="en-GB" dirty="0" smtClean="0"/>
              <a:t>Caching of database-objects done internally</a:t>
            </a:r>
          </a:p>
          <a:p>
            <a:r>
              <a:rPr lang="de-DE" dirty="0" smtClean="0"/>
              <a:t>A</a:t>
            </a:r>
            <a:r>
              <a:rPr lang="en-GB" dirty="0" err="1" smtClean="0"/>
              <a:t>ble</a:t>
            </a:r>
            <a:r>
              <a:rPr lang="en-GB" dirty="0" smtClean="0"/>
              <a:t> to map inheritance</a:t>
            </a:r>
          </a:p>
          <a:p>
            <a:r>
              <a:rPr lang="en-GB" dirty="0" smtClean="0"/>
              <a:t>HQL or </a:t>
            </a:r>
            <a:r>
              <a:rPr lang="en-GB" dirty="0"/>
              <a:t>c</a:t>
            </a:r>
            <a:r>
              <a:rPr lang="en-GB" dirty="0" smtClean="0"/>
              <a:t>riteria queries</a:t>
            </a:r>
          </a:p>
        </p:txBody>
      </p:sp>
    </p:spTree>
    <p:extLst>
      <p:ext uri="{BB962C8B-B14F-4D97-AF65-F5344CB8AC3E}">
        <p14:creationId xmlns:p14="http://schemas.microsoft.com/office/powerpoint/2010/main" val="2340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Hibernate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-transactions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transactions</a:t>
            </a:r>
            <a:endParaRPr lang="de-DE" dirty="0" smtClean="0"/>
          </a:p>
          <a:p>
            <a:r>
              <a:rPr lang="de-DE" dirty="0" smtClean="0"/>
              <a:t>Advantages:</a:t>
            </a:r>
          </a:p>
          <a:p>
            <a:pPr lvl="1"/>
            <a:r>
              <a:rPr lang="de-DE" dirty="0"/>
              <a:t>U</a:t>
            </a:r>
            <a:r>
              <a:rPr lang="de-DE" dirty="0" smtClean="0"/>
              <a:t>nits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persistent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Hibernate</a:t>
            </a:r>
            <a:r>
              <a:rPr lang="de-DE" dirty="0" smtClean="0"/>
              <a:t>-transaction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rollback</a:t>
            </a:r>
            <a:endParaRPr lang="de-DE" dirty="0" smtClean="0"/>
          </a:p>
          <a:p>
            <a:pPr lvl="1"/>
            <a:r>
              <a:rPr lang="de-DE" dirty="0" err="1" smtClean="0"/>
              <a:t>Keeps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persistent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247020" y="1916832"/>
            <a:ext cx="6696744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 smtClean="0"/>
              <a:t>Persistence</a:t>
            </a:r>
            <a:r>
              <a:rPr lang="de-AT" sz="2800" dirty="0" smtClean="0"/>
              <a:t> Layer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268206" y="5013176"/>
            <a:ext cx="6696744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smtClean="0"/>
              <a:t>Database Layer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2699792" y="3645024"/>
            <a:ext cx="381642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/>
              <a:t>Mapper</a:t>
            </a:r>
            <a:endParaRPr lang="de-AT" sz="2800" b="1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716016" y="2780928"/>
            <a:ext cx="0" cy="864096"/>
          </a:xfrm>
          <a:prstGeom prst="straightConnector1">
            <a:avLst/>
          </a:prstGeom>
          <a:ln w="63500"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16016" y="4149080"/>
            <a:ext cx="0" cy="864096"/>
          </a:xfrm>
          <a:prstGeom prst="straightConnector1">
            <a:avLst/>
          </a:prstGeom>
          <a:ln w="63500"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Benefits:</a:t>
            </a:r>
          </a:p>
          <a:p>
            <a:r>
              <a:rPr lang="en-GB" dirty="0" smtClean="0"/>
              <a:t>Independent from Database Layer</a:t>
            </a:r>
          </a:p>
          <a:p>
            <a:r>
              <a:rPr lang="en-GB" dirty="0" smtClean="0"/>
              <a:t>One Mapper for all classes.</a:t>
            </a:r>
          </a:p>
          <a:p>
            <a:r>
              <a:rPr lang="en-GB" dirty="0" smtClean="0"/>
              <a:t>Uses Reflection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Pitfalls</a:t>
            </a:r>
            <a:r>
              <a:rPr lang="de-AT" dirty="0" smtClean="0"/>
              <a:t> &amp; </a:t>
            </a:r>
            <a:r>
              <a:rPr lang="de-AT" dirty="0" err="1" smtClean="0"/>
              <a:t>Requirements</a:t>
            </a:r>
            <a:endParaRPr lang="de-AT" dirty="0"/>
          </a:p>
          <a:p>
            <a:r>
              <a:rPr lang="de-AT" sz="2800" dirty="0" err="1" smtClean="0"/>
              <a:t>Naming</a:t>
            </a:r>
            <a:r>
              <a:rPr lang="de-AT" sz="2800" dirty="0" smtClean="0"/>
              <a:t> </a:t>
            </a:r>
            <a:r>
              <a:rPr lang="de-AT" sz="2800" dirty="0" err="1" smtClean="0"/>
              <a:t>convention</a:t>
            </a:r>
            <a:r>
              <a:rPr lang="de-AT" sz="2800" dirty="0" smtClean="0"/>
              <a:t> </a:t>
            </a:r>
            <a:r>
              <a:rPr lang="de-AT" sz="2800" dirty="0" err="1" smtClean="0"/>
              <a:t>for</a:t>
            </a:r>
            <a:r>
              <a:rPr lang="de-AT" sz="2800" dirty="0" smtClean="0"/>
              <a:t> </a:t>
            </a:r>
            <a:r>
              <a:rPr lang="de-AT" sz="2800" dirty="0" err="1" smtClean="0"/>
              <a:t>class</a:t>
            </a:r>
            <a:r>
              <a:rPr lang="de-AT" sz="2800" dirty="0" smtClean="0"/>
              <a:t> </a:t>
            </a:r>
            <a:r>
              <a:rPr lang="de-AT" sz="2800" dirty="0" err="1" smtClean="0"/>
              <a:t>and</a:t>
            </a:r>
            <a:r>
              <a:rPr lang="de-AT" sz="2800" dirty="0" smtClean="0"/>
              <a:t> </a:t>
            </a:r>
            <a:r>
              <a:rPr lang="de-AT" sz="2800" dirty="0" err="1" smtClean="0"/>
              <a:t>method</a:t>
            </a:r>
            <a:r>
              <a:rPr lang="de-AT" sz="2800" dirty="0" smtClean="0"/>
              <a:t> </a:t>
            </a:r>
            <a:r>
              <a:rPr lang="de-AT" sz="2800" dirty="0" err="1" smtClean="0"/>
              <a:t>names</a:t>
            </a:r>
            <a:endParaRPr lang="de-AT" sz="2800" dirty="0" smtClean="0"/>
          </a:p>
          <a:p>
            <a:r>
              <a:rPr lang="de-AT" sz="2800" dirty="0" smtClean="0"/>
              <a:t>Mapping </a:t>
            </a:r>
            <a:r>
              <a:rPr lang="de-AT" sz="2800" dirty="0" err="1" smtClean="0"/>
              <a:t>circle</a:t>
            </a:r>
            <a:r>
              <a:rPr lang="de-AT" sz="2800" dirty="0" smtClean="0"/>
              <a:t>, </a:t>
            </a:r>
            <a:r>
              <a:rPr lang="de-AT" sz="2800" dirty="0" err="1" smtClean="0"/>
              <a:t>if</a:t>
            </a:r>
            <a:r>
              <a:rPr lang="de-AT" sz="2800" dirty="0" smtClean="0"/>
              <a:t> an </a:t>
            </a:r>
            <a:r>
              <a:rPr lang="de-AT" sz="2800" dirty="0" err="1" smtClean="0"/>
              <a:t>object</a:t>
            </a:r>
            <a:r>
              <a:rPr lang="de-AT" sz="2800" dirty="0" smtClean="0"/>
              <a:t> </a:t>
            </a:r>
            <a:r>
              <a:rPr lang="de-AT" sz="2800" dirty="0" err="1" smtClean="0"/>
              <a:t>from</a:t>
            </a:r>
            <a:r>
              <a:rPr lang="de-AT" sz="2800" dirty="0" smtClean="0"/>
              <a:t> </a:t>
            </a:r>
            <a:r>
              <a:rPr lang="de-AT" sz="2800" dirty="0" err="1" smtClean="0"/>
              <a:t>us</a:t>
            </a:r>
            <a:r>
              <a:rPr lang="de-AT" sz="2800" dirty="0" smtClean="0"/>
              <a:t> </a:t>
            </a:r>
            <a:r>
              <a:rPr lang="de-AT" sz="2800" dirty="0" err="1" smtClean="0"/>
              <a:t>holds</a:t>
            </a:r>
            <a:r>
              <a:rPr lang="de-AT" sz="2800" dirty="0" smtClean="0"/>
              <a:t> </a:t>
            </a:r>
            <a:r>
              <a:rPr lang="de-AT" sz="2800" dirty="0" err="1" smtClean="0"/>
              <a:t>another</a:t>
            </a:r>
            <a:r>
              <a:rPr lang="de-AT" sz="28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21126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1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Layer</a:t>
            </a:r>
          </a:p>
          <a:p>
            <a:r>
              <a:rPr lang="de-AT" dirty="0" err="1" smtClean="0"/>
              <a:t>Hibernate</a:t>
            </a:r>
            <a:endParaRPr lang="de-AT" dirty="0" smtClean="0"/>
          </a:p>
          <a:p>
            <a:r>
              <a:rPr lang="de-AT" dirty="0" smtClean="0"/>
              <a:t>Dynamic Mapper</a:t>
            </a:r>
          </a:p>
          <a:p>
            <a:r>
              <a:rPr lang="de-AT" dirty="0" smtClean="0"/>
              <a:t>State Pattern</a:t>
            </a:r>
          </a:p>
          <a:p>
            <a:r>
              <a:rPr lang="de-AT" dirty="0" smtClean="0"/>
              <a:t>Swing GUI</a:t>
            </a:r>
          </a:p>
          <a:p>
            <a:r>
              <a:rPr lang="de-AT" dirty="0" smtClean="0"/>
              <a:t>Integration </a:t>
            </a:r>
            <a:r>
              <a:rPr lang="de-AT" dirty="0" err="1" smtClean="0"/>
              <a:t>external</a:t>
            </a:r>
            <a:r>
              <a:rPr lang="de-AT" dirty="0" smtClean="0"/>
              <a:t> Software Modules</a:t>
            </a:r>
          </a:p>
          <a:p>
            <a:r>
              <a:rPr lang="de-AT" dirty="0" err="1" smtClean="0"/>
              <a:t>JSf</a:t>
            </a:r>
            <a:r>
              <a:rPr lang="de-AT" dirty="0" smtClean="0"/>
              <a:t> &amp;Ajax (web-reservation)</a:t>
            </a:r>
          </a:p>
          <a:p>
            <a:r>
              <a:rPr lang="de-AT" dirty="0" smtClean="0"/>
              <a:t>Project Trend</a:t>
            </a:r>
          </a:p>
          <a:p>
            <a:r>
              <a:rPr lang="de-AT" dirty="0" smtClean="0"/>
              <a:t>Outlook</a:t>
            </a:r>
          </a:p>
          <a:p>
            <a:r>
              <a:rPr lang="de-AT" dirty="0" smtClean="0"/>
              <a:t>Summary</a:t>
            </a:r>
          </a:p>
          <a:p>
            <a:r>
              <a:rPr lang="de-AT" dirty="0" smtClean="0"/>
              <a:t>End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de-AT" dirty="0" err="1" smtClean="0"/>
              <a:t>Used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controllers</a:t>
            </a:r>
            <a:endParaRPr lang="de-AT" dirty="0" smtClean="0"/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per </a:t>
            </a:r>
            <a:r>
              <a:rPr lang="de-AT" dirty="0" err="1" smtClean="0"/>
              <a:t>step</a:t>
            </a:r>
            <a:endParaRPr lang="de-AT" dirty="0" smtClean="0"/>
          </a:p>
          <a:p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controller</a:t>
            </a:r>
            <a:endParaRPr lang="de-AT" dirty="0" smtClean="0"/>
          </a:p>
          <a:p>
            <a:r>
              <a:rPr lang="de-AT" dirty="0" smtClean="0"/>
              <a:t>Different implementations</a:t>
            </a:r>
          </a:p>
          <a:p>
            <a:pPr lvl="1"/>
            <a:r>
              <a:rPr lang="de-AT" sz="2800" dirty="0" err="1" smtClean="0"/>
              <a:t>next</a:t>
            </a:r>
            <a:r>
              <a:rPr lang="de-AT" sz="2800" dirty="0" smtClean="0"/>
              <a:t>() </a:t>
            </a:r>
            <a:r>
              <a:rPr lang="de-AT" sz="2800" dirty="0" err="1" smtClean="0"/>
              <a:t>goes</a:t>
            </a:r>
            <a:r>
              <a:rPr lang="de-AT" sz="2800" dirty="0" smtClean="0"/>
              <a:t> on </a:t>
            </a:r>
            <a:r>
              <a:rPr lang="de-AT" sz="2800" dirty="0" err="1" smtClean="0"/>
              <a:t>to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next</a:t>
            </a:r>
            <a:r>
              <a:rPr lang="de-AT" sz="2800" dirty="0" smtClean="0"/>
              <a:t> </a:t>
            </a:r>
            <a:r>
              <a:rPr lang="de-AT" sz="2800" dirty="0" err="1" smtClean="0"/>
              <a:t>state</a:t>
            </a:r>
            <a:endParaRPr lang="de-AT" sz="2800" dirty="0" smtClean="0"/>
          </a:p>
          <a:p>
            <a:r>
              <a:rPr lang="de-AT" dirty="0" smtClean="0"/>
              <a:t>Easy </a:t>
            </a:r>
            <a:r>
              <a:rPr lang="de-AT" dirty="0" err="1" smtClean="0"/>
              <a:t>creation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states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75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de/7/70/StatePattern_Classdiagramm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9389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invoice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19138"/>
            <a:ext cx="9144000" cy="57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Swing </a:t>
            </a:r>
            <a:r>
              <a:rPr lang="en-GB" dirty="0" smtClean="0"/>
              <a:t>GUI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Platform independent</a:t>
            </a:r>
            <a:endParaRPr lang="de-AT" dirty="0"/>
          </a:p>
          <a:p>
            <a:pPr lvl="1"/>
            <a:r>
              <a:rPr lang="de-AT" dirty="0" smtClean="0"/>
              <a:t>On all </a:t>
            </a:r>
            <a:r>
              <a:rPr lang="en-GB" dirty="0" err="1" smtClean="0"/>
              <a:t>plattforms</a:t>
            </a:r>
            <a:r>
              <a:rPr lang="de-AT" dirty="0" smtClean="0"/>
              <a:t> same </a:t>
            </a:r>
            <a:r>
              <a:rPr lang="de-AT" dirty="0" err="1" smtClean="0"/>
              <a:t>look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feel</a:t>
            </a:r>
            <a:endParaRPr lang="de-AT" dirty="0"/>
          </a:p>
          <a:p>
            <a:pPr lvl="0"/>
            <a:r>
              <a:rPr lang="en-GB" dirty="0"/>
              <a:t>Extensible</a:t>
            </a:r>
            <a:endParaRPr lang="de-AT" dirty="0"/>
          </a:p>
          <a:p>
            <a:pPr lvl="1"/>
            <a:r>
              <a:rPr lang="en-GB" dirty="0" smtClean="0"/>
              <a:t>Inheritance (“</a:t>
            </a:r>
            <a:r>
              <a:rPr lang="en-GB" dirty="0"/>
              <a:t>A</a:t>
            </a:r>
            <a:r>
              <a:rPr lang="en-GB" dirty="0" smtClean="0"/>
              <a:t>ccommodation Table”)</a:t>
            </a:r>
            <a:endParaRPr lang="de-AT" dirty="0"/>
          </a:p>
          <a:p>
            <a:pPr lvl="0"/>
            <a:r>
              <a:rPr lang="en-GB" dirty="0"/>
              <a:t>Customizable</a:t>
            </a:r>
            <a:endParaRPr lang="de-AT" dirty="0"/>
          </a:p>
          <a:p>
            <a:pPr lvl="1"/>
            <a:r>
              <a:rPr lang="en-GB" dirty="0" smtClean="0"/>
              <a:t>Tables etc.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501007"/>
            <a:ext cx="2057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/>
            <a:r>
              <a:rPr lang="en-US" dirty="0"/>
              <a:t>Implementation of interfaces not possible</a:t>
            </a:r>
            <a:endParaRPr lang="de-AT" dirty="0"/>
          </a:p>
          <a:p>
            <a:pPr marL="285750" lvl="0" indent="-285750"/>
            <a:r>
              <a:rPr lang="en-US" dirty="0"/>
              <a:t>Adapter classes inherit direct from domain objects from other team</a:t>
            </a:r>
            <a:endParaRPr lang="de-AT" dirty="0"/>
          </a:p>
          <a:p>
            <a:pPr marL="285750" lvl="0" indent="-285750"/>
            <a:r>
              <a:rPr lang="en-US" dirty="0"/>
              <a:t>Every adapter implements a generic adapter interface</a:t>
            </a:r>
            <a:endParaRPr lang="de-A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96944" cy="4428796"/>
          </a:xfrm>
        </p:spPr>
      </p:pic>
    </p:spTree>
    <p:extLst>
      <p:ext uri="{BB962C8B-B14F-4D97-AF65-F5344CB8AC3E}">
        <p14:creationId xmlns:p14="http://schemas.microsoft.com/office/powerpoint/2010/main" val="17646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GUI-Components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AT" dirty="0" smtClean="0"/>
              <a:t>Different </a:t>
            </a:r>
            <a:r>
              <a:rPr lang="de-AT" dirty="0" err="1" smtClean="0"/>
              <a:t>toolkits</a:t>
            </a:r>
            <a:r>
              <a:rPr lang="de-AT" dirty="0"/>
              <a:t> </a:t>
            </a:r>
            <a:r>
              <a:rPr lang="de-AT" dirty="0" smtClean="0"/>
              <a:t>(Swing </a:t>
            </a:r>
            <a:r>
              <a:rPr lang="de-AT" dirty="0" err="1" smtClean="0"/>
              <a:t>and</a:t>
            </a:r>
            <a:r>
              <a:rPr lang="de-AT" dirty="0" smtClean="0"/>
              <a:t> SWT)</a:t>
            </a:r>
            <a:endParaRPr lang="de-AT" dirty="0"/>
          </a:p>
          <a:p>
            <a:pPr marL="285750" indent="-285750"/>
            <a:r>
              <a:rPr lang="de-AT" dirty="0" err="1" smtClean="0"/>
              <a:t>External</a:t>
            </a:r>
            <a:r>
              <a:rPr lang="de-AT" dirty="0" smtClean="0"/>
              <a:t> Screen </a:t>
            </a:r>
            <a:r>
              <a:rPr lang="de-AT" dirty="0" err="1" smtClean="0"/>
              <a:t>for</a:t>
            </a:r>
            <a:r>
              <a:rPr lang="de-AT" dirty="0" smtClean="0"/>
              <a:t> „</a:t>
            </a:r>
            <a:r>
              <a:rPr lang="de-AT" dirty="0" err="1" smtClean="0"/>
              <a:t>Prepayment</a:t>
            </a:r>
            <a:r>
              <a:rPr lang="de-AT" dirty="0" smtClean="0"/>
              <a:t>“</a:t>
            </a:r>
          </a:p>
          <a:p>
            <a:pPr marL="285750" indent="-285750"/>
            <a:r>
              <a:rPr lang="de-AT" dirty="0" err="1" smtClean="0"/>
              <a:t>Own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„Day end </a:t>
            </a:r>
            <a:r>
              <a:rPr lang="de-AT" dirty="0" err="1" smtClean="0"/>
              <a:t>closing</a:t>
            </a:r>
            <a:r>
              <a:rPr lang="de-AT" dirty="0" smtClean="0"/>
              <a:t>“</a:t>
            </a:r>
            <a:endParaRPr lang="de-A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JSF?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b="1" dirty="0" smtClean="0"/>
              <a:t>Event </a:t>
            </a:r>
            <a:r>
              <a:rPr lang="de-AT" b="1" dirty="0" err="1" smtClean="0"/>
              <a:t>handling</a:t>
            </a:r>
            <a:endParaRPr lang="de-AT" b="1" dirty="0" smtClean="0"/>
          </a:p>
          <a:p>
            <a:pPr marL="0" indent="0">
              <a:buNone/>
            </a:pPr>
            <a:r>
              <a:rPr lang="en-US" dirty="0" smtClean="0"/>
              <a:t>JSF </a:t>
            </a:r>
            <a:r>
              <a:rPr lang="en-US" dirty="0"/>
              <a:t>makes it easy to designate Java code that is invoked when forms </a:t>
            </a:r>
            <a:r>
              <a:rPr lang="en-US" dirty="0" smtClean="0"/>
              <a:t>are submitted</a:t>
            </a:r>
            <a:r>
              <a:rPr lang="en-US" dirty="0"/>
              <a:t>. The code can respond to particular buttons, changes </a:t>
            </a:r>
            <a:r>
              <a:rPr lang="en-US" dirty="0" smtClean="0"/>
              <a:t>in particular </a:t>
            </a:r>
            <a:r>
              <a:rPr lang="en-US" dirty="0"/>
              <a:t>values, certain user selections, and so 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AT" b="1" dirty="0" err="1" smtClean="0"/>
              <a:t>Managed</a:t>
            </a:r>
            <a:r>
              <a:rPr lang="de-AT" b="1" dirty="0" smtClean="0"/>
              <a:t> </a:t>
            </a:r>
            <a:r>
              <a:rPr lang="de-AT" b="1" dirty="0" err="1" smtClean="0"/>
              <a:t>beans</a:t>
            </a:r>
            <a:endParaRPr lang="de-AT" b="1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JSP, you can use property="*" with </a:t>
            </a:r>
            <a:r>
              <a:rPr lang="en-US" dirty="0" err="1"/>
              <a:t>jsp:setProperty</a:t>
            </a:r>
            <a:r>
              <a:rPr lang="en-US" dirty="0"/>
              <a:t> to </a:t>
            </a:r>
            <a:r>
              <a:rPr lang="en-US" dirty="0" smtClean="0"/>
              <a:t>automatically populate </a:t>
            </a:r>
            <a:r>
              <a:rPr lang="en-US" dirty="0"/>
              <a:t>a bean based on request parameters. JSF extends this </a:t>
            </a:r>
            <a:r>
              <a:rPr lang="en-US" dirty="0" smtClean="0"/>
              <a:t>capability and </a:t>
            </a:r>
            <a:r>
              <a:rPr lang="en-US" dirty="0"/>
              <a:t>adds in several utilities, all of which serve to greatly simplify </a:t>
            </a:r>
            <a:r>
              <a:rPr lang="en-US" dirty="0" smtClean="0"/>
              <a:t>request </a:t>
            </a:r>
            <a:r>
              <a:rPr lang="de-AT" dirty="0" err="1" smtClean="0"/>
              <a:t>param</a:t>
            </a:r>
            <a:r>
              <a:rPr lang="de-AT" dirty="0" smtClean="0"/>
              <a:t> </a:t>
            </a:r>
            <a:r>
              <a:rPr lang="de-AT" dirty="0" err="1"/>
              <a:t>processing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55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JSF?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1" dirty="0"/>
              <a:t>Integrated Ajax </a:t>
            </a:r>
            <a:r>
              <a:rPr lang="de-AT" b="1" dirty="0" err="1"/>
              <a:t>support</a:t>
            </a:r>
            <a:endParaRPr lang="de-AT" b="1" dirty="0"/>
          </a:p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jQuery</a:t>
            </a:r>
            <a:r>
              <a:rPr lang="en-US" dirty="0"/>
              <a:t>, Dojo, or Ext-JS with servlets and JSP. However, JSF lets you use Ajax without explicit JavaScript programming and with very simple tags. Also, the Ajax calls know about the server-side business logic.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Form </a:t>
            </a:r>
            <a:r>
              <a:rPr lang="en-US" b="1" dirty="0"/>
              <a:t>field conversion and </a:t>
            </a:r>
            <a:r>
              <a:rPr lang="en-US" b="1" dirty="0" smtClean="0"/>
              <a:t>validation</a:t>
            </a:r>
          </a:p>
          <a:p>
            <a:pPr marL="0" indent="0">
              <a:buNone/>
            </a:pPr>
            <a:r>
              <a:rPr lang="en-US" dirty="0" smtClean="0"/>
              <a:t>JSF </a:t>
            </a:r>
            <a:r>
              <a:rPr lang="en-US" dirty="0"/>
              <a:t>has </a:t>
            </a:r>
            <a:r>
              <a:rPr lang="en-US" dirty="0" smtClean="0"/>
              <a:t>built-in </a:t>
            </a:r>
            <a:r>
              <a:rPr lang="en-US" dirty="0"/>
              <a:t>capabilities for checking that form values are in </a:t>
            </a:r>
            <a:r>
              <a:rPr lang="en-US" dirty="0" smtClean="0"/>
              <a:t>the required </a:t>
            </a:r>
            <a:r>
              <a:rPr lang="en-US" dirty="0"/>
              <a:t>format and for converting from strings to various other data types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values are missing or in an improper format, the form can </a:t>
            </a:r>
            <a:r>
              <a:rPr lang="en-US" dirty="0" smtClean="0"/>
              <a:t>be automatically </a:t>
            </a:r>
            <a:r>
              <a:rPr lang="en-US" dirty="0"/>
              <a:t>redisplayed with error messages and with the </a:t>
            </a:r>
            <a:r>
              <a:rPr lang="en-US" dirty="0" smtClean="0"/>
              <a:t>previously </a:t>
            </a:r>
            <a:r>
              <a:rPr lang="de-AT" dirty="0" err="1" smtClean="0"/>
              <a:t>entered</a:t>
            </a:r>
            <a:r>
              <a:rPr lang="de-AT" dirty="0" smtClean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maintained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2490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de-AT" dirty="0" smtClean="0"/>
              <a:t> </a:t>
            </a:r>
            <a:r>
              <a:rPr lang="de-AT" dirty="0"/>
              <a:t>JSF?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1" dirty="0"/>
              <a:t>Custom GUI </a:t>
            </a:r>
            <a:r>
              <a:rPr lang="en-US" b="1" dirty="0" smtClean="0"/>
              <a:t>controls</a:t>
            </a:r>
          </a:p>
          <a:p>
            <a:pPr marL="0" indent="0">
              <a:buNone/>
            </a:pPr>
            <a:r>
              <a:rPr lang="en-US" dirty="0" smtClean="0"/>
              <a:t>JSF </a:t>
            </a:r>
            <a:r>
              <a:rPr lang="en-US" dirty="0"/>
              <a:t>provides a set of APIs and associated custom tags to create HTML forms that have complex interfaces</a:t>
            </a:r>
          </a:p>
          <a:p>
            <a:pPr marL="0" indent="0">
              <a:buNone/>
            </a:pPr>
            <a:endParaRPr lang="de-AT" b="1" dirty="0" smtClean="0"/>
          </a:p>
          <a:p>
            <a:pPr marL="0" indent="0">
              <a:buNone/>
            </a:pPr>
            <a:r>
              <a:rPr lang="de-AT" b="1" dirty="0" smtClean="0"/>
              <a:t>Page </a:t>
            </a:r>
            <a:r>
              <a:rPr lang="en-US" b="1" dirty="0" err="1" smtClean="0"/>
              <a:t>templating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JSP has </a:t>
            </a:r>
            <a:r>
              <a:rPr lang="en-US" dirty="0" err="1"/>
              <a:t>jsp:include</a:t>
            </a:r>
            <a:r>
              <a:rPr lang="en-US" dirty="0"/>
              <a:t> for reuse of content, JSF has a full-fledged page </a:t>
            </a:r>
            <a:r>
              <a:rPr lang="en-US" dirty="0" err="1"/>
              <a:t>templating</a:t>
            </a:r>
            <a:r>
              <a:rPr lang="en-US" dirty="0"/>
              <a:t> system that lets you build pages that share layout or </a:t>
            </a:r>
            <a:r>
              <a:rPr lang="de-AT" dirty="0" err="1" smtClean="0"/>
              <a:t>content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b="1" dirty="0" smtClean="0"/>
              <a:t>Consistent</a:t>
            </a:r>
            <a:r>
              <a:rPr lang="de-AT" b="1" dirty="0" smtClean="0"/>
              <a:t> </a:t>
            </a:r>
            <a:r>
              <a:rPr lang="en-US" b="1" dirty="0" smtClean="0"/>
              <a:t>approach</a:t>
            </a:r>
          </a:p>
          <a:p>
            <a:pPr marL="0" indent="0">
              <a:buNone/>
            </a:pPr>
            <a:r>
              <a:rPr lang="en-US" dirty="0" smtClean="0"/>
              <a:t>JSF </a:t>
            </a:r>
            <a:r>
              <a:rPr lang="en-US" dirty="0"/>
              <a:t>encourages consistent use of MVC throughout your application.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63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Stefan Dunst</a:t>
            </a:r>
          </a:p>
          <a:p>
            <a:r>
              <a:rPr lang="de-AT" dirty="0" smtClean="0"/>
              <a:t>Christian Lins</a:t>
            </a:r>
          </a:p>
          <a:p>
            <a:r>
              <a:rPr lang="de-AT" dirty="0" smtClean="0"/>
              <a:t>Johannes Schwendinger</a:t>
            </a:r>
          </a:p>
          <a:p>
            <a:r>
              <a:rPr lang="de-AT" dirty="0" smtClean="0"/>
              <a:t>Markus Mohanty</a:t>
            </a:r>
          </a:p>
          <a:p>
            <a:r>
              <a:rPr lang="de-AT" dirty="0" smtClean="0"/>
              <a:t>Tobis Meusburger</a:t>
            </a:r>
          </a:p>
          <a:p>
            <a:r>
              <a:rPr lang="de-AT" dirty="0" smtClean="0"/>
              <a:t>Hubert Rall</a:t>
            </a:r>
          </a:p>
        </p:txBody>
      </p:sp>
    </p:spTree>
    <p:extLst>
      <p:ext uri="{BB962C8B-B14F-4D97-AF65-F5344CB8AC3E}">
        <p14:creationId xmlns:p14="http://schemas.microsoft.com/office/powerpoint/2010/main" val="328048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8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Outlook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3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2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06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7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Screencast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Technical </a:t>
            </a:r>
            <a:r>
              <a:rPr lang="de-AT" dirty="0" err="1" smtClean="0"/>
              <a:t>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2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0" y="1306218"/>
            <a:ext cx="8228160" cy="4147635"/>
          </a:xfrm>
          <a:ln/>
        </p:spPr>
        <p:txBody>
          <a:bodyPr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Built after model-view-controller concept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 allocation of tasks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Clearly arranged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Access protection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Single layers can easily be exchanged/extended</a:t>
            </a:r>
          </a:p>
        </p:txBody>
      </p:sp>
    </p:spTree>
    <p:extLst>
      <p:ext uri="{BB962C8B-B14F-4D97-AF65-F5344CB8AC3E}">
        <p14:creationId xmlns:p14="http://schemas.microsoft.com/office/powerpoint/2010/main" val="2201432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1743" y="1468954"/>
            <a:ext cx="5409154" cy="522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05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Bildschirmpräsentation (4:3)</PresentationFormat>
  <Paragraphs>229</Paragraphs>
  <Slides>33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Roomanizer</vt:lpstr>
      <vt:lpstr>Agenda</vt:lpstr>
      <vt:lpstr>Team</vt:lpstr>
      <vt:lpstr>Introduction</vt:lpstr>
      <vt:lpstr>Demo</vt:lpstr>
      <vt:lpstr>Screencast</vt:lpstr>
      <vt:lpstr>Technical Overview</vt:lpstr>
      <vt:lpstr>Layer</vt:lpstr>
      <vt:lpstr>Layer</vt:lpstr>
      <vt:lpstr>Layer</vt:lpstr>
      <vt:lpstr>Advantages</vt:lpstr>
      <vt:lpstr>PowerPoint-Präsentation</vt:lpstr>
      <vt:lpstr>Hibernate - an overview</vt:lpstr>
      <vt:lpstr>Mapping done by Annotations</vt:lpstr>
      <vt:lpstr>Advantages of Hibernate</vt:lpstr>
      <vt:lpstr>Hibernate and database-transactions</vt:lpstr>
      <vt:lpstr>Dynamic Mapper</vt:lpstr>
      <vt:lpstr>Dynamic Mapper</vt:lpstr>
      <vt:lpstr>Dynamic Mapper</vt:lpstr>
      <vt:lpstr>State Pattern</vt:lpstr>
      <vt:lpstr>State Pattern</vt:lpstr>
      <vt:lpstr>Example: create invoice</vt:lpstr>
      <vt:lpstr>Swing GUI</vt:lpstr>
      <vt:lpstr>Integration</vt:lpstr>
      <vt:lpstr>Integration</vt:lpstr>
      <vt:lpstr>Integration of the GUI-Components</vt:lpstr>
      <vt:lpstr>Why JSF?</vt:lpstr>
      <vt:lpstr>Why JSF?</vt:lpstr>
      <vt:lpstr>Why JSF?</vt:lpstr>
      <vt:lpstr>Project management</vt:lpstr>
      <vt:lpstr>Outlook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Roomanizer</dc:title>
  <dc:creator>Chris</dc:creator>
  <cp:lastModifiedBy>Johannes</cp:lastModifiedBy>
  <cp:revision>28</cp:revision>
  <dcterms:created xsi:type="dcterms:W3CDTF">2012-06-05T12:52:39Z</dcterms:created>
  <dcterms:modified xsi:type="dcterms:W3CDTF">2012-06-09T11:49:07Z</dcterms:modified>
</cp:coreProperties>
</file>