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1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1A622-53D2-4D7D-9AAD-30F16C1D1FD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D5BC0597-BC04-4616-A34E-D8681BC7B002}">
      <dgm:prSet phldrT="[Text]"/>
      <dgm:spPr/>
      <dgm:t>
        <a:bodyPr/>
        <a:lstStyle/>
        <a:p>
          <a:r>
            <a:rPr lang="de-AT" dirty="0" err="1" smtClean="0"/>
            <a:t>Invoice</a:t>
          </a:r>
          <a:r>
            <a:rPr lang="de-AT" dirty="0" smtClean="0"/>
            <a:t> Item</a:t>
          </a:r>
          <a:endParaRPr lang="de-AT" dirty="0"/>
        </a:p>
      </dgm:t>
    </dgm:pt>
    <dgm:pt modelId="{9045DD40-015A-4128-A154-40B8CD0662DC}" type="parTrans" cxnId="{BB2B7F70-7E67-4D65-B863-9E5B29D5F38B}">
      <dgm:prSet/>
      <dgm:spPr/>
      <dgm:t>
        <a:bodyPr/>
        <a:lstStyle/>
        <a:p>
          <a:endParaRPr lang="de-AT"/>
        </a:p>
      </dgm:t>
    </dgm:pt>
    <dgm:pt modelId="{E9D49893-F60B-4B48-95FE-C2CC0DD7F6EC}" type="sibTrans" cxnId="{BB2B7F70-7E67-4D65-B863-9E5B29D5F38B}">
      <dgm:prSet/>
      <dgm:spPr/>
      <dgm:t>
        <a:bodyPr/>
        <a:lstStyle/>
        <a:p>
          <a:endParaRPr lang="de-AT"/>
        </a:p>
      </dgm:t>
    </dgm:pt>
    <dgm:pt modelId="{108AE34D-B948-473D-BC77-3533EAA3731E}">
      <dgm:prSet phldrT="[Text]"/>
      <dgm:spPr/>
      <dgm:t>
        <a:bodyPr/>
        <a:lstStyle/>
        <a:p>
          <a:r>
            <a:rPr lang="de-AT" dirty="0" err="1" smtClean="0"/>
            <a:t>Invoice</a:t>
          </a:r>
          <a:endParaRPr lang="de-AT" dirty="0"/>
        </a:p>
      </dgm:t>
    </dgm:pt>
    <dgm:pt modelId="{55D64126-CD23-4551-B6B6-41D7EA205EE0}" type="parTrans" cxnId="{8079FA80-834C-4682-87A5-5B40A6570C86}">
      <dgm:prSet/>
      <dgm:spPr/>
      <dgm:t>
        <a:bodyPr/>
        <a:lstStyle/>
        <a:p>
          <a:endParaRPr lang="de-AT"/>
        </a:p>
      </dgm:t>
    </dgm:pt>
    <dgm:pt modelId="{B1ABD0E2-8CB5-43C1-88C0-463D8FC35F8D}" type="sibTrans" cxnId="{8079FA80-834C-4682-87A5-5B40A6570C86}">
      <dgm:prSet/>
      <dgm:spPr/>
      <dgm:t>
        <a:bodyPr/>
        <a:lstStyle/>
        <a:p>
          <a:endParaRPr lang="de-AT"/>
        </a:p>
      </dgm:t>
    </dgm:pt>
    <dgm:pt modelId="{82AC2231-7877-4F4E-BD14-DA8AAD4D6C4C}" type="pres">
      <dgm:prSet presAssocID="{38C1A622-53D2-4D7D-9AAD-30F16C1D1FD5}" presName="cycle" presStyleCnt="0">
        <dgm:presLayoutVars>
          <dgm:dir/>
          <dgm:resizeHandles val="exact"/>
        </dgm:presLayoutVars>
      </dgm:prSet>
      <dgm:spPr/>
    </dgm:pt>
    <dgm:pt modelId="{0D22DCC8-037A-4471-B7B3-9DF5E307A4DD}" type="pres">
      <dgm:prSet presAssocID="{D5BC0597-BC04-4616-A34E-D8681BC7B002}" presName="dummy" presStyleCnt="0"/>
      <dgm:spPr/>
    </dgm:pt>
    <dgm:pt modelId="{4A9CE6FA-2F6A-40B6-843E-7BD8B0065E1F}" type="pres">
      <dgm:prSet presAssocID="{D5BC0597-BC04-4616-A34E-D8681BC7B002}" presName="node" presStyleLbl="revTx" presStyleIdx="0" presStyleCnt="2" custScaleX="12815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A944668-9E45-4271-BB3D-61EA8936D182}" type="pres">
      <dgm:prSet presAssocID="{E9D49893-F60B-4B48-95FE-C2CC0DD7F6EC}" presName="sibTrans" presStyleLbl="node1" presStyleIdx="0" presStyleCnt="2"/>
      <dgm:spPr/>
    </dgm:pt>
    <dgm:pt modelId="{6F2490CE-BFFA-47A4-8E1C-8BBE83BDD0C0}" type="pres">
      <dgm:prSet presAssocID="{108AE34D-B948-473D-BC77-3533EAA3731E}" presName="dummy" presStyleCnt="0"/>
      <dgm:spPr/>
    </dgm:pt>
    <dgm:pt modelId="{2F8F08C6-8C6D-457F-BD8C-A4D9AF3E7475}" type="pres">
      <dgm:prSet presAssocID="{108AE34D-B948-473D-BC77-3533EAA3731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9CFF976A-BD0C-45E9-BD17-26232B64DC87}" type="pres">
      <dgm:prSet presAssocID="{B1ABD0E2-8CB5-43C1-88C0-463D8FC35F8D}" presName="sibTrans" presStyleLbl="node1" presStyleIdx="1" presStyleCnt="2"/>
      <dgm:spPr/>
    </dgm:pt>
  </dgm:ptLst>
  <dgm:cxnLst>
    <dgm:cxn modelId="{60D68F46-9920-401C-95B5-4CC8B88383BF}" type="presOf" srcId="{B1ABD0E2-8CB5-43C1-88C0-463D8FC35F8D}" destId="{9CFF976A-BD0C-45E9-BD17-26232B64DC87}" srcOrd="0" destOrd="0" presId="urn:microsoft.com/office/officeart/2005/8/layout/cycle1"/>
    <dgm:cxn modelId="{39FB876F-A6AC-44D0-BFEF-81D90747C893}" type="presOf" srcId="{E9D49893-F60B-4B48-95FE-C2CC0DD7F6EC}" destId="{0A944668-9E45-4271-BB3D-61EA8936D182}" srcOrd="0" destOrd="0" presId="urn:microsoft.com/office/officeart/2005/8/layout/cycle1"/>
    <dgm:cxn modelId="{68416A93-E6E1-4EAF-99CC-3B0301EF6CC4}" type="presOf" srcId="{D5BC0597-BC04-4616-A34E-D8681BC7B002}" destId="{4A9CE6FA-2F6A-40B6-843E-7BD8B0065E1F}" srcOrd="0" destOrd="0" presId="urn:microsoft.com/office/officeart/2005/8/layout/cycle1"/>
    <dgm:cxn modelId="{8079FA80-834C-4682-87A5-5B40A6570C86}" srcId="{38C1A622-53D2-4D7D-9AAD-30F16C1D1FD5}" destId="{108AE34D-B948-473D-BC77-3533EAA3731E}" srcOrd="1" destOrd="0" parTransId="{55D64126-CD23-4551-B6B6-41D7EA205EE0}" sibTransId="{B1ABD0E2-8CB5-43C1-88C0-463D8FC35F8D}"/>
    <dgm:cxn modelId="{BB2B7F70-7E67-4D65-B863-9E5B29D5F38B}" srcId="{38C1A622-53D2-4D7D-9AAD-30F16C1D1FD5}" destId="{D5BC0597-BC04-4616-A34E-D8681BC7B002}" srcOrd="0" destOrd="0" parTransId="{9045DD40-015A-4128-A154-40B8CD0662DC}" sibTransId="{E9D49893-F60B-4B48-95FE-C2CC0DD7F6EC}"/>
    <dgm:cxn modelId="{6E873196-93A2-4554-AD03-92D90A8EF12B}" type="presOf" srcId="{38C1A622-53D2-4D7D-9AAD-30F16C1D1FD5}" destId="{82AC2231-7877-4F4E-BD14-DA8AAD4D6C4C}" srcOrd="0" destOrd="0" presId="urn:microsoft.com/office/officeart/2005/8/layout/cycle1"/>
    <dgm:cxn modelId="{26CAAC2B-99A1-4242-893B-352DE412DB26}" type="presOf" srcId="{108AE34D-B948-473D-BC77-3533EAA3731E}" destId="{2F8F08C6-8C6D-457F-BD8C-A4D9AF3E7475}" srcOrd="0" destOrd="0" presId="urn:microsoft.com/office/officeart/2005/8/layout/cycle1"/>
    <dgm:cxn modelId="{D3AD4724-9403-404E-B145-9DDC93131282}" type="presParOf" srcId="{82AC2231-7877-4F4E-BD14-DA8AAD4D6C4C}" destId="{0D22DCC8-037A-4471-B7B3-9DF5E307A4DD}" srcOrd="0" destOrd="0" presId="urn:microsoft.com/office/officeart/2005/8/layout/cycle1"/>
    <dgm:cxn modelId="{B5F39831-E0DA-480B-BF27-28828931EC7F}" type="presParOf" srcId="{82AC2231-7877-4F4E-BD14-DA8AAD4D6C4C}" destId="{4A9CE6FA-2F6A-40B6-843E-7BD8B0065E1F}" srcOrd="1" destOrd="0" presId="urn:microsoft.com/office/officeart/2005/8/layout/cycle1"/>
    <dgm:cxn modelId="{C8A7A4D4-39BC-4BDB-B10F-5A1D6926A9A5}" type="presParOf" srcId="{82AC2231-7877-4F4E-BD14-DA8AAD4D6C4C}" destId="{0A944668-9E45-4271-BB3D-61EA8936D182}" srcOrd="2" destOrd="0" presId="urn:microsoft.com/office/officeart/2005/8/layout/cycle1"/>
    <dgm:cxn modelId="{C0F992C6-28E1-4C00-84E4-4451E3AB9F0A}" type="presParOf" srcId="{82AC2231-7877-4F4E-BD14-DA8AAD4D6C4C}" destId="{6F2490CE-BFFA-47A4-8E1C-8BBE83BDD0C0}" srcOrd="3" destOrd="0" presId="urn:microsoft.com/office/officeart/2005/8/layout/cycle1"/>
    <dgm:cxn modelId="{025D3E2A-E28D-407C-9C2A-E2B0997AE22B}" type="presParOf" srcId="{82AC2231-7877-4F4E-BD14-DA8AAD4D6C4C}" destId="{2F8F08C6-8C6D-457F-BD8C-A4D9AF3E7475}" srcOrd="4" destOrd="0" presId="urn:microsoft.com/office/officeart/2005/8/layout/cycle1"/>
    <dgm:cxn modelId="{B9F13C82-DFF6-481E-AD2D-B2DCF593F527}" type="presParOf" srcId="{82AC2231-7877-4F4E-BD14-DA8AAD4D6C4C}" destId="{9CFF976A-BD0C-45E9-BD17-26232B64DC87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E6FA-2F6A-40B6-843E-7BD8B0065E1F}">
      <dsp:nvSpPr>
        <dsp:cNvPr id="0" name=""/>
        <dsp:cNvSpPr/>
      </dsp:nvSpPr>
      <dsp:spPr>
        <a:xfrm>
          <a:off x="2006260" y="613697"/>
          <a:ext cx="1492540" cy="116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err="1" smtClean="0"/>
            <a:t>Invoice</a:t>
          </a:r>
          <a:r>
            <a:rPr lang="de-AT" sz="2900" kern="1200" dirty="0" smtClean="0"/>
            <a:t> Item</a:t>
          </a:r>
          <a:endParaRPr lang="de-AT" sz="2900" kern="1200" dirty="0"/>
        </a:p>
      </dsp:txBody>
      <dsp:txXfrm>
        <a:off x="2006260" y="613697"/>
        <a:ext cx="1492540" cy="1164645"/>
      </dsp:txXfrm>
    </dsp:sp>
    <dsp:sp modelId="{0A944668-9E45-4271-BB3D-61EA8936D182}">
      <dsp:nvSpPr>
        <dsp:cNvPr id="0" name=""/>
        <dsp:cNvSpPr/>
      </dsp:nvSpPr>
      <dsp:spPr>
        <a:xfrm>
          <a:off x="605571" y="-475"/>
          <a:ext cx="2392990" cy="2392990"/>
        </a:xfrm>
        <a:prstGeom prst="circularArrow">
          <a:avLst>
            <a:gd name="adj1" fmla="val 9490"/>
            <a:gd name="adj2" fmla="val 685655"/>
            <a:gd name="adj3" fmla="val 7847366"/>
            <a:gd name="adj4" fmla="val 2266979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F08C6-8C6D-457F-BD8C-A4D9AF3E7475}">
      <dsp:nvSpPr>
        <dsp:cNvPr id="0" name=""/>
        <dsp:cNvSpPr/>
      </dsp:nvSpPr>
      <dsp:spPr>
        <a:xfrm>
          <a:off x="269279" y="613697"/>
          <a:ext cx="1164645" cy="116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900" kern="1200" dirty="0" err="1" smtClean="0"/>
            <a:t>Invoice</a:t>
          </a:r>
          <a:endParaRPr lang="de-AT" sz="2900" kern="1200" dirty="0"/>
        </a:p>
      </dsp:txBody>
      <dsp:txXfrm>
        <a:off x="269279" y="613697"/>
        <a:ext cx="1164645" cy="1164645"/>
      </dsp:txXfrm>
    </dsp:sp>
    <dsp:sp modelId="{9CFF976A-BD0C-45E9-BD17-26232B64DC87}">
      <dsp:nvSpPr>
        <dsp:cNvPr id="0" name=""/>
        <dsp:cNvSpPr/>
      </dsp:nvSpPr>
      <dsp:spPr>
        <a:xfrm>
          <a:off x="605571" y="-475"/>
          <a:ext cx="2392990" cy="2392990"/>
        </a:xfrm>
        <a:prstGeom prst="circularArrow">
          <a:avLst>
            <a:gd name="adj1" fmla="val 9490"/>
            <a:gd name="adj2" fmla="val 685655"/>
            <a:gd name="adj3" fmla="val 18647366"/>
            <a:gd name="adj4" fmla="val 13066979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62BD-E5AA-48CE-AD55-224CD4568A3C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7AA1-B32E-4E3D-AD32-D784F452A3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9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Due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several</a:t>
            </a:r>
            <a:r>
              <a:rPr lang="de-AT" dirty="0" smtClean="0"/>
              <a:t> </a:t>
            </a:r>
            <a:r>
              <a:rPr lang="de-AT" dirty="0" err="1" smtClean="0"/>
              <a:t>recommondations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own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recherche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framework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connection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an open </a:t>
            </a:r>
            <a:r>
              <a:rPr lang="de-AT" baseline="0" dirty="0" err="1" smtClean="0"/>
              <a:t>source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framework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java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java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, so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regular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java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requesting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type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</a:t>
            </a:r>
          </a:p>
          <a:p>
            <a:r>
              <a:rPr lang="de-AT" dirty="0" err="1" smtClean="0"/>
              <a:t>Hibernate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javamapping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framework</a:t>
            </a:r>
            <a:r>
              <a:rPr lang="de-AT" baseline="0" dirty="0" smtClean="0"/>
              <a:t>, so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broad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helpful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it.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reasons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license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regularly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updates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bugfixes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215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Hibernate</a:t>
            </a:r>
            <a:r>
              <a:rPr lang="en-GB" baseline="0" dirty="0" smtClean="0"/>
              <a:t> manages the complete materialization and dematerialization process. This means, it returns objects when you execute a database query and in the other way it saves full objects into the database.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also internally caches the database objects, which speeds the database action up.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One very special point is that hibernate is even able to map inherited objects out from relational databases, what was very helpful for our work.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Last but not least, there are two special ways to execute database queries with hibernate.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HQL (Hibernate Query Language) is similar to standard SQL, but is database independent and offers the feature to specify which joined tables should be mapped.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criteria class has the same advantages, but a </a:t>
            </a:r>
            <a:r>
              <a:rPr lang="en-GB" baseline="0" dirty="0" err="1" smtClean="0"/>
              <a:t>cirteria</a:t>
            </a:r>
            <a:r>
              <a:rPr lang="en-GB" baseline="0" dirty="0" smtClean="0"/>
              <a:t> query is created by using different methods, which add other functionalities to the query (Joins and restrictions)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Its even possible to use native SQL Strings, but they have the disadvantage, that they do not work when you have </a:t>
            </a:r>
            <a:r>
              <a:rPr lang="en-GB" baseline="0" dirty="0" err="1" smtClean="0"/>
              <a:t>inheritanced</a:t>
            </a:r>
            <a:r>
              <a:rPr lang="en-GB" baseline="0" dirty="0" smtClean="0"/>
              <a:t> objects in your query.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0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requiremnts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conection</a:t>
            </a:r>
            <a:r>
              <a:rPr lang="de-AT" baseline="0" dirty="0" smtClean="0"/>
              <a:t> was,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transactions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save a </a:t>
            </a:r>
            <a:r>
              <a:rPr lang="de-AT" baseline="0" dirty="0" err="1" smtClean="0"/>
              <a:t>reservation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save.</a:t>
            </a:r>
          </a:p>
          <a:p>
            <a:r>
              <a:rPr lang="de-AT" baseline="0" dirty="0" err="1" smtClean="0"/>
              <a:t>When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error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occurs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restore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inconsistent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leads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save </a:t>
            </a:r>
            <a:r>
              <a:rPr lang="de-AT" baseline="0" dirty="0" err="1" smtClean="0"/>
              <a:t>something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start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transaction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confirm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was okay,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rollback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means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restore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4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Hibernate</a:t>
            </a:r>
            <a:r>
              <a:rPr lang="de-AT" dirty="0" smtClean="0"/>
              <a:t> </a:t>
            </a:r>
            <a:r>
              <a:rPr lang="de-AT" dirty="0" err="1" smtClean="0"/>
              <a:t>needs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, so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entries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properties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information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hibernate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XML </a:t>
            </a:r>
            <a:r>
              <a:rPr lang="de-AT" baseline="0" dirty="0" err="1" smtClean="0"/>
              <a:t>files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annotations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We‘ve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annotations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recommended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community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interpreting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annotations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faster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xml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files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table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)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variables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columns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show</a:t>
            </a:r>
            <a:r>
              <a:rPr lang="de-AT" baseline="0" dirty="0" smtClean="0"/>
              <a:t>)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configured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specified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3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An </a:t>
            </a:r>
            <a:r>
              <a:rPr lang="de-AT" dirty="0" err="1" smtClean="0"/>
              <a:t>important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interesting</a:t>
            </a:r>
            <a:r>
              <a:rPr lang="de-AT" dirty="0" smtClean="0"/>
              <a:t> </a:t>
            </a:r>
            <a:r>
              <a:rPr lang="de-AT" dirty="0" err="1" smtClean="0"/>
              <a:t>part</a:t>
            </a:r>
            <a:r>
              <a:rPr lang="de-AT" dirty="0" smtClean="0"/>
              <a:t> in </a:t>
            </a:r>
            <a:r>
              <a:rPr lang="de-AT" dirty="0" err="1" smtClean="0"/>
              <a:t>our</a:t>
            </a:r>
            <a:r>
              <a:rPr lang="de-AT" dirty="0" smtClean="0"/>
              <a:t> Software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Dynamic Mapper.</a:t>
            </a:r>
          </a:p>
          <a:p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split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logic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layers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betwenn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adjust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modification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do.</a:t>
            </a:r>
          </a:p>
          <a:p>
            <a:r>
              <a:rPr lang="de-AT" baseline="0" dirty="0" smtClean="0"/>
              <a:t>So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special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Dynamic Mapper.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6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mapper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sepparate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Persistance</a:t>
            </a:r>
            <a:r>
              <a:rPr lang="de-AT" dirty="0" smtClean="0"/>
              <a:t> Layer in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Hibernate</a:t>
            </a:r>
            <a:r>
              <a:rPr lang="de-AT" dirty="0" smtClean="0"/>
              <a:t> </a:t>
            </a:r>
            <a:r>
              <a:rPr lang="de-AT" dirty="0" err="1" smtClean="0"/>
              <a:t>annotated</a:t>
            </a:r>
            <a:r>
              <a:rPr lang="de-AT" dirty="0" smtClean="0"/>
              <a:t> </a:t>
            </a:r>
            <a:r>
              <a:rPr lang="de-AT" dirty="0" err="1" smtClean="0"/>
              <a:t>objects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.</a:t>
            </a:r>
          </a:p>
          <a:p>
            <a:r>
              <a:rPr lang="de-AT" dirty="0" smtClean="0"/>
              <a:t>So </a:t>
            </a:r>
            <a:r>
              <a:rPr lang="de-AT" dirty="0" err="1" smtClean="0"/>
              <a:t>we</a:t>
            </a:r>
            <a:r>
              <a:rPr lang="de-AT" baseline="0" dirty="0" smtClean="0"/>
              <a:t> do not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accedentially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annotations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errors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persistence</a:t>
            </a:r>
            <a:r>
              <a:rPr lang="de-AT" baseline="0" dirty="0" smtClean="0"/>
              <a:t> Layer </a:t>
            </a:r>
            <a:r>
              <a:rPr lang="de-AT" baseline="0" dirty="0" err="1" smtClean="0"/>
              <a:t>could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replaced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logic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does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know</a:t>
            </a:r>
            <a:r>
              <a:rPr lang="de-AT" baseline="0" dirty="0" smtClean="0"/>
              <a:t> it.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mapper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reflection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So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30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more</a:t>
            </a:r>
            <a:r>
              <a:rPr lang="de-AT" baseline="0" dirty="0" smtClean="0"/>
              <a:t>. Even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rest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079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course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mapper</a:t>
            </a:r>
            <a:r>
              <a:rPr lang="de-AT" dirty="0" smtClean="0"/>
              <a:t> 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gues</a:t>
            </a:r>
            <a:r>
              <a:rPr lang="de-AT" dirty="0" smtClean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,</a:t>
            </a:r>
            <a:r>
              <a:rPr lang="de-AT" baseline="0" dirty="0" smtClean="0"/>
              <a:t> so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introduced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conventions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prgramm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prequel</a:t>
            </a:r>
            <a:r>
              <a:rPr lang="de-AT" baseline="0" dirty="0" smtClean="0"/>
              <a:t> DB,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same. Also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sides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same.</a:t>
            </a:r>
          </a:p>
          <a:p>
            <a:r>
              <a:rPr lang="de-AT" baseline="0" dirty="0" err="1" smtClean="0"/>
              <a:t>To</a:t>
            </a:r>
            <a:r>
              <a:rPr lang="de-AT" baseline="0" dirty="0" smtClean="0"/>
              <a:t> check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errors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small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checks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conventions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assign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lazy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fetching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impossible</a:t>
            </a:r>
            <a:r>
              <a:rPr lang="de-AT" baseline="0" dirty="0" smtClean="0"/>
              <a:t>. All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requested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so </a:t>
            </a:r>
            <a:r>
              <a:rPr lang="de-AT" baseline="0" dirty="0" err="1" smtClean="0"/>
              <a:t>they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database</a:t>
            </a:r>
            <a:r>
              <a:rPr lang="de-AT" baseline="0" dirty="0" smtClean="0"/>
              <a:t>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big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so,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hibernate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caches</a:t>
            </a:r>
            <a:r>
              <a:rPr lang="de-AT" baseline="0" dirty="0" smtClean="0"/>
              <a:t> it.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beginn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bit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more</a:t>
            </a:r>
            <a:r>
              <a:rPr lang="de-AT" baseline="0" dirty="0" smtClean="0"/>
              <a:t> time, but after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faster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otherwise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biggest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development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refer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themselves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ways</a:t>
            </a:r>
            <a:r>
              <a:rPr lang="de-AT" baseline="0" dirty="0" smtClean="0"/>
              <a:t>. So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InvoiceItems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agian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55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first</a:t>
            </a:r>
            <a:r>
              <a:rPr lang="de-AT" dirty="0" smtClean="0"/>
              <a:t> </a:t>
            </a:r>
            <a:r>
              <a:rPr lang="de-AT" dirty="0" err="1" smtClean="0"/>
              <a:t>workaround</a:t>
            </a:r>
            <a:r>
              <a:rPr lang="de-AT" dirty="0" smtClean="0"/>
              <a:t> was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depth</a:t>
            </a:r>
            <a:r>
              <a:rPr lang="de-AT" dirty="0" smtClean="0"/>
              <a:t> </a:t>
            </a:r>
            <a:r>
              <a:rPr lang="de-AT" dirty="0" err="1" smtClean="0"/>
              <a:t>limit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mapping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. So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times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stoped</a:t>
            </a:r>
            <a:r>
              <a:rPr lang="de-AT" baseline="0" dirty="0" smtClean="0"/>
              <a:t> after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iterations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This </a:t>
            </a:r>
            <a:r>
              <a:rPr lang="de-AT" baseline="0" dirty="0" err="1" smtClean="0"/>
              <a:t>solution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slow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not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was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further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development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rewriten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save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objects</a:t>
            </a:r>
            <a:r>
              <a:rPr lang="de-AT" baseline="0" dirty="0" smtClean="0"/>
              <a:t> in a </a:t>
            </a:r>
            <a:r>
              <a:rPr lang="de-AT" baseline="0" dirty="0" err="1" smtClean="0"/>
              <a:t>HashMap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If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saved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so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do not </a:t>
            </a:r>
            <a:r>
              <a:rPr lang="de-AT" baseline="0" dirty="0" err="1" smtClean="0"/>
              <a:t>run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into</a:t>
            </a:r>
            <a:r>
              <a:rPr lang="de-AT" baseline="0" dirty="0" smtClean="0"/>
              <a:t> an infinite </a:t>
            </a:r>
            <a:r>
              <a:rPr lang="de-AT" baseline="0" dirty="0" err="1" smtClean="0"/>
              <a:t>loop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shown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improvment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speeded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factor</a:t>
            </a:r>
            <a:r>
              <a:rPr lang="de-AT" baseline="0" dirty="0" smtClean="0"/>
              <a:t> 300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addition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connected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228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Now</a:t>
            </a:r>
            <a:r>
              <a:rPr lang="de-AT" dirty="0" smtClean="0"/>
              <a:t> i will </a:t>
            </a:r>
            <a:r>
              <a:rPr lang="de-AT" dirty="0" err="1" smtClean="0"/>
              <a:t>give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a </a:t>
            </a:r>
            <a:r>
              <a:rPr lang="de-AT" dirty="0" err="1" smtClean="0"/>
              <a:t>short</a:t>
            </a:r>
            <a:r>
              <a:rPr lang="de-AT" dirty="0" smtClean="0"/>
              <a:t> </a:t>
            </a:r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mapper</a:t>
            </a:r>
            <a:r>
              <a:rPr lang="de-AT" dirty="0" smtClean="0"/>
              <a:t> </a:t>
            </a:r>
            <a:r>
              <a:rPr lang="de-AT" dirty="0" err="1" smtClean="0"/>
              <a:t>works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creates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based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saved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HashMap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find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suitable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return</a:t>
            </a:r>
            <a:r>
              <a:rPr lang="de-AT" baseline="0" dirty="0" smtClean="0"/>
              <a:t> type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returned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returned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saved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take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If</a:t>
            </a:r>
            <a:r>
              <a:rPr lang="de-AT" baseline="0" dirty="0" smtClean="0"/>
              <a:t> not,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– so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whole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starts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beginning</a:t>
            </a:r>
            <a:r>
              <a:rPr lang="de-AT" baseline="0" smtClean="0"/>
              <a:t> 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7AA1-B32E-4E3D-AD32-D784F452A3A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13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844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730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101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06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47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0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80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45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2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0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252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BC2C-0ED8-4E3E-B3FB-27681E4BB281}" type="datetimeFigureOut">
              <a:rPr lang="de-AT" smtClean="0"/>
              <a:t>07.06.2012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144C-DB79-407C-BF32-E8FD243EC3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7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008" y="260648"/>
            <a:ext cx="3312368" cy="1143000"/>
          </a:xfrm>
        </p:spPr>
        <p:txBody>
          <a:bodyPr/>
          <a:lstStyle/>
          <a:p>
            <a:r>
              <a:rPr lang="de-DE" dirty="0" smtClean="0"/>
              <a:t>- </a:t>
            </a:r>
            <a:r>
              <a:rPr lang="de-DE" dirty="0" smtClean="0"/>
              <a:t>an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69751"/>
            <a:ext cx="8229600" cy="4525963"/>
          </a:xfrm>
        </p:spPr>
        <p:txBody>
          <a:bodyPr/>
          <a:lstStyle/>
          <a:p>
            <a:r>
              <a:rPr lang="en-GB" sz="2800" dirty="0" smtClean="0"/>
              <a:t>Framework for object-related database </a:t>
            </a:r>
            <a:r>
              <a:rPr lang="en-GB" sz="2800" dirty="0" smtClean="0"/>
              <a:t>mapping</a:t>
            </a:r>
          </a:p>
          <a:p>
            <a:pPr lvl="1"/>
            <a:r>
              <a:rPr lang="en-GB" dirty="0" smtClean="0"/>
              <a:t>Work on objects instead of database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>
                <a:sym typeface="Wingdings"/>
              </a:rPr>
              <a:t>Updates come regularly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>
                <a:sym typeface="Wingdings"/>
              </a:rPr>
              <a:t>Huge community</a:t>
            </a:r>
            <a:endParaRPr lang="en-GB" dirty="0" smtClean="0"/>
          </a:p>
          <a:p>
            <a:r>
              <a:rPr lang="en-GB" sz="2800" dirty="0" smtClean="0"/>
              <a:t>Open source </a:t>
            </a:r>
            <a:r>
              <a:rPr lang="en-GB" dirty="0" smtClean="0">
                <a:sym typeface="Wingdings"/>
              </a:rPr>
              <a:t></a:t>
            </a:r>
          </a:p>
          <a:p>
            <a:pPr lvl="1"/>
            <a:r>
              <a:rPr lang="en-GB" dirty="0" smtClean="0">
                <a:sym typeface="Wingdings"/>
              </a:rPr>
              <a:t>no licence needed</a:t>
            </a:r>
          </a:p>
          <a:p>
            <a:pPr lvl="1"/>
            <a:r>
              <a:rPr lang="en-GB" dirty="0" smtClean="0">
                <a:sym typeface="Wingdings"/>
              </a:rPr>
              <a:t>can be </a:t>
            </a:r>
            <a:r>
              <a:rPr lang="en-GB" dirty="0" smtClean="0">
                <a:sym typeface="Wingdings"/>
              </a:rPr>
              <a:t>altered</a:t>
            </a:r>
            <a:endParaRPr lang="en-GB" dirty="0" smtClean="0">
              <a:sym typeface="Wingdings"/>
            </a:endParaRPr>
          </a:p>
          <a:p>
            <a:pPr lvl="1"/>
            <a:endParaRPr lang="en-GB" dirty="0"/>
          </a:p>
        </p:txBody>
      </p:sp>
      <p:pic>
        <p:nvPicPr>
          <p:cNvPr id="4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4044827" cy="14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Materializing and </a:t>
            </a:r>
            <a:r>
              <a:rPr lang="en-GB" dirty="0" smtClean="0"/>
              <a:t>dematerializing </a:t>
            </a:r>
          </a:p>
          <a:p>
            <a:r>
              <a:rPr lang="en-GB" dirty="0" smtClean="0"/>
              <a:t>Caching </a:t>
            </a:r>
            <a:r>
              <a:rPr lang="en-GB" dirty="0" smtClean="0"/>
              <a:t>of </a:t>
            </a:r>
            <a:r>
              <a:rPr lang="en-GB" dirty="0" smtClean="0"/>
              <a:t>database-objects</a:t>
            </a:r>
            <a:endParaRPr lang="en-GB" dirty="0" smtClean="0"/>
          </a:p>
          <a:p>
            <a:r>
              <a:rPr lang="en-GB" dirty="0" smtClean="0"/>
              <a:t>Map inheritance and composition</a:t>
            </a:r>
            <a:endParaRPr lang="en-GB" dirty="0" smtClean="0"/>
          </a:p>
          <a:p>
            <a:r>
              <a:rPr lang="en-GB" dirty="0" smtClean="0"/>
              <a:t>HQL or </a:t>
            </a:r>
            <a:r>
              <a:rPr lang="en-GB" dirty="0"/>
              <a:t>c</a:t>
            </a:r>
            <a:r>
              <a:rPr lang="en-GB" dirty="0" smtClean="0"/>
              <a:t>riteria </a:t>
            </a:r>
            <a:r>
              <a:rPr lang="en-GB" dirty="0" smtClean="0"/>
              <a:t>queries</a:t>
            </a:r>
          </a:p>
          <a:p>
            <a:pPr lvl="1"/>
            <a:r>
              <a:rPr lang="en-GB" dirty="0" smtClean="0"/>
              <a:t>Database independent queries</a:t>
            </a:r>
          </a:p>
          <a:p>
            <a:pPr lvl="1"/>
            <a:r>
              <a:rPr lang="en-GB" dirty="0" smtClean="0"/>
              <a:t>Define which joined tables should be mapped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81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Transactions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</a:t>
            </a:r>
            <a:r>
              <a:rPr lang="de-DE" dirty="0" err="1" smtClean="0"/>
              <a:t>transactions</a:t>
            </a:r>
            <a:endParaRPr lang="de-DE" dirty="0" smtClean="0"/>
          </a:p>
          <a:p>
            <a:r>
              <a:rPr lang="de-DE" dirty="0" smtClean="0"/>
              <a:t>Units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endParaRPr lang="de-DE" dirty="0" smtClean="0"/>
          </a:p>
          <a:p>
            <a:r>
              <a:rPr lang="de-DE" dirty="0" err="1" smtClean="0"/>
              <a:t>Restores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on </a:t>
            </a:r>
            <a:r>
              <a:rPr lang="de-DE" dirty="0" err="1" smtClean="0"/>
              <a:t>error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Persistent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2050" name="Picture 2" descr="http://maxdb.sap.com/doc/7_7/81/74b30edc2142658e510080ef6917f1/ppt_img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21101" r="3160" b="30439"/>
          <a:stretch/>
        </p:blipFill>
        <p:spPr bwMode="auto">
          <a:xfrm>
            <a:off x="1627974" y="4149080"/>
            <a:ext cx="5888052" cy="21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</a:t>
            </a:r>
            <a:r>
              <a:rPr lang="en-GB" dirty="0" smtClean="0"/>
              <a:t>describe </a:t>
            </a:r>
            <a:r>
              <a:rPr lang="en-GB" dirty="0" smtClean="0"/>
              <a:t>full configuration</a:t>
            </a:r>
          </a:p>
          <a:p>
            <a:r>
              <a:rPr lang="en-GB" dirty="0" smtClean="0"/>
              <a:t>Faster </a:t>
            </a:r>
            <a:r>
              <a:rPr lang="en-GB" dirty="0" smtClean="0"/>
              <a:t>than xml-mapping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9" y="3356992"/>
            <a:ext cx="791776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149388" y="1916832"/>
            <a:ext cx="6696744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smtClean="0"/>
              <a:t>Domain Layer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149388" y="5013176"/>
            <a:ext cx="6696744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 smtClean="0"/>
              <a:t>Persistence</a:t>
            </a:r>
            <a:r>
              <a:rPr lang="de-AT" sz="2800" dirty="0" smtClean="0"/>
              <a:t> Layer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2589548" y="3645024"/>
            <a:ext cx="381642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/>
              <a:t>Mapper</a:t>
            </a:r>
            <a:endParaRPr lang="de-AT" sz="2800" b="1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283968" y="2780928"/>
            <a:ext cx="0" cy="864096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283968" y="4149080"/>
            <a:ext cx="0" cy="864096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788024" y="4149080"/>
            <a:ext cx="0" cy="864096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4788024" y="2780928"/>
            <a:ext cx="0" cy="864096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Independence </a:t>
            </a:r>
            <a:r>
              <a:rPr lang="en-GB" dirty="0" smtClean="0"/>
              <a:t>from </a:t>
            </a:r>
            <a:r>
              <a:rPr lang="en-GB" dirty="0" smtClean="0"/>
              <a:t>“Persistence Layer”</a:t>
            </a:r>
          </a:p>
          <a:p>
            <a:pPr lvl="1"/>
            <a:r>
              <a:rPr lang="en-GB" dirty="0" smtClean="0"/>
              <a:t>No Annotations in domain classes</a:t>
            </a:r>
          </a:p>
          <a:p>
            <a:pPr lvl="1"/>
            <a:r>
              <a:rPr lang="en-GB" dirty="0" smtClean="0"/>
              <a:t>Could be replaced</a:t>
            </a:r>
          </a:p>
          <a:p>
            <a:r>
              <a:rPr lang="en-GB" dirty="0" smtClean="0"/>
              <a:t>Uses “Reflection”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 smtClean="0"/>
              <a:t>mapper </a:t>
            </a:r>
            <a:r>
              <a:rPr lang="en-GB" dirty="0" smtClean="0"/>
              <a:t>for all </a:t>
            </a:r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One mapper instead of &gt; 30</a:t>
            </a:r>
          </a:p>
          <a:p>
            <a:pPr lvl="1"/>
            <a:r>
              <a:rPr lang="en-GB" dirty="0" smtClean="0"/>
              <a:t>Also for new classes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17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Pitfalls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requirements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 err="1" smtClean="0"/>
              <a:t>Naming</a:t>
            </a:r>
            <a:r>
              <a:rPr lang="de-AT" sz="2800" dirty="0" smtClean="0"/>
              <a:t> </a:t>
            </a:r>
            <a:r>
              <a:rPr lang="de-AT" sz="2800" dirty="0" err="1" smtClean="0"/>
              <a:t>convention</a:t>
            </a:r>
            <a:r>
              <a:rPr lang="de-AT" sz="2800" dirty="0" smtClean="0"/>
              <a:t> </a:t>
            </a:r>
            <a:r>
              <a:rPr lang="de-AT" sz="2800" dirty="0" err="1" smtClean="0"/>
              <a:t>for</a:t>
            </a:r>
            <a:r>
              <a:rPr lang="de-AT" sz="2800" dirty="0" smtClean="0"/>
              <a:t> </a:t>
            </a:r>
            <a:r>
              <a:rPr lang="de-AT" sz="2800" dirty="0" err="1" smtClean="0"/>
              <a:t>class</a:t>
            </a:r>
            <a:r>
              <a:rPr lang="de-AT" sz="2800" dirty="0" smtClean="0"/>
              <a:t> </a:t>
            </a:r>
            <a:r>
              <a:rPr lang="de-AT" sz="2800" dirty="0" err="1" smtClean="0"/>
              <a:t>and</a:t>
            </a:r>
            <a:r>
              <a:rPr lang="de-AT" sz="2800" dirty="0" smtClean="0"/>
              <a:t> </a:t>
            </a:r>
            <a:r>
              <a:rPr lang="de-AT" sz="2800" dirty="0" err="1" smtClean="0"/>
              <a:t>method</a:t>
            </a:r>
            <a:r>
              <a:rPr lang="de-AT" sz="2800" dirty="0" smtClean="0"/>
              <a:t> </a:t>
            </a:r>
            <a:r>
              <a:rPr lang="de-AT" sz="2800" dirty="0" err="1" smtClean="0"/>
              <a:t>names</a:t>
            </a:r>
            <a:endParaRPr lang="de-AT" sz="2800" dirty="0" smtClean="0"/>
          </a:p>
          <a:p>
            <a:pPr lvl="1"/>
            <a:r>
              <a:rPr lang="de-AT" sz="2400" dirty="0" err="1" smtClean="0"/>
              <a:t>Console</a:t>
            </a:r>
            <a:r>
              <a:rPr lang="de-AT" sz="2400" dirty="0" smtClean="0"/>
              <a:t> </a:t>
            </a:r>
            <a:r>
              <a:rPr lang="de-AT" sz="2400" dirty="0" err="1" smtClean="0"/>
              <a:t>tool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check </a:t>
            </a:r>
            <a:r>
              <a:rPr lang="de-AT" sz="2400" dirty="0" err="1" smtClean="0"/>
              <a:t>conventions</a:t>
            </a:r>
            <a:endParaRPr lang="de-AT" sz="2400" dirty="0" smtClean="0"/>
          </a:p>
          <a:p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lazy-fetching</a:t>
            </a:r>
            <a:r>
              <a:rPr lang="de-AT" sz="2800" dirty="0"/>
              <a:t> </a:t>
            </a:r>
            <a:r>
              <a:rPr lang="de-AT" sz="2800" dirty="0" err="1"/>
              <a:t>possible</a:t>
            </a:r>
            <a:endParaRPr lang="de-AT" sz="2800" dirty="0"/>
          </a:p>
          <a:p>
            <a:r>
              <a:rPr lang="de-AT" sz="2800" dirty="0" smtClean="0"/>
              <a:t>Mapping </a:t>
            </a:r>
            <a:r>
              <a:rPr lang="de-AT" sz="2800" dirty="0" err="1" smtClean="0"/>
              <a:t>circle</a:t>
            </a:r>
            <a:r>
              <a:rPr lang="de-AT" sz="2800" dirty="0" smtClean="0"/>
              <a:t>:</a:t>
            </a:r>
            <a:r>
              <a:rPr lang="de-AT" sz="2400" dirty="0"/>
              <a:t/>
            </a:r>
            <a:br>
              <a:rPr lang="de-AT" sz="2400" dirty="0"/>
            </a:br>
            <a:r>
              <a:rPr lang="de-AT" sz="2400" dirty="0" smtClean="0">
                <a:sym typeface="Wingdings" pitchFamily="2" charset="2"/>
              </a:rPr>
              <a:t> </a:t>
            </a:r>
            <a:r>
              <a:rPr lang="de-AT" sz="2400" dirty="0" err="1" smtClean="0">
                <a:sym typeface="Wingdings" pitchFamily="2" charset="2"/>
              </a:rPr>
              <a:t>Stack</a:t>
            </a:r>
            <a:r>
              <a:rPr lang="de-AT" sz="2400" dirty="0" smtClean="0">
                <a:sym typeface="Wingdings" pitchFamily="2" charset="2"/>
              </a:rPr>
              <a:t> Overflow</a:t>
            </a:r>
            <a:endParaRPr lang="de-AT" sz="2800" dirty="0" smtClean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449419335"/>
              </p:ext>
            </p:extLst>
          </p:nvPr>
        </p:nvGraphicFramePr>
        <p:xfrm>
          <a:off x="3347864" y="3717032"/>
          <a:ext cx="376808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8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Development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First </a:t>
            </a:r>
            <a:r>
              <a:rPr lang="de-AT" dirty="0" err="1" smtClean="0"/>
              <a:t>version</a:t>
            </a:r>
            <a:r>
              <a:rPr lang="de-AT" dirty="0" smtClean="0"/>
              <a:t> </a:t>
            </a:r>
            <a:r>
              <a:rPr lang="de-AT" dirty="0" err="1" smtClean="0"/>
              <a:t>depth</a:t>
            </a:r>
            <a:r>
              <a:rPr lang="de-AT" dirty="0" smtClean="0"/>
              <a:t> limited</a:t>
            </a:r>
          </a:p>
          <a:p>
            <a:pPr lvl="1"/>
            <a:r>
              <a:rPr lang="de-AT" dirty="0" smtClean="0"/>
              <a:t>Same </a:t>
            </a:r>
            <a:r>
              <a:rPr lang="de-AT" dirty="0" err="1" smtClean="0"/>
              <a:t>mapping</a:t>
            </a:r>
            <a:r>
              <a:rPr lang="de-AT" dirty="0" smtClean="0"/>
              <a:t> </a:t>
            </a:r>
            <a:r>
              <a:rPr lang="de-AT" dirty="0" err="1" smtClean="0"/>
              <a:t>several</a:t>
            </a:r>
            <a:r>
              <a:rPr lang="de-AT" dirty="0" smtClean="0"/>
              <a:t> </a:t>
            </a:r>
            <a:r>
              <a:rPr lang="de-AT" dirty="0" err="1" smtClean="0"/>
              <a:t>times</a:t>
            </a:r>
            <a:endParaRPr lang="de-AT" dirty="0" smtClean="0"/>
          </a:p>
          <a:p>
            <a:pPr lvl="1"/>
            <a:r>
              <a:rPr lang="de-AT" dirty="0" smtClean="0"/>
              <a:t>Not all </a:t>
            </a:r>
            <a:r>
              <a:rPr lang="de-AT" dirty="0" err="1" smtClean="0"/>
              <a:t>mappings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done</a:t>
            </a:r>
            <a:endParaRPr lang="de-AT" dirty="0" smtClean="0"/>
          </a:p>
          <a:p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version</a:t>
            </a:r>
            <a:endParaRPr lang="de-AT" dirty="0" smtClean="0"/>
          </a:p>
          <a:p>
            <a:pPr lvl="1"/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mapped</a:t>
            </a:r>
            <a:r>
              <a:rPr lang="de-AT" dirty="0" smtClean="0"/>
              <a:t> </a:t>
            </a:r>
            <a:r>
              <a:rPr lang="de-AT" dirty="0" err="1" smtClean="0"/>
              <a:t>objects</a:t>
            </a:r>
            <a:r>
              <a:rPr lang="de-AT" dirty="0" smtClean="0"/>
              <a:t> in Hash </a:t>
            </a:r>
            <a:r>
              <a:rPr lang="de-AT" dirty="0" err="1" smtClean="0"/>
              <a:t>Map</a:t>
            </a:r>
            <a:endParaRPr lang="de-AT" dirty="0" smtClean="0"/>
          </a:p>
          <a:p>
            <a:pPr lvl="1"/>
            <a:r>
              <a:rPr lang="de-AT" dirty="0" err="1" smtClean="0"/>
              <a:t>About</a:t>
            </a:r>
            <a:r>
              <a:rPr lang="de-AT" dirty="0" smtClean="0"/>
              <a:t> 300 </a:t>
            </a:r>
            <a:r>
              <a:rPr lang="de-AT" dirty="0" err="1" smtClean="0"/>
              <a:t>times</a:t>
            </a:r>
            <a:r>
              <a:rPr lang="de-AT" dirty="0" smtClean="0"/>
              <a:t> </a:t>
            </a:r>
            <a:r>
              <a:rPr lang="de-AT" dirty="0" err="1" smtClean="0"/>
              <a:t>faster</a:t>
            </a:r>
            <a:endParaRPr lang="de-AT" dirty="0" smtClean="0"/>
          </a:p>
          <a:p>
            <a:pPr lvl="1"/>
            <a:r>
              <a:rPr lang="de-AT" dirty="0" smtClean="0"/>
              <a:t>All </a:t>
            </a:r>
            <a:r>
              <a:rPr lang="de-AT" dirty="0" err="1" smtClean="0"/>
              <a:t>mappings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done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21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Functionality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2400" dirty="0" err="1" smtClean="0"/>
              <a:t>Get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class</a:t>
            </a:r>
            <a:r>
              <a:rPr lang="de-AT" sz="2400" dirty="0" smtClean="0"/>
              <a:t> </a:t>
            </a:r>
            <a:r>
              <a:rPr lang="de-AT" sz="2400" dirty="0" err="1" smtClean="0"/>
              <a:t>name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search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equivalent</a:t>
            </a:r>
            <a:endParaRPr lang="de-AT" sz="2400" dirty="0" smtClean="0"/>
          </a:p>
          <a:p>
            <a:pPr lvl="1"/>
            <a:r>
              <a:rPr lang="de-AT" sz="2400" dirty="0" smtClean="0"/>
              <a:t>Customer </a:t>
            </a:r>
            <a:r>
              <a:rPr lang="de-AT" sz="2400" dirty="0" smtClean="0">
                <a:sym typeface="Wingdings" pitchFamily="2" charset="2"/>
              </a:rPr>
              <a:t> </a:t>
            </a:r>
            <a:r>
              <a:rPr lang="de-AT" sz="2400" dirty="0" err="1" smtClean="0">
                <a:sym typeface="Wingdings" pitchFamily="2" charset="2"/>
              </a:rPr>
              <a:t>DBCustomer</a:t>
            </a:r>
            <a:endParaRPr lang="de-AT" sz="2400" dirty="0" smtClean="0">
              <a:sym typeface="Wingdings" pitchFamily="2" charset="2"/>
            </a:endParaRPr>
          </a:p>
          <a:p>
            <a:r>
              <a:rPr lang="de-AT" sz="2400" dirty="0" smtClean="0">
                <a:sym typeface="Wingdings" pitchFamily="2" charset="2"/>
              </a:rPr>
              <a:t>Save </a:t>
            </a:r>
            <a:r>
              <a:rPr lang="de-AT" sz="2400" dirty="0" err="1" smtClean="0">
                <a:sym typeface="Wingdings" pitchFamily="2" charset="2"/>
              </a:rPr>
              <a:t>the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new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object</a:t>
            </a:r>
            <a:endParaRPr lang="de-AT" sz="2400" dirty="0" smtClean="0">
              <a:sym typeface="Wingdings" pitchFamily="2" charset="2"/>
            </a:endParaRPr>
          </a:p>
          <a:p>
            <a:r>
              <a:rPr lang="de-AT" sz="2400" dirty="0" smtClean="0">
                <a:sym typeface="Wingdings" pitchFamily="2" charset="2"/>
              </a:rPr>
              <a:t>Find </a:t>
            </a:r>
            <a:r>
              <a:rPr lang="de-AT" sz="2400" dirty="0" err="1" smtClean="0">
                <a:sym typeface="Wingdings" pitchFamily="2" charset="2"/>
              </a:rPr>
              <a:t>setter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methods</a:t>
            </a:r>
            <a:r>
              <a:rPr lang="de-AT" sz="2400" dirty="0" smtClean="0">
                <a:sym typeface="Wingdings" pitchFamily="2" charset="2"/>
              </a:rPr>
              <a:t> in </a:t>
            </a:r>
            <a:r>
              <a:rPr lang="de-AT" sz="2400" dirty="0" err="1" smtClean="0">
                <a:sym typeface="Wingdings" pitchFamily="2" charset="2"/>
              </a:rPr>
              <a:t>new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object</a:t>
            </a:r>
            <a:endParaRPr lang="de-AT" sz="2400" dirty="0" smtClean="0">
              <a:sym typeface="Wingdings" pitchFamily="2" charset="2"/>
            </a:endParaRPr>
          </a:p>
          <a:p>
            <a:r>
              <a:rPr lang="de-AT" sz="2400" dirty="0" smtClean="0">
                <a:sym typeface="Wingdings" pitchFamily="2" charset="2"/>
              </a:rPr>
              <a:t>Search </a:t>
            </a:r>
            <a:r>
              <a:rPr lang="de-AT" sz="2400" dirty="0" err="1" smtClean="0">
                <a:sym typeface="Wingdings" pitchFamily="2" charset="2"/>
              </a:rPr>
              <a:t>for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the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appendant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getter</a:t>
            </a:r>
            <a:r>
              <a:rPr lang="de-AT" sz="2400" dirty="0" smtClean="0">
                <a:sym typeface="Wingdings" pitchFamily="2" charset="2"/>
              </a:rPr>
              <a:t> in </a:t>
            </a:r>
            <a:r>
              <a:rPr lang="de-AT" sz="2400" dirty="0" err="1" smtClean="0">
                <a:sym typeface="Wingdings" pitchFamily="2" charset="2"/>
              </a:rPr>
              <a:t>old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object</a:t>
            </a:r>
            <a:endParaRPr lang="de-AT" sz="2400" dirty="0" smtClean="0">
              <a:sym typeface="Wingdings" pitchFamily="2" charset="2"/>
            </a:endParaRPr>
          </a:p>
          <a:p>
            <a:pPr lvl="1"/>
            <a:r>
              <a:rPr lang="de-AT" sz="2400" dirty="0" err="1" smtClean="0">
                <a:sym typeface="Wingdings" pitchFamily="2" charset="2"/>
              </a:rPr>
              <a:t>setFirstName</a:t>
            </a:r>
            <a:r>
              <a:rPr lang="de-AT" sz="2400" dirty="0" smtClean="0">
                <a:sym typeface="Wingdings" pitchFamily="2" charset="2"/>
              </a:rPr>
              <a:t>()  </a:t>
            </a:r>
            <a:r>
              <a:rPr lang="de-AT" sz="2400" dirty="0" err="1" smtClean="0">
                <a:sym typeface="Wingdings" pitchFamily="2" charset="2"/>
              </a:rPr>
              <a:t>getFirstName</a:t>
            </a:r>
            <a:r>
              <a:rPr lang="de-AT" sz="2400" dirty="0" smtClean="0">
                <a:sym typeface="Wingdings" pitchFamily="2" charset="2"/>
              </a:rPr>
              <a:t>()</a:t>
            </a:r>
          </a:p>
          <a:p>
            <a:pPr lvl="1"/>
            <a:r>
              <a:rPr lang="de-AT" sz="2400" dirty="0" err="1" smtClean="0">
                <a:sym typeface="Wingdings" pitchFamily="2" charset="2"/>
              </a:rPr>
              <a:t>Is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model</a:t>
            </a:r>
            <a:r>
              <a:rPr lang="de-AT" sz="2400" dirty="0" smtClean="0">
                <a:sym typeface="Wingdings" pitchFamily="2" charset="2"/>
              </a:rPr>
              <a:t> </a:t>
            </a:r>
            <a:r>
              <a:rPr lang="de-AT" sz="2400" dirty="0" err="1" smtClean="0">
                <a:sym typeface="Wingdings" pitchFamily="2" charset="2"/>
              </a:rPr>
              <a:t>object</a:t>
            </a:r>
            <a:r>
              <a:rPr lang="de-AT" sz="2400" dirty="0" smtClean="0">
                <a:sym typeface="Wingdings" pitchFamily="2" charset="2"/>
              </a:rPr>
              <a:t>?</a:t>
            </a:r>
          </a:p>
          <a:p>
            <a:pPr lvl="2"/>
            <a:r>
              <a:rPr lang="de-AT" sz="2000" dirty="0" smtClean="0">
                <a:sym typeface="Wingdings" pitchFamily="2" charset="2"/>
              </a:rPr>
              <a:t>Yes:</a:t>
            </a:r>
          </a:p>
          <a:p>
            <a:pPr lvl="3"/>
            <a:r>
              <a:rPr lang="de-AT" sz="1600" dirty="0" err="1" smtClean="0">
                <a:sym typeface="Wingdings" pitchFamily="2" charset="2"/>
              </a:rPr>
              <a:t>Use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already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saved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object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if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possible</a:t>
            </a:r>
            <a:endParaRPr lang="de-AT" sz="1600" dirty="0" smtClean="0">
              <a:sym typeface="Wingdings" pitchFamily="2" charset="2"/>
            </a:endParaRPr>
          </a:p>
          <a:p>
            <a:pPr lvl="3"/>
            <a:r>
              <a:rPr lang="de-AT" sz="1600" dirty="0" err="1" smtClean="0">
                <a:sym typeface="Wingdings" pitchFamily="2" charset="2"/>
              </a:rPr>
              <a:t>Map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the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object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otherwise</a:t>
            </a:r>
            <a:endParaRPr lang="de-AT" sz="1600" dirty="0" smtClean="0">
              <a:sym typeface="Wingdings" pitchFamily="2" charset="2"/>
            </a:endParaRPr>
          </a:p>
          <a:p>
            <a:pPr lvl="2"/>
            <a:r>
              <a:rPr lang="de-AT" sz="2000" dirty="0" err="1" smtClean="0">
                <a:sym typeface="Wingdings" pitchFamily="2" charset="2"/>
              </a:rPr>
              <a:t>No</a:t>
            </a:r>
            <a:r>
              <a:rPr lang="de-AT" sz="2000" dirty="0" smtClean="0">
                <a:sym typeface="Wingdings" pitchFamily="2" charset="2"/>
              </a:rPr>
              <a:t>:</a:t>
            </a:r>
          </a:p>
          <a:p>
            <a:pPr lvl="3"/>
            <a:r>
              <a:rPr lang="de-AT" sz="1600" dirty="0" err="1" smtClean="0">
                <a:sym typeface="Wingdings" pitchFamily="2" charset="2"/>
              </a:rPr>
              <a:t>Invoke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setter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with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result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from</a:t>
            </a:r>
            <a:r>
              <a:rPr lang="de-AT" sz="1600" dirty="0" smtClean="0">
                <a:sym typeface="Wingdings" pitchFamily="2" charset="2"/>
              </a:rPr>
              <a:t> </a:t>
            </a:r>
            <a:r>
              <a:rPr lang="de-AT" sz="1600" dirty="0" err="1" smtClean="0">
                <a:sym typeface="Wingdings" pitchFamily="2" charset="2"/>
              </a:rPr>
              <a:t>getter</a:t>
            </a:r>
            <a:endParaRPr lang="de-AT" sz="16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16123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Microsoft Office PowerPoint</Application>
  <PresentationFormat>Bildschirmpräsentation (4:3)</PresentationFormat>
  <Paragraphs>114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- an overview</vt:lpstr>
      <vt:lpstr>Advantages</vt:lpstr>
      <vt:lpstr>Transactions</vt:lpstr>
      <vt:lpstr>Mapping done by Annotations</vt:lpstr>
      <vt:lpstr>Dynamic Mapper</vt:lpstr>
      <vt:lpstr>Benefits</vt:lpstr>
      <vt:lpstr>Pitfalls and requirements</vt:lpstr>
      <vt:lpstr>Development</vt:lpstr>
      <vt:lpstr>Functionality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Dunst</dc:creator>
  <cp:lastModifiedBy>Dunst</cp:lastModifiedBy>
  <cp:revision>14</cp:revision>
  <dcterms:created xsi:type="dcterms:W3CDTF">2012-06-07T13:58:08Z</dcterms:created>
  <dcterms:modified xsi:type="dcterms:W3CDTF">2012-06-07T15:55:17Z</dcterms:modified>
</cp:coreProperties>
</file>