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86" r:id="rId4"/>
    <p:sldId id="287" r:id="rId5"/>
    <p:sldId id="289" r:id="rId6"/>
    <p:sldId id="290" r:id="rId7"/>
    <p:sldId id="291" r:id="rId8"/>
    <p:sldId id="258" r:id="rId9"/>
    <p:sldId id="259" r:id="rId10"/>
    <p:sldId id="260" r:id="rId11"/>
    <p:sldId id="261" r:id="rId12"/>
    <p:sldId id="265" r:id="rId13"/>
    <p:sldId id="266" r:id="rId14"/>
    <p:sldId id="267" r:id="rId15"/>
    <p:sldId id="268" r:id="rId16"/>
    <p:sldId id="269" r:id="rId17"/>
    <p:sldId id="262" r:id="rId18"/>
    <p:sldId id="263" r:id="rId19"/>
    <p:sldId id="264" r:id="rId20"/>
    <p:sldId id="270" r:id="rId21"/>
    <p:sldId id="283" r:id="rId22"/>
    <p:sldId id="271" r:id="rId23"/>
    <p:sldId id="272" r:id="rId24"/>
    <p:sldId id="275" r:id="rId25"/>
    <p:sldId id="276" r:id="rId26"/>
    <p:sldId id="277" r:id="rId27"/>
    <p:sldId id="282" r:id="rId28"/>
    <p:sldId id="292" r:id="rId29"/>
    <p:sldId id="293" r:id="rId30"/>
    <p:sldId id="288" r:id="rId31"/>
    <p:sldId id="280" r:id="rId32"/>
    <p:sldId id="284" r:id="rId33"/>
    <p:sldId id="285" r:id="rId3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8273" autoAdjust="0"/>
  </p:normalViewPr>
  <p:slideViewPr>
    <p:cSldViewPr>
      <p:cViewPr>
        <p:scale>
          <a:sx n="100" d="100"/>
          <a:sy n="100" d="100"/>
        </p:scale>
        <p:origin x="-1104" y="360"/>
      </p:cViewPr>
      <p:guideLst>
        <p:guide orient="horz" pos="2160"/>
        <p:guide pos="2880"/>
      </p:guideLst>
    </p:cSldViewPr>
  </p:slideViewPr>
  <p:outlineViewPr>
    <p:cViewPr>
      <p:scale>
        <a:sx n="33" d="100"/>
        <a:sy n="33" d="100"/>
      </p:scale>
      <p:origin x="0" y="100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10/06/2012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10</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62E8B2-88E8-4468-8B70-FDE4F78088B5}" type="slidenum">
              <a:rPr lang="de-DE"/>
              <a:pPr/>
              <a:t>11</a:t>
            </a:fld>
            <a:endParaRPr lang="de-DE"/>
          </a:p>
        </p:txBody>
      </p:sp>
      <p:sp>
        <p:nvSpPr>
          <p:cNvPr id="6553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Codeausschnitt zur Auflockerung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14</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HQL or criteria queries</a:t>
            </a:r>
            <a:r>
              <a:rPr lang="en-GB" baseline="0" dirty="0" smtClean="0"/>
              <a:t> </a:t>
            </a:r>
            <a:r>
              <a:rPr lang="en-GB" baseline="0" dirty="0" smtClean="0">
                <a:sym typeface="Wingdings" pitchFamily="2" charset="2"/>
              </a:rPr>
              <a:t> </a:t>
            </a:r>
            <a:r>
              <a:rPr lang="en-GB" baseline="0" dirty="0" err="1" smtClean="0">
                <a:sym typeface="Wingdings" pitchFamily="2" charset="2"/>
              </a:rPr>
              <a:t>Vorteile</a:t>
            </a:r>
            <a:r>
              <a:rPr lang="en-GB" baseline="0" dirty="0" smtClean="0">
                <a:sym typeface="Wingdings" pitchFamily="2" charset="2"/>
              </a:rPr>
              <a:t> (Design </a:t>
            </a:r>
            <a:r>
              <a:rPr lang="en-GB" baseline="0" dirty="0" err="1" smtClean="0">
                <a:sym typeface="Wingdings" pitchFamily="2" charset="2"/>
              </a:rPr>
              <a:t>Doku</a:t>
            </a:r>
            <a:r>
              <a:rPr lang="en-GB" baseline="0" dirty="0" smtClean="0">
                <a:sym typeface="Wingdings" pitchFamily="2" charset="2"/>
              </a:rPr>
              <a:t>)</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Schaut</a:t>
            </a:r>
            <a:r>
              <a:rPr lang="de-AT" baseline="0" dirty="0" smtClean="0"/>
              <a:t> unübersichtlich aus! Eventuell nur ein Pfeil anstatt den vielen.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Diagramm</a:t>
            </a:r>
            <a:r>
              <a:rPr lang="de-AT" baseline="0" dirty="0" smtClean="0"/>
              <a:t> erstellen?</a:t>
            </a:r>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20</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Diagramm übersetzen? Notwendig? Nur </a:t>
            </a:r>
            <a:r>
              <a:rPr lang="de-AT" dirty="0" err="1" smtClean="0"/>
              <a:t>states</a:t>
            </a:r>
            <a:r>
              <a:rPr lang="de-AT" dirty="0" smtClean="0"/>
              <a:t>, dafür größer?</a:t>
            </a:r>
          </a:p>
          <a:p>
            <a:endParaRPr lang="de-AT" dirty="0" smtClean="0"/>
          </a:p>
          <a:p>
            <a:r>
              <a:rPr lang="de-AT" dirty="0" smtClean="0"/>
              <a:t>The </a:t>
            </a:r>
            <a:r>
              <a:rPr lang="de-AT" dirty="0" err="1" smtClean="0"/>
              <a:t>creation</a:t>
            </a:r>
            <a:r>
              <a:rPr lang="de-AT" dirty="0" smtClean="0"/>
              <a:t> </a:t>
            </a:r>
            <a:r>
              <a:rPr lang="de-AT" dirty="0" err="1" smtClean="0"/>
              <a:t>of</a:t>
            </a:r>
            <a:r>
              <a:rPr lang="de-AT" dirty="0" smtClean="0"/>
              <a:t> </a:t>
            </a:r>
            <a:r>
              <a:rPr lang="de-AT" dirty="0" err="1" smtClean="0"/>
              <a:t>invoices</a:t>
            </a:r>
            <a:r>
              <a:rPr lang="de-AT" baseline="0" dirty="0" smtClean="0"/>
              <a:t> </a:t>
            </a:r>
            <a:r>
              <a:rPr lang="de-AT" baseline="0" dirty="0" err="1" smtClean="0"/>
              <a:t>needs</a:t>
            </a:r>
            <a:r>
              <a:rPr lang="de-AT" baseline="0" dirty="0" smtClean="0"/>
              <a:t> </a:t>
            </a:r>
            <a:r>
              <a:rPr lang="de-AT" baseline="0" dirty="0" err="1" smtClean="0"/>
              <a:t>four</a:t>
            </a:r>
            <a:r>
              <a:rPr lang="de-AT" baseline="0" dirty="0" smtClean="0"/>
              <a:t> </a:t>
            </a:r>
            <a:r>
              <a:rPr lang="de-AT" baseline="0" dirty="0" err="1" smtClean="0"/>
              <a:t>or</a:t>
            </a:r>
            <a:r>
              <a:rPr lang="de-AT" baseline="0" dirty="0" smtClean="0"/>
              <a:t> </a:t>
            </a:r>
            <a:r>
              <a:rPr lang="de-AT" baseline="0" dirty="0" err="1" smtClean="0"/>
              <a:t>five</a:t>
            </a:r>
            <a:r>
              <a:rPr lang="de-AT" baseline="0" dirty="0" smtClean="0"/>
              <a:t> </a:t>
            </a:r>
            <a:r>
              <a:rPr lang="de-AT" baseline="0" dirty="0" err="1" smtClean="0"/>
              <a:t>steps</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need</a:t>
            </a:r>
            <a:r>
              <a:rPr lang="de-AT" baseline="0" dirty="0" smtClean="0"/>
              <a:t> </a:t>
            </a:r>
            <a:r>
              <a:rPr lang="de-AT" baseline="0" dirty="0" err="1" smtClean="0"/>
              <a:t>of</a:t>
            </a:r>
            <a:r>
              <a:rPr lang="de-AT" baseline="0" dirty="0" smtClean="0"/>
              <a:t> </a:t>
            </a:r>
            <a:r>
              <a:rPr lang="de-AT" baseline="0" dirty="0" err="1" smtClean="0"/>
              <a:t>splitting</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a:t>
            </a:r>
          </a:p>
          <a:p>
            <a:r>
              <a:rPr lang="de-AT" baseline="0" dirty="0" err="1" smtClean="0"/>
              <a:t>Each</a:t>
            </a:r>
            <a:r>
              <a:rPr lang="de-AT" baseline="0" dirty="0" smtClean="0"/>
              <a:t> </a:t>
            </a:r>
            <a:r>
              <a:rPr lang="de-AT" baseline="0" dirty="0" err="1" smtClean="0"/>
              <a:t>step</a:t>
            </a:r>
            <a:r>
              <a:rPr lang="de-AT" baseline="0" dirty="0" smtClean="0"/>
              <a:t> </a:t>
            </a:r>
            <a:r>
              <a:rPr lang="de-AT" baseline="0" dirty="0" err="1" smtClean="0"/>
              <a:t>provides</a:t>
            </a:r>
            <a:r>
              <a:rPr lang="de-AT" baseline="0" dirty="0" smtClean="0"/>
              <a:t> different </a:t>
            </a:r>
            <a:r>
              <a:rPr lang="de-AT" baseline="0" dirty="0" err="1" smtClean="0"/>
              <a:t>functionalities</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you</a:t>
            </a:r>
            <a:r>
              <a:rPr lang="de-AT" baseline="0" dirty="0" smtClean="0"/>
              <a:t> </a:t>
            </a:r>
            <a:r>
              <a:rPr lang="de-AT" baseline="0" dirty="0" err="1" smtClean="0"/>
              <a:t>want</a:t>
            </a:r>
            <a:r>
              <a:rPr lang="de-AT" baseline="0" dirty="0" smtClean="0"/>
              <a:t> </a:t>
            </a:r>
            <a:r>
              <a:rPr lang="de-AT" baseline="0" dirty="0" err="1" smtClean="0"/>
              <a:t>to</a:t>
            </a:r>
            <a:r>
              <a:rPr lang="de-AT" baseline="0" dirty="0" smtClean="0"/>
              <a:t> </a:t>
            </a:r>
            <a:r>
              <a:rPr lang="de-AT" baseline="0" dirty="0" err="1" smtClean="0"/>
              <a:t>go</a:t>
            </a:r>
            <a:r>
              <a:rPr lang="de-AT" baseline="0" dirty="0" smtClean="0"/>
              <a:t> on,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saves</a:t>
            </a:r>
            <a:r>
              <a:rPr lang="de-AT" baseline="0" dirty="0" smtClean="0"/>
              <a:t> </a:t>
            </a:r>
            <a:r>
              <a:rPr lang="de-AT" baseline="0" dirty="0" err="1" smtClean="0"/>
              <a:t>the</a:t>
            </a:r>
            <a:r>
              <a:rPr lang="de-AT" baseline="0" dirty="0" smtClean="0"/>
              <a:t> </a:t>
            </a:r>
            <a:r>
              <a:rPr lang="de-AT" baseline="0" dirty="0" err="1" smtClean="0"/>
              <a:t>changed</a:t>
            </a:r>
            <a:r>
              <a:rPr lang="de-AT" baseline="0" dirty="0" smtClean="0"/>
              <a:t> </a:t>
            </a:r>
            <a:r>
              <a:rPr lang="de-AT" baseline="0" dirty="0" err="1" smtClean="0"/>
              <a:t>data</a:t>
            </a:r>
            <a:r>
              <a:rPr lang="de-AT" baseline="0" dirty="0" smtClean="0"/>
              <a:t> </a:t>
            </a:r>
            <a:r>
              <a:rPr lang="de-AT" baseline="0" dirty="0" err="1" smtClean="0"/>
              <a:t>and</a:t>
            </a:r>
            <a:r>
              <a:rPr lang="de-AT" baseline="0" dirty="0" smtClean="0"/>
              <a:t> </a:t>
            </a:r>
            <a:r>
              <a:rPr lang="de-AT" baseline="0" dirty="0" err="1" smtClean="0"/>
              <a:t>initializes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a:t>
            </a:r>
          </a:p>
          <a:p>
            <a:r>
              <a:rPr lang="de-AT" baseline="0" dirty="0" err="1" smtClean="0"/>
              <a:t>When</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gets</a:t>
            </a:r>
            <a:r>
              <a:rPr lang="de-AT" baseline="0" dirty="0" smtClean="0"/>
              <a:t> </a:t>
            </a:r>
            <a:r>
              <a:rPr lang="de-AT" baseline="0" dirty="0" err="1" smtClean="0"/>
              <a:t>paid</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depends</a:t>
            </a:r>
            <a:r>
              <a:rPr lang="de-AT" baseline="0" dirty="0" smtClean="0"/>
              <a:t> on </a:t>
            </a:r>
            <a:r>
              <a:rPr lang="de-AT" baseline="0" dirty="0" err="1" smtClean="0"/>
              <a:t>wheter</a:t>
            </a:r>
            <a:r>
              <a:rPr lang="de-AT" baseline="0" dirty="0" smtClean="0"/>
              <a:t> all </a:t>
            </a:r>
            <a:r>
              <a:rPr lang="de-AT" baseline="0" dirty="0" err="1" smtClean="0"/>
              <a:t>items</a:t>
            </a:r>
            <a:r>
              <a:rPr lang="de-AT" baseline="0" dirty="0" smtClean="0"/>
              <a:t> </a:t>
            </a:r>
            <a:r>
              <a:rPr lang="de-AT" baseline="0" dirty="0" err="1" smtClean="0"/>
              <a:t>are</a:t>
            </a:r>
            <a:r>
              <a:rPr lang="de-AT" baseline="0" dirty="0" smtClean="0"/>
              <a:t> </a:t>
            </a:r>
            <a:r>
              <a:rPr lang="de-AT" baseline="0" dirty="0" err="1" smtClean="0"/>
              <a:t>paid</a:t>
            </a:r>
            <a:r>
              <a:rPr lang="de-AT" baseline="0" dirty="0" smtClean="0"/>
              <a:t> </a:t>
            </a:r>
            <a:r>
              <a:rPr lang="de-AT" baseline="0" dirty="0" err="1" smtClean="0"/>
              <a:t>or</a:t>
            </a:r>
            <a:r>
              <a:rPr lang="de-AT" baseline="0" dirty="0" smtClean="0"/>
              <a:t> not. </a:t>
            </a:r>
            <a:r>
              <a:rPr lang="de-AT" baseline="0" dirty="0" err="1" smtClean="0"/>
              <a:t>If</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„open“ </a:t>
            </a:r>
            <a:r>
              <a:rPr lang="de-AT" baseline="0" dirty="0" err="1" smtClean="0"/>
              <a:t>items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 </a:t>
            </a:r>
            <a:r>
              <a:rPr lang="de-AT" baseline="0" dirty="0" err="1" smtClean="0"/>
              <a:t>is</a:t>
            </a:r>
            <a:r>
              <a:rPr lang="de-AT" baseline="0" dirty="0" smtClean="0"/>
              <a:t> </a:t>
            </a:r>
            <a:r>
              <a:rPr lang="de-AT" baseline="0" dirty="0" err="1" smtClean="0"/>
              <a:t>the</a:t>
            </a:r>
            <a:r>
              <a:rPr lang="de-AT" baseline="0" dirty="0" smtClean="0"/>
              <a:t> intermediate </a:t>
            </a:r>
            <a:r>
              <a:rPr lang="de-AT" baseline="0" dirty="0" err="1" smtClean="0"/>
              <a:t>invoice</a:t>
            </a:r>
            <a:r>
              <a:rPr lang="de-AT" baseline="0" dirty="0" smtClean="0"/>
              <a:t> </a:t>
            </a:r>
            <a:r>
              <a:rPr lang="de-AT" baseline="0" dirty="0" err="1" smtClean="0"/>
              <a:t>state</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go</a:t>
            </a:r>
            <a:r>
              <a:rPr lang="de-AT" baseline="0" dirty="0" smtClean="0"/>
              <a:t> back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search</a:t>
            </a:r>
            <a:r>
              <a:rPr lang="de-AT" baseline="0" dirty="0" smtClean="0"/>
              <a:t> </a:t>
            </a:r>
            <a:r>
              <a:rPr lang="de-AT" baseline="0" dirty="0" err="1" smtClean="0"/>
              <a:t>state</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different </a:t>
            </a:r>
            <a:r>
              <a:rPr lang="en-GB" dirty="0" smtClean="0"/>
              <a:t>Accommodation </a:t>
            </a:r>
            <a:r>
              <a:rPr lang="de-AT" baseline="0" dirty="0" smtClean="0"/>
              <a:t>s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searched</a:t>
            </a:r>
            <a:r>
              <a:rPr lang="de-AT" baseline="0" dirty="0" smtClean="0"/>
              <a:t> </a:t>
            </a:r>
            <a:r>
              <a:rPr lang="de-AT" baseline="0" dirty="0" err="1" smtClean="0"/>
              <a:t>and</a:t>
            </a:r>
            <a:r>
              <a:rPr lang="de-AT" baseline="0" dirty="0" smtClean="0"/>
              <a:t> </a:t>
            </a:r>
            <a:r>
              <a:rPr lang="de-AT" baseline="0" dirty="0" err="1" smtClean="0"/>
              <a:t>selected</a:t>
            </a:r>
            <a:r>
              <a:rPr lang="de-AT" baseline="0" dirty="0" smtClean="0"/>
              <a:t>.</a:t>
            </a:r>
          </a:p>
          <a:p>
            <a:r>
              <a:rPr lang="de-AT" baseline="0" dirty="0" smtClean="0"/>
              <a:t>The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helps</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guarantee</a:t>
            </a:r>
            <a:r>
              <a:rPr lang="de-AT" baseline="0" dirty="0" smtClean="0"/>
              <a:t> </a:t>
            </a:r>
            <a:r>
              <a:rPr lang="de-AT" baseline="0" dirty="0" err="1" smtClean="0"/>
              <a:t>that</a:t>
            </a:r>
            <a:r>
              <a:rPr lang="de-AT" baseline="0" dirty="0" smtClean="0"/>
              <a:t> </a:t>
            </a:r>
            <a:r>
              <a:rPr lang="de-AT" baseline="0" dirty="0" err="1" smtClean="0"/>
              <a:t>we</a:t>
            </a:r>
            <a:r>
              <a:rPr lang="de-AT" baseline="0" dirty="0" smtClean="0"/>
              <a:t> </a:t>
            </a:r>
            <a:r>
              <a:rPr lang="de-AT" baseline="0" dirty="0" err="1" smtClean="0"/>
              <a:t>are</a:t>
            </a:r>
            <a:r>
              <a:rPr lang="de-AT" baseline="0" dirty="0" smtClean="0"/>
              <a:t> not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call</a:t>
            </a:r>
            <a:r>
              <a:rPr lang="de-AT" baseline="0" dirty="0" smtClean="0"/>
              <a:t> </a:t>
            </a:r>
            <a:r>
              <a:rPr lang="de-AT" baseline="0" dirty="0" err="1" smtClean="0"/>
              <a:t>methods</a:t>
            </a:r>
            <a:r>
              <a:rPr lang="de-AT" baseline="0" dirty="0" smtClean="0"/>
              <a:t>, </a:t>
            </a:r>
            <a:r>
              <a:rPr lang="de-AT" baseline="0" dirty="0" err="1" smtClean="0"/>
              <a:t>which</a:t>
            </a:r>
            <a:r>
              <a:rPr lang="de-AT" baseline="0" dirty="0" smtClean="0"/>
              <a:t> </a:t>
            </a:r>
            <a:r>
              <a:rPr lang="de-AT" baseline="0" dirty="0" err="1" smtClean="0"/>
              <a:t>shouldn‘t</a:t>
            </a:r>
            <a:r>
              <a:rPr lang="de-AT" baseline="0" dirty="0" smtClean="0"/>
              <a:t> </a:t>
            </a:r>
            <a:r>
              <a:rPr lang="de-AT" baseline="0" dirty="0" err="1" smtClean="0"/>
              <a:t>be</a:t>
            </a:r>
            <a:r>
              <a:rPr lang="de-AT" baseline="0" dirty="0" smtClean="0"/>
              <a:t> </a:t>
            </a:r>
            <a:r>
              <a:rPr lang="de-AT" baseline="0" dirty="0" err="1" smtClean="0"/>
              <a:t>accessible</a:t>
            </a:r>
            <a:r>
              <a:rPr lang="de-AT" baseline="0" dirty="0" smtClean="0"/>
              <a:t> in different </a:t>
            </a:r>
            <a:r>
              <a:rPr lang="de-AT" baseline="0" dirty="0" err="1" smtClean="0"/>
              <a:t>cases</a:t>
            </a:r>
            <a:r>
              <a:rPr lang="de-AT" baseline="0" dirty="0" smtClean="0"/>
              <a:t> </a:t>
            </a:r>
            <a:r>
              <a:rPr lang="de-AT" baseline="0" dirty="0" err="1" smtClean="0"/>
              <a:t>and</a:t>
            </a:r>
            <a:r>
              <a:rPr lang="de-AT" baseline="0" dirty="0" smtClean="0"/>
              <a:t> also </a:t>
            </a:r>
            <a:r>
              <a:rPr lang="de-AT" baseline="0" dirty="0" err="1" smtClean="0"/>
              <a:t>manages</a:t>
            </a:r>
            <a:r>
              <a:rPr lang="de-AT" baseline="0" dirty="0" smtClean="0"/>
              <a:t>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use</a:t>
            </a:r>
            <a:r>
              <a:rPr lang="de-AT" baseline="0" dirty="0" smtClean="0"/>
              <a:t> </a:t>
            </a:r>
            <a:r>
              <a:rPr lang="de-AT" baseline="0" dirty="0" err="1" smtClean="0"/>
              <a:t>case</a:t>
            </a:r>
            <a:r>
              <a:rPr lang="de-AT" baseline="0" dirty="0" smtClean="0"/>
              <a:t>.</a:t>
            </a:r>
            <a:endParaRPr lang="de-AT" dirty="0" smtClean="0"/>
          </a:p>
        </p:txBody>
      </p:sp>
      <p:sp>
        <p:nvSpPr>
          <p:cNvPr id="4" name="Foliennummernplatzhalter 3"/>
          <p:cNvSpPr>
            <a:spLocks noGrp="1"/>
          </p:cNvSpPr>
          <p:nvPr>
            <p:ph type="sldNum" sz="quarter" idx="10"/>
          </p:nvPr>
        </p:nvSpPr>
        <p:spPr/>
        <p:txBody>
          <a:bodyPr/>
          <a:lstStyle/>
          <a:p>
            <a:fld id="{0FCCB273-3FCC-4BAE-AC2F-A278774C5B5F}" type="slidenum">
              <a:rPr lang="de-AT" smtClean="0"/>
              <a:t>22</a:t>
            </a:fld>
            <a:endParaRPr lang="de-AT"/>
          </a:p>
        </p:txBody>
      </p:sp>
    </p:spTree>
    <p:extLst>
      <p:ext uri="{BB962C8B-B14F-4D97-AF65-F5344CB8AC3E}">
        <p14:creationId xmlns:p14="http://schemas.microsoft.com/office/powerpoint/2010/main" val="2978896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r>
              <a:rPr lang="en-US" baseline="0" noProof="0" dirty="0" smtClean="0">
                <a:sym typeface="Wingdings" pitchFamily="2" charset="2"/>
              </a:rPr>
              <a:t>THE Java GUI Framework </a:t>
            </a:r>
          </a:p>
          <a:p>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r>
              <a:rPr lang="en-US" baseline="0" noProof="0" dirty="0" smtClean="0">
                <a:sym typeface="Wingdings" pitchFamily="2" charset="2"/>
              </a:rPr>
              <a:t>Extensible (own tables for </a:t>
            </a:r>
            <a:r>
              <a:rPr lang="en-GB" dirty="0" smtClean="0"/>
              <a:t>Accommodation </a:t>
            </a:r>
            <a:r>
              <a:rPr lang="en-US" baseline="0" noProof="0" dirty="0" smtClean="0">
                <a:sym typeface="Wingdings" pitchFamily="2" charset="2"/>
              </a:rPr>
              <a:t>etc.)</a:t>
            </a:r>
          </a:p>
          <a:p>
            <a:r>
              <a:rPr lang="en-US" baseline="0" noProof="0" dirty="0" smtClean="0">
                <a:sym typeface="Wingdings" pitchFamily="2" charset="2"/>
              </a:rPr>
              <a:t>Tab view</a:t>
            </a:r>
            <a:endParaRPr lang="en-US" noProof="0" dirty="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Warum </a:t>
            </a:r>
            <a:r>
              <a:rPr lang="de-AT" dirty="0" err="1" smtClean="0"/>
              <a:t>jsf</a:t>
            </a:r>
            <a:r>
              <a:rPr lang="de-AT" dirty="0" smtClean="0"/>
              <a:t>, </a:t>
            </a:r>
            <a:r>
              <a:rPr lang="de-AT" dirty="0" err="1" smtClean="0"/>
              <a:t>vorteile</a:t>
            </a:r>
            <a:r>
              <a:rPr lang="de-AT" dirty="0" smtClean="0"/>
              <a:t> für uns, für Auftraggeber</a:t>
            </a:r>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Vorteile </a:t>
            </a:r>
            <a:r>
              <a:rPr lang="de-AT" baseline="0" dirty="0" smtClean="0"/>
              <a:t>Formular</a:t>
            </a:r>
            <a:endParaRPr lang="de-AT" dirty="0" smtClean="0"/>
          </a:p>
          <a:p>
            <a:endParaRPr lang="de-AT" dirty="0" smtClean="0"/>
          </a:p>
          <a:p>
            <a:r>
              <a:rPr lang="de-AT" dirty="0" smtClean="0"/>
              <a:t>Probleme</a:t>
            </a:r>
            <a:r>
              <a:rPr lang="de-AT" baseline="0" dirty="0" smtClean="0"/>
              <a:t> und Lösungen</a:t>
            </a:r>
          </a:p>
          <a:p>
            <a:r>
              <a:rPr lang="de-AT" baseline="0" dirty="0" smtClean="0"/>
              <a:t>Ajax: </a:t>
            </a:r>
          </a:p>
          <a:p>
            <a:r>
              <a:rPr lang="de-AT" baseline="0" dirty="0" smtClean="0"/>
              <a:t>Validierung?</a:t>
            </a:r>
          </a:p>
          <a:p>
            <a:endParaRPr lang="de-AT" dirty="0" smtClean="0"/>
          </a:p>
          <a:p>
            <a:r>
              <a:rPr lang="de-AT" dirty="0" smtClean="0"/>
              <a:t>This codesample </a:t>
            </a:r>
            <a:r>
              <a:rPr lang="de-AT" dirty="0" err="1" smtClean="0"/>
              <a:t>shows</a:t>
            </a:r>
            <a:r>
              <a:rPr lang="de-AT" dirty="0" smtClean="0"/>
              <a:t> </a:t>
            </a:r>
            <a:r>
              <a:rPr lang="de-AT" dirty="0" err="1" smtClean="0"/>
              <a:t>how</a:t>
            </a:r>
            <a:r>
              <a:rPr lang="de-AT" dirty="0" smtClean="0"/>
              <a:t> easy </a:t>
            </a:r>
            <a:r>
              <a:rPr lang="de-AT" dirty="0" err="1" smtClean="0"/>
              <a:t>it</a:t>
            </a:r>
            <a:r>
              <a:rPr lang="de-AT" dirty="0" smtClean="0"/>
              <a:t> </a:t>
            </a:r>
            <a:r>
              <a:rPr lang="de-AT" dirty="0" err="1" smtClean="0"/>
              <a:t>is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ajax</a:t>
            </a:r>
            <a:r>
              <a:rPr lang="de-AT" baseline="0" dirty="0" smtClean="0"/>
              <a:t> </a:t>
            </a:r>
            <a:r>
              <a:rPr lang="de-AT" baseline="0" dirty="0" err="1" smtClean="0"/>
              <a:t>with</a:t>
            </a:r>
            <a:r>
              <a:rPr lang="de-AT" baseline="0" dirty="0" smtClean="0"/>
              <a:t> </a:t>
            </a:r>
            <a:r>
              <a:rPr lang="de-AT" baseline="0" dirty="0" err="1" smtClean="0"/>
              <a:t>jsf</a:t>
            </a:r>
            <a:r>
              <a:rPr lang="de-AT" baseline="0" dirty="0" smtClean="0"/>
              <a:t>. </a:t>
            </a:r>
            <a:r>
              <a:rPr lang="de-AT" baseline="0" dirty="0" err="1" smtClean="0"/>
              <a:t>Only</a:t>
            </a:r>
            <a:r>
              <a:rPr lang="de-AT" baseline="0" dirty="0" smtClean="0"/>
              <a:t> </a:t>
            </a:r>
            <a:r>
              <a:rPr lang="de-AT" baseline="0" dirty="0" err="1" smtClean="0"/>
              <a:t>the</a:t>
            </a:r>
            <a:r>
              <a:rPr lang="de-AT" baseline="0" dirty="0" smtClean="0"/>
              <a:t> &lt;</a:t>
            </a:r>
            <a:r>
              <a:rPr lang="de-AT" baseline="0" dirty="0" err="1" smtClean="0"/>
              <a:t>f:ajax</a:t>
            </a:r>
            <a:r>
              <a:rPr lang="de-AT" baseline="0" dirty="0" smtClean="0"/>
              <a:t> tag </a:t>
            </a:r>
            <a:r>
              <a:rPr lang="de-AT" baseline="0" dirty="0" err="1" smtClean="0"/>
              <a:t>is</a:t>
            </a:r>
            <a:r>
              <a:rPr lang="de-AT" baseline="0" dirty="0" smtClean="0"/>
              <a:t> </a:t>
            </a:r>
            <a:r>
              <a:rPr lang="de-AT" baseline="0" dirty="0" err="1" smtClean="0"/>
              <a:t>needed</a:t>
            </a:r>
            <a:endParaRPr lang="de-AT" dirty="0"/>
          </a:p>
        </p:txBody>
      </p:sp>
      <p:sp>
        <p:nvSpPr>
          <p:cNvPr id="4" name="Foliennummernplatzhalter 3"/>
          <p:cNvSpPr>
            <a:spLocks noGrp="1"/>
          </p:cNvSpPr>
          <p:nvPr>
            <p:ph type="sldNum" sz="quarter" idx="10"/>
          </p:nvPr>
        </p:nvSpPr>
        <p:spPr/>
        <p:txBody>
          <a:bodyPr/>
          <a:lstStyle/>
          <a:p>
            <a:fld id="{8FA8A2D1-8AFF-4635-BD05-DAD4A81F376D}" type="slidenum">
              <a:rPr lang="de-AT" smtClean="0"/>
              <a:t>27</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Project Trend</a:t>
            </a:r>
          </a:p>
          <a:p>
            <a:endParaRPr lang="de-AT" dirty="0" smtClean="0"/>
          </a:p>
          <a:p>
            <a:r>
              <a:rPr lang="de-AT" dirty="0" smtClean="0"/>
              <a:t>Zeitplan, …</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err="1" smtClean="0"/>
              <a:t>Developement</a:t>
            </a:r>
            <a:r>
              <a:rPr lang="de-AT" dirty="0" smtClean="0"/>
              <a:t>, </a:t>
            </a:r>
            <a:r>
              <a:rPr lang="de-AT" dirty="0" err="1" smtClean="0"/>
              <a:t>trend</a:t>
            </a:r>
            <a:r>
              <a:rPr lang="de-AT" dirty="0" smtClean="0"/>
              <a:t>,</a:t>
            </a:r>
            <a:r>
              <a:rPr lang="de-AT" baseline="0" dirty="0" smtClean="0"/>
              <a:t> </a:t>
            </a:r>
            <a:r>
              <a:rPr lang="de-AT" baseline="0" dirty="0" err="1" smtClean="0"/>
              <a:t>improvements</a:t>
            </a:r>
            <a:r>
              <a:rPr lang="de-AT" baseline="0" dirty="0" smtClean="0"/>
              <a:t>?</a:t>
            </a:r>
            <a:endParaRPr lang="en-GB" dirty="0" smtClean="0"/>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30</a:t>
            </a:fld>
            <a:endParaRPr lang="en-GB"/>
          </a:p>
        </p:txBody>
      </p:sp>
    </p:spTree>
    <p:extLst>
      <p:ext uri="{BB962C8B-B14F-4D97-AF65-F5344CB8AC3E}">
        <p14:creationId xmlns:p14="http://schemas.microsoft.com/office/powerpoint/2010/main" val="804112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What</a:t>
            </a:r>
            <a:r>
              <a:rPr lang="de-AT" dirty="0" smtClean="0"/>
              <a:t> </a:t>
            </a:r>
            <a:r>
              <a:rPr lang="de-AT" dirty="0" err="1" smtClean="0"/>
              <a:t>would</a:t>
            </a:r>
            <a:r>
              <a:rPr lang="de-AT" baseline="0" dirty="0" smtClean="0"/>
              <a:t> </a:t>
            </a:r>
            <a:r>
              <a:rPr lang="de-AT" baseline="0" dirty="0" err="1" smtClean="0"/>
              <a:t>be</a:t>
            </a:r>
            <a:r>
              <a:rPr lang="de-AT" baseline="0" dirty="0" smtClean="0"/>
              <a:t> </a:t>
            </a:r>
            <a:r>
              <a:rPr lang="de-AT" baseline="0" dirty="0" err="1" smtClean="0"/>
              <a:t>done</a:t>
            </a:r>
            <a:r>
              <a:rPr lang="de-AT" baseline="0" dirty="0" smtClean="0"/>
              <a:t>? Was würde Sinn machen – weitere Schritte im Projekt (Integration vor Ort, Testlauf,…)</a:t>
            </a:r>
          </a:p>
          <a:p>
            <a:r>
              <a:rPr lang="de-AT" baseline="0" dirty="0" smtClean="0"/>
              <a:t>	SW </a:t>
            </a:r>
            <a:r>
              <a:rPr lang="de-AT" baseline="0" dirty="0" err="1" smtClean="0"/>
              <a:t>weiterentwicklung</a:t>
            </a:r>
            <a:r>
              <a:rPr lang="de-AT" baseline="0" dirty="0" smtClean="0"/>
              <a:t>: neue Module hinzufügen (Basis steht)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31</a:t>
            </a:fld>
            <a:endParaRPr lang="en-GB"/>
          </a:p>
        </p:txBody>
      </p:sp>
    </p:spTree>
    <p:extLst>
      <p:ext uri="{BB962C8B-B14F-4D97-AF65-F5344CB8AC3E}">
        <p14:creationId xmlns:p14="http://schemas.microsoft.com/office/powerpoint/2010/main" val="2490425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32</a:t>
            </a:fld>
            <a:endParaRPr lang="en-GB"/>
          </a:p>
        </p:txBody>
      </p:sp>
    </p:spTree>
    <p:extLst>
      <p:ext uri="{BB962C8B-B14F-4D97-AF65-F5344CB8AC3E}">
        <p14:creationId xmlns:p14="http://schemas.microsoft.com/office/powerpoint/2010/main" val="3440659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Projektvorstellung</a:t>
            </a:r>
            <a:r>
              <a:rPr lang="de-AT" baseline="0" dirty="0" smtClean="0"/>
              <a:t>: um was geht es?</a:t>
            </a:r>
          </a:p>
          <a:p>
            <a:endParaRPr lang="de-AT" baseline="0" dirty="0" smtClean="0"/>
          </a:p>
          <a:p>
            <a:r>
              <a:rPr lang="de-AT" baseline="0" dirty="0" err="1" smtClean="0"/>
              <a:t>Requirements</a:t>
            </a:r>
            <a:r>
              <a:rPr lang="de-AT" baseline="0" dirty="0" smtClean="0"/>
              <a:t>, Pflichtenheft, was wurde gemacht, was kann der Kunde aktuell machen (erweiterbar/</a:t>
            </a:r>
            <a:r>
              <a:rPr lang="de-AT" baseline="0" dirty="0" err="1" smtClean="0"/>
              <a:t>module</a:t>
            </a:r>
            <a:r>
              <a:rPr lang="de-AT" baseline="0" dirty="0" smtClean="0"/>
              <a:t>)</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215902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Programm ausführen – vorstellen </a:t>
            </a:r>
            <a:r>
              <a:rPr lang="de-AT" dirty="0" smtClean="0">
                <a:sym typeface="Wingdings" pitchFamily="2" charset="2"/>
              </a:rPr>
              <a:t> Konzept (Hubert R.)</a:t>
            </a:r>
            <a:r>
              <a:rPr lang="de-AT" baseline="0" dirty="0" smtClean="0">
                <a:sym typeface="Wingdings" pitchFamily="2" charset="2"/>
              </a:rPr>
              <a:t> Mitglieder: ….</a:t>
            </a:r>
            <a:endParaRPr lang="de-AT" dirty="0" smtClean="0"/>
          </a:p>
          <a:p>
            <a:endParaRPr lang="de-AT" dirty="0" smtClean="0"/>
          </a:p>
          <a:p>
            <a:pPr marL="171450" indent="-171450">
              <a:buFontTx/>
              <a:buChar char="-"/>
            </a:pPr>
            <a:r>
              <a:rPr lang="de-AT" dirty="0" smtClean="0"/>
              <a:t>Short</a:t>
            </a:r>
            <a:r>
              <a:rPr lang="de-AT" baseline="0" dirty="0" smtClean="0"/>
              <a:t> </a:t>
            </a:r>
            <a:r>
              <a:rPr lang="de-AT" baseline="0" dirty="0" err="1" smtClean="0"/>
              <a:t>cuts</a:t>
            </a:r>
            <a:endParaRPr lang="de-AT" baseline="0" dirty="0" smtClean="0"/>
          </a:p>
          <a:p>
            <a:pPr marL="171450" indent="-171450">
              <a:buFontTx/>
              <a:buChar char="-"/>
            </a:pPr>
            <a:r>
              <a:rPr lang="de-AT" baseline="0" dirty="0" smtClean="0"/>
              <a:t>… sonstige Vorteile</a:t>
            </a:r>
          </a:p>
          <a:p>
            <a:pPr marL="171450" indent="-171450">
              <a:buFontTx/>
              <a:buChar char="-"/>
            </a:pPr>
            <a:r>
              <a:rPr lang="de-AT" baseline="0" dirty="0" smtClean="0"/>
              <a:t>Mehrwert für Kunde</a:t>
            </a:r>
          </a:p>
          <a:p>
            <a:pPr marL="171450" indent="-171450">
              <a:buFontTx/>
              <a:buChar char="-"/>
            </a:pPr>
            <a:r>
              <a:rPr lang="de-AT" baseline="0" dirty="0" smtClean="0"/>
              <a:t>Besonderes an unserem Programm</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5</a:t>
            </a:fld>
            <a:endParaRPr lang="en-GB"/>
          </a:p>
        </p:txBody>
      </p:sp>
    </p:spTree>
    <p:extLst>
      <p:ext uri="{BB962C8B-B14F-4D97-AF65-F5344CB8AC3E}">
        <p14:creationId xmlns:p14="http://schemas.microsoft.com/office/powerpoint/2010/main" val="25512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Invoice</a:t>
            </a:r>
            <a:r>
              <a:rPr lang="de-AT" dirty="0" smtClean="0"/>
              <a:t> (alle beteiligt,</a:t>
            </a:r>
            <a:r>
              <a:rPr lang="de-AT" baseline="0" dirty="0" smtClean="0"/>
              <a:t> abwechslungsreich)</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6</a:t>
            </a:fld>
            <a:endParaRPr lang="en-GB"/>
          </a:p>
        </p:txBody>
      </p:sp>
    </p:spTree>
    <p:extLst>
      <p:ext uri="{BB962C8B-B14F-4D97-AF65-F5344CB8AC3E}">
        <p14:creationId xmlns:p14="http://schemas.microsoft.com/office/powerpoint/2010/main" val="3974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Rahmenbedingungen: Versionsverwaltung (</a:t>
            </a:r>
            <a:r>
              <a:rPr lang="de-AT" dirty="0" err="1" smtClean="0"/>
              <a:t>git</a:t>
            </a:r>
            <a:r>
              <a:rPr lang="de-AT" dirty="0" smtClean="0"/>
              <a:t>), Entwicklungsumgebung, Unified Prozess (</a:t>
            </a:r>
            <a:r>
              <a:rPr lang="de-AT" dirty="0" err="1" smtClean="0"/>
              <a:t>Timeboxen</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7</a:t>
            </a:fld>
            <a:endParaRPr lang="en-GB"/>
          </a:p>
        </p:txBody>
      </p:sp>
    </p:spTree>
    <p:extLst>
      <p:ext uri="{BB962C8B-B14F-4D97-AF65-F5344CB8AC3E}">
        <p14:creationId xmlns:p14="http://schemas.microsoft.com/office/powerpoint/2010/main" val="72685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8</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9</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10.06.2012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10.06.2012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10.06.2012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10.06.2012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10.06.2012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10.06.2012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10.06.2012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Coordination</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Domainspecific cycle</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Domainobjects</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External mapping layer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Translation DB-objects ↔ Domainobjects</a:t>
            </a:r>
          </a:p>
        </p:txBody>
      </p:sp>
    </p:spTree>
    <p:extLst>
      <p:ext uri="{BB962C8B-B14F-4D97-AF65-F5344CB8AC3E}">
        <p14:creationId xmlns:p14="http://schemas.microsoft.com/office/powerpoint/2010/main" val="3157532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Advantages</a:t>
            </a:r>
          </a:p>
        </p:txBody>
      </p:sp>
      <p:sp>
        <p:nvSpPr>
          <p:cNvPr id="61442" name="Rectangle 2"/>
          <p:cNvSpPr>
            <a:spLocks noGrp="1" noChangeArrowheads="1"/>
          </p:cNvSpPr>
          <p:nvPr>
            <p:ph type="body" idx="4294967295"/>
          </p:nvPr>
        </p:nvSpPr>
        <p:spPr>
          <a:xfrm>
            <a:off x="456481" y="1960046"/>
            <a:ext cx="8228160" cy="4147635"/>
          </a:xfrm>
          <a:ln/>
        </p:spPr>
        <p:txBody>
          <a:bodyPr/>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Independence of Hibernate</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Easily replaced/extended</a:t>
            </a:r>
          </a:p>
        </p:txBody>
      </p:sp>
    </p:spTree>
    <p:extLst>
      <p:ext uri="{BB962C8B-B14F-4D97-AF65-F5344CB8AC3E}">
        <p14:creationId xmlns:p14="http://schemas.microsoft.com/office/powerpoint/2010/main" val="1753214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err="1" smtClean="0"/>
              <a:t>Hibernate</a:t>
            </a:r>
            <a:r>
              <a:rPr lang="de-DE" dirty="0" smtClean="0"/>
              <a:t> </a:t>
            </a:r>
            <a:r>
              <a:rPr lang="de-DE" dirty="0" err="1" smtClean="0"/>
              <a:t>and</a:t>
            </a:r>
            <a:r>
              <a:rPr lang="de-DE" dirty="0" smtClean="0"/>
              <a:t> </a:t>
            </a:r>
            <a:r>
              <a:rPr lang="de-DE" dirty="0" err="1" smtClean="0"/>
              <a:t>its</a:t>
            </a:r>
            <a:r>
              <a:rPr lang="de-DE" dirty="0" smtClean="0"/>
              <a:t> Transactions</a:t>
            </a:r>
            <a:endParaRPr lang="de-DE" dirty="0"/>
          </a:p>
        </p:txBody>
      </p:sp>
      <p:pic>
        <p:nvPicPr>
          <p:cNvPr id="4" name="Grafik 5"/>
          <p:cNvPicPr/>
          <p:nvPr/>
        </p:nvPicPr>
        <p:blipFill>
          <a:blip r:embed="rId2">
            <a:extLst>
              <a:ext uri="{28A0092B-C50C-407E-A947-70E740481C1C}">
                <a14:useLocalDpi xmlns:a14="http://schemas.microsoft.com/office/drawing/2010/main" val="0"/>
              </a:ext>
            </a:extLst>
          </a:blip>
          <a:stretch>
            <a:fillRect/>
          </a:stretch>
        </p:blipFill>
        <p:spPr>
          <a:xfrm>
            <a:off x="2443461" y="2319364"/>
            <a:ext cx="4044827" cy="1481111"/>
          </a:xfrm>
          <a:prstGeom prst="rect">
            <a:avLst/>
          </a:prstGeom>
        </p:spPr>
      </p:pic>
    </p:spTree>
    <p:extLst>
      <p:ext uri="{BB962C8B-B14F-4D97-AF65-F5344CB8AC3E}">
        <p14:creationId xmlns:p14="http://schemas.microsoft.com/office/powerpoint/2010/main" val="172251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r>
              <a:rPr lang="de-DE" dirty="0"/>
              <a:t> </a:t>
            </a:r>
            <a:r>
              <a:rPr lang="de-DE" dirty="0" smtClean="0"/>
              <a:t>- an </a:t>
            </a:r>
            <a:r>
              <a:rPr lang="de-DE" dirty="0" err="1" smtClean="0"/>
              <a:t>overview</a:t>
            </a:r>
            <a:endParaRPr lang="de-DE" dirty="0"/>
          </a:p>
        </p:txBody>
      </p:sp>
      <p:sp>
        <p:nvSpPr>
          <p:cNvPr id="3" name="Inhaltsplatzhalter 2"/>
          <p:cNvSpPr>
            <a:spLocks noGrp="1"/>
          </p:cNvSpPr>
          <p:nvPr>
            <p:ph idx="1"/>
          </p:nvPr>
        </p:nvSpPr>
        <p:spPr/>
        <p:txBody>
          <a:bodyPr/>
          <a:lstStyle/>
          <a:p>
            <a:r>
              <a:rPr lang="en-GB" dirty="0" smtClean="0"/>
              <a:t>Framework for object-related database mapping</a:t>
            </a:r>
          </a:p>
          <a:p>
            <a:r>
              <a:rPr lang="en-GB"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r>
              <a:rPr lang="en-GB" dirty="0" smtClean="0">
                <a:sym typeface="Wingdings"/>
              </a:rPr>
              <a:t>updates come regularly</a:t>
            </a:r>
          </a:p>
          <a:p>
            <a:pPr lvl="1"/>
            <a:endParaRPr lang="en-GB" dirty="0" smtClean="0">
              <a:sym typeface="Wingdings"/>
            </a:endParaRPr>
          </a:p>
          <a:p>
            <a:pPr lvl="1"/>
            <a:endParaRPr lang="en-GB" dirty="0"/>
          </a:p>
        </p:txBody>
      </p:sp>
    </p:spTree>
    <p:extLst>
      <p:ext uri="{BB962C8B-B14F-4D97-AF65-F5344CB8AC3E}">
        <p14:creationId xmlns:p14="http://schemas.microsoft.com/office/powerpoint/2010/main" val="3311098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Annotations are able to describe all configurations of a database-table</a:t>
            </a:r>
          </a:p>
          <a:p>
            <a:r>
              <a:rPr lang="en-GB" dirty="0" smtClean="0"/>
              <a:t>Faster than xml-mapping</a:t>
            </a:r>
            <a:endParaRPr lang="en-GB" dirty="0"/>
          </a:p>
        </p:txBody>
      </p:sp>
    </p:spTree>
    <p:extLst>
      <p:ext uri="{BB962C8B-B14F-4D97-AF65-F5344CB8AC3E}">
        <p14:creationId xmlns:p14="http://schemas.microsoft.com/office/powerpoint/2010/main" val="2958086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 </a:t>
            </a:r>
            <a:r>
              <a:rPr lang="de-DE" dirty="0" err="1" smtClean="0"/>
              <a:t>of</a:t>
            </a:r>
            <a:r>
              <a:rPr lang="de-DE" dirty="0" smtClean="0"/>
              <a:t> </a:t>
            </a:r>
            <a:r>
              <a:rPr lang="de-DE" dirty="0" err="1" smtClean="0"/>
              <a:t>Hibernate</a:t>
            </a:r>
            <a:endParaRPr lang="de-DE" dirty="0"/>
          </a:p>
        </p:txBody>
      </p:sp>
      <p:sp>
        <p:nvSpPr>
          <p:cNvPr id="3" name="Inhaltsplatzhalter 2"/>
          <p:cNvSpPr>
            <a:spLocks noGrp="1"/>
          </p:cNvSpPr>
          <p:nvPr>
            <p:ph idx="1"/>
          </p:nvPr>
        </p:nvSpPr>
        <p:spPr/>
        <p:txBody>
          <a:bodyPr/>
          <a:lstStyle/>
          <a:p>
            <a:r>
              <a:rPr lang="en-GB" dirty="0" smtClean="0"/>
              <a:t>Materializing and Dematerializing is done by Hibernate internally</a:t>
            </a:r>
          </a:p>
          <a:p>
            <a:r>
              <a:rPr lang="en-GB" dirty="0" smtClean="0"/>
              <a:t>Caching of database-objects done internally</a:t>
            </a:r>
          </a:p>
          <a:p>
            <a:r>
              <a:rPr lang="de-DE" dirty="0" smtClean="0"/>
              <a:t>A</a:t>
            </a:r>
            <a:r>
              <a:rPr lang="en-GB" dirty="0" err="1" smtClean="0"/>
              <a:t>ble</a:t>
            </a:r>
            <a:r>
              <a:rPr lang="en-GB" dirty="0" smtClean="0"/>
              <a:t> to map inheritance</a:t>
            </a:r>
          </a:p>
          <a:p>
            <a:r>
              <a:rPr lang="en-GB" dirty="0" smtClean="0"/>
              <a:t>HQL or </a:t>
            </a:r>
            <a:r>
              <a:rPr lang="en-GB" dirty="0"/>
              <a:t>c</a:t>
            </a:r>
            <a:r>
              <a:rPr lang="en-GB" dirty="0" smtClean="0"/>
              <a:t>riteria queries</a:t>
            </a:r>
          </a:p>
        </p:txBody>
      </p:sp>
    </p:spTree>
    <p:extLst>
      <p:ext uri="{BB962C8B-B14F-4D97-AF65-F5344CB8AC3E}">
        <p14:creationId xmlns:p14="http://schemas.microsoft.com/office/powerpoint/2010/main" val="234095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Hibernate</a:t>
            </a:r>
            <a:r>
              <a:rPr lang="de-DE" dirty="0" smtClean="0"/>
              <a:t> </a:t>
            </a:r>
            <a:r>
              <a:rPr lang="de-DE" dirty="0" err="1" smtClean="0"/>
              <a:t>and</a:t>
            </a:r>
            <a:r>
              <a:rPr lang="de-DE" dirty="0" smtClean="0"/>
              <a:t> </a:t>
            </a:r>
            <a:r>
              <a:rPr lang="de-DE" dirty="0" err="1" smtClean="0"/>
              <a:t>database</a:t>
            </a:r>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is</a:t>
            </a:r>
            <a:r>
              <a:rPr lang="de-DE" dirty="0" smtClean="0"/>
              <a:t> </a:t>
            </a:r>
            <a:r>
              <a:rPr lang="de-DE" dirty="0" err="1" smtClean="0"/>
              <a:t>able</a:t>
            </a:r>
            <a:r>
              <a:rPr lang="de-DE" dirty="0" smtClean="0"/>
              <a:t> </a:t>
            </a:r>
            <a:r>
              <a:rPr lang="de-DE" dirty="0" err="1" smtClean="0"/>
              <a:t>to</a:t>
            </a:r>
            <a:r>
              <a:rPr lang="de-DE" dirty="0" smtClean="0"/>
              <a:t> do </a:t>
            </a:r>
            <a:r>
              <a:rPr lang="de-DE" dirty="0" err="1" smtClean="0"/>
              <a:t>transactions</a:t>
            </a:r>
            <a:endParaRPr lang="de-DE" dirty="0" smtClean="0"/>
          </a:p>
          <a:p>
            <a:r>
              <a:rPr lang="de-DE" dirty="0" smtClean="0"/>
              <a:t>Advantages:</a:t>
            </a:r>
          </a:p>
          <a:p>
            <a:pPr lvl="1"/>
            <a:r>
              <a:rPr lang="de-DE" dirty="0"/>
              <a:t>U</a:t>
            </a:r>
            <a:r>
              <a:rPr lang="de-DE" dirty="0" smtClean="0"/>
              <a:t>nits </a:t>
            </a:r>
            <a:r>
              <a:rPr lang="de-DE" dirty="0" err="1" smtClean="0"/>
              <a:t>of</a:t>
            </a:r>
            <a:r>
              <a:rPr lang="de-DE" dirty="0" smtClean="0"/>
              <a:t> </a:t>
            </a:r>
            <a:r>
              <a:rPr lang="de-DE" dirty="0" err="1" smtClean="0"/>
              <a:t>work</a:t>
            </a:r>
            <a:r>
              <a:rPr lang="de-DE" dirty="0" smtClean="0"/>
              <a:t> </a:t>
            </a:r>
            <a:r>
              <a:rPr lang="de-DE" dirty="0" err="1" smtClean="0"/>
              <a:t>for</a:t>
            </a:r>
            <a:r>
              <a:rPr lang="de-DE" dirty="0" smtClean="0"/>
              <a:t> persistent </a:t>
            </a:r>
            <a:r>
              <a:rPr lang="de-DE" dirty="0" err="1" smtClean="0"/>
              <a:t>data</a:t>
            </a:r>
            <a:endParaRPr lang="de-DE" dirty="0" smtClean="0"/>
          </a:p>
          <a:p>
            <a:pPr lvl="1"/>
            <a:r>
              <a:rPr lang="de-DE" dirty="0" err="1" smtClean="0"/>
              <a:t>Hibernate</a:t>
            </a:r>
            <a:r>
              <a:rPr lang="de-DE" dirty="0" smtClean="0"/>
              <a:t>-transaction </a:t>
            </a:r>
            <a:r>
              <a:rPr lang="de-DE" dirty="0" err="1" smtClean="0"/>
              <a:t>able</a:t>
            </a:r>
            <a:r>
              <a:rPr lang="de-DE" dirty="0" smtClean="0"/>
              <a:t> </a:t>
            </a:r>
            <a:r>
              <a:rPr lang="de-DE" dirty="0" err="1" smtClean="0"/>
              <a:t>to</a:t>
            </a:r>
            <a:r>
              <a:rPr lang="de-DE" dirty="0" smtClean="0"/>
              <a:t> </a:t>
            </a:r>
            <a:r>
              <a:rPr lang="de-DE" dirty="0" err="1" smtClean="0"/>
              <a:t>rollback</a:t>
            </a:r>
            <a:endParaRPr lang="de-DE" dirty="0" smtClean="0"/>
          </a:p>
          <a:p>
            <a:pPr lvl="1"/>
            <a:r>
              <a:rPr lang="de-DE" dirty="0" err="1" smtClean="0"/>
              <a:t>Keeps</a:t>
            </a:r>
            <a:r>
              <a:rPr lang="de-DE" dirty="0" smtClean="0"/>
              <a:t> </a:t>
            </a:r>
            <a:r>
              <a:rPr lang="de-DE" dirty="0" err="1" smtClean="0"/>
              <a:t>database</a:t>
            </a:r>
            <a:r>
              <a:rPr lang="de-DE" dirty="0" smtClean="0"/>
              <a:t> persistent</a:t>
            </a:r>
            <a:endParaRPr lang="de-DE" dirty="0"/>
          </a:p>
        </p:txBody>
      </p:sp>
    </p:spTree>
    <p:extLst>
      <p:ext uri="{BB962C8B-B14F-4D97-AF65-F5344CB8AC3E}">
        <p14:creationId xmlns:p14="http://schemas.microsoft.com/office/powerpoint/2010/main" val="414468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247020"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6" name="Rechteck 5"/>
          <p:cNvSpPr/>
          <p:nvPr/>
        </p:nvSpPr>
        <p:spPr>
          <a:xfrm>
            <a:off x="1268206"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smtClean="0"/>
              <a:t>Database Layer</a:t>
            </a:r>
            <a:endParaRPr lang="de-AT" dirty="0"/>
          </a:p>
        </p:txBody>
      </p:sp>
      <p:sp>
        <p:nvSpPr>
          <p:cNvPr id="7" name="Rechteck 6"/>
          <p:cNvSpPr/>
          <p:nvPr/>
        </p:nvSpPr>
        <p:spPr>
          <a:xfrm>
            <a:off x="2699792"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716016" y="2780928"/>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4716016" y="4149080"/>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30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en-GB" dirty="0" smtClean="0"/>
              <a:t>Benefits:</a:t>
            </a:r>
          </a:p>
          <a:p>
            <a:r>
              <a:rPr lang="en-GB" dirty="0" smtClean="0"/>
              <a:t>Independent from Database Layer</a:t>
            </a:r>
          </a:p>
          <a:p>
            <a:r>
              <a:rPr lang="en-GB" dirty="0" smtClean="0"/>
              <a:t>One Mapper for all classes.</a:t>
            </a:r>
          </a:p>
          <a:p>
            <a:r>
              <a:rPr lang="en-GB" dirty="0" smtClean="0"/>
              <a:t>Uses Reflection</a:t>
            </a:r>
            <a:endParaRPr lang="en-GB" dirty="0"/>
          </a:p>
        </p:txBody>
      </p:sp>
    </p:spTree>
    <p:extLst>
      <p:ext uri="{BB962C8B-B14F-4D97-AF65-F5344CB8AC3E}">
        <p14:creationId xmlns:p14="http://schemas.microsoft.com/office/powerpoint/2010/main" val="443630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de-AT" dirty="0" err="1" smtClean="0"/>
              <a:t>Pitfalls</a:t>
            </a:r>
            <a:r>
              <a:rPr lang="de-AT" dirty="0" smtClean="0"/>
              <a:t> &amp; </a:t>
            </a:r>
            <a:r>
              <a:rPr lang="de-AT" dirty="0" err="1" smtClean="0"/>
              <a:t>Requirements</a:t>
            </a:r>
            <a:endParaRPr lang="de-AT" dirty="0"/>
          </a:p>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r>
              <a:rPr lang="de-AT" sz="2800" dirty="0" smtClean="0"/>
              <a:t>Mapping </a:t>
            </a:r>
            <a:r>
              <a:rPr lang="de-AT" sz="2800" dirty="0" err="1" smtClean="0"/>
              <a:t>circle</a:t>
            </a:r>
            <a:r>
              <a:rPr lang="de-AT" sz="2800" dirty="0" smtClean="0"/>
              <a:t>, </a:t>
            </a:r>
            <a:r>
              <a:rPr lang="de-AT" sz="2800" dirty="0" err="1" smtClean="0"/>
              <a:t>if</a:t>
            </a:r>
            <a:r>
              <a:rPr lang="de-AT" sz="2800" dirty="0" smtClean="0"/>
              <a:t> an </a:t>
            </a:r>
            <a:r>
              <a:rPr lang="de-AT" sz="2800" dirty="0" err="1" smtClean="0"/>
              <a:t>object</a:t>
            </a:r>
            <a:r>
              <a:rPr lang="de-AT" sz="2800" dirty="0" smtClean="0"/>
              <a:t> </a:t>
            </a:r>
            <a:r>
              <a:rPr lang="de-AT" sz="2800" dirty="0" err="1" smtClean="0"/>
              <a:t>from</a:t>
            </a:r>
            <a:r>
              <a:rPr lang="de-AT" sz="2800" dirty="0" smtClean="0"/>
              <a:t> </a:t>
            </a:r>
            <a:r>
              <a:rPr lang="de-AT" sz="2800" dirty="0" err="1" smtClean="0"/>
              <a:t>us</a:t>
            </a:r>
            <a:r>
              <a:rPr lang="de-AT" sz="2800" dirty="0" smtClean="0"/>
              <a:t> </a:t>
            </a:r>
            <a:r>
              <a:rPr lang="de-AT" sz="2800" dirty="0" err="1" smtClean="0"/>
              <a:t>holds</a:t>
            </a:r>
            <a:r>
              <a:rPr lang="de-AT" sz="2800" dirty="0" smtClean="0"/>
              <a:t> </a:t>
            </a:r>
            <a:r>
              <a:rPr lang="de-AT" sz="2800" dirty="0" err="1" smtClean="0"/>
              <a:t>another</a:t>
            </a:r>
            <a:r>
              <a:rPr lang="de-AT" sz="28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2112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182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dirty="0" smtClean="0"/>
              <a:t>Layer</a:t>
            </a:r>
          </a:p>
          <a:p>
            <a:r>
              <a:rPr lang="de-AT" dirty="0" err="1" smtClean="0"/>
              <a:t>Hibernate</a:t>
            </a:r>
            <a:endParaRPr lang="de-AT" dirty="0" smtClean="0"/>
          </a:p>
          <a:p>
            <a:r>
              <a:rPr lang="de-AT" dirty="0" smtClean="0"/>
              <a:t>Dynamic Mapper</a:t>
            </a:r>
          </a:p>
          <a:p>
            <a:r>
              <a:rPr lang="de-AT" dirty="0" smtClean="0"/>
              <a:t>State Pattern</a:t>
            </a:r>
          </a:p>
          <a:p>
            <a:r>
              <a:rPr lang="de-AT" dirty="0" smtClean="0"/>
              <a:t>Swing GUI</a:t>
            </a:r>
          </a:p>
          <a:p>
            <a:r>
              <a:rPr lang="de-AT" dirty="0" smtClean="0"/>
              <a:t>Integration </a:t>
            </a:r>
            <a:r>
              <a:rPr lang="de-AT" dirty="0" err="1" smtClean="0"/>
              <a:t>external</a:t>
            </a:r>
            <a:r>
              <a:rPr lang="de-AT" dirty="0" smtClean="0"/>
              <a:t> Software Modules</a:t>
            </a:r>
          </a:p>
          <a:p>
            <a:r>
              <a:rPr lang="de-AT" dirty="0" err="1" smtClean="0"/>
              <a:t>JSf</a:t>
            </a:r>
            <a:r>
              <a:rPr lang="de-AT" dirty="0" smtClean="0"/>
              <a:t> &amp;Ajax (web-reservation)</a:t>
            </a:r>
          </a:p>
          <a:p>
            <a:r>
              <a:rPr lang="de-AT" dirty="0" smtClean="0"/>
              <a:t>Project Trend</a:t>
            </a:r>
          </a:p>
          <a:p>
            <a:r>
              <a:rPr lang="de-AT" dirty="0" smtClean="0"/>
              <a:t>Outlook</a:t>
            </a:r>
          </a:p>
          <a:p>
            <a:r>
              <a:rPr lang="de-AT" dirty="0" smtClean="0"/>
              <a:t>Summary</a:t>
            </a:r>
          </a:p>
          <a:p>
            <a:r>
              <a:rPr lang="de-AT" dirty="0" smtClean="0"/>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dirty="0" err="1" smtClean="0"/>
              <a:t>Used</a:t>
            </a:r>
            <a:r>
              <a:rPr lang="de-AT" dirty="0" smtClean="0"/>
              <a:t> in </a:t>
            </a:r>
            <a:r>
              <a:rPr lang="de-AT" dirty="0" err="1" smtClean="0"/>
              <a:t>use</a:t>
            </a:r>
            <a:r>
              <a:rPr lang="de-AT" dirty="0" smtClean="0"/>
              <a:t> </a:t>
            </a:r>
            <a:r>
              <a:rPr lang="de-AT" dirty="0" err="1" smtClean="0"/>
              <a:t>case</a:t>
            </a:r>
            <a:r>
              <a:rPr lang="de-AT" dirty="0" smtClean="0"/>
              <a:t> </a:t>
            </a:r>
            <a:r>
              <a:rPr lang="de-AT" dirty="0" err="1" smtClean="0"/>
              <a:t>controllers</a:t>
            </a:r>
            <a:endParaRPr lang="de-AT" dirty="0" smtClean="0"/>
          </a:p>
          <a:p>
            <a:r>
              <a:rPr lang="de-AT" dirty="0" err="1" smtClean="0"/>
              <a:t>One</a:t>
            </a:r>
            <a:r>
              <a:rPr lang="de-AT" dirty="0" smtClean="0"/>
              <a:t> </a:t>
            </a:r>
            <a:r>
              <a:rPr lang="de-AT" dirty="0" err="1" smtClean="0"/>
              <a:t>state</a:t>
            </a:r>
            <a:r>
              <a:rPr lang="de-AT" dirty="0" smtClean="0"/>
              <a:t> per </a:t>
            </a:r>
            <a:r>
              <a:rPr lang="de-AT" dirty="0" err="1" smtClean="0"/>
              <a:t>step</a:t>
            </a:r>
            <a:endParaRPr lang="de-AT" dirty="0" smtClean="0"/>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r>
              <a:rPr lang="de-AT" dirty="0" smtClean="0"/>
              <a:t>Different implementations</a:t>
            </a:r>
          </a:p>
          <a:p>
            <a:pPr lvl="1"/>
            <a:r>
              <a:rPr lang="de-AT" sz="2800" dirty="0" err="1" smtClean="0"/>
              <a:t>next</a:t>
            </a:r>
            <a:r>
              <a:rPr lang="de-AT" sz="2800" dirty="0" smtClean="0"/>
              <a:t>() </a:t>
            </a:r>
            <a:r>
              <a:rPr lang="de-AT" sz="2800" dirty="0" err="1" smtClean="0"/>
              <a:t>goes</a:t>
            </a:r>
            <a:r>
              <a:rPr lang="de-AT" sz="2800" dirty="0" smtClean="0"/>
              <a:t> on </a:t>
            </a:r>
            <a:r>
              <a:rPr lang="de-AT" sz="2800" dirty="0" err="1" smtClean="0"/>
              <a:t>to</a:t>
            </a:r>
            <a:r>
              <a:rPr lang="de-AT" sz="2800" dirty="0" smtClean="0"/>
              <a:t> </a:t>
            </a:r>
            <a:r>
              <a:rPr lang="de-AT" sz="2800" dirty="0" err="1" smtClean="0"/>
              <a:t>the</a:t>
            </a:r>
            <a:r>
              <a:rPr lang="de-AT" sz="2800" dirty="0" smtClean="0"/>
              <a:t> </a:t>
            </a:r>
            <a:r>
              <a:rPr lang="de-AT" sz="2800" dirty="0" err="1" smtClean="0"/>
              <a:t>next</a:t>
            </a:r>
            <a:r>
              <a:rPr lang="de-AT" sz="2800" dirty="0" smtClean="0"/>
              <a:t> </a:t>
            </a:r>
            <a:r>
              <a:rPr lang="de-AT" sz="2800" dirty="0" err="1" smtClean="0"/>
              <a:t>state</a:t>
            </a:r>
            <a:endParaRPr lang="de-AT" sz="2800" dirty="0" smtClean="0"/>
          </a:p>
          <a:p>
            <a:r>
              <a:rPr lang="de-AT" dirty="0" smtClean="0"/>
              <a:t>Easy </a:t>
            </a:r>
            <a:r>
              <a:rPr lang="de-AT" dirty="0" err="1" smtClean="0"/>
              <a:t>creation</a:t>
            </a:r>
            <a:r>
              <a:rPr lang="de-AT" dirty="0" smtClean="0"/>
              <a:t> </a:t>
            </a:r>
            <a:r>
              <a:rPr lang="de-AT" dirty="0" err="1" smtClean="0"/>
              <a:t>of</a:t>
            </a:r>
            <a:r>
              <a:rPr lang="de-AT" dirty="0" smtClean="0"/>
              <a:t> </a:t>
            </a:r>
            <a:r>
              <a:rPr lang="de-AT" dirty="0" err="1" smtClean="0"/>
              <a:t>new</a:t>
            </a:r>
            <a:r>
              <a:rPr lang="de-AT" dirty="0" smtClean="0"/>
              <a:t> </a:t>
            </a:r>
            <a:r>
              <a:rPr lang="de-AT" dirty="0" err="1" smtClean="0"/>
              <a:t>states</a:t>
            </a:r>
            <a:endParaRPr lang="de-AT" dirty="0" smtClean="0"/>
          </a:p>
          <a:p>
            <a:endParaRPr lang="de-AT" dirty="0"/>
          </a:p>
        </p:txBody>
      </p:sp>
    </p:spTree>
    <p:extLst>
      <p:ext uri="{BB962C8B-B14F-4D97-AF65-F5344CB8AC3E}">
        <p14:creationId xmlns:p14="http://schemas.microsoft.com/office/powerpoint/2010/main" val="1037502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de/7/70/StatePattern_Classdiagramm.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8293897"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a:t>
            </a:r>
            <a:endParaRPr lang="de-AT" dirty="0"/>
          </a:p>
        </p:txBody>
      </p:sp>
    </p:spTree>
    <p:extLst>
      <p:ext uri="{BB962C8B-B14F-4D97-AF65-F5344CB8AC3E}">
        <p14:creationId xmlns:p14="http://schemas.microsoft.com/office/powerpoint/2010/main" val="18989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Example</a:t>
            </a:r>
            <a:r>
              <a:rPr lang="de-AT" dirty="0" smtClean="0"/>
              <a:t>: </a:t>
            </a:r>
            <a:r>
              <a:rPr lang="de-AT" dirty="0" err="1" smtClean="0"/>
              <a:t>create</a:t>
            </a:r>
            <a:r>
              <a:rPr lang="de-AT" dirty="0" smtClean="0"/>
              <a:t> </a:t>
            </a:r>
            <a:r>
              <a:rPr lang="de-AT" dirty="0" err="1" smtClean="0"/>
              <a:t>invoice</a:t>
            </a:r>
            <a:endParaRPr lang="de-AT"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19138"/>
            <a:ext cx="9144000" cy="576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8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a:t>
            </a:r>
            <a:r>
              <a:rPr lang="en-GB" dirty="0"/>
              <a:t>A</a:t>
            </a:r>
            <a:r>
              <a:rPr lang="en-GB" dirty="0" smtClean="0"/>
              <a:t>ccommodation Table”)</a:t>
            </a:r>
            <a:endParaRPr lang="de-AT" dirty="0"/>
          </a:p>
          <a:p>
            <a:pPr lvl="0"/>
            <a:r>
              <a:rPr lang="en-GB" dirty="0"/>
              <a:t>Customizable</a:t>
            </a:r>
            <a:endParaRPr lang="de-AT" dirty="0"/>
          </a:p>
          <a:p>
            <a:pPr lvl="1"/>
            <a:r>
              <a:rPr lang="en-GB" dirty="0" smtClean="0"/>
              <a:t>Tables etc.</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3764264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1764678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1405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Why</a:t>
            </a:r>
            <a:r>
              <a:rPr lang="de-AT" dirty="0" smtClean="0"/>
              <a:t> JSF?</a:t>
            </a:r>
            <a:endParaRPr lang="de-AT" dirty="0"/>
          </a:p>
        </p:txBody>
      </p:sp>
      <p:sp>
        <p:nvSpPr>
          <p:cNvPr id="5" name="Inhaltsplatzhalter 4"/>
          <p:cNvSpPr>
            <a:spLocks noGrp="1"/>
          </p:cNvSpPr>
          <p:nvPr>
            <p:ph idx="1"/>
          </p:nvPr>
        </p:nvSpPr>
        <p:spPr/>
        <p:txBody>
          <a:bodyPr>
            <a:normAutofit fontScale="85000" lnSpcReduction="20000"/>
          </a:bodyPr>
          <a:lstStyle/>
          <a:p>
            <a:pPr marL="0" indent="0">
              <a:buNone/>
            </a:pPr>
            <a:r>
              <a:rPr lang="de-AT" b="1" dirty="0" smtClean="0"/>
              <a:t>Event </a:t>
            </a:r>
            <a:r>
              <a:rPr lang="de-AT" b="1" dirty="0" err="1" smtClean="0"/>
              <a:t>handling</a:t>
            </a:r>
            <a:endParaRPr lang="de-AT" b="1" dirty="0" smtClean="0"/>
          </a:p>
          <a:p>
            <a:pPr marL="0" indent="0">
              <a:buNone/>
            </a:pPr>
            <a:r>
              <a:rPr lang="en-US" dirty="0" smtClean="0"/>
              <a:t>JSF </a:t>
            </a:r>
            <a:r>
              <a:rPr lang="en-US" dirty="0"/>
              <a:t>makes it easy to designate Java code that is invoked when forms </a:t>
            </a:r>
            <a:r>
              <a:rPr lang="en-US" dirty="0" smtClean="0"/>
              <a:t>are submitted</a:t>
            </a:r>
            <a:r>
              <a:rPr lang="en-US" dirty="0"/>
              <a:t>. The code can respond to particular buttons, changes </a:t>
            </a:r>
            <a:r>
              <a:rPr lang="en-US" dirty="0" smtClean="0"/>
              <a:t>in particular </a:t>
            </a:r>
            <a:r>
              <a:rPr lang="en-US" dirty="0"/>
              <a:t>values, certain user selections, and so on</a:t>
            </a:r>
            <a:r>
              <a:rPr lang="en-US" dirty="0" smtClean="0"/>
              <a:t>.</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en-US" dirty="0" smtClean="0"/>
              <a:t>In </a:t>
            </a:r>
            <a:r>
              <a:rPr lang="en-US" dirty="0"/>
              <a:t>JSP, you can use property="*" with </a:t>
            </a:r>
            <a:r>
              <a:rPr lang="en-US" dirty="0" err="1"/>
              <a:t>jsp:setProperty</a:t>
            </a:r>
            <a:r>
              <a:rPr lang="en-US" dirty="0"/>
              <a:t> to </a:t>
            </a:r>
            <a:r>
              <a:rPr lang="en-US" dirty="0" smtClean="0"/>
              <a:t>automatically populate </a:t>
            </a:r>
            <a:r>
              <a:rPr lang="en-US" dirty="0"/>
              <a:t>a bean based on request parameters. JSF extends this </a:t>
            </a:r>
            <a:r>
              <a:rPr lang="en-US" dirty="0" smtClean="0"/>
              <a:t>capability and </a:t>
            </a:r>
            <a:r>
              <a:rPr lang="en-US" dirty="0"/>
              <a:t>adds in several utilities, all of which serve to greatly simplify </a:t>
            </a:r>
            <a:r>
              <a:rPr lang="en-US" dirty="0" smtClean="0"/>
              <a:t>request </a:t>
            </a:r>
            <a:r>
              <a:rPr lang="de-AT" dirty="0" err="1" smtClean="0"/>
              <a:t>param</a:t>
            </a:r>
            <a:r>
              <a:rPr lang="de-AT" dirty="0" smtClean="0"/>
              <a:t> </a:t>
            </a:r>
            <a:r>
              <a:rPr lang="de-AT" dirty="0" err="1"/>
              <a:t>processing</a:t>
            </a:r>
            <a:r>
              <a:rPr lang="de-AT" dirty="0" smtClean="0"/>
              <a:t>.</a:t>
            </a:r>
            <a:endParaRPr lang="de-AT" dirty="0"/>
          </a:p>
        </p:txBody>
      </p:sp>
    </p:spTree>
    <p:extLst>
      <p:ext uri="{BB962C8B-B14F-4D97-AF65-F5344CB8AC3E}">
        <p14:creationId xmlns:p14="http://schemas.microsoft.com/office/powerpoint/2010/main" val="1525579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Why</a:t>
            </a:r>
            <a:r>
              <a:rPr lang="de-AT" dirty="0"/>
              <a:t> JSF?</a:t>
            </a:r>
          </a:p>
        </p:txBody>
      </p:sp>
      <p:sp>
        <p:nvSpPr>
          <p:cNvPr id="3" name="Inhaltsplatzhalter 2"/>
          <p:cNvSpPr>
            <a:spLocks noGrp="1"/>
          </p:cNvSpPr>
          <p:nvPr>
            <p:ph idx="1"/>
          </p:nvPr>
        </p:nvSpPr>
        <p:spPr/>
        <p:txBody>
          <a:bodyPr>
            <a:normAutofit fontScale="77500" lnSpcReduction="20000"/>
          </a:bodyPr>
          <a:lstStyle/>
          <a:p>
            <a:pPr marL="0" indent="0">
              <a:buNone/>
            </a:pPr>
            <a:r>
              <a:rPr lang="de-AT" b="1" dirty="0"/>
              <a:t>Integrated Ajax </a:t>
            </a:r>
            <a:r>
              <a:rPr lang="de-AT" b="1" dirty="0" err="1"/>
              <a:t>support</a:t>
            </a:r>
            <a:endParaRPr lang="de-AT" b="1" dirty="0"/>
          </a:p>
          <a:p>
            <a:pPr marL="0" indent="0">
              <a:buNone/>
            </a:pPr>
            <a:r>
              <a:rPr lang="en-US" dirty="0"/>
              <a:t>You can use </a:t>
            </a:r>
            <a:r>
              <a:rPr lang="en-US" dirty="0" err="1"/>
              <a:t>jQuery</a:t>
            </a:r>
            <a:r>
              <a:rPr lang="en-US" dirty="0"/>
              <a:t>, Dojo, or Ext-JS with servlets and JSP. However, JSF lets you use Ajax without explicit JavaScript programming and with very simple tags. Also, the Ajax calls know about the server-side business logic.</a:t>
            </a:r>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JSF </a:t>
            </a:r>
            <a:r>
              <a:rPr lang="en-US" dirty="0"/>
              <a:t>has </a:t>
            </a:r>
            <a:r>
              <a:rPr lang="en-US" dirty="0" smtClean="0"/>
              <a:t>built-in </a:t>
            </a:r>
            <a:r>
              <a:rPr lang="en-US" dirty="0"/>
              <a:t>capabilities for checking that form values are in </a:t>
            </a:r>
            <a:r>
              <a:rPr lang="en-US" dirty="0" smtClean="0"/>
              <a:t>the required </a:t>
            </a:r>
            <a:r>
              <a:rPr lang="en-US" dirty="0"/>
              <a:t>format and for converting from strings to various other data types</a:t>
            </a:r>
            <a:r>
              <a:rPr lang="en-US" dirty="0" smtClean="0"/>
              <a:t>. </a:t>
            </a:r>
            <a:br>
              <a:rPr lang="en-US" dirty="0" smtClean="0"/>
            </a:br>
            <a:r>
              <a:rPr lang="en-US" dirty="0" smtClean="0"/>
              <a:t>If </a:t>
            </a:r>
            <a:r>
              <a:rPr lang="en-US" dirty="0"/>
              <a:t>values are missing or in an improper format, the form can </a:t>
            </a:r>
            <a:r>
              <a:rPr lang="en-US" dirty="0" smtClean="0"/>
              <a:t>be automatically </a:t>
            </a:r>
            <a:r>
              <a:rPr lang="en-US" dirty="0"/>
              <a:t>redisplayed with error messages and with the </a:t>
            </a:r>
            <a:r>
              <a:rPr lang="en-US" dirty="0" smtClean="0"/>
              <a:t>previously </a:t>
            </a:r>
            <a:r>
              <a:rPr lang="de-AT" dirty="0" err="1" smtClean="0"/>
              <a:t>entered</a:t>
            </a:r>
            <a:r>
              <a:rPr lang="de-AT" dirty="0" smtClean="0"/>
              <a:t> </a:t>
            </a:r>
            <a:r>
              <a:rPr lang="de-AT" dirty="0" err="1"/>
              <a:t>values</a:t>
            </a:r>
            <a:r>
              <a:rPr lang="de-AT" dirty="0"/>
              <a:t> </a:t>
            </a:r>
            <a:r>
              <a:rPr lang="de-AT" dirty="0" err="1"/>
              <a:t>maintained</a:t>
            </a:r>
            <a:r>
              <a:rPr lang="de-AT" dirty="0" smtClean="0"/>
              <a:t>.</a:t>
            </a:r>
            <a:endParaRPr lang="de-AT" dirty="0"/>
          </a:p>
        </p:txBody>
      </p:sp>
    </p:spTree>
    <p:extLst>
      <p:ext uri="{BB962C8B-B14F-4D97-AF65-F5344CB8AC3E}">
        <p14:creationId xmlns:p14="http://schemas.microsoft.com/office/powerpoint/2010/main" val="82490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a:t>
            </a:r>
            <a:r>
              <a:rPr lang="de-AT" dirty="0" smtClean="0"/>
              <a:t> </a:t>
            </a:r>
            <a:r>
              <a:rPr lang="de-AT" dirty="0"/>
              <a:t>JSF?</a:t>
            </a:r>
          </a:p>
        </p:txBody>
      </p:sp>
      <p:sp>
        <p:nvSpPr>
          <p:cNvPr id="3" name="Inhaltsplatzhalter 2"/>
          <p:cNvSpPr>
            <a:spLocks noGrp="1"/>
          </p:cNvSpPr>
          <p:nvPr>
            <p:ph idx="1"/>
          </p:nvPr>
        </p:nvSpPr>
        <p:spPr/>
        <p:txBody>
          <a:bodyPr>
            <a:normAutofit fontScale="77500" lnSpcReduction="20000"/>
          </a:bodyPr>
          <a:lstStyle/>
          <a:p>
            <a:pPr marL="0" indent="0">
              <a:buNone/>
            </a:pPr>
            <a:r>
              <a:rPr lang="de-AT" b="1" dirty="0"/>
              <a:t>Custom GUI </a:t>
            </a:r>
            <a:r>
              <a:rPr lang="en-US" b="1" dirty="0" smtClean="0"/>
              <a:t>controls</a:t>
            </a:r>
          </a:p>
          <a:p>
            <a:pPr marL="0" indent="0">
              <a:buNone/>
            </a:pPr>
            <a:r>
              <a:rPr lang="en-US" dirty="0" smtClean="0"/>
              <a:t>JSF </a:t>
            </a:r>
            <a:r>
              <a:rPr lang="en-US" dirty="0"/>
              <a:t>provides a set of APIs and associated custom tags to create HTML forms that have complex interfaces</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Although </a:t>
            </a:r>
            <a:r>
              <a:rPr lang="en-US" dirty="0"/>
              <a:t>JSP has </a:t>
            </a:r>
            <a:r>
              <a:rPr lang="en-US" dirty="0" err="1"/>
              <a:t>jsp:include</a:t>
            </a:r>
            <a:r>
              <a:rPr lang="en-US" dirty="0"/>
              <a:t> for reuse of content, JSF has a full-fledged page </a:t>
            </a:r>
            <a:r>
              <a:rPr lang="en-US" dirty="0" err="1"/>
              <a:t>templating</a:t>
            </a:r>
            <a:r>
              <a:rPr lang="en-US" dirty="0"/>
              <a:t> system that lets you build 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JSF </a:t>
            </a:r>
            <a:r>
              <a:rPr lang="en-US" dirty="0"/>
              <a:t>encourages consistent use of MVC throughout your application.</a:t>
            </a:r>
            <a:endParaRPr lang="de-AT" dirty="0"/>
          </a:p>
        </p:txBody>
      </p:sp>
    </p:spTree>
    <p:extLst>
      <p:ext uri="{BB962C8B-B14F-4D97-AF65-F5344CB8AC3E}">
        <p14:creationId xmlns:p14="http://schemas.microsoft.com/office/powerpoint/2010/main" val="131637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Project </a:t>
            </a:r>
            <a:r>
              <a:rPr lang="de-AT" dirty="0" err="1" smtClean="0"/>
              <a:t>management</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1301880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Outlook</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61121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2300320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36606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48775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Screencast</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88790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Technical </a:t>
            </a:r>
            <a:r>
              <a:rPr lang="de-AT" dirty="0" err="1" smtClean="0"/>
              <a:t>Overview</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318912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2201432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70105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1515</Words>
  <Application>Microsoft Office PowerPoint</Application>
  <PresentationFormat>Bildschirmpräsentation (4:3)</PresentationFormat>
  <Paragraphs>229</Paragraphs>
  <Slides>33</Slides>
  <Notes>26</Notes>
  <HiddenSlides>0</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Larissa-Design</vt:lpstr>
      <vt:lpstr>Roomanizer</vt:lpstr>
      <vt:lpstr>Agenda</vt:lpstr>
      <vt:lpstr>Team</vt:lpstr>
      <vt:lpstr>Introduction</vt:lpstr>
      <vt:lpstr>Demo</vt:lpstr>
      <vt:lpstr>Screencast</vt:lpstr>
      <vt:lpstr>Technical Overview</vt:lpstr>
      <vt:lpstr>Layer</vt:lpstr>
      <vt:lpstr>Layer</vt:lpstr>
      <vt:lpstr>Layer</vt:lpstr>
      <vt:lpstr>Advantages</vt:lpstr>
      <vt:lpstr>PowerPoint-Präsentation</vt:lpstr>
      <vt:lpstr>Hibernate - an overview</vt:lpstr>
      <vt:lpstr>Mapping done by Annotations</vt:lpstr>
      <vt:lpstr>Advantages of Hibernate</vt:lpstr>
      <vt:lpstr>Hibernate and database-transactions</vt:lpstr>
      <vt:lpstr>Dynamic Mapper</vt:lpstr>
      <vt:lpstr>Dynamic Mapper</vt:lpstr>
      <vt:lpstr>Dynamic Mapper</vt:lpstr>
      <vt:lpstr>State Pattern</vt:lpstr>
      <vt:lpstr>State Pattern</vt:lpstr>
      <vt:lpstr>Example: create invoice</vt:lpstr>
      <vt:lpstr>Swing GUI</vt:lpstr>
      <vt:lpstr>Integration</vt:lpstr>
      <vt:lpstr>Integration</vt:lpstr>
      <vt:lpstr>Integration of the GUI-Components</vt:lpstr>
      <vt:lpstr>Why JSF?</vt:lpstr>
      <vt:lpstr>Why JSF?</vt:lpstr>
      <vt:lpstr>Why JSF?</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28</cp:revision>
  <dcterms:created xsi:type="dcterms:W3CDTF">2012-06-05T12:52:39Z</dcterms:created>
  <dcterms:modified xsi:type="dcterms:W3CDTF">2012-06-10T15:45:14Z</dcterms:modified>
</cp:coreProperties>
</file>