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257" r:id="rId3"/>
    <p:sldId id="286" r:id="rId4"/>
    <p:sldId id="346" r:id="rId5"/>
    <p:sldId id="333" r:id="rId6"/>
    <p:sldId id="345" r:id="rId7"/>
    <p:sldId id="348" r:id="rId8"/>
    <p:sldId id="323" r:id="rId9"/>
    <p:sldId id="329" r:id="rId10"/>
    <p:sldId id="332" r:id="rId11"/>
    <p:sldId id="330" r:id="rId12"/>
    <p:sldId id="334" r:id="rId13"/>
    <p:sldId id="344" r:id="rId14"/>
    <p:sldId id="337" r:id="rId15"/>
    <p:sldId id="338" r:id="rId16"/>
    <p:sldId id="339" r:id="rId17"/>
    <p:sldId id="340" r:id="rId18"/>
    <p:sldId id="342" r:id="rId19"/>
    <p:sldId id="341" r:id="rId20"/>
    <p:sldId id="343" r:id="rId21"/>
    <p:sldId id="357" r:id="rId22"/>
    <p:sldId id="358" r:id="rId23"/>
    <p:sldId id="307" r:id="rId24"/>
    <p:sldId id="308" r:id="rId25"/>
    <p:sldId id="309" r:id="rId26"/>
    <p:sldId id="310" r:id="rId27"/>
    <p:sldId id="311" r:id="rId28"/>
    <p:sldId id="312" r:id="rId29"/>
    <p:sldId id="313" r:id="rId30"/>
    <p:sldId id="314" r:id="rId31"/>
    <p:sldId id="315" r:id="rId32"/>
    <p:sldId id="319" r:id="rId33"/>
    <p:sldId id="320" r:id="rId34"/>
    <p:sldId id="321" r:id="rId35"/>
    <p:sldId id="272" r:id="rId36"/>
    <p:sldId id="350" r:id="rId37"/>
    <p:sldId id="351" r:id="rId38"/>
    <p:sldId id="352" r:id="rId39"/>
    <p:sldId id="353" r:id="rId40"/>
    <p:sldId id="354" r:id="rId41"/>
    <p:sldId id="355" r:id="rId42"/>
    <p:sldId id="356" r:id="rId43"/>
    <p:sldId id="335" r:id="rId44"/>
    <p:sldId id="316" r:id="rId45"/>
    <p:sldId id="349" r:id="rId46"/>
    <p:sldId id="318" r:id="rId47"/>
    <p:sldId id="285" r:id="rId4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6" autoAdjust="0"/>
    <p:restoredTop sz="84902" autoAdjust="0"/>
  </p:normalViewPr>
  <p:slideViewPr>
    <p:cSldViewPr>
      <p:cViewPr>
        <p:scale>
          <a:sx n="66" d="100"/>
          <a:sy n="66" d="100"/>
        </p:scale>
        <p:origin x="-624" y="-72"/>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11</a:t>
            </a:fld>
            <a:endParaRPr lang="de-AT">
              <a:solidFill>
                <a:srgbClr val="000000"/>
              </a:solidFill>
              <a:latin typeface="+mn-lt"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de-AT" dirty="0" smtClean="0"/>
              <a:t>Was verwenden</a:t>
            </a:r>
            <a:r>
              <a:rPr lang="de-AT" baseline="0" dirty="0" smtClean="0"/>
              <a:t> wir? Auf Technologien kurz eingehen. Warum verwenden wir diese?</a:t>
            </a:r>
          </a:p>
          <a:p>
            <a:r>
              <a:rPr lang="de-AT" baseline="0" dirty="0" smtClean="0"/>
              <a:t>Genaueres später!</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endParaRPr lang="en-US" dirty="0" smtClean="0"/>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B872F3E-8AE8-42E1-93D9-60C6A8766CA6}" type="slidenum">
              <a:rPr lang="de-AT" smtClean="0">
                <a:solidFill>
                  <a:srgbClr val="000000"/>
                </a:solidFill>
                <a:latin typeface="Times New Roman" pitchFamily="16" charset="0"/>
              </a:rPr>
              <a:pPr eaLnBrk="1"/>
              <a:t>13</a:t>
            </a:fld>
            <a:endParaRPr lang="de-AT" smtClean="0">
              <a:solidFill>
                <a:srgbClr val="000000"/>
              </a:solidFill>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14</a:t>
            </a:fld>
            <a:endParaRPr lang="de-DE"/>
          </a:p>
        </p:txBody>
      </p:sp>
      <p:sp>
        <p:nvSpPr>
          <p:cNvPr id="624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15</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Reference </a:t>
            </a:r>
            <a:r>
              <a:rPr lang="de-DE" dirty="0" err="1" smtClean="0"/>
              <a:t>to</a:t>
            </a:r>
            <a:r>
              <a:rPr lang="de-DE" dirty="0" smtClean="0"/>
              <a:t> Stefan</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18</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23</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25</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26</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27</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31</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32</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33</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34</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baseline="0" noProof="0" dirty="0" smtClean="0">
              <a:sym typeface="Wingdings" pitchFamily="2" charset="2"/>
            </a:endParaRPr>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39</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dirty="0" smtClean="0"/>
              <a:t>.</a:t>
            </a:r>
          </a:p>
          <a:p>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40</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42</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44</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44</a:t>
            </a:fld>
            <a:endParaRPr lang="de-AT">
              <a:solidFill>
                <a:srgbClr val="000000"/>
              </a:solidFill>
              <a:latin typeface="+mn-lt"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9A2629C2-A958-40BF-A3FE-DDA52937C2FF}" type="slidenum">
              <a:rPr lang="de-DE">
                <a:solidFill>
                  <a:srgbClr val="000000"/>
                </a:solidFill>
                <a:latin typeface="Times New Roman" pitchFamily="16" charset="0"/>
              </a:rPr>
              <a:pPr eaLnBrk="1"/>
              <a:t>45</a:t>
            </a:fld>
            <a:endParaRPr lang="de-DE">
              <a:solidFill>
                <a:srgbClr val="000000"/>
              </a:solidFill>
              <a:latin typeface="Times New Roman" pitchFamily="16" charset="0"/>
            </a:endParaRPr>
          </a:p>
        </p:txBody>
      </p:sp>
      <p:sp>
        <p:nvSpPr>
          <p:cNvPr id="100353"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9pPr>
          </a:lstStyle>
          <a:p>
            <a:pPr hangingPunct="1">
              <a:lnSpc>
                <a:spcPct val="100000"/>
              </a:lnSpc>
              <a:buClrTx/>
              <a:buFontTx/>
              <a:buNone/>
              <a:defRPr/>
            </a:pPr>
            <a:fld id="{6E1C4165-4FB0-4E85-B454-A71FC931232C}" type="slidenum">
              <a:rPr lang="de-DE" smtClean="0">
                <a:latin typeface="+mn-lt" charset="0"/>
              </a:rPr>
              <a:pPr hangingPunct="1">
                <a:lnSpc>
                  <a:spcPct val="100000"/>
                </a:lnSpc>
                <a:buClrTx/>
                <a:buFontTx/>
                <a:buNone/>
                <a:defRPr/>
              </a:pPr>
              <a:t>45</a:t>
            </a:fld>
            <a:endParaRPr lang="de-DE" smtClean="0">
              <a:latin typeface="+mn-lt" charset="0"/>
            </a:endParaRPr>
          </a:p>
        </p:txBody>
      </p:sp>
      <p:sp>
        <p:nvSpPr>
          <p:cNvPr id="100356" name="Rectangle 2"/>
          <p:cNvSpPr txBox="1">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7" name="Text Box 3"/>
          <p:cNvSpPr txBox="1">
            <a:spLocks noGrp="1" noChangeArrowheads="1"/>
          </p:cNvSpPr>
          <p:nvPr>
            <p:ph type="body" idx="1"/>
          </p:nvPr>
        </p:nvSpPr>
        <p:spPr>
          <a:xfrm>
            <a:off x="0" y="0"/>
            <a:ext cx="1588" cy="138525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spcBef>
                <a:spcPct val="0"/>
              </a:spcBef>
              <a:buClrTx/>
              <a:buFontTx/>
              <a:buNone/>
            </a:pPr>
            <a:r>
              <a:rPr lang="de-DE" sz="2000" smtClean="0">
                <a:latin typeface="Arial" charset="0"/>
                <a:ea typeface="SimSun" charset="-122"/>
              </a:rPr>
              <a:t>What would be done? Was würde Sinn machen – weitere Schritte im Projekt (Integration vor Ort, Testlauf,…)</a:t>
            </a:r>
          </a:p>
          <a:p>
            <a:pPr eaLnBrk="1">
              <a:spcBef>
                <a:spcPct val="0"/>
              </a:spcBef>
              <a:buClrTx/>
              <a:buFontTx/>
              <a:buNone/>
            </a:pPr>
            <a:r>
              <a:rPr lang="de-DE" sz="2000" smtClean="0">
                <a:latin typeface="Arial" charset="0"/>
                <a:ea typeface="SimSun" charset="-122"/>
              </a:rPr>
              <a:t>	SW weiterentwicklung: neue Module hinzufügen (Basis steht)</a:t>
            </a:r>
          </a:p>
        </p:txBody>
      </p:sp>
      <p:sp>
        <p:nvSpPr>
          <p:cNvPr id="2" name="Rectangle 4"/>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958426BE-BE33-416D-9A3E-E9E1984A3341}" type="slidenum">
              <a:rPr lang="de-DE">
                <a:solidFill>
                  <a:srgbClr val="000000"/>
                </a:solidFill>
                <a:latin typeface="+mn-lt"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45</a:t>
            </a:fld>
            <a:endParaRPr lang="de-DE">
              <a:solidFill>
                <a:srgbClr val="000000"/>
              </a:solidFill>
              <a:latin typeface="+mn-lt"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46</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r>
              <a:rPr lang="de-AT" sz="2000" dirty="0" smtClean="0">
                <a:latin typeface="Arial" charset="0"/>
                <a:ea typeface="SimSun" charset="-122"/>
              </a:rPr>
              <a:t>Technologien:</a:t>
            </a:r>
            <a:r>
              <a:rPr lang="de-AT" sz="2000" baseline="0" dirty="0" smtClean="0">
                <a:latin typeface="Arial" charset="0"/>
                <a:ea typeface="SimSun" charset="-122"/>
              </a:rPr>
              <a:t> weitverbreitet </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support</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mysql</a:t>
            </a:r>
            <a:r>
              <a:rPr lang="de-AT" sz="2000" baseline="0" dirty="0" smtClean="0">
                <a:latin typeface="Arial" charset="0"/>
                <a:ea typeface="SimSun" charset="-122"/>
                <a:sym typeface="Wingdings" pitchFamily="2" charset="2"/>
              </a:rPr>
              <a:t> – </a:t>
            </a:r>
            <a:r>
              <a:rPr lang="de-AT" sz="2000" baseline="0" dirty="0" err="1" smtClean="0">
                <a:latin typeface="Arial" charset="0"/>
                <a:ea typeface="SimSun" charset="-122"/>
                <a:sym typeface="Wingdings" pitchFamily="2" charset="2"/>
              </a:rPr>
              <a:t>oracle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hibernate</a:t>
            </a:r>
            <a:r>
              <a:rPr lang="de-AT" sz="2000" baseline="0" dirty="0" smtClean="0">
                <a:latin typeface="Arial" charset="0"/>
                <a:ea typeface="SimSun" charset="-122"/>
                <a:sym typeface="Wingdings" pitchFamily="2" charset="2"/>
              </a:rPr>
              <a:t> (meist verwendet – </a:t>
            </a:r>
            <a:r>
              <a:rPr lang="de-AT" sz="2000" baseline="0" dirty="0" err="1" smtClean="0">
                <a:latin typeface="Arial" charset="0"/>
                <a:ea typeface="SimSun" charset="-122"/>
                <a:sym typeface="Wingdings" pitchFamily="2" charset="2"/>
              </a:rPr>
              <a:t>abnahme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mapping</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pdf</a:t>
            </a:r>
            <a:r>
              <a:rPr lang="de-AT" sz="2000" baseline="0" dirty="0" smtClean="0">
                <a:latin typeface="Arial" charset="0"/>
                <a:ea typeface="SimSun" charset="-122"/>
                <a:sym typeface="Wingdings" pitchFamily="2" charset="2"/>
              </a:rPr>
              <a:t>-viewer (</a:t>
            </a:r>
            <a:r>
              <a:rPr lang="de-AT" sz="2000" baseline="0" dirty="0" err="1" smtClean="0">
                <a:latin typeface="Arial" charset="0"/>
                <a:ea typeface="SimSun" charset="-122"/>
                <a:sym typeface="Wingdings" pitchFamily="2" charset="2"/>
              </a:rPr>
              <a:t>ice</a:t>
            </a:r>
            <a:r>
              <a:rPr lang="de-AT" sz="2000" baseline="0" dirty="0" smtClean="0">
                <a:latin typeface="Arial" charset="0"/>
                <a:ea typeface="SimSun" charset="-122"/>
                <a:sym typeface="Wingdings" pitchFamily="2" charset="2"/>
              </a:rPr>
              <a:t>-community </a:t>
            </a:r>
            <a:r>
              <a:rPr lang="de-AT" sz="2000" baseline="0" dirty="0" err="1" smtClean="0">
                <a:latin typeface="Arial" charset="0"/>
                <a:ea typeface="SimSun" charset="-122"/>
                <a:sym typeface="Wingdings" pitchFamily="2" charset="2"/>
              </a:rPr>
              <a:t>like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jboss</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java</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mulitplatform</a:t>
            </a:r>
            <a:endParaRPr lang="de-AT" sz="2000" baseline="0" dirty="0" smtClean="0">
              <a:latin typeface="Arial" charset="0"/>
              <a:ea typeface="SimSun" charset="-122"/>
              <a:sym typeface="Wingdings" pitchFamily="2" charset="2"/>
            </a:endParaRPr>
          </a:p>
          <a:p>
            <a:pPr eaLnBrk="1">
              <a:spcBef>
                <a:spcPct val="0"/>
              </a:spcBef>
            </a:pPr>
            <a:r>
              <a:rPr lang="de-AT" sz="2000" baseline="0" dirty="0" smtClean="0">
                <a:latin typeface="Arial" charset="0"/>
                <a:ea typeface="SimSun" charset="-122"/>
                <a:sym typeface="Wingdings" pitchFamily="2" charset="2"/>
              </a:rPr>
              <a:t>Free („</a:t>
            </a:r>
            <a:r>
              <a:rPr lang="de-AT" sz="2000" baseline="0" dirty="0" err="1" smtClean="0">
                <a:latin typeface="Arial" charset="0"/>
                <a:ea typeface="SimSun" charset="-122"/>
                <a:sym typeface="Wingdings" pitchFamily="2" charset="2"/>
              </a:rPr>
              <a:t>no</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costs</a:t>
            </a:r>
            <a:r>
              <a:rPr lang="de-AT" sz="2000" baseline="0" dirty="0" smtClean="0">
                <a:latin typeface="Arial" charset="0"/>
                <a:ea typeface="SimSun" charset="-122"/>
                <a:sym typeface="Wingdings" pitchFamily="2" charset="2"/>
              </a:rPr>
              <a:t>)</a:t>
            </a:r>
            <a:endParaRPr lang="de-AT" sz="2000" dirty="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46</a:t>
            </a:fld>
            <a:endParaRPr lang="de-AT">
              <a:solidFill>
                <a:srgbClr val="000000"/>
              </a:solidFill>
              <a:latin typeface="+mn-lt"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47</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Interne</a:t>
            </a:r>
            <a:r>
              <a:rPr lang="de-AT" baseline="0" dirty="0" smtClean="0"/>
              <a:t> Abläufe</a:t>
            </a:r>
          </a:p>
          <a:p>
            <a:r>
              <a:rPr lang="de-AT" baseline="0" dirty="0" smtClean="0"/>
              <a:t>Kernfunktionen</a:t>
            </a:r>
          </a:p>
          <a:p>
            <a:endParaRPr lang="de-AT" baseline="0" dirty="0" smtClean="0"/>
          </a:p>
          <a:p>
            <a:r>
              <a:rPr lang="de-AT" baseline="0" dirty="0" smtClean="0"/>
              <a:t>Nicht Ziele zur Abgrenzung (keine Buchhaltung,…)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150254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5</a:t>
            </a:fld>
            <a:endParaRPr lang="de-AT" smtClean="0">
              <a:solidFill>
                <a:srgbClr val="000000"/>
              </a:solidFill>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p:sp>
      <p:sp>
        <p:nvSpPr>
          <p:cNvPr id="13315" name="Notes Placeholder 2"/>
          <p:cNvSpPr>
            <a:spLocks noGrp="1"/>
          </p:cNvSpPr>
          <p:nvPr>
            <p:ph type="body" idx="1"/>
          </p:nvPr>
        </p:nvSpPr>
        <p:spPr>
          <a:noFill/>
        </p:spPr>
        <p:txBody>
          <a:bodyPr/>
          <a:lstStyle/>
          <a:p>
            <a:r>
              <a:rPr lang="de-AT" dirty="0" smtClean="0"/>
              <a:t>Wo liegt die Logik? </a:t>
            </a:r>
            <a:r>
              <a:rPr lang="de-AT" dirty="0" err="1" smtClean="0"/>
              <a:t>Fat</a:t>
            </a:r>
            <a:r>
              <a:rPr lang="de-AT" dirty="0" smtClean="0"/>
              <a:t>-</a:t>
            </a:r>
            <a:r>
              <a:rPr lang="de-AT" baseline="0" dirty="0" smtClean="0"/>
              <a:t>, </a:t>
            </a:r>
            <a:r>
              <a:rPr lang="de-AT" baseline="0" dirty="0" err="1" smtClean="0"/>
              <a:t>Thin</a:t>
            </a:r>
            <a:r>
              <a:rPr lang="de-AT" baseline="0" dirty="0" smtClean="0"/>
              <a:t>-Client</a:t>
            </a:r>
          </a:p>
          <a:p>
            <a:r>
              <a:rPr lang="de-AT" baseline="0" dirty="0" smtClean="0"/>
              <a:t>Beispiele: Workstation </a:t>
            </a:r>
            <a:r>
              <a:rPr lang="de-AT" baseline="0" dirty="0" smtClean="0">
                <a:sym typeface="Wingdings" pitchFamily="2" charset="2"/>
              </a:rPr>
              <a:t> Rezeptionist, Browser  Kunde/Gast</a:t>
            </a:r>
            <a:endParaRPr lang="de-AT" dirty="0" smtClean="0"/>
          </a:p>
        </p:txBody>
      </p:sp>
      <p:sp>
        <p:nvSpPr>
          <p:cNvPr id="1331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5A6DEA8-5EC1-4915-8CEA-36FB86D183CF}"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dirty="0" smtClean="0">
                <a:latin typeface="Arial" charset="0"/>
                <a:ea typeface="SimSun" charset="-122"/>
              </a:rPr>
              <a:t>Programm ausführen – vorstellen  Konzept (Hubert R.) Mitglieder: ….</a:t>
            </a:r>
          </a:p>
          <a:p>
            <a:pPr marL="169863" indent="-169863" eaLnBrk="1">
              <a:spcBef>
                <a:spcPct val="0"/>
              </a:spcBef>
            </a:pP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Short </a:t>
            </a:r>
            <a:r>
              <a:rPr lang="de-AT" sz="2000" dirty="0" err="1" smtClean="0">
                <a:latin typeface="Arial" charset="0"/>
                <a:ea typeface="SimSun" charset="-122"/>
              </a:rPr>
              <a:t>cuts</a:t>
            </a: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 sonstige Vorteile</a:t>
            </a:r>
          </a:p>
          <a:p>
            <a:pPr marL="169863" indent="-169863" eaLnBrk="1">
              <a:spcBef>
                <a:spcPct val="0"/>
              </a:spcBef>
              <a:buSzPct val="45000"/>
              <a:buFont typeface="StarSymbol" charset="0"/>
              <a:buChar char="-"/>
            </a:pPr>
            <a:r>
              <a:rPr lang="de-AT" sz="2000" dirty="0" smtClean="0">
                <a:latin typeface="Arial" charset="0"/>
                <a:ea typeface="SimSun" charset="-122"/>
              </a:rPr>
              <a:t>Mehrwert für Kunde</a:t>
            </a:r>
          </a:p>
          <a:p>
            <a:pPr marL="169863" indent="-169863" eaLnBrk="1">
              <a:spcBef>
                <a:spcPct val="0"/>
              </a:spcBef>
              <a:buSzPct val="45000"/>
              <a:buFont typeface="StarSymbol" charset="0"/>
              <a:buChar char="-"/>
            </a:pPr>
            <a:r>
              <a:rPr lang="de-AT" sz="2000" dirty="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8</a:t>
            </a:fld>
            <a:endParaRPr lang="de-AT" dirty="0">
              <a:solidFill>
                <a:srgbClr val="000000"/>
              </a:solidFill>
              <a:latin typeface="+mn-lt"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9</a:t>
            </a:fld>
            <a:endParaRPr lang="de-AT">
              <a:solidFill>
                <a:srgbClr val="000000"/>
              </a:solidFill>
              <a:latin typeface="+mn-lt"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smtClean="0"/>
              <a:t>Supports  flexible </a:t>
            </a:r>
            <a:r>
              <a:rPr lang="de-AT" dirty="0" err="1" smtClean="0"/>
              <a:t>handling</a:t>
            </a:r>
            <a:r>
              <a:rPr lang="de-AT" dirty="0" smtClean="0"/>
              <a:t>: viel</a:t>
            </a:r>
            <a:r>
              <a:rPr lang="de-AT" baseline="0" dirty="0" smtClean="0"/>
              <a:t> dynamisch in einem Schritt (Beispiel: Check-In</a:t>
            </a:r>
            <a:r>
              <a:rPr lang="de-AT" baseline="0" dirty="0" smtClean="0">
                <a:sym typeface="Wingdings" pitchFamily="2" charset="2"/>
              </a:rPr>
              <a:t> Räume/Gäste </a:t>
            </a:r>
            <a:r>
              <a:rPr lang="de-AT" baseline="0" dirty="0" err="1" smtClean="0">
                <a:sym typeface="Wingdings" pitchFamily="2" charset="2"/>
              </a:rPr>
              <a:t>dyn</a:t>
            </a:r>
            <a:r>
              <a:rPr lang="de-AT" baseline="0" dirty="0" smtClean="0">
                <a:sym typeface="Wingdings" pitchFamily="2" charset="2"/>
              </a:rPr>
              <a:t>. ändern</a:t>
            </a:r>
            <a:r>
              <a:rPr lang="de-AT" baseline="0" dirty="0" smtClean="0"/>
              <a:t>)</a:t>
            </a:r>
            <a:endParaRPr lang="de-AT"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err="1" smtClean="0"/>
              <a:t>Approx</a:t>
            </a:r>
            <a:r>
              <a:rPr lang="de-AT" dirty="0" smtClean="0"/>
              <a:t> </a:t>
            </a:r>
            <a:r>
              <a:rPr lang="de-AT" dirty="0" err="1" smtClean="0"/>
              <a:t>search</a:t>
            </a:r>
            <a:r>
              <a:rPr lang="de-AT" dirty="0" smtClean="0"/>
              <a:t>: …</a:t>
            </a:r>
          </a:p>
          <a:p>
            <a:pPr lvl="1"/>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10</a:t>
            </a:fld>
            <a:endParaRPr lang="en-GB"/>
          </a:p>
        </p:txBody>
      </p:sp>
    </p:spTree>
    <p:extLst>
      <p:ext uri="{BB962C8B-B14F-4D97-AF65-F5344CB8AC3E}">
        <p14:creationId xmlns:p14="http://schemas.microsoft.com/office/powerpoint/2010/main" val="131928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27F8EDB-C29D-4AE5-9CAF-B3FA40DC93F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6A3E629-D901-4663-A557-19BBC04DD1A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CD60D22-FA14-4B63-8D0F-ADEE423074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FB78BAED-2685-457A-B076-0168B8E8268C}" type="datetime1">
              <a:rPr lang="de-DE" smtClean="0"/>
              <a:t>12.06.2012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fld id="{A4E34DAF-98F6-4631-9046-8FBA4C69E9EE}" type="datetime1">
              <a:rPr lang="de-DE" smtClean="0"/>
              <a:t>12.06.2012</a:t>
            </a:fld>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r>
              <a:rPr lang="de-DE" smtClean="0"/>
              <a:t>Roomanizer Presentation Team E</a:t>
            </a:r>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398222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DDB63CDD-2F96-4FE5-AD49-EF8AFB88B62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2E67AF8-A288-4266-A53C-E84C48E50EE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9AE9F89-BCA9-4707-862F-FB4A05052A8A}" type="datetime1">
              <a:rPr lang="de-DE" smtClean="0"/>
              <a:t>12.06.2012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6C7F81-806B-490A-937D-E275312209BE}"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E3D5208-A7C9-4F82-A751-62C60E2E94A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9299B9F-8491-49B7-8EB3-C95A67489ECD}"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E8D3044E-EF47-48A4-B465-228E2DF2711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36EE-6A37-4BDB-9A50-451478FC4AD3}" type="datetime1">
              <a:rPr lang="de-DE" smtClean="0"/>
              <a:t>12.06.2012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Summary</a:t>
            </a:r>
            <a:endParaRPr lang="en-GB" dirty="0"/>
          </a:p>
        </p:txBody>
      </p:sp>
      <p:sp>
        <p:nvSpPr>
          <p:cNvPr id="3" name="Inhaltsplatzhalter 2"/>
          <p:cNvSpPr>
            <a:spLocks noGrp="1"/>
          </p:cNvSpPr>
          <p:nvPr>
            <p:ph idx="1"/>
          </p:nvPr>
        </p:nvSpPr>
        <p:spPr/>
        <p:txBody>
          <a:bodyPr>
            <a:normAutofit/>
          </a:bodyPr>
          <a:lstStyle/>
          <a:p>
            <a:r>
              <a:rPr lang="de-AT" dirty="0" err="1" smtClean="0"/>
              <a:t>Usability</a:t>
            </a:r>
            <a:endParaRPr lang="de-AT" dirty="0" smtClean="0"/>
          </a:p>
          <a:p>
            <a:pPr lvl="1"/>
            <a:r>
              <a:rPr lang="de-AT" dirty="0" smtClean="0"/>
              <a:t>Shortcuts</a:t>
            </a:r>
          </a:p>
          <a:p>
            <a:pPr lvl="1"/>
            <a:r>
              <a:rPr lang="de-AT" dirty="0" smtClean="0"/>
              <a:t>Clear </a:t>
            </a:r>
            <a:r>
              <a:rPr lang="de-AT" dirty="0" err="1" smtClean="0"/>
              <a:t>navigation</a:t>
            </a:r>
            <a:r>
              <a:rPr lang="de-AT" dirty="0" smtClean="0"/>
              <a:t> bar</a:t>
            </a:r>
          </a:p>
          <a:p>
            <a:pPr lvl="1"/>
            <a:r>
              <a:rPr lang="de-AT" dirty="0" smtClean="0"/>
              <a:t>Supports  flexible </a:t>
            </a:r>
            <a:r>
              <a:rPr lang="de-AT" dirty="0" err="1" smtClean="0"/>
              <a:t>handling</a:t>
            </a:r>
            <a:endParaRPr lang="de-AT" dirty="0" smtClean="0"/>
          </a:p>
          <a:p>
            <a:r>
              <a:rPr lang="de-AT" dirty="0" smtClean="0"/>
              <a:t>Special </a:t>
            </a:r>
            <a:r>
              <a:rPr lang="de-AT" dirty="0" err="1" smtClean="0"/>
              <a:t>functionality</a:t>
            </a:r>
            <a:endParaRPr lang="de-AT" dirty="0" smtClean="0"/>
          </a:p>
          <a:p>
            <a:pPr lvl="1"/>
            <a:r>
              <a:rPr lang="de-AT" dirty="0" err="1" smtClean="0"/>
              <a:t>Weather</a:t>
            </a:r>
            <a:r>
              <a:rPr lang="de-AT" dirty="0" smtClean="0"/>
              <a:t> </a:t>
            </a:r>
            <a:r>
              <a:rPr lang="de-AT" dirty="0" err="1" smtClean="0"/>
              <a:t>forecast</a:t>
            </a:r>
            <a:endParaRPr lang="de-AT" dirty="0" smtClean="0"/>
          </a:p>
          <a:p>
            <a:pPr lvl="1"/>
            <a:r>
              <a:rPr lang="de-AT" dirty="0" err="1" smtClean="0"/>
              <a:t>Built</a:t>
            </a:r>
            <a:r>
              <a:rPr lang="de-AT" dirty="0"/>
              <a:t>-</a:t>
            </a:r>
            <a:r>
              <a:rPr lang="de-AT" dirty="0" smtClean="0"/>
              <a:t>in PDF </a:t>
            </a:r>
            <a:r>
              <a:rPr lang="de-AT" dirty="0" err="1" smtClean="0"/>
              <a:t>viewer</a:t>
            </a:r>
            <a:endParaRPr lang="de-AT" dirty="0" smtClean="0"/>
          </a:p>
          <a:p>
            <a:pPr lvl="1"/>
            <a:r>
              <a:rPr lang="de-AT" dirty="0" err="1" smtClean="0"/>
              <a:t>Approx</a:t>
            </a:r>
            <a:r>
              <a:rPr lang="de-AT" dirty="0" smtClean="0"/>
              <a:t> </a:t>
            </a:r>
            <a:r>
              <a:rPr lang="de-AT" dirty="0" err="1" smtClean="0"/>
              <a:t>search</a:t>
            </a:r>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B6708F08-B08A-4EE8-BB41-4685CD4B1BA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presentation</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457200" indent="-457200">
              <a:buFont typeface="Arial" pitchFamily="34" charset="0"/>
              <a:buChar char="•"/>
            </a:pPr>
            <a:r>
              <a:rPr lang="de-AT" sz="3600" dirty="0" smtClean="0"/>
              <a:t>Layer </a:t>
            </a:r>
            <a:r>
              <a:rPr lang="de-AT" sz="3600" dirty="0" err="1" smtClean="0"/>
              <a:t>model</a:t>
            </a:r>
            <a:endParaRPr lang="de-AT" sz="3600" dirty="0" smtClean="0"/>
          </a:p>
          <a:p>
            <a:pPr marL="457200" indent="-457200">
              <a:buFont typeface="Arial" pitchFamily="34" charset="0"/>
              <a:buChar char="•"/>
            </a:pPr>
            <a:r>
              <a:rPr lang="de-AT" sz="3600" dirty="0" smtClean="0"/>
              <a:t>Database</a:t>
            </a:r>
            <a:endParaRPr lang="de-AT" sz="3600" dirty="0"/>
          </a:p>
          <a:p>
            <a:pPr marL="457200" indent="-457200">
              <a:buFont typeface="Arial" pitchFamily="34" charset="0"/>
              <a:buChar char="•"/>
            </a:pPr>
            <a:r>
              <a:rPr lang="de-AT" sz="3600" dirty="0" err="1"/>
              <a:t>Hibernate</a:t>
            </a:r>
            <a:endParaRPr lang="de-AT" sz="3600" dirty="0"/>
          </a:p>
          <a:p>
            <a:pPr marL="457200" indent="-457200">
              <a:buFont typeface="Arial" pitchFamily="34" charset="0"/>
              <a:buChar char="•"/>
            </a:pPr>
            <a:r>
              <a:rPr lang="de-AT" sz="3600" dirty="0"/>
              <a:t>Dynamic Mapper</a:t>
            </a:r>
          </a:p>
          <a:p>
            <a:pPr marL="457200" indent="-457200">
              <a:buFont typeface="Arial" pitchFamily="34" charset="0"/>
              <a:buChar char="•"/>
            </a:pPr>
            <a:r>
              <a:rPr lang="de-AT" sz="3600" dirty="0"/>
              <a:t>State Pattern</a:t>
            </a:r>
          </a:p>
          <a:p>
            <a:pPr marL="457200" indent="-457200">
              <a:buFont typeface="Arial" pitchFamily="34" charset="0"/>
              <a:buChar char="•"/>
            </a:pPr>
            <a:r>
              <a:rPr lang="de-AT" sz="3600" dirty="0"/>
              <a:t>Swing GUI</a:t>
            </a:r>
          </a:p>
          <a:p>
            <a:pPr marL="457200" indent="-457200">
              <a:buFont typeface="Arial" pitchFamily="34" charset="0"/>
              <a:buChar char="•"/>
            </a:pPr>
            <a:r>
              <a:rPr lang="de-AT" sz="3600" dirty="0"/>
              <a:t>Integration </a:t>
            </a:r>
            <a:r>
              <a:rPr lang="de-AT" sz="3600" dirty="0" err="1"/>
              <a:t>external</a:t>
            </a:r>
            <a:r>
              <a:rPr lang="de-AT" sz="3600" dirty="0"/>
              <a:t> Software Modules</a:t>
            </a:r>
          </a:p>
          <a:p>
            <a:pPr marL="457200" indent="-457200">
              <a:buFont typeface="Arial" pitchFamily="34" charset="0"/>
              <a:buChar char="•"/>
            </a:pPr>
            <a:r>
              <a:rPr lang="de-AT" sz="3600" dirty="0"/>
              <a:t>JSF (web-reservation</a:t>
            </a:r>
            <a:r>
              <a:rPr lang="de-AT" sz="3600" dirty="0" smtClean="0"/>
              <a:t>)</a:t>
            </a:r>
            <a:endParaRPr lang="de-AT" sz="3600" dirty="0"/>
          </a:p>
        </p:txBody>
      </p:sp>
      <p:sp>
        <p:nvSpPr>
          <p:cNvPr id="2" name="Datumsplatzhalter 1"/>
          <p:cNvSpPr>
            <a:spLocks noGrp="1"/>
          </p:cNvSpPr>
          <p:nvPr>
            <p:ph type="dt" sz="half" idx="10"/>
          </p:nvPr>
        </p:nvSpPr>
        <p:spPr/>
        <p:txBody>
          <a:bodyPr/>
          <a:lstStyle/>
          <a:p>
            <a:fld id="{9E3C9038-FB88-4FAD-9836-63DD155E9CA2}"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Git</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Java</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Netbeans</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MySQL</a:t>
            </a: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Unified </a:t>
            </a:r>
            <a:r>
              <a:rPr lang="de-DE" sz="3200" dirty="0" err="1" smtClean="0">
                <a:solidFill>
                  <a:srgbClr val="000000"/>
                </a:solidFill>
                <a:latin typeface="Calibri" charset="0"/>
              </a:rPr>
              <a:t>Process</a:t>
            </a:r>
            <a:endParaRPr lang="de-DE" sz="3200" dirty="0">
              <a:solidFill>
                <a:srgbClr val="000000"/>
              </a:solidFill>
              <a:latin typeface="Calibri" charset="0"/>
            </a:endParaRP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351" y="710432"/>
            <a:ext cx="1451364" cy="217704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4518" y="3014688"/>
            <a:ext cx="1505425" cy="9255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92D3D26D-AF95-4585-934F-C2051DC61F8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pic>
        <p:nvPicPr>
          <p:cNvPr id="1026" name="Picture 2" descr="https://encrypted-tbn1.google.com/images?q=tbn:ANd9GcRpoItABcN9IWRMtDA1shumjSsWBhsjJiGE6GADbT-Ipo6RtKn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6439" y="4189841"/>
            <a:ext cx="2013817" cy="4396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1497" y="4725144"/>
            <a:ext cx="2097703" cy="1529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p:txBody>
          <a:bodyPr>
            <a:normAutofit/>
          </a:bodyPr>
          <a:lstStyle/>
          <a:p>
            <a:pPr marL="457200" indent="-457200">
              <a:buFont typeface="Arial" charset="0"/>
              <a:buChar char="•"/>
            </a:pPr>
            <a:r>
              <a:rPr lang="de-AT" dirty="0" err="1" smtClean="0"/>
              <a:t>Inception</a:t>
            </a:r>
            <a:r>
              <a:rPr lang="de-AT" dirty="0" smtClean="0"/>
              <a:t>				</a:t>
            </a:r>
          </a:p>
          <a:p>
            <a:pPr marL="857250" lvl="1" indent="-457200">
              <a:buFont typeface="Arial" charset="0"/>
              <a:buChar char="•"/>
            </a:pPr>
            <a:r>
              <a:rPr lang="de-AT" dirty="0" smtClean="0"/>
              <a:t>Kick off</a:t>
            </a:r>
          </a:p>
          <a:p>
            <a:pPr marL="857250" lvl="1" indent="-457200">
              <a:buFont typeface="Arial" charset="0"/>
              <a:buChar char="•"/>
            </a:pPr>
            <a:r>
              <a:rPr lang="de-AT" dirty="0" smtClean="0"/>
              <a:t>Definition </a:t>
            </a:r>
            <a:r>
              <a:rPr lang="de-AT" dirty="0" err="1" smtClean="0"/>
              <a:t>of</a:t>
            </a:r>
            <a:r>
              <a:rPr lang="de-AT" dirty="0" smtClean="0"/>
              <a:t> </a:t>
            </a:r>
            <a:r>
              <a:rPr lang="de-AT" dirty="0" err="1" smtClean="0"/>
              <a:t>Use</a:t>
            </a:r>
            <a:r>
              <a:rPr lang="de-AT" dirty="0" smtClean="0"/>
              <a:t> </a:t>
            </a:r>
            <a:r>
              <a:rPr lang="de-AT" dirty="0" err="1" smtClean="0"/>
              <a:t>cases</a:t>
            </a:r>
            <a:endParaRPr lang="de-AT" dirty="0" smtClean="0"/>
          </a:p>
          <a:p>
            <a:pPr marL="457200" indent="-457200">
              <a:buFont typeface="Arial" charset="0"/>
              <a:buChar char="•"/>
            </a:pPr>
            <a:r>
              <a:rPr lang="de-AT" dirty="0" smtClean="0"/>
              <a:t>Elaboration</a:t>
            </a:r>
          </a:p>
          <a:p>
            <a:pPr marL="857250" lvl="1" indent="-457200">
              <a:buFont typeface="Arial" charset="0"/>
              <a:buChar char="•"/>
            </a:pPr>
            <a:r>
              <a:rPr lang="de-AT" dirty="0" err="1" smtClean="0"/>
              <a:t>Requirements</a:t>
            </a:r>
            <a:r>
              <a:rPr lang="de-AT" dirty="0" smtClean="0"/>
              <a:t> </a:t>
            </a:r>
            <a:r>
              <a:rPr lang="de-AT" dirty="0" err="1" smtClean="0"/>
              <a:t>engineering</a:t>
            </a:r>
            <a:endParaRPr lang="de-AT" dirty="0" smtClean="0"/>
          </a:p>
          <a:p>
            <a:pPr marL="457200" indent="-457200">
              <a:buFont typeface="Arial" charset="0"/>
              <a:buChar char="•"/>
            </a:pPr>
            <a:r>
              <a:rPr lang="de-AT" b="1" dirty="0" err="1" smtClean="0"/>
              <a:t>Construction</a:t>
            </a:r>
            <a:endParaRPr lang="de-AT" b="1" dirty="0" smtClean="0"/>
          </a:p>
          <a:p>
            <a:pPr marL="857250" lvl="1" indent="-457200">
              <a:buFont typeface="Arial" charset="0"/>
              <a:buChar char="•"/>
            </a:pPr>
            <a:r>
              <a:rPr lang="de-AT" dirty="0" err="1" smtClean="0"/>
              <a:t>Timeboxes</a:t>
            </a:r>
            <a:endParaRPr lang="de-AT" dirty="0" smtClean="0"/>
          </a:p>
          <a:p>
            <a:pPr marL="457200" indent="-457200">
              <a:buFont typeface="Arial" charset="0"/>
              <a:buChar char="•"/>
            </a:pPr>
            <a:r>
              <a:rPr lang="de-AT" dirty="0" smtClean="0"/>
              <a:t>Transition			</a:t>
            </a:r>
          </a:p>
        </p:txBody>
      </p:sp>
      <p:sp>
        <p:nvSpPr>
          <p:cNvPr id="6147"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Unified </a:t>
            </a:r>
            <a:r>
              <a:rPr lang="de-DE" sz="4400" dirty="0" err="1" smtClean="0"/>
              <a:t>Process</a:t>
            </a:r>
            <a:endParaRPr lang="de-DE" sz="4400" dirty="0" smtClean="0"/>
          </a:p>
        </p:txBody>
      </p:sp>
      <p:sp>
        <p:nvSpPr>
          <p:cNvPr id="2" name="Datumsplatzhalter 1"/>
          <p:cNvSpPr>
            <a:spLocks noGrp="1"/>
          </p:cNvSpPr>
          <p:nvPr>
            <p:ph type="dt" sz="half" idx="10"/>
          </p:nvPr>
        </p:nvSpPr>
        <p:spPr/>
        <p:txBody>
          <a:bodyPr/>
          <a:lstStyle/>
          <a:p>
            <a:fld id="{245E2E4B-0B02-4E95-A2B1-58730096EDA9}"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13</a:t>
            </a:fld>
            <a:endParaRPr lang="de-DE"/>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1412776"/>
            <a:ext cx="2115099" cy="834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806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
        <p:nvSpPr>
          <p:cNvPr id="2" name="Datumsplatzhalter 1"/>
          <p:cNvSpPr>
            <a:spLocks noGrp="1"/>
          </p:cNvSpPr>
          <p:nvPr>
            <p:ph type="dt" idx="10"/>
          </p:nvPr>
        </p:nvSpPr>
        <p:spPr/>
        <p:txBody>
          <a:bodyPr/>
          <a:lstStyle/>
          <a:p>
            <a:fld id="{CEF889A1-A175-4840-86AA-B8393E1275D4}" type="datetime1">
              <a:rPr lang="de-DE" smtClean="0"/>
              <a:t>12.06.2012</a:t>
            </a:fld>
            <a:endParaRPr lang="de-DE"/>
          </a:p>
        </p:txBody>
      </p:sp>
      <p:sp>
        <p:nvSpPr>
          <p:cNvPr id="3" name="Fußzeilenplatzhalter 2"/>
          <p:cNvSpPr>
            <a:spLocks noGrp="1"/>
          </p:cNvSpPr>
          <p:nvPr>
            <p:ph type="ftr" idx="11"/>
          </p:nvPr>
        </p:nvSpPr>
        <p:spPr/>
        <p:txBody>
          <a:bodyPr/>
          <a:lstStyle/>
          <a:p>
            <a:r>
              <a:rPr lang="de-DE" smtClean="0"/>
              <a:t>Roomanizer Presentation Team E</a:t>
            </a:r>
            <a:endParaRPr lang="de-DE"/>
          </a:p>
        </p:txBody>
      </p:sp>
      <p:sp>
        <p:nvSpPr>
          <p:cNvPr id="4" name="Foliennummernplatzhalter 3"/>
          <p:cNvSpPr>
            <a:spLocks noGrp="1"/>
          </p:cNvSpPr>
          <p:nvPr>
            <p:ph type="sldNum" idx="12"/>
          </p:nvPr>
        </p:nvSpPr>
        <p:spPr/>
        <p:txBody>
          <a:bodyPr/>
          <a:lstStyle/>
          <a:p>
            <a:fld id="{AAEB435E-0D0C-43CA-8E2E-CBED54098038}" type="slidenum">
              <a:rPr lang="de-DE" smtClean="0"/>
              <a:pPr/>
              <a:t>14</a:t>
            </a:fld>
            <a:endParaRPr lang="de-DE"/>
          </a:p>
        </p:txBody>
      </p:sp>
    </p:spTree>
    <p:extLst>
      <p:ext uri="{BB962C8B-B14F-4D97-AF65-F5344CB8AC3E}">
        <p14:creationId xmlns:p14="http://schemas.microsoft.com/office/powerpoint/2010/main" val="24746177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3" name="Bild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333" y="1412776"/>
            <a:ext cx="6113333" cy="4768400"/>
          </a:xfrm>
          <a:prstGeom prst="rect">
            <a:avLst/>
          </a:prstGeom>
        </p:spPr>
      </p:pic>
      <p:sp>
        <p:nvSpPr>
          <p:cNvPr id="2" name="Datumsplatzhalter 1"/>
          <p:cNvSpPr>
            <a:spLocks noGrp="1"/>
          </p:cNvSpPr>
          <p:nvPr>
            <p:ph type="dt" sz="half" idx="10"/>
          </p:nvPr>
        </p:nvSpPr>
        <p:spPr/>
        <p:txBody>
          <a:bodyPr/>
          <a:lstStyle/>
          <a:p>
            <a:fld id="{0E7CE532-8F4D-4E5C-A0AC-737CF4959D51}"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15</a:t>
            </a:fld>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8145" y="1131270"/>
            <a:ext cx="1872207" cy="1193073"/>
          </a:xfrm>
          <a:prstGeom prst="rect">
            <a:avLst/>
          </a:prstGeom>
        </p:spPr>
      </p:pic>
    </p:spTree>
    <p:extLst>
      <p:ext uri="{BB962C8B-B14F-4D97-AF65-F5344CB8AC3E}">
        <p14:creationId xmlns:p14="http://schemas.microsoft.com/office/powerpoint/2010/main" val="106299463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Persistence</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0691F428-18E4-4546-8CA6-A28FDC92F5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3310033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t>
            </a:r>
            <a:r>
              <a:rPr lang="de-DE" dirty="0" smtClean="0"/>
              <a:t>an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t>
            </a:r>
            <a:r>
              <a:rPr lang="de-DE" dirty="0" err="1" smtClean="0"/>
              <a:t>the</a:t>
            </a:r>
            <a:r>
              <a:rPr lang="de-DE" dirty="0" smtClean="0"/>
              <a:t>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998A4FFE-7F93-41EB-9E05-44835A6A19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17</a:t>
            </a:fld>
            <a:endParaRPr lang="de-DE"/>
          </a:p>
        </p:txBody>
      </p:sp>
    </p:spTree>
    <p:extLst>
      <p:ext uri="{BB962C8B-B14F-4D97-AF65-F5344CB8AC3E}">
        <p14:creationId xmlns:p14="http://schemas.microsoft.com/office/powerpoint/2010/main" val="2896771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smtClean="0"/>
              <a:t>Controllers </a:t>
            </a:r>
            <a:r>
              <a:rPr lang="de-DE" dirty="0" err="1" smtClean="0"/>
              <a:t>implement</a:t>
            </a:r>
            <a:r>
              <a:rPr lang="de-DE" dirty="0" smtClean="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90348C0C-C52A-41F1-A153-FFFC42D0754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18</a:t>
            </a:fld>
            <a:endParaRPr lang="de-DE"/>
          </a:p>
        </p:txBody>
      </p:sp>
    </p:spTree>
    <p:extLst>
      <p:ext uri="{BB962C8B-B14F-4D97-AF65-F5344CB8AC3E}">
        <p14:creationId xmlns:p14="http://schemas.microsoft.com/office/powerpoint/2010/main" val="2132579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err="1" smtClean="0"/>
              <a:t>Specific</a:t>
            </a:r>
            <a:r>
              <a:rPr lang="de-DE" dirty="0" smtClean="0"/>
              <a:t> </a:t>
            </a:r>
            <a:r>
              <a:rPr lang="de-DE" dirty="0" err="1" smtClean="0"/>
              <a:t>controller</a:t>
            </a:r>
            <a:r>
              <a:rPr lang="de-DE" dirty="0" smtClean="0"/>
              <a:t> </a:t>
            </a:r>
            <a:r>
              <a:rPr lang="de-DE" dirty="0" err="1" smtClean="0"/>
              <a:t>for</a:t>
            </a:r>
            <a:r>
              <a:rPr lang="de-DE" dirty="0" smtClean="0"/>
              <a:t> GUI </a:t>
            </a:r>
            <a:r>
              <a:rPr lang="de-DE" dirty="0" err="1" smtClean="0"/>
              <a:t>operations</a:t>
            </a:r>
            <a:endParaRPr lang="de-DE" dirty="0"/>
          </a:p>
        </p:txBody>
      </p:sp>
      <p:sp>
        <p:nvSpPr>
          <p:cNvPr id="4" name="Datumsplatzhalter 3"/>
          <p:cNvSpPr>
            <a:spLocks noGrp="1"/>
          </p:cNvSpPr>
          <p:nvPr>
            <p:ph type="dt" sz="half" idx="10"/>
          </p:nvPr>
        </p:nvSpPr>
        <p:spPr/>
        <p:txBody>
          <a:bodyPr/>
          <a:lstStyle/>
          <a:p>
            <a:fld id="{0994480E-65DE-4E27-A77D-3FC0824918D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3623746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92500" lnSpcReduction="10000"/>
          </a:bodyPr>
          <a:lstStyle/>
          <a:p>
            <a:r>
              <a:rPr lang="de-AT" sz="4500" dirty="0" smtClean="0"/>
              <a:t>Team</a:t>
            </a:r>
          </a:p>
          <a:p>
            <a:r>
              <a:rPr lang="de-AT" sz="4500" dirty="0" err="1" smtClean="0"/>
              <a:t>Introduction</a:t>
            </a:r>
            <a:endParaRPr lang="de-AT" sz="4500" dirty="0" smtClean="0"/>
          </a:p>
          <a:p>
            <a:r>
              <a:rPr lang="de-AT" sz="4500" dirty="0" smtClean="0"/>
              <a:t>Customer </a:t>
            </a:r>
            <a:r>
              <a:rPr lang="de-AT" sz="4500" dirty="0" err="1" smtClean="0"/>
              <a:t>presentation</a:t>
            </a:r>
            <a:endParaRPr lang="de-AT" sz="4500" dirty="0" smtClean="0"/>
          </a:p>
          <a:p>
            <a:r>
              <a:rPr lang="de-AT" sz="4500" dirty="0" smtClean="0"/>
              <a:t>Technical </a:t>
            </a:r>
            <a:r>
              <a:rPr lang="de-AT" sz="4500" dirty="0" err="1" smtClean="0"/>
              <a:t>presentation</a:t>
            </a:r>
            <a:endParaRPr lang="de-AT" sz="4500" dirty="0" smtClean="0"/>
          </a:p>
          <a:p>
            <a:r>
              <a:rPr lang="de-AT" sz="4500" dirty="0" smtClean="0"/>
              <a:t>Project Management</a:t>
            </a:r>
          </a:p>
          <a:p>
            <a:r>
              <a:rPr lang="de-AT" sz="4500" dirty="0" smtClean="0"/>
              <a:t>Outlook</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9C32CF5-DBC2-45EC-B862-4748D3DE2F3D}" type="datetime1">
              <a:rPr lang="de-DE" smtClean="0"/>
              <a:t>12.06.2012</a:t>
            </a:fld>
            <a:endParaRPr lang="de-DE" dirty="0"/>
          </a:p>
        </p:txBody>
      </p:sp>
      <p:sp>
        <p:nvSpPr>
          <p:cNvPr id="5" name="Fußzeilenplatzhalter 4"/>
          <p:cNvSpPr>
            <a:spLocks noGrp="1"/>
          </p:cNvSpPr>
          <p:nvPr>
            <p:ph type="ftr" sz="quarter" idx="11"/>
          </p:nvPr>
        </p:nvSpPr>
        <p:spPr/>
        <p:txBody>
          <a:bodyPr/>
          <a:lstStyle/>
          <a:p>
            <a:r>
              <a:rPr lang="de-DE" dirty="0" err="1" smtClean="0"/>
              <a:t>Roomanizer</a:t>
            </a:r>
            <a:r>
              <a:rPr lang="de-DE" dirty="0" smtClean="0"/>
              <a:t> </a:t>
            </a:r>
            <a:r>
              <a:rPr lang="de-DE" dirty="0" err="1" smtClean="0"/>
              <a:t>Presentation</a:t>
            </a:r>
            <a:r>
              <a:rPr lang="de-DE" dirty="0" smtClean="0"/>
              <a:t> Team 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Webarchitecture</a:t>
            </a:r>
            <a:r>
              <a:rPr lang="de-DE" dirty="0" smtClean="0"/>
              <a:t>:</a:t>
            </a:r>
          </a:p>
          <a:p>
            <a:pPr lvl="1"/>
            <a:r>
              <a:rPr lang="de-DE" dirty="0" err="1" smtClean="0"/>
              <a:t>Able</a:t>
            </a:r>
            <a:r>
              <a:rPr lang="de-DE" dirty="0" smtClean="0"/>
              <a:t> </a:t>
            </a:r>
            <a:r>
              <a:rPr lang="de-DE" dirty="0" err="1" smtClean="0"/>
              <a:t>to</a:t>
            </a:r>
            <a:r>
              <a:rPr lang="de-DE" dirty="0" smtClean="0"/>
              <a:t> </a:t>
            </a:r>
            <a:r>
              <a:rPr lang="de-DE" dirty="0" err="1" smtClean="0"/>
              <a:t>replace</a:t>
            </a:r>
            <a:r>
              <a:rPr lang="de-DE" dirty="0" smtClean="0"/>
              <a:t> SWING GUI </a:t>
            </a:r>
            <a:r>
              <a:rPr lang="de-DE" dirty="0" err="1" smtClean="0"/>
              <a:t>with</a:t>
            </a:r>
            <a:r>
              <a:rPr lang="de-DE" dirty="0" smtClean="0"/>
              <a:t> JSF</a:t>
            </a:r>
          </a:p>
          <a:p>
            <a:pPr lvl="1"/>
            <a:r>
              <a:rPr lang="de-DE" dirty="0" err="1" smtClean="0"/>
              <a:t>Complete</a:t>
            </a:r>
            <a:r>
              <a:rPr lang="de-DE" dirty="0" smtClean="0"/>
              <a:t> </a:t>
            </a:r>
            <a:r>
              <a:rPr lang="de-DE" dirty="0" err="1" smtClean="0"/>
              <a:t>logical</a:t>
            </a:r>
            <a:r>
              <a:rPr lang="de-DE" dirty="0" smtClean="0"/>
              <a:t> </a:t>
            </a:r>
            <a:r>
              <a:rPr lang="de-DE" dirty="0" err="1" smtClean="0"/>
              <a:t>processing</a:t>
            </a:r>
            <a:r>
              <a:rPr lang="de-DE" dirty="0" smtClean="0"/>
              <a:t> still in </a:t>
            </a:r>
            <a:r>
              <a:rPr lang="de-DE" dirty="0" err="1" smtClean="0"/>
              <a:t>layers</a:t>
            </a:r>
            <a:r>
              <a:rPr lang="de-DE" dirty="0" smtClean="0"/>
              <a:t> </a:t>
            </a:r>
            <a:r>
              <a:rPr lang="de-DE" dirty="0" err="1" smtClean="0"/>
              <a:t>below</a:t>
            </a:r>
            <a:endParaRPr lang="de-DE" dirty="0" smtClean="0"/>
          </a:p>
          <a:p>
            <a:pPr lvl="1"/>
            <a:r>
              <a:rPr lang="de-DE" dirty="0" err="1" smtClean="0"/>
              <a:t>Managed</a:t>
            </a:r>
            <a:r>
              <a:rPr lang="de-DE" dirty="0" smtClean="0"/>
              <a:t> </a:t>
            </a:r>
            <a:r>
              <a:rPr lang="de-DE" dirty="0" err="1" smtClean="0"/>
              <a:t>beans</a:t>
            </a:r>
            <a:r>
              <a:rPr lang="de-DE" dirty="0" smtClean="0"/>
              <a:t> </a:t>
            </a:r>
            <a:r>
              <a:rPr lang="de-DE" dirty="0" err="1" smtClean="0"/>
              <a:t>as</a:t>
            </a:r>
            <a:r>
              <a:rPr lang="de-DE" dirty="0" smtClean="0"/>
              <a:t> GUI </a:t>
            </a:r>
            <a:r>
              <a:rPr lang="de-DE" dirty="0" err="1" smtClean="0"/>
              <a:t>controller</a:t>
            </a:r>
            <a:endParaRPr lang="de-DE" dirty="0"/>
          </a:p>
        </p:txBody>
      </p:sp>
      <p:sp>
        <p:nvSpPr>
          <p:cNvPr id="4" name="Datumsplatzhalter 3"/>
          <p:cNvSpPr>
            <a:spLocks noGrp="1"/>
          </p:cNvSpPr>
          <p:nvPr>
            <p:ph type="dt" sz="half" idx="10"/>
          </p:nvPr>
        </p:nvSpPr>
        <p:spPr/>
        <p:txBody>
          <a:bodyPr/>
          <a:lstStyle/>
          <a:p>
            <a:fld id="{FC2BBAF5-4C8D-491A-96E6-3A25C3C4B7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1899963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Database</a:t>
            </a:r>
            <a:endParaRPr lang="de-DE" dirty="0"/>
          </a:p>
        </p:txBody>
      </p:sp>
      <p:sp>
        <p:nvSpPr>
          <p:cNvPr id="3" name="Inhaltsplatzhalter 2"/>
          <p:cNvSpPr>
            <a:spLocks noGrp="1"/>
          </p:cNvSpPr>
          <p:nvPr>
            <p:ph idx="1"/>
          </p:nvPr>
        </p:nvSpPr>
        <p:spPr/>
        <p:txBody>
          <a:bodyPr/>
          <a:lstStyle/>
          <a:p>
            <a:r>
              <a:rPr lang="de-DE" dirty="0" smtClean="0"/>
              <a:t>Relational </a:t>
            </a:r>
            <a:r>
              <a:rPr lang="de-DE" dirty="0" err="1" smtClean="0"/>
              <a:t>database</a:t>
            </a:r>
            <a:r>
              <a:rPr lang="de-DE" dirty="0" smtClean="0"/>
              <a:t> System</a:t>
            </a:r>
          </a:p>
          <a:p>
            <a:pPr lvl="1"/>
            <a:r>
              <a:rPr lang="de-DE" dirty="0" smtClean="0"/>
              <a:t>Not </a:t>
            </a:r>
            <a:r>
              <a:rPr lang="de-DE" dirty="0" err="1" smtClean="0"/>
              <a:t>object</a:t>
            </a:r>
            <a:r>
              <a:rPr lang="de-DE" dirty="0" smtClean="0"/>
              <a:t> </a:t>
            </a:r>
            <a:r>
              <a:rPr lang="de-DE" dirty="0" err="1" smtClean="0"/>
              <a:t>oriented</a:t>
            </a:r>
            <a:r>
              <a:rPr lang="de-DE" dirty="0" smtClean="0"/>
              <a:t>!</a:t>
            </a:r>
          </a:p>
          <a:p>
            <a:r>
              <a:rPr lang="de-DE" dirty="0" err="1" smtClean="0"/>
              <a:t>Widely</a:t>
            </a:r>
            <a:r>
              <a:rPr lang="de-DE" dirty="0" smtClean="0"/>
              <a:t> </a:t>
            </a:r>
            <a:r>
              <a:rPr lang="de-DE" dirty="0" err="1" smtClean="0"/>
              <a:t>spread</a:t>
            </a:r>
            <a:endParaRPr lang="de-DE" dirty="0" smtClean="0"/>
          </a:p>
          <a:p>
            <a:pPr lvl="1"/>
            <a:r>
              <a:rPr lang="de-DE" dirty="0" err="1" smtClean="0"/>
              <a:t>Regularly</a:t>
            </a:r>
            <a:r>
              <a:rPr lang="de-DE" dirty="0" smtClean="0"/>
              <a:t> </a:t>
            </a:r>
            <a:r>
              <a:rPr lang="de-DE" dirty="0" err="1" smtClean="0"/>
              <a:t>updated</a:t>
            </a:r>
            <a:endParaRPr lang="de-DE" dirty="0" smtClean="0"/>
          </a:p>
          <a:p>
            <a:pPr lvl="1"/>
            <a:r>
              <a:rPr lang="de-DE" dirty="0" err="1" smtClean="0"/>
              <a:t>Huge</a:t>
            </a:r>
            <a:r>
              <a:rPr lang="de-DE" dirty="0" smtClean="0"/>
              <a:t> </a:t>
            </a:r>
            <a:r>
              <a:rPr lang="de-DE" dirty="0" err="1" smtClean="0"/>
              <a:t>community</a:t>
            </a:r>
            <a:endParaRPr lang="de-DE" dirty="0" smtClean="0"/>
          </a:p>
          <a:p>
            <a:r>
              <a:rPr lang="de-DE" dirty="0" smtClean="0"/>
              <a:t>Open </a:t>
            </a:r>
            <a:r>
              <a:rPr lang="de-DE" dirty="0" err="1" smtClean="0"/>
              <a:t>source</a:t>
            </a:r>
            <a:endParaRPr lang="de-DE" dirty="0" smtClean="0"/>
          </a:p>
          <a:p>
            <a:pPr lvl="1"/>
            <a:endParaRPr lang="de-DE" dirty="0"/>
          </a:p>
        </p:txBody>
      </p:sp>
    </p:spTree>
    <p:extLst>
      <p:ext uri="{BB962C8B-B14F-4D97-AF65-F5344CB8AC3E}">
        <p14:creationId xmlns:p14="http://schemas.microsoft.com/office/powerpoint/2010/main" val="1102652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Object</a:t>
            </a:r>
            <a:r>
              <a:rPr lang="de-DE" dirty="0" smtClean="0"/>
              <a:t> </a:t>
            </a:r>
            <a:r>
              <a:rPr lang="de-DE" dirty="0" err="1" smtClean="0"/>
              <a:t>orientation</a:t>
            </a:r>
            <a:endParaRPr lang="de-DE" dirty="0"/>
          </a:p>
        </p:txBody>
      </p:sp>
      <p:pic>
        <p:nvPicPr>
          <p:cNvPr id="5" name="Inhaltsplatzhalter 4" descr="DB-Part.PNG"/>
          <p:cNvPicPr>
            <a:picLocks noGrp="1" noChangeAspect="1"/>
          </p:cNvPicPr>
          <p:nvPr>
            <p:ph idx="1"/>
          </p:nvPr>
        </p:nvPicPr>
        <p:blipFill rotWithShape="1">
          <a:blip r:embed="rId2">
            <a:extLst>
              <a:ext uri="{28A0092B-C50C-407E-A947-70E740481C1C}">
                <a14:useLocalDpi xmlns:a14="http://schemas.microsoft.com/office/drawing/2010/main" val="0"/>
              </a:ext>
            </a:extLst>
          </a:blip>
          <a:srcRect t="676" b="676"/>
          <a:stretch/>
        </p:blipFill>
        <p:spPr>
          <a:xfrm>
            <a:off x="5199981" y="1618983"/>
            <a:ext cx="3626368" cy="4395526"/>
          </a:xfrm>
        </p:spPr>
      </p:pic>
      <p:sp>
        <p:nvSpPr>
          <p:cNvPr id="6" name="Textfeld 5"/>
          <p:cNvSpPr txBox="1"/>
          <p:nvPr/>
        </p:nvSpPr>
        <p:spPr>
          <a:xfrm>
            <a:off x="586109" y="1870205"/>
            <a:ext cx="4088809" cy="3693319"/>
          </a:xfrm>
          <a:prstGeom prst="rect">
            <a:avLst/>
          </a:prstGeom>
          <a:noFill/>
        </p:spPr>
        <p:txBody>
          <a:bodyPr wrap="square" rtlCol="0">
            <a:spAutoFit/>
          </a:bodyPr>
          <a:lstStyle/>
          <a:p>
            <a:pPr marL="285750" indent="-285750">
              <a:buFont typeface="Arial"/>
              <a:buChar char="•"/>
            </a:pPr>
            <a:r>
              <a:rPr lang="de-DE" dirty="0" err="1" smtClean="0"/>
              <a:t>Inheritence</a:t>
            </a:r>
            <a:r>
              <a:rPr lang="de-DE" dirty="0" smtClean="0"/>
              <a:t> </a:t>
            </a:r>
            <a:r>
              <a:rPr lang="de-DE" dirty="0" err="1" smtClean="0"/>
              <a:t>simulated</a:t>
            </a:r>
            <a:r>
              <a:rPr lang="de-DE" dirty="0" smtClean="0"/>
              <a:t>:</a:t>
            </a:r>
          </a:p>
          <a:p>
            <a:pPr marL="742950" lvl="1" indent="-285750">
              <a:buFont typeface="Arial"/>
              <a:buChar char="•"/>
            </a:pPr>
            <a:r>
              <a:rPr lang="de-DE" dirty="0" smtClean="0"/>
              <a:t>Parent-</a:t>
            </a:r>
            <a:r>
              <a:rPr lang="de-DE" dirty="0" err="1" smtClean="0"/>
              <a:t>table</a:t>
            </a:r>
            <a:r>
              <a:rPr lang="de-DE" dirty="0" smtClean="0"/>
              <a:t> </a:t>
            </a:r>
            <a:r>
              <a:rPr lang="de-DE" dirty="0" err="1" smtClean="0"/>
              <a:t>holds</a:t>
            </a:r>
            <a:r>
              <a:rPr lang="de-DE" dirty="0" smtClean="0"/>
              <a:t> </a:t>
            </a:r>
            <a:r>
              <a:rPr lang="de-DE" dirty="0" err="1" smtClean="0"/>
              <a:t>basic</a:t>
            </a:r>
            <a:r>
              <a:rPr lang="de-DE" dirty="0" smtClean="0"/>
              <a:t> </a:t>
            </a:r>
            <a:r>
              <a:rPr lang="de-DE" dirty="0" err="1" smtClean="0"/>
              <a:t>information</a:t>
            </a:r>
            <a:endParaRPr lang="de-DE" dirty="0" smtClean="0"/>
          </a:p>
          <a:p>
            <a:pPr marL="742950" lvl="1" indent="-285750">
              <a:buFont typeface="Arial"/>
              <a:buChar char="•"/>
            </a:pPr>
            <a:r>
              <a:rPr lang="de-DE" dirty="0" smtClean="0"/>
              <a:t>Child-</a:t>
            </a:r>
            <a:r>
              <a:rPr lang="de-DE" dirty="0" err="1" smtClean="0"/>
              <a:t>table</a:t>
            </a:r>
            <a:r>
              <a:rPr lang="de-DE" dirty="0" smtClean="0"/>
              <a:t> </a:t>
            </a:r>
            <a:r>
              <a:rPr lang="de-DE" dirty="0" err="1" smtClean="0"/>
              <a:t>holds</a:t>
            </a:r>
            <a:r>
              <a:rPr lang="de-DE" dirty="0" smtClean="0"/>
              <a:t> additional </a:t>
            </a:r>
            <a:r>
              <a:rPr lang="de-DE" dirty="0" err="1" smtClean="0"/>
              <a:t>information</a:t>
            </a:r>
            <a:endParaRPr lang="de-DE" dirty="0" smtClean="0"/>
          </a:p>
          <a:p>
            <a:pPr marL="742950" lvl="1" indent="-285750">
              <a:buFont typeface="Arial"/>
              <a:buChar char="•"/>
            </a:pPr>
            <a:r>
              <a:rPr lang="de-DE" dirty="0" smtClean="0"/>
              <a:t>Primary </a:t>
            </a:r>
            <a:r>
              <a:rPr lang="de-DE" dirty="0" err="1" smtClean="0"/>
              <a:t>key</a:t>
            </a:r>
            <a:r>
              <a:rPr lang="de-DE" dirty="0" smtClean="0"/>
              <a:t> </a:t>
            </a:r>
            <a:r>
              <a:rPr lang="de-DE" dirty="0" err="1" smtClean="0"/>
              <a:t>matching</a:t>
            </a:r>
            <a:endParaRPr lang="de-DE" dirty="0" smtClean="0"/>
          </a:p>
          <a:p>
            <a:pPr marL="285750" indent="-285750">
              <a:buFont typeface="Arial"/>
              <a:buChar char="•"/>
            </a:pPr>
            <a:endParaRPr lang="de-DE" dirty="0"/>
          </a:p>
          <a:p>
            <a:pPr marL="285750" indent="-285750">
              <a:buFont typeface="Arial"/>
              <a:buChar char="•"/>
            </a:pPr>
            <a:r>
              <a:rPr lang="de-DE" dirty="0" smtClean="0"/>
              <a:t>Advantages:</a:t>
            </a:r>
          </a:p>
          <a:p>
            <a:pPr marL="742950" lvl="1" indent="-285750">
              <a:buFont typeface="Arial"/>
              <a:buChar char="•"/>
            </a:pPr>
            <a:r>
              <a:rPr lang="de-DE" dirty="0" err="1" smtClean="0"/>
              <a:t>No</a:t>
            </a:r>
            <a:r>
              <a:rPr lang="de-DE" dirty="0" smtClean="0"/>
              <a:t> NULL </a:t>
            </a:r>
            <a:r>
              <a:rPr lang="de-DE" dirty="0" err="1" smtClean="0"/>
              <a:t>values</a:t>
            </a:r>
            <a:endParaRPr lang="de-DE" dirty="0" smtClean="0"/>
          </a:p>
          <a:p>
            <a:pPr marL="742950" lvl="1" indent="-285750">
              <a:buFont typeface="Arial"/>
              <a:buChar char="•"/>
            </a:pPr>
            <a:r>
              <a:rPr lang="de-DE" dirty="0" err="1" smtClean="0"/>
              <a:t>No</a:t>
            </a:r>
            <a:r>
              <a:rPr lang="de-DE" dirty="0" smtClean="0"/>
              <a:t> redundant </a:t>
            </a:r>
            <a:r>
              <a:rPr lang="de-DE" dirty="0" err="1" smtClean="0"/>
              <a:t>information</a:t>
            </a:r>
            <a:endParaRPr lang="de-DE" dirty="0" smtClean="0"/>
          </a:p>
          <a:p>
            <a:pPr marL="742950" lvl="1" indent="-285750">
              <a:buFont typeface="Arial"/>
              <a:buChar char="•"/>
            </a:pPr>
            <a:endParaRPr lang="de-DE" dirty="0"/>
          </a:p>
          <a:p>
            <a:pPr marL="285750" indent="-285750">
              <a:buFont typeface="Arial"/>
              <a:buChar char="•"/>
            </a:pPr>
            <a:r>
              <a:rPr lang="de-DE" dirty="0" err="1" smtClean="0"/>
              <a:t>Disadvantages</a:t>
            </a:r>
            <a:r>
              <a:rPr lang="de-DE" dirty="0" smtClean="0"/>
              <a:t>:</a:t>
            </a:r>
          </a:p>
          <a:p>
            <a:pPr marL="742950" lvl="1" indent="-285750">
              <a:buFont typeface="Arial"/>
              <a:buChar char="•"/>
            </a:pPr>
            <a:r>
              <a:rPr lang="de-DE" dirty="0" err="1" smtClean="0"/>
              <a:t>Many</a:t>
            </a:r>
            <a:r>
              <a:rPr lang="de-DE" dirty="0" smtClean="0"/>
              <a:t> </a:t>
            </a:r>
            <a:r>
              <a:rPr lang="de-DE" dirty="0" err="1" smtClean="0"/>
              <a:t>joins</a:t>
            </a:r>
            <a:r>
              <a:rPr lang="de-DE" dirty="0" smtClean="0"/>
              <a:t> </a:t>
            </a:r>
            <a:r>
              <a:rPr lang="de-DE" dirty="0" err="1" smtClean="0"/>
              <a:t>needed</a:t>
            </a:r>
            <a:endParaRPr lang="de-DE" dirty="0" smtClean="0"/>
          </a:p>
        </p:txBody>
      </p:sp>
      <p:pic>
        <p:nvPicPr>
          <p:cNvPr id="7" name="Bild 6" descr="service_vererbu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858" y="1417638"/>
            <a:ext cx="4352142" cy="4843329"/>
          </a:xfrm>
          <a:prstGeom prst="rect">
            <a:avLst/>
          </a:prstGeom>
        </p:spPr>
      </p:pic>
    </p:spTree>
    <p:extLst>
      <p:ext uri="{BB962C8B-B14F-4D97-AF65-F5344CB8AC3E}">
        <p14:creationId xmlns:p14="http://schemas.microsoft.com/office/powerpoint/2010/main" val="180816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260648"/>
            <a:ext cx="7128792" cy="1143000"/>
          </a:xfrm>
        </p:spPr>
        <p:txBody>
          <a:bodyPr>
            <a:normAutofit/>
          </a:bodyPr>
          <a:lstStyle/>
          <a:p>
            <a:r>
              <a:rPr lang="de-DE" dirty="0" err="1" smtClean="0"/>
              <a:t>Hibernate</a:t>
            </a:r>
            <a:r>
              <a:rPr lang="de-DE" dirty="0" smtClean="0"/>
              <a:t> -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are distributed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4499992" y="4221088"/>
            <a:ext cx="4044827" cy="1481111"/>
          </a:xfrm>
          <a:prstGeom prst="rect">
            <a:avLst/>
          </a:prstGeom>
        </p:spPr>
      </p:pic>
      <p:sp>
        <p:nvSpPr>
          <p:cNvPr id="5" name="Datumsplatzhalter 4"/>
          <p:cNvSpPr>
            <a:spLocks noGrp="1"/>
          </p:cNvSpPr>
          <p:nvPr>
            <p:ph type="dt" sz="half" idx="10"/>
          </p:nvPr>
        </p:nvSpPr>
        <p:spPr/>
        <p:txBody>
          <a:bodyPr/>
          <a:lstStyle/>
          <a:p>
            <a:fld id="{7D9EAA1B-51AF-4B3C-8DC4-33C68C3641F3}"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23</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3EB62170-B108-4D64-9B64-143DC6000F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5439CDA0-693F-4CFF-99B0-C6B38F13AC5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426A248E-ED99-4C98-8A30-945EB6A9AE5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26</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9999F398-98CA-40B5-8FB1-DF0463A99AB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28</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a:t>
            </a:r>
            <a:r>
              <a:rPr lang="de-AT" sz="2400" dirty="0" err="1" smtClean="0">
                <a:sym typeface="Wingdings" pitchFamily="2" charset="2"/>
              </a:rPr>
              <a:t>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8E658758-4A00-4D9B-B1B5-C8A06F3ECE08}"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Tobias </a:t>
            </a:r>
            <a:r>
              <a:rPr lang="de-AT" dirty="0" smtClean="0"/>
              <a:t>Meusburger</a:t>
            </a:r>
          </a:p>
          <a:p>
            <a:r>
              <a:rPr lang="de-AT" dirty="0" smtClean="0"/>
              <a:t>Hubert Rall</a:t>
            </a:r>
          </a:p>
        </p:txBody>
      </p:sp>
      <p:sp>
        <p:nvSpPr>
          <p:cNvPr id="4" name="Datumsplatzhalter 3"/>
          <p:cNvSpPr>
            <a:spLocks noGrp="1"/>
          </p:cNvSpPr>
          <p:nvPr>
            <p:ph type="dt" sz="half" idx="10"/>
          </p:nvPr>
        </p:nvSpPr>
        <p:spPr/>
        <p:txBody>
          <a:bodyPr/>
          <a:lstStyle/>
          <a:p>
            <a:fld id="{49D33A8E-DCAC-4DE6-AA5C-03943D446B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a:t>
            </a:r>
            <a:r>
              <a:rPr lang="de-AT" dirty="0" err="1" smtClean="0"/>
              <a:t>HashMap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880E2B85-08A7-4DC9-B01B-5814540C0B7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2437694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494A0C5A-81F6-4E10-A5DB-10CC8DE41E8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31</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97FFFF32-2F1E-4621-8436-2AF8FA1B9B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32</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644352"/>
            <a:ext cx="9144000" cy="4953000"/>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1628800"/>
            <a:ext cx="9144000" cy="4952999"/>
          </a:xfrm>
          <a:prstGeom prst="rect">
            <a:avLst/>
          </a:prstGeom>
        </p:spPr>
      </p:pic>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7"/>
                                        </p:tgtEl>
                                      </p:cBhvr>
                                    </p:animEffect>
                                    <p:anim calcmode="lin" valueType="num">
                                      <p:cBhvr>
                                        <p:cTn id="24" dur="1000"/>
                                        <p:tgtEl>
                                          <p:spTgt spid="7"/>
                                        </p:tgtEl>
                                        <p:attrNameLst>
                                          <p:attrName>ppt_x</p:attrName>
                                        </p:attrNameLst>
                                      </p:cBhvr>
                                      <p:tavLst>
                                        <p:tav tm="0">
                                          <p:val>
                                            <p:strVal val="ppt_x"/>
                                          </p:val>
                                        </p:tav>
                                        <p:tav tm="100000">
                                          <p:val>
                                            <p:strVal val="ppt_x"/>
                                          </p:val>
                                        </p:tav>
                                      </p:tavLst>
                                    </p:anim>
                                    <p:anim calcmode="lin" valueType="num">
                                      <p:cBhvr>
                                        <p:cTn id="25" dur="1000"/>
                                        <p:tgtEl>
                                          <p:spTgt spid="7"/>
                                        </p:tgtEl>
                                        <p:attrNameLst>
                                          <p:attrName>ppt_y</p:attrName>
                                        </p:attrNameLst>
                                      </p:cBhvr>
                                      <p:tavLst>
                                        <p:tav tm="0">
                                          <p:val>
                                            <p:strVal val="ppt_y"/>
                                          </p:val>
                                        </p:tav>
                                        <p:tav tm="100000">
                                          <p:val>
                                            <p:strVal val="ppt_y+.1"/>
                                          </p:val>
                                        </p:tav>
                                      </p:tavLst>
                                    </p:anim>
                                    <p:set>
                                      <p:cBhvr>
                                        <p:cTn id="26" dur="1" fill="hold">
                                          <p:stCondLst>
                                            <p:cond delay="9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nodeType="clickEffect">
                                  <p:stCondLst>
                                    <p:cond delay="0"/>
                                  </p:stCondLst>
                                  <p:childTnLst>
                                    <p:animEffect transition="out" filter="fade">
                                      <p:cBhvr>
                                        <p:cTn id="36" dur="1000"/>
                                        <p:tgtEl>
                                          <p:spTgt spid="8"/>
                                        </p:tgtEl>
                                      </p:cBhvr>
                                    </p:animEffect>
                                    <p:anim calcmode="lin" valueType="num">
                                      <p:cBhvr>
                                        <p:cTn id="37" dur="1000"/>
                                        <p:tgtEl>
                                          <p:spTgt spid="8"/>
                                        </p:tgtEl>
                                        <p:attrNameLst>
                                          <p:attrName>ppt_x</p:attrName>
                                        </p:attrNameLst>
                                      </p:cBhvr>
                                      <p:tavLst>
                                        <p:tav tm="0">
                                          <p:val>
                                            <p:strVal val="ppt_x"/>
                                          </p:val>
                                        </p:tav>
                                        <p:tav tm="100000">
                                          <p:val>
                                            <p:strVal val="ppt_x"/>
                                          </p:val>
                                        </p:tav>
                                      </p:tavLst>
                                    </p:anim>
                                    <p:anim calcmode="lin" valueType="num">
                                      <p:cBhvr>
                                        <p:cTn id="38" dur="1000"/>
                                        <p:tgtEl>
                                          <p:spTgt spid="8"/>
                                        </p:tgtEl>
                                        <p:attrNameLst>
                                          <p:attrName>ppt_y</p:attrName>
                                        </p:attrNameLst>
                                      </p:cBhvr>
                                      <p:tavLst>
                                        <p:tav tm="0">
                                          <p:val>
                                            <p:strVal val="ppt_y"/>
                                          </p:val>
                                        </p:tav>
                                        <p:tav tm="100000">
                                          <p:val>
                                            <p:strVal val="ppt_y+.1"/>
                                          </p:val>
                                        </p:tav>
                                      </p:tavLst>
                                    </p:anim>
                                    <p:set>
                                      <p:cBhvr>
                                        <p:cTn id="39" dur="1" fill="hold">
                                          <p:stCondLst>
                                            <p:cond delay="9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additive="base">
                                        <p:cTn id="4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additive="base">
                                        <p:cTn id="4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additive="base">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2042772"/>
            <a:ext cx="8950216" cy="367321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6228184" y="2156663"/>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179512" y="4460919"/>
            <a:ext cx="5040560"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2E7523D4-9918-4AA3-A37C-D8E4BAE55AB7}"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33</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r>
              <a:rPr lang="de-AT" dirty="0" err="1" smtClean="0"/>
              <a:t>Comfortable</a:t>
            </a:r>
            <a:r>
              <a:rPr lang="de-AT" dirty="0" smtClean="0"/>
              <a:t> </a:t>
            </a:r>
            <a:r>
              <a:rPr lang="de-AT" dirty="0" err="1" smtClean="0"/>
              <a:t>developement</a:t>
            </a:r>
            <a:endParaRPr lang="de-AT" dirty="0"/>
          </a:p>
          <a:p>
            <a:endParaRPr lang="de-AT" dirty="0" smtClean="0"/>
          </a:p>
          <a:p>
            <a:pPr lvl="1"/>
            <a:endParaRPr lang="en-GB" dirty="0"/>
          </a:p>
        </p:txBody>
      </p:sp>
      <p:sp>
        <p:nvSpPr>
          <p:cNvPr id="4" name="Datumsplatzhalter 3"/>
          <p:cNvSpPr>
            <a:spLocks noGrp="1"/>
          </p:cNvSpPr>
          <p:nvPr>
            <p:ph type="dt" sz="half" idx="10"/>
          </p:nvPr>
        </p:nvSpPr>
        <p:spPr/>
        <p:txBody>
          <a:bodyPr/>
          <a:lstStyle/>
          <a:p>
            <a:fld id="{3E12EF33-C813-460D-88C7-269E703776C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same </a:t>
            </a:r>
            <a:r>
              <a:rPr lang="de-AT" dirty="0" err="1" smtClean="0"/>
              <a:t>look</a:t>
            </a:r>
            <a:r>
              <a:rPr lang="de-AT" dirty="0" smtClean="0"/>
              <a:t> </a:t>
            </a:r>
            <a:r>
              <a:rPr lang="de-AT" dirty="0" err="1" smtClean="0"/>
              <a:t>and</a:t>
            </a:r>
            <a:r>
              <a:rPr lang="de-AT" dirty="0" smtClean="0"/>
              <a:t> </a:t>
            </a:r>
            <a:r>
              <a:rPr lang="de-AT" dirty="0" err="1" smtClean="0"/>
              <a:t>feel</a:t>
            </a:r>
            <a:r>
              <a:rPr lang="de-AT" dirty="0" smtClean="0"/>
              <a:t> on all </a:t>
            </a:r>
            <a:r>
              <a:rPr lang="de-AT" dirty="0" err="1" smtClean="0"/>
              <a:t>platforms</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8F13D7E9-A6F3-4C11-9876-36D3E73ACBF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de-AT" dirty="0" err="1" smtClean="0"/>
              <a:t>No</a:t>
            </a:r>
            <a:r>
              <a:rPr lang="de-AT" dirty="0" smtClean="0"/>
              <a:t> </a:t>
            </a:r>
            <a:r>
              <a:rPr lang="de-AT" dirty="0" err="1" smtClean="0"/>
              <a:t>interfaces</a:t>
            </a:r>
            <a:r>
              <a:rPr lang="de-AT" dirty="0" smtClean="0"/>
              <a:t> </a:t>
            </a:r>
            <a:r>
              <a:rPr lang="de-AT" dirty="0" err="1" smtClean="0"/>
              <a:t>available</a:t>
            </a:r>
            <a:r>
              <a:rPr lang="de-AT" dirty="0" smtClean="0"/>
              <a:t> </a:t>
            </a:r>
            <a:r>
              <a:rPr lang="de-AT" dirty="0" err="1" smtClean="0"/>
              <a:t>for</a:t>
            </a:r>
            <a:r>
              <a:rPr lang="de-AT" dirty="0" smtClean="0"/>
              <a:t> </a:t>
            </a:r>
            <a:r>
              <a:rPr lang="de-AT" dirty="0" err="1" smtClean="0"/>
              <a:t>implementation</a:t>
            </a:r>
            <a:endParaRPr lang="de-AT" dirty="0"/>
          </a:p>
          <a:p>
            <a:pPr marL="285750" lvl="0" indent="-285750"/>
            <a:r>
              <a:rPr lang="en-US" dirty="0"/>
              <a:t>Adapter classes inherit </a:t>
            </a:r>
            <a:r>
              <a:rPr lang="en-US" dirty="0" smtClean="0"/>
              <a:t>directly </a:t>
            </a:r>
            <a:r>
              <a:rPr lang="en-US" dirty="0"/>
              <a:t>from domain objects </a:t>
            </a:r>
            <a:r>
              <a:rPr lang="en-US" dirty="0" smtClean="0"/>
              <a:t>of team F</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D2A5F1D4-86A2-4184-B9E5-64204698520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3665180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ED5DBE81-564E-4293-A978-EC96D954A81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185386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a:t>
            </a:r>
            <a:r>
              <a:rPr lang="de-AT" dirty="0" err="1"/>
              <a:t>w</a:t>
            </a:r>
            <a:r>
              <a:rPr lang="de-AT" dirty="0" err="1" smtClean="0"/>
              <a:t>indow</a:t>
            </a:r>
            <a:r>
              <a:rPr lang="de-AT" dirty="0" smtClean="0"/>
              <a:t>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messagebox</a:t>
            </a:r>
            <a:r>
              <a:rPr lang="de-AT" dirty="0" smtClean="0"/>
              <a:t> </a:t>
            </a:r>
            <a:r>
              <a:rPr lang="de-AT" dirty="0" err="1" smtClean="0"/>
              <a:t>for</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1790F267-A6C9-4F1A-8CA0-12142A02D7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Tree>
    <p:extLst>
      <p:ext uri="{BB962C8B-B14F-4D97-AF65-F5344CB8AC3E}">
        <p14:creationId xmlns:p14="http://schemas.microsoft.com/office/powerpoint/2010/main" val="5875055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Java Server </a:t>
            </a:r>
            <a:r>
              <a:rPr lang="de-AT" dirty="0" err="1" smtClean="0"/>
              <a:t>Faces</a:t>
            </a:r>
            <a:r>
              <a:rPr lang="de-AT" dirty="0" smtClean="0"/>
              <a:t> (JSF)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Automatic</a:t>
            </a:r>
            <a:r>
              <a:rPr lang="de-AT" dirty="0" smtClean="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783C0057-F081-4236-BFCD-B62A024237D2}"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67965"/>
            <a:ext cx="8610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5157192"/>
            <a:ext cx="7696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78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r>
              <a:rPr lang="de-AT" dirty="0" smtClean="0"/>
              <a:t>Hotelsoftware „</a:t>
            </a:r>
            <a:r>
              <a:rPr lang="de-AT" dirty="0" err="1" smtClean="0"/>
              <a:t>Roomanizer</a:t>
            </a:r>
            <a:r>
              <a:rPr lang="de-AT" dirty="0" smtClean="0"/>
              <a:t>“</a:t>
            </a:r>
            <a:endParaRPr lang="de-AT" dirty="0" smtClean="0"/>
          </a:p>
          <a:p>
            <a:pPr lvl="1"/>
            <a:r>
              <a:rPr lang="de-AT" dirty="0" smtClean="0"/>
              <a:t>Focus on </a:t>
            </a:r>
            <a:r>
              <a:rPr lang="de-AT" dirty="0" err="1" smtClean="0"/>
              <a:t>key</a:t>
            </a:r>
            <a:r>
              <a:rPr lang="de-AT" dirty="0" smtClean="0"/>
              <a:t> </a:t>
            </a:r>
            <a:r>
              <a:rPr lang="de-AT" dirty="0" err="1" smtClean="0"/>
              <a:t>processes</a:t>
            </a:r>
            <a:endParaRPr lang="de-AT" dirty="0" smtClean="0"/>
          </a:p>
          <a:p>
            <a:pPr lvl="1"/>
            <a:r>
              <a:rPr lang="de-AT" dirty="0" err="1" smtClean="0"/>
              <a:t>No</a:t>
            </a:r>
            <a:r>
              <a:rPr lang="de-AT" dirty="0" smtClean="0"/>
              <a:t> </a:t>
            </a:r>
            <a:r>
              <a:rPr lang="de-AT" dirty="0" err="1" smtClean="0"/>
              <a:t>accounting</a:t>
            </a:r>
            <a:endParaRPr lang="de-AT" dirty="0" smtClean="0"/>
          </a:p>
          <a:p>
            <a:pPr lvl="1"/>
            <a:r>
              <a:rPr lang="de-AT" dirty="0" err="1" smtClean="0"/>
              <a:t>No</a:t>
            </a:r>
            <a:r>
              <a:rPr lang="de-AT" dirty="0" smtClean="0"/>
              <a:t> human </a:t>
            </a:r>
            <a:r>
              <a:rPr lang="de-AT" dirty="0" err="1" smtClean="0"/>
              <a:t>resources</a:t>
            </a:r>
            <a:r>
              <a:rPr lang="de-AT" dirty="0" smtClean="0"/>
              <a:t> </a:t>
            </a:r>
            <a:r>
              <a:rPr lang="de-AT" dirty="0" err="1" smtClean="0"/>
              <a:t>management</a:t>
            </a:r>
            <a:endParaRPr lang="de-AT" dirty="0" smtClean="0"/>
          </a:p>
          <a:p>
            <a:pPr lvl="1"/>
            <a:r>
              <a:rPr lang="de-AT" dirty="0" err="1" smtClean="0"/>
              <a:t>No</a:t>
            </a:r>
            <a:r>
              <a:rPr lang="de-AT" dirty="0" smtClean="0"/>
              <a:t> time </a:t>
            </a:r>
            <a:r>
              <a:rPr lang="de-AT" dirty="0" err="1" smtClean="0"/>
              <a:t>and</a:t>
            </a:r>
            <a:r>
              <a:rPr lang="de-AT" dirty="0" smtClean="0"/>
              <a:t> </a:t>
            </a:r>
            <a:r>
              <a:rPr lang="de-AT" dirty="0" err="1" smtClean="0"/>
              <a:t>attendence</a:t>
            </a:r>
            <a:r>
              <a:rPr lang="de-AT" dirty="0" smtClean="0"/>
              <a:t> </a:t>
            </a:r>
            <a:r>
              <a:rPr lang="de-AT" dirty="0" err="1" smtClean="0"/>
              <a:t>recording</a:t>
            </a:r>
            <a:endParaRPr lang="de-AT" dirty="0" smtClean="0"/>
          </a:p>
          <a:p>
            <a:endParaRPr lang="en-GB" dirty="0"/>
          </a:p>
        </p:txBody>
      </p:sp>
      <p:sp>
        <p:nvSpPr>
          <p:cNvPr id="4" name="Datumsplatzhalter 3"/>
          <p:cNvSpPr>
            <a:spLocks noGrp="1"/>
          </p:cNvSpPr>
          <p:nvPr>
            <p:ph type="dt" sz="half" idx="10"/>
          </p:nvPr>
        </p:nvSpPr>
        <p:spPr/>
        <p:txBody>
          <a:bodyPr/>
          <a:lstStyle/>
          <a:p>
            <a:fld id="{30F26626-ECA1-4719-AB51-DFB44C6BF09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a:t>
            </a:fld>
            <a:endParaRPr lang="de-DE"/>
          </a:p>
        </p:txBody>
      </p:sp>
    </p:spTree>
    <p:extLst>
      <p:ext uri="{BB962C8B-B14F-4D97-AF65-F5344CB8AC3E}">
        <p14:creationId xmlns:p14="http://schemas.microsoft.com/office/powerpoint/2010/main" val="2381212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70B2CAD-38B3-4A92-A8D6-0C1F9E33CFA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24369" y="4221595"/>
            <a:ext cx="6477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5661248"/>
            <a:ext cx="47815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24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48FA0DC5-A866-41DB-B8B9-CA3AA303B6C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5" y="3178603"/>
            <a:ext cx="57626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664378"/>
            <a:ext cx="75723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62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fade">
                                      <p:cBhvr>
                                        <p:cTn id="13" dur="500"/>
                                        <p:tgtEl>
                                          <p:spTgt spid="10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2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02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600200"/>
            <a:ext cx="6797614" cy="4525963"/>
          </a:xfrm>
        </p:spPr>
      </p:pic>
      <p:sp>
        <p:nvSpPr>
          <p:cNvPr id="4" name="Datumsplatzhalter 3"/>
          <p:cNvSpPr>
            <a:spLocks noGrp="1"/>
          </p:cNvSpPr>
          <p:nvPr>
            <p:ph type="dt" sz="half" idx="10"/>
          </p:nvPr>
        </p:nvSpPr>
        <p:spPr/>
        <p:txBody>
          <a:bodyPr/>
          <a:lstStyle/>
          <a:p>
            <a:fld id="{D2F9767F-24A8-4CA0-9D30-6AAB4C36C35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2379352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3" name="Inhaltsplatzhalter 2"/>
          <p:cNvSpPr>
            <a:spLocks noGrp="1"/>
          </p:cNvSpPr>
          <p:nvPr>
            <p:ph idx="1"/>
          </p:nvPr>
        </p:nvSpPr>
        <p:spPr/>
        <p:txBody>
          <a:bodyPr>
            <a:normAutofit/>
          </a:bodyPr>
          <a:lstStyle/>
          <a:p>
            <a:r>
              <a:rPr lang="de-AT" dirty="0">
                <a:solidFill>
                  <a:schemeClr val="bg1">
                    <a:lumMod val="85000"/>
                  </a:schemeClr>
                </a:solidFill>
              </a:rPr>
              <a:t>Team</a:t>
            </a:r>
          </a:p>
          <a:p>
            <a:r>
              <a:rPr lang="de-AT" dirty="0" err="1">
                <a:solidFill>
                  <a:schemeClr val="bg1">
                    <a:lumMod val="85000"/>
                  </a:schemeClr>
                </a:solidFill>
              </a:rPr>
              <a:t>Introduction</a:t>
            </a:r>
            <a:endParaRPr lang="de-AT" dirty="0">
              <a:solidFill>
                <a:schemeClr val="bg1">
                  <a:lumMod val="85000"/>
                </a:schemeClr>
              </a:solidFill>
            </a:endParaRPr>
          </a:p>
          <a:p>
            <a:r>
              <a:rPr lang="de-AT" dirty="0">
                <a:solidFill>
                  <a:schemeClr val="bg1">
                    <a:lumMod val="85000"/>
                  </a:schemeClr>
                </a:solidFill>
              </a:rPr>
              <a:t>Customer </a:t>
            </a:r>
            <a:r>
              <a:rPr lang="de-AT" dirty="0" err="1">
                <a:solidFill>
                  <a:schemeClr val="bg1">
                    <a:lumMod val="85000"/>
                  </a:schemeClr>
                </a:solidFill>
              </a:rPr>
              <a:t>presentation</a:t>
            </a:r>
            <a:endParaRPr lang="de-AT" dirty="0">
              <a:solidFill>
                <a:schemeClr val="bg1">
                  <a:lumMod val="85000"/>
                </a:schemeClr>
              </a:solidFill>
            </a:endParaRPr>
          </a:p>
          <a:p>
            <a:r>
              <a:rPr lang="de-AT" dirty="0">
                <a:solidFill>
                  <a:schemeClr val="bg1">
                    <a:lumMod val="85000"/>
                  </a:schemeClr>
                </a:solidFill>
              </a:rPr>
              <a:t>Technical </a:t>
            </a:r>
            <a:r>
              <a:rPr lang="de-AT" dirty="0" err="1">
                <a:solidFill>
                  <a:schemeClr val="bg1">
                    <a:lumMod val="85000"/>
                  </a:schemeClr>
                </a:solidFill>
              </a:rPr>
              <a:t>presentation</a:t>
            </a:r>
            <a:endParaRPr lang="de-AT" dirty="0">
              <a:solidFill>
                <a:schemeClr val="bg1">
                  <a:lumMod val="85000"/>
                </a:schemeClr>
              </a:solidFill>
            </a:endParaRPr>
          </a:p>
          <a:p>
            <a:r>
              <a:rPr lang="de-AT" dirty="0"/>
              <a:t>Project Management</a:t>
            </a:r>
          </a:p>
          <a:p>
            <a:r>
              <a:rPr lang="de-AT" dirty="0" smtClean="0"/>
              <a:t>Outlook</a:t>
            </a:r>
            <a:endParaRPr lang="en-GB" dirty="0"/>
          </a:p>
        </p:txBody>
      </p:sp>
      <p:sp>
        <p:nvSpPr>
          <p:cNvPr id="4" name="Datumsplatzhalter 3"/>
          <p:cNvSpPr>
            <a:spLocks noGrp="1"/>
          </p:cNvSpPr>
          <p:nvPr>
            <p:ph type="dt" sz="half" idx="10"/>
          </p:nvPr>
        </p:nvSpPr>
        <p:spPr/>
        <p:txBody>
          <a:bodyPr/>
          <a:lstStyle/>
          <a:p>
            <a:fld id="{C84C0011-6313-4EA8-ADBD-9D91375EE57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208720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smtClean="0"/>
              <a:t>Work Breakdown </a:t>
            </a:r>
            <a:r>
              <a:rPr lang="de-DE" sz="1800" dirty="0" err="1" smtClean="0"/>
              <a:t>Structure</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415091"/>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698" y="1415091"/>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1436610"/>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536" y="1436610"/>
            <a:ext cx="7534952" cy="4939453"/>
          </a:xfrm>
          <a:prstGeom prst="rect">
            <a:avLst/>
          </a:prstGeom>
        </p:spPr>
      </p:pic>
      <p:sp>
        <p:nvSpPr>
          <p:cNvPr id="6" name="Datumsplatzhalter 5"/>
          <p:cNvSpPr>
            <a:spLocks noGrp="1"/>
          </p:cNvSpPr>
          <p:nvPr>
            <p:ph type="dt" sz="half" idx="10"/>
          </p:nvPr>
        </p:nvSpPr>
        <p:spPr/>
        <p:txBody>
          <a:bodyPr/>
          <a:lstStyle/>
          <a:p>
            <a:fld id="{39EA2693-A13F-405F-BF2D-D40B8C62CC95}"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44</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4400" smtClean="0"/>
              <a:t>Outlook</a:t>
            </a:r>
          </a:p>
        </p:txBody>
      </p:sp>
      <p:sp>
        <p:nvSpPr>
          <p:cNvPr id="51203" name="Rectangle 2"/>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Replacing</a:t>
            </a:r>
            <a:r>
              <a:rPr lang="de-DE" dirty="0">
                <a:solidFill>
                  <a:srgbClr val="000000"/>
                </a:solidFill>
                <a:latin typeface="Calibri" charset="0"/>
                <a:ea typeface="SimSun" charset="-122"/>
              </a:rPr>
              <a:t>/</a:t>
            </a:r>
            <a:r>
              <a:rPr lang="de-DE" dirty="0" err="1">
                <a:solidFill>
                  <a:srgbClr val="000000"/>
                </a:solidFill>
                <a:latin typeface="Calibri" charset="0"/>
                <a:ea typeface="SimSun" charset="-122"/>
              </a:rPr>
              <a:t>Upgrading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certain</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components</a:t>
            </a:r>
            <a:r>
              <a:rPr lang="de-DE" dirty="0">
                <a:solidFill>
                  <a:srgbClr val="000000"/>
                </a:solidFill>
                <a:latin typeface="Calibri" charset="0"/>
                <a:ea typeface="SimSun" charset="-122"/>
              </a:rPr>
              <a:t> easy </a:t>
            </a:r>
            <a:r>
              <a:rPr lang="de-DE" dirty="0" err="1">
                <a:solidFill>
                  <a:srgbClr val="000000"/>
                </a:solidFill>
                <a:latin typeface="Calibri" charset="0"/>
                <a:ea typeface="SimSun" charset="-122"/>
              </a:rPr>
              <a:t>thanks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to</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layers</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solidFill>
                  <a:srgbClr val="000000"/>
                </a:solidFill>
                <a:latin typeface="Calibri" charset="0"/>
                <a:ea typeface="SimSun" charset="-122"/>
              </a:rPr>
              <a:t>Integration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remaining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sections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the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hotel</a:t>
            </a:r>
            <a:endParaRPr lang="de-DE" dirty="0">
              <a:solidFill>
                <a:srgbClr val="000000"/>
              </a:solidFill>
              <a:latin typeface="Calibri" charset="0"/>
              <a:ea typeface="SimSun" charset="-122"/>
            </a:endParaRPr>
          </a:p>
          <a:p>
            <a:pPr marL="862013" lvl="1" indent="-538163"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f.e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Kitchen</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solidFill>
                  <a:srgbClr val="000000"/>
                </a:solidFill>
                <a:latin typeface="Calibri" charset="0"/>
                <a:ea typeface="SimSun" charset="-122"/>
              </a:rPr>
              <a:t>Integration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remaining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use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cases</a:t>
            </a:r>
            <a:r>
              <a:rPr lang="de-DE" dirty="0">
                <a:solidFill>
                  <a:srgbClr val="000000"/>
                </a:solidFill>
                <a:latin typeface="Calibri" charset="0"/>
                <a:ea typeface="SimSun" charset="-122"/>
              </a:rPr>
              <a:t> </a:t>
            </a:r>
          </a:p>
          <a:p>
            <a:pPr marL="862013" lvl="1" indent="-538163"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f.e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annual</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statement</a:t>
            </a:r>
            <a:r>
              <a:rPr lang="de-DE" dirty="0">
                <a:solidFill>
                  <a:srgbClr val="000000"/>
                </a:solidFill>
                <a:latin typeface="Calibri" charset="0"/>
                <a:ea typeface="SimSun" charset="-122"/>
              </a:rPr>
              <a:t>  </a:t>
            </a:r>
            <a:endParaRPr lang="de-DE" dirty="0" smtClean="0">
              <a:solidFill>
                <a:srgbClr val="000000"/>
              </a:solidFill>
              <a:latin typeface="Calibri" charset="0"/>
              <a:ea typeface="SimSun" charset="-122"/>
            </a:endParaRPr>
          </a:p>
          <a:p>
            <a:pPr marL="404813" indent="-538163">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Integration </a:t>
            </a:r>
            <a:r>
              <a:rPr lang="de-DE" dirty="0" err="1">
                <a:latin typeface="Calibri" charset="0"/>
              </a:rPr>
              <a:t>into</a:t>
            </a:r>
            <a:r>
              <a:rPr lang="de-DE" dirty="0">
                <a:latin typeface="Calibri" charset="0"/>
              </a:rPr>
              <a:t> </a:t>
            </a:r>
            <a:r>
              <a:rPr lang="de-DE" dirty="0" err="1">
                <a:latin typeface="Calibri" charset="0"/>
              </a:rPr>
              <a:t>social</a:t>
            </a:r>
            <a:r>
              <a:rPr lang="de-DE" dirty="0">
                <a:latin typeface="Calibri" charset="0"/>
              </a:rPr>
              <a:t> </a:t>
            </a:r>
            <a:r>
              <a:rPr lang="de-DE" dirty="0" err="1">
                <a:latin typeface="Calibri" charset="0"/>
              </a:rPr>
              <a:t>media</a:t>
            </a:r>
            <a:r>
              <a:rPr lang="de-DE" dirty="0">
                <a:latin typeface="Calibri" charset="0"/>
              </a:rPr>
              <a:t> (</a:t>
            </a:r>
            <a:r>
              <a:rPr lang="de-DE" dirty="0" err="1">
                <a:latin typeface="Calibri" charset="0"/>
              </a:rPr>
              <a:t>for</a:t>
            </a:r>
            <a:r>
              <a:rPr lang="de-DE" dirty="0">
                <a:latin typeface="Calibri" charset="0"/>
              </a:rPr>
              <a:t> </a:t>
            </a:r>
            <a:r>
              <a:rPr lang="de-DE" dirty="0" err="1">
                <a:latin typeface="Calibri" charset="0"/>
              </a:rPr>
              <a:t>example</a:t>
            </a:r>
            <a:r>
              <a:rPr lang="de-DE" dirty="0">
                <a:latin typeface="Calibri" charset="0"/>
              </a:rPr>
              <a:t> </a:t>
            </a:r>
            <a:r>
              <a:rPr lang="de-DE" dirty="0" err="1">
                <a:latin typeface="Calibri" charset="0"/>
              </a:rPr>
              <a:t>book</a:t>
            </a:r>
            <a:r>
              <a:rPr lang="de-DE" dirty="0">
                <a:latin typeface="Calibri" charset="0"/>
              </a:rPr>
              <a:t> </a:t>
            </a:r>
            <a:r>
              <a:rPr lang="de-DE" dirty="0" err="1">
                <a:latin typeface="Calibri" charset="0"/>
              </a:rPr>
              <a:t>from</a:t>
            </a:r>
            <a:r>
              <a:rPr lang="de-DE" dirty="0">
                <a:latin typeface="Calibri" charset="0"/>
              </a:rPr>
              <a:t> Facebook</a:t>
            </a:r>
            <a:r>
              <a:rPr lang="de-DE" dirty="0" smtClean="0">
                <a:latin typeface="Calibri" charset="0"/>
              </a:rPr>
              <a:t>)</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Various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options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to</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extend</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website</a:t>
            </a:r>
            <a:endParaRPr lang="de-DE" dirty="0">
              <a:solidFill>
                <a:srgbClr val="000000"/>
              </a:solidFill>
              <a:latin typeface="Calibri" charset="0"/>
              <a:ea typeface="SimSun" charset="-122"/>
            </a:endParaRPr>
          </a:p>
          <a:p>
            <a:pPr marL="862013" lvl="1" indent="-538163" hangingPunct="1">
              <a:lnSpc>
                <a:spcPct val="100000"/>
              </a:lnSpc>
              <a:spcAft>
                <a:spcPts val="1138"/>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1600" dirty="0">
                <a:solidFill>
                  <a:srgbClr val="000000"/>
                </a:solidFill>
                <a:latin typeface="Calibri" charset="0"/>
                <a:ea typeface="SimSun" charset="-122"/>
              </a:rPr>
              <a:t>Reviews</a:t>
            </a:r>
          </a:p>
          <a:p>
            <a:pPr marL="862013" lvl="1" indent="-538163" hangingPunct="1">
              <a:lnSpc>
                <a:spcPct val="100000"/>
              </a:lnSpc>
              <a:spcAft>
                <a:spcPts val="1138"/>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1600" dirty="0">
                <a:solidFill>
                  <a:srgbClr val="000000"/>
                </a:solidFill>
                <a:latin typeface="Calibri" charset="0"/>
                <a:ea typeface="SimSun" charset="-122"/>
              </a:rPr>
              <a:t>Vouchers</a:t>
            </a:r>
          </a:p>
        </p:txBody>
      </p:sp>
      <p:sp>
        <p:nvSpPr>
          <p:cNvPr id="51204"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r>
              <a:rPr lang="de-DE">
                <a:solidFill>
                  <a:srgbClr val="000000"/>
                </a:solidFill>
                <a:latin typeface="Calibri" charset="0"/>
                <a:cs typeface="Arial Unicode MS" charset="0"/>
              </a:rPr>
              <a:t>12.06.12</a:t>
            </a:r>
          </a:p>
        </p:txBody>
      </p:sp>
      <p:sp>
        <p:nvSpPr>
          <p:cNvPr id="51205"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r>
              <a:rPr lang="de-DE">
                <a:solidFill>
                  <a:srgbClr val="000000"/>
                </a:solidFill>
                <a:latin typeface="Calibri" charset="0"/>
                <a:cs typeface="Arial Unicode MS" charset="0"/>
              </a:rPr>
              <a:t>Roomanizer Presentation Team E</a:t>
            </a:r>
          </a:p>
        </p:txBody>
      </p:sp>
      <p:sp>
        <p:nvSpPr>
          <p:cNvPr id="51206" name="Text Box 5"/>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fld id="{88125CD8-D511-4A58-A918-CD6D055991AC}" type="slidenum">
              <a:rPr lang="de-DE">
                <a:solidFill>
                  <a:srgbClr val="000000"/>
                </a:solidFill>
                <a:latin typeface="Calibri" charset="0"/>
                <a:cs typeface="Arial Unicode MS" charset="0"/>
              </a:rPr>
              <a:pPr eaLnBrk="1" hangingPunct="1">
                <a:lnSpc>
                  <a:spcPct val="100000"/>
                </a:lnSpc>
                <a:buClrTx/>
                <a:buFontTx/>
                <a:buNone/>
              </a:pPr>
              <a:t>45</a:t>
            </a:fld>
            <a:endParaRPr lang="de-DE">
              <a:solidFill>
                <a:srgbClr val="000000"/>
              </a:solidFill>
              <a:latin typeface="Calibri" charset="0"/>
              <a:cs typeface="Arial Unicode MS" charset="0"/>
            </a:endParaRPr>
          </a:p>
        </p:txBody>
      </p:sp>
    </p:spTree>
    <p:extLst>
      <p:ext uri="{BB962C8B-B14F-4D97-AF65-F5344CB8AC3E}">
        <p14:creationId xmlns:p14="http://schemas.microsoft.com/office/powerpoint/2010/main" val="33788598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a:t>
            </a:r>
            <a:endParaRPr lang="de-DE" sz="4400" dirty="0"/>
          </a:p>
        </p:txBody>
      </p:sp>
      <p:sp>
        <p:nvSpPr>
          <p:cNvPr id="2" name="Datumsplatzhalter 1"/>
          <p:cNvSpPr>
            <a:spLocks noGrp="1"/>
          </p:cNvSpPr>
          <p:nvPr>
            <p:ph type="dt" sz="half" idx="10"/>
          </p:nvPr>
        </p:nvSpPr>
        <p:spPr/>
        <p:txBody>
          <a:bodyPr/>
          <a:lstStyle/>
          <a:p>
            <a:fld id="{B4D1FCA4-F5D8-49A8-9EAF-932ED76FE44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46</a:t>
            </a:fld>
            <a:endParaRPr lang="de-DE"/>
          </a:p>
        </p:txBody>
      </p:sp>
      <p:sp>
        <p:nvSpPr>
          <p:cNvPr id="5" name="Textfeld 4"/>
          <p:cNvSpPr txBox="1"/>
          <p:nvPr/>
        </p:nvSpPr>
        <p:spPr>
          <a:xfrm>
            <a:off x="611560" y="1340768"/>
            <a:ext cx="7560840" cy="5309146"/>
          </a:xfrm>
          <a:prstGeom prst="rect">
            <a:avLst/>
          </a:prstGeom>
          <a:noFill/>
        </p:spPr>
        <p:txBody>
          <a:bodyPr wrap="square" rtlCol="0">
            <a:spAutoFit/>
          </a:bodyPr>
          <a:lstStyle/>
          <a:p>
            <a:pPr marL="452438"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Extensible</a:t>
            </a:r>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Layer </a:t>
            </a:r>
            <a:r>
              <a:rPr lang="de-DE" sz="2400" dirty="0" err="1"/>
              <a:t>model</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Dynamic </a:t>
            </a:r>
            <a:r>
              <a:rPr lang="de-DE" sz="2400" dirty="0" err="1" smtClean="0"/>
              <a:t>mapper</a:t>
            </a:r>
            <a:endParaRPr lang="de-DE" sz="2400" dirty="0" smtClean="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smtClean="0"/>
              <a:t>State </a:t>
            </a:r>
            <a:r>
              <a:rPr lang="de-DE" sz="2400" dirty="0" err="1" smtClean="0"/>
              <a:t>pattern</a:t>
            </a:r>
            <a:endParaRPr lang="de-DE" sz="2400" dirty="0"/>
          </a:p>
          <a:p>
            <a:pPr marL="452438"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smtClean="0"/>
              <a:t>Technologies</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MySQL</a:t>
            </a:r>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err="1"/>
              <a:t>Hibernate</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PDF </a:t>
            </a:r>
            <a:r>
              <a:rPr lang="de-DE" sz="2400" dirty="0" err="1"/>
              <a:t>viewer</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Java </a:t>
            </a:r>
            <a:r>
              <a:rPr lang="de-DE" sz="2400" dirty="0" err="1"/>
              <a:t>with</a:t>
            </a:r>
            <a:r>
              <a:rPr lang="de-DE" sz="2400" dirty="0"/>
              <a:t> Swing</a:t>
            </a:r>
          </a:p>
          <a:p>
            <a:endParaRPr lang="en-GB" dirty="0"/>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r>
              <a:rPr lang="de-DE" dirty="0" err="1">
                <a:latin typeface="Calibri" charset="0"/>
              </a:rPr>
              <a:t>We</a:t>
            </a:r>
            <a:r>
              <a:rPr lang="de-DE" dirty="0">
                <a:latin typeface="Calibri" charset="0"/>
              </a:rPr>
              <a:t> </a:t>
            </a:r>
            <a:r>
              <a:rPr lang="de-DE" dirty="0" err="1">
                <a:latin typeface="Calibri" charset="0"/>
              </a:rPr>
              <a:t>hope</a:t>
            </a:r>
            <a:r>
              <a:rPr lang="de-DE" dirty="0">
                <a:latin typeface="Calibri" charset="0"/>
              </a:rPr>
              <a:t> </a:t>
            </a:r>
            <a:r>
              <a:rPr lang="de-DE" dirty="0" err="1">
                <a:latin typeface="Calibri" charset="0"/>
              </a:rPr>
              <a:t>this</a:t>
            </a:r>
            <a:r>
              <a:rPr lang="de-DE" dirty="0">
                <a:latin typeface="Calibri" charset="0"/>
              </a:rPr>
              <a:t> </a:t>
            </a:r>
            <a:r>
              <a:rPr lang="de-DE" dirty="0" err="1">
                <a:latin typeface="Calibri" charset="0"/>
              </a:rPr>
              <a:t>presentation</a:t>
            </a:r>
            <a:r>
              <a:rPr lang="de-DE" dirty="0">
                <a:latin typeface="Calibri" charset="0"/>
              </a:rPr>
              <a:t> was </a:t>
            </a:r>
            <a:r>
              <a:rPr lang="de-DE" dirty="0" err="1">
                <a:latin typeface="Calibri" charset="0"/>
              </a:rPr>
              <a:t>successful</a:t>
            </a:r>
            <a:r>
              <a:rPr lang="de-DE" dirty="0">
                <a:latin typeface="Calibri" charset="0"/>
              </a:rPr>
              <a:t> in </a:t>
            </a:r>
            <a:r>
              <a:rPr lang="de-DE" dirty="0" err="1">
                <a:latin typeface="Calibri" charset="0"/>
              </a:rPr>
              <a:t>explaining</a:t>
            </a:r>
            <a:r>
              <a:rPr lang="de-DE" dirty="0">
                <a:latin typeface="Calibri" charset="0"/>
              </a:rPr>
              <a:t> </a:t>
            </a:r>
            <a:r>
              <a:rPr lang="de-DE" dirty="0" err="1">
                <a:latin typeface="Calibri" charset="0"/>
              </a:rPr>
              <a:t>the</a:t>
            </a:r>
            <a:r>
              <a:rPr lang="de-DE" dirty="0">
                <a:latin typeface="Calibri" charset="0"/>
              </a:rPr>
              <a:t> </a:t>
            </a:r>
            <a:r>
              <a:rPr lang="de-DE" dirty="0" err="1">
                <a:latin typeface="Calibri" charset="0"/>
              </a:rPr>
              <a:t>various</a:t>
            </a:r>
            <a:r>
              <a:rPr lang="de-DE" dirty="0">
                <a:latin typeface="Calibri" charset="0"/>
              </a:rPr>
              <a:t> design </a:t>
            </a:r>
            <a:r>
              <a:rPr lang="de-DE" dirty="0" err="1">
                <a:latin typeface="Calibri" charset="0"/>
              </a:rPr>
              <a:t>decisions</a:t>
            </a:r>
            <a:r>
              <a:rPr lang="de-DE" dirty="0">
                <a:latin typeface="Calibri" charset="0"/>
              </a:rPr>
              <a:t> </a:t>
            </a:r>
            <a:r>
              <a:rPr lang="de-DE" dirty="0" err="1">
                <a:latin typeface="Calibri" charset="0"/>
              </a:rPr>
              <a:t>our</a:t>
            </a:r>
            <a:r>
              <a:rPr lang="de-DE" dirty="0">
                <a:latin typeface="Calibri" charset="0"/>
              </a:rPr>
              <a:t> </a:t>
            </a:r>
            <a:r>
              <a:rPr lang="de-DE" dirty="0" err="1">
                <a:latin typeface="Calibri" charset="0"/>
              </a:rPr>
              <a:t>team</a:t>
            </a:r>
            <a:r>
              <a:rPr lang="de-DE" dirty="0">
                <a:latin typeface="Calibri" charset="0"/>
              </a:rPr>
              <a:t> </a:t>
            </a:r>
            <a:r>
              <a:rPr lang="de-DE" dirty="0" err="1">
                <a:latin typeface="Calibri" charset="0"/>
              </a:rPr>
              <a:t>made</a:t>
            </a:r>
            <a:r>
              <a:rPr lang="de-DE" dirty="0">
                <a:latin typeface="Calibri" charset="0"/>
              </a:rPr>
              <a:t>, </a:t>
            </a:r>
            <a:r>
              <a:rPr lang="de-DE" dirty="0" err="1">
                <a:latin typeface="Calibri" charset="0"/>
              </a:rPr>
              <a:t>and</a:t>
            </a:r>
            <a:r>
              <a:rPr lang="de-DE" dirty="0">
                <a:latin typeface="Calibri" charset="0"/>
              </a:rPr>
              <a:t> </a:t>
            </a:r>
            <a:r>
              <a:rPr lang="de-DE" dirty="0" err="1">
                <a:latin typeface="Calibri" charset="0"/>
              </a:rPr>
              <a:t>why</a:t>
            </a:r>
            <a:r>
              <a:rPr lang="de-DE" dirty="0">
                <a:latin typeface="Calibri" charset="0"/>
              </a:rPr>
              <a:t> </a:t>
            </a:r>
            <a:r>
              <a:rPr lang="de-DE" dirty="0" err="1">
                <a:latin typeface="Calibri" charset="0"/>
              </a:rPr>
              <a:t>we</a:t>
            </a:r>
            <a:r>
              <a:rPr lang="de-DE" dirty="0">
                <a:latin typeface="Calibri" charset="0"/>
              </a:rPr>
              <a:t> </a:t>
            </a:r>
            <a:r>
              <a:rPr lang="de-DE" dirty="0" err="1">
                <a:latin typeface="Calibri" charset="0"/>
              </a:rPr>
              <a:t>made</a:t>
            </a:r>
            <a:r>
              <a:rPr lang="de-DE" dirty="0">
                <a:latin typeface="Calibri" charset="0"/>
              </a:rPr>
              <a:t> </a:t>
            </a:r>
            <a:r>
              <a:rPr lang="de-DE" dirty="0" err="1" smtClean="0">
                <a:latin typeface="Calibri" charset="0"/>
              </a:rPr>
              <a:t>them</a:t>
            </a:r>
            <a:endParaRPr lang="de-DE" dirty="0" smtClean="0">
              <a:latin typeface="Calibri" charset="0"/>
            </a:endParaRPr>
          </a:p>
          <a:p>
            <a:endParaRPr lang="de-DE" dirty="0">
              <a:latin typeface="Calibri" charset="0"/>
            </a:endParaRPr>
          </a:p>
          <a:p>
            <a:pPr marL="0" indent="0">
              <a:buNone/>
            </a:pPr>
            <a:endParaRPr lang="de-DE" dirty="0">
              <a:latin typeface="Calibri" charset="0"/>
            </a:endParaRPr>
          </a:p>
          <a:p>
            <a:endParaRPr lang="en-GB" dirty="0"/>
          </a:p>
        </p:txBody>
      </p:sp>
      <p:sp>
        <p:nvSpPr>
          <p:cNvPr id="4" name="Datumsplatzhalter 3"/>
          <p:cNvSpPr>
            <a:spLocks noGrp="1"/>
          </p:cNvSpPr>
          <p:nvPr>
            <p:ph type="dt" sz="half" idx="10"/>
          </p:nvPr>
        </p:nvSpPr>
        <p:spPr/>
        <p:txBody>
          <a:bodyPr/>
          <a:lstStyle/>
          <a:p>
            <a:fld id="{D93E5415-BF23-4C7B-817C-7594D16CA19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47</a:t>
            </a:fld>
            <a:endParaRPr lang="de-DE"/>
          </a:p>
        </p:txBody>
      </p:sp>
      <p:sp>
        <p:nvSpPr>
          <p:cNvPr id="7" name="Rechteck 6"/>
          <p:cNvSpPr/>
          <p:nvPr/>
        </p:nvSpPr>
        <p:spPr>
          <a:xfrm>
            <a:off x="2381692" y="4449721"/>
            <a:ext cx="4020011" cy="923330"/>
          </a:xfrm>
          <a:prstGeom prst="rect">
            <a:avLst/>
          </a:prstGeom>
          <a:noFill/>
        </p:spPr>
        <p:txBody>
          <a:bodyPr wrap="none" lIns="91440" tIns="45720" rIns="91440" bIns="45720">
            <a:spAutoFit/>
          </a:bodyPr>
          <a:lstStyle/>
          <a:p>
            <a:pPr algn="ctr"/>
            <a:r>
              <a:rPr lang="de-DE" sz="5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Questions</a:t>
            </a:r>
            <a:r>
              <a:rPr lang="de-DE"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de-DE"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D38E1EBA-6509-4920-9056-5A803577E7C1}" type="datetime1">
              <a:rPr lang="de-DE" smtClean="0"/>
              <a:t>12.06.2012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a:solidFill>
                  <a:srgbClr val="000000"/>
                </a:solidFill>
                <a:latin typeface="Calibri" charset="0"/>
              </a:rPr>
              <a:t>B</a:t>
            </a:r>
            <a:r>
              <a:rPr lang="de-DE" sz="3200" dirty="0" smtClean="0">
                <a:solidFill>
                  <a:srgbClr val="000000"/>
                </a:solidFill>
                <a:latin typeface="Calibri" charset="0"/>
              </a:rPr>
              <a:t>ook </a:t>
            </a:r>
            <a:r>
              <a:rPr lang="de-DE" sz="3200" dirty="0">
                <a:solidFill>
                  <a:srgbClr val="000000"/>
                </a:solidFill>
                <a:latin typeface="Calibri" charset="0"/>
              </a:rPr>
              <a:t>/</a:t>
            </a:r>
            <a:r>
              <a:rPr lang="de-DE" sz="3200" dirty="0" err="1">
                <a:solidFill>
                  <a:srgbClr val="000000"/>
                </a:solidFill>
                <a:latin typeface="Calibri" charset="0"/>
              </a:rPr>
              <a:t>change</a:t>
            </a:r>
            <a:r>
              <a:rPr lang="de-DE" sz="3200" dirty="0">
                <a:solidFill>
                  <a:srgbClr val="000000"/>
                </a:solidFill>
                <a:latin typeface="Calibri" charset="0"/>
              </a:rPr>
              <a:t> /</a:t>
            </a:r>
            <a:r>
              <a:rPr lang="de-DE" sz="3200" dirty="0" err="1">
                <a:solidFill>
                  <a:srgbClr val="000000"/>
                </a:solidFill>
                <a:latin typeface="Calibri" charset="0"/>
              </a:rPr>
              <a:t>confirm</a:t>
            </a:r>
            <a:r>
              <a:rPr lang="de-DE" sz="3200" dirty="0">
                <a:solidFill>
                  <a:srgbClr val="000000"/>
                </a:solidFill>
                <a:latin typeface="Calibri" charset="0"/>
              </a:rPr>
              <a:t> / </a:t>
            </a:r>
            <a:r>
              <a:rPr lang="de-DE" sz="3200" dirty="0" err="1">
                <a:solidFill>
                  <a:srgbClr val="000000"/>
                </a:solidFill>
                <a:latin typeface="Calibri" charset="0"/>
              </a:rPr>
              <a:t>cancel</a:t>
            </a:r>
            <a:r>
              <a:rPr lang="de-DE" sz="3200" dirty="0">
                <a:solidFill>
                  <a:srgbClr val="000000"/>
                </a:solidFill>
                <a:latin typeface="Calibri" charset="0"/>
              </a:rPr>
              <a:t> a </a:t>
            </a:r>
            <a:r>
              <a:rPr lang="de-DE" sz="3200" dirty="0" err="1">
                <a:solidFill>
                  <a:srgbClr val="000000"/>
                </a:solidFill>
                <a:latin typeface="Calibri" charset="0"/>
              </a:rPr>
              <a:t>reservation</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O</a:t>
            </a:r>
            <a:r>
              <a:rPr lang="de-DE" sz="3200" dirty="0" err="1" smtClean="0">
                <a:solidFill>
                  <a:srgbClr val="000000"/>
                </a:solidFill>
                <a:latin typeface="Calibri" charset="0"/>
              </a:rPr>
              <a:t>ccupancy</a:t>
            </a:r>
            <a:r>
              <a:rPr lang="de-DE" sz="3200" dirty="0" smtClean="0">
                <a:solidFill>
                  <a:srgbClr val="000000"/>
                </a:solidFill>
                <a:latin typeface="Calibri" charset="0"/>
              </a:rPr>
              <a:t> </a:t>
            </a:r>
            <a:r>
              <a:rPr lang="de-DE" sz="3200" dirty="0" err="1" smtClean="0">
                <a:solidFill>
                  <a:srgbClr val="000000"/>
                </a:solidFill>
                <a:latin typeface="Calibri" charset="0"/>
              </a:rPr>
              <a:t>preview</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A</a:t>
            </a:r>
            <a:r>
              <a:rPr lang="de-DE" sz="3200" dirty="0" err="1" smtClean="0">
                <a:solidFill>
                  <a:srgbClr val="000000"/>
                </a:solidFill>
                <a:latin typeface="Calibri" charset="0"/>
              </a:rPr>
              <a:t>utomated</a:t>
            </a:r>
            <a:r>
              <a:rPr lang="de-DE" sz="3200" dirty="0" smtClean="0">
                <a:solidFill>
                  <a:srgbClr val="000000"/>
                </a:solidFill>
                <a:latin typeface="Calibri" charset="0"/>
              </a:rPr>
              <a:t> </a:t>
            </a:r>
            <a:r>
              <a:rPr lang="de-DE" sz="3200" dirty="0" err="1">
                <a:solidFill>
                  <a:srgbClr val="000000"/>
                </a:solidFill>
                <a:latin typeface="Calibri" charset="0"/>
              </a:rPr>
              <a:t>d</a:t>
            </a:r>
            <a:r>
              <a:rPr lang="de-DE" sz="3200" dirty="0" err="1" smtClean="0">
                <a:solidFill>
                  <a:srgbClr val="000000"/>
                </a:solidFill>
                <a:latin typeface="Calibri" charset="0"/>
              </a:rPr>
              <a:t>ay</a:t>
            </a:r>
            <a:r>
              <a:rPr lang="de-DE" sz="3200" dirty="0" smtClean="0">
                <a:solidFill>
                  <a:srgbClr val="000000"/>
                </a:solidFill>
                <a:latin typeface="Calibri" charset="0"/>
              </a:rPr>
              <a:t> end </a:t>
            </a:r>
            <a:r>
              <a:rPr lang="de-DE" sz="3200" dirty="0" err="1" smtClean="0">
                <a:solidFill>
                  <a:srgbClr val="000000"/>
                </a:solidFill>
                <a:latin typeface="Calibri" charset="0"/>
              </a:rPr>
              <a:t>closing</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R</a:t>
            </a:r>
            <a:r>
              <a:rPr lang="en-US" sz="3200" dirty="0" smtClean="0">
                <a:solidFill>
                  <a:srgbClr val="000000"/>
                </a:solidFill>
                <a:latin typeface="Calibri" charset="0"/>
              </a:rPr>
              <a:t>oom </a:t>
            </a:r>
            <a:r>
              <a:rPr lang="en-US" sz="3200" dirty="0">
                <a:solidFill>
                  <a:srgbClr val="000000"/>
                </a:solidFill>
                <a:latin typeface="Calibri" charset="0"/>
              </a:rPr>
              <a:t>allocation</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5</a:t>
            </a:fld>
            <a:endParaRPr lang="de-AT"/>
          </a:p>
        </p:txBody>
      </p:sp>
    </p:spTree>
    <p:extLst>
      <p:ext uri="{BB962C8B-B14F-4D97-AF65-F5344CB8AC3E}">
        <p14:creationId xmlns:p14="http://schemas.microsoft.com/office/powerpoint/2010/main" val="1906615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dirty="0" err="1" smtClean="0">
                <a:solidFill>
                  <a:srgbClr val="000000"/>
                </a:solidFill>
                <a:latin typeface="Calibri" charset="0"/>
              </a:rPr>
              <a:t>Architecture</a:t>
            </a:r>
            <a:endParaRPr lang="de-DE" sz="4400" dirty="0">
              <a:solidFill>
                <a:srgbClr val="000000"/>
              </a:solidFill>
              <a:latin typeface="Calibri" charset="0"/>
            </a:endParaRPr>
          </a:p>
        </p:txBody>
      </p:sp>
      <p:sp>
        <p:nvSpPr>
          <p:cNvPr id="2" name="Datumsplatzhalter 1"/>
          <p:cNvSpPr>
            <a:spLocks noGrp="1"/>
          </p:cNvSpPr>
          <p:nvPr>
            <p:ph type="dt" idx="10"/>
          </p:nvPr>
        </p:nvSpPr>
        <p:spPr/>
        <p:txBody>
          <a:bodyPr/>
          <a:lstStyle/>
          <a:p>
            <a:pPr>
              <a:defRPr/>
            </a:pPr>
            <a:fld id="{2AAC3DAF-025D-447E-9C98-97C407D815B1}" type="datetime1">
              <a:rPr lang="de-DE" smtClean="0"/>
              <a:t>12.06.2012</a:t>
            </a:fld>
            <a:endParaRPr lang="de-AT"/>
          </a:p>
        </p:txBody>
      </p:sp>
      <p:sp>
        <p:nvSpPr>
          <p:cNvPr id="3" name="Foliennummernplatzhalter 2"/>
          <p:cNvSpPr>
            <a:spLocks noGrp="1"/>
          </p:cNvSpPr>
          <p:nvPr>
            <p:ph type="sldNum" idx="11"/>
          </p:nvPr>
        </p:nvSpPr>
        <p:spPr/>
        <p:txBody>
          <a:bodyPr/>
          <a:lstStyle/>
          <a:p>
            <a:pPr>
              <a:defRPr/>
            </a:pPr>
            <a:fld id="{645DEDA9-89AC-431C-94ED-F92ECA179B63}" type="slidenum">
              <a:rPr lang="de-AT" smtClean="0"/>
              <a:pPr>
                <a:defRPr/>
              </a:pPr>
              <a:t>6</a:t>
            </a:fld>
            <a:endParaRPr lang="de-AT"/>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848" y="969318"/>
            <a:ext cx="7089576" cy="5317182"/>
          </a:xfrm>
          <a:prstGeom prst="rect">
            <a:avLst/>
          </a:prstGeom>
        </p:spPr>
      </p:pic>
      <p:sp>
        <p:nvSpPr>
          <p:cNvPr id="5" name="Textfeld 4"/>
          <p:cNvSpPr txBox="1"/>
          <p:nvPr/>
        </p:nvSpPr>
        <p:spPr>
          <a:xfrm>
            <a:off x="1187624" y="2924944"/>
            <a:ext cx="1361014" cy="369332"/>
          </a:xfrm>
          <a:prstGeom prst="rect">
            <a:avLst/>
          </a:prstGeom>
          <a:noFill/>
        </p:spPr>
        <p:txBody>
          <a:bodyPr wrap="none" rtlCol="0">
            <a:spAutoFit/>
          </a:bodyPr>
          <a:lstStyle/>
          <a:p>
            <a:r>
              <a:rPr lang="de-AT" b="1" dirty="0" smtClean="0"/>
              <a:t>Workstation</a:t>
            </a:r>
            <a:endParaRPr lang="en-GB" b="1" dirty="0"/>
          </a:p>
        </p:txBody>
      </p:sp>
      <p:sp>
        <p:nvSpPr>
          <p:cNvPr id="8" name="Textfeld 7"/>
          <p:cNvSpPr txBox="1"/>
          <p:nvPr/>
        </p:nvSpPr>
        <p:spPr>
          <a:xfrm>
            <a:off x="5076056" y="2585988"/>
            <a:ext cx="975011" cy="369332"/>
          </a:xfrm>
          <a:prstGeom prst="rect">
            <a:avLst/>
          </a:prstGeom>
          <a:noFill/>
        </p:spPr>
        <p:txBody>
          <a:bodyPr wrap="none" rtlCol="0">
            <a:spAutoFit/>
          </a:bodyPr>
          <a:lstStyle/>
          <a:p>
            <a:r>
              <a:rPr lang="de-AT" b="1" dirty="0" smtClean="0"/>
              <a:t>Browser</a:t>
            </a:r>
            <a:endParaRPr lang="en-GB" b="1" dirty="0"/>
          </a:p>
        </p:txBody>
      </p:sp>
      <p:sp>
        <p:nvSpPr>
          <p:cNvPr id="9" name="Textfeld 8"/>
          <p:cNvSpPr txBox="1"/>
          <p:nvPr/>
        </p:nvSpPr>
        <p:spPr>
          <a:xfrm>
            <a:off x="1857763" y="5934844"/>
            <a:ext cx="1077987" cy="369332"/>
          </a:xfrm>
          <a:prstGeom prst="rect">
            <a:avLst/>
          </a:prstGeom>
          <a:noFill/>
        </p:spPr>
        <p:txBody>
          <a:bodyPr wrap="none" rtlCol="0">
            <a:spAutoFit/>
          </a:bodyPr>
          <a:lstStyle/>
          <a:p>
            <a:r>
              <a:rPr lang="de-AT" b="1" dirty="0" smtClean="0"/>
              <a:t>Database</a:t>
            </a:r>
            <a:endParaRPr lang="en-GB" b="1" dirty="0"/>
          </a:p>
        </p:txBody>
      </p:sp>
      <p:sp>
        <p:nvSpPr>
          <p:cNvPr id="10" name="Textfeld 9"/>
          <p:cNvSpPr txBox="1"/>
          <p:nvPr/>
        </p:nvSpPr>
        <p:spPr>
          <a:xfrm>
            <a:off x="4932040" y="5934844"/>
            <a:ext cx="1272849" cy="369332"/>
          </a:xfrm>
          <a:prstGeom prst="rect">
            <a:avLst/>
          </a:prstGeom>
          <a:noFill/>
        </p:spPr>
        <p:txBody>
          <a:bodyPr wrap="none" rtlCol="0">
            <a:spAutoFit/>
          </a:bodyPr>
          <a:lstStyle/>
          <a:p>
            <a:r>
              <a:rPr lang="de-AT" b="1" dirty="0" smtClean="0"/>
              <a:t>Web </a:t>
            </a:r>
            <a:r>
              <a:rPr lang="de-AT" b="1" dirty="0" err="1" smtClean="0"/>
              <a:t>server</a:t>
            </a:r>
            <a:endParaRPr lang="en-GB" b="1" dirty="0"/>
          </a:p>
        </p:txBody>
      </p:sp>
    </p:spTree>
    <p:extLst>
      <p:ext uri="{BB962C8B-B14F-4D97-AF65-F5344CB8AC3E}">
        <p14:creationId xmlns:p14="http://schemas.microsoft.com/office/powerpoint/2010/main" val="635496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presenation</a:t>
            </a:r>
            <a:endParaRPr lang="en-GB" dirty="0"/>
          </a:p>
        </p:txBody>
      </p:sp>
      <p:sp>
        <p:nvSpPr>
          <p:cNvPr id="3" name="Inhaltsplatzhalter 2"/>
          <p:cNvSpPr>
            <a:spLocks noGrp="1"/>
          </p:cNvSpPr>
          <p:nvPr>
            <p:ph idx="1"/>
          </p:nvPr>
        </p:nvSpPr>
        <p:spPr/>
        <p:txBody>
          <a:bodyPr/>
          <a:lstStyle/>
          <a:p>
            <a:pPr marL="457200" indent="-457200"/>
            <a:r>
              <a:rPr lang="de-AT" dirty="0"/>
              <a:t>Demonstration </a:t>
            </a:r>
            <a:r>
              <a:rPr lang="de-AT" dirty="0" err="1"/>
              <a:t>of</a:t>
            </a:r>
            <a:r>
              <a:rPr lang="de-AT" dirty="0"/>
              <a:t> </a:t>
            </a:r>
            <a:r>
              <a:rPr lang="de-AT" dirty="0" err="1"/>
              <a:t>the</a:t>
            </a:r>
            <a:r>
              <a:rPr lang="de-AT" dirty="0"/>
              <a:t> </a:t>
            </a:r>
            <a:r>
              <a:rPr lang="de-AT" dirty="0" err="1"/>
              <a:t>program</a:t>
            </a:r>
            <a:endParaRPr lang="de-AT" dirty="0"/>
          </a:p>
          <a:p>
            <a:pPr marL="457200" indent="-457200"/>
            <a:r>
              <a:rPr lang="de-AT" dirty="0" err="1"/>
              <a:t>Screencast</a:t>
            </a:r>
            <a:endParaRPr lang="de-AT" dirty="0"/>
          </a:p>
          <a:p>
            <a:pPr marL="457200" indent="-457200"/>
            <a:r>
              <a:rPr lang="de-AT" dirty="0" smtClean="0"/>
              <a:t>Summary</a:t>
            </a:r>
            <a:endParaRPr lang="de-AT" dirty="0"/>
          </a:p>
          <a:p>
            <a:pPr marL="0" indent="0">
              <a:buNone/>
            </a:pPr>
            <a:endParaRPr lang="en-GB" dirty="0"/>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805443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242661BE-E197-478B-8880-FFCB3285A31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err="1" smtClean="0"/>
              <a:t>Screencast</a:t>
            </a:r>
            <a:endParaRPr lang="de-DE" sz="4400" dirty="0" smtClean="0"/>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51C715E3-9F4C-4B5F-807F-BEF490CBEA6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2912</Words>
  <Application>Microsoft Office PowerPoint</Application>
  <PresentationFormat>Bildschirmpräsentation (4:3)</PresentationFormat>
  <Paragraphs>558</Paragraphs>
  <Slides>47</Slides>
  <Notes>39</Notes>
  <HiddenSlides>0</HiddenSlides>
  <MMClips>0</MMClips>
  <ScaleCrop>false</ScaleCrop>
  <HeadingPairs>
    <vt:vector size="4" baseType="variant">
      <vt:variant>
        <vt:lpstr>Design</vt:lpstr>
      </vt:variant>
      <vt:variant>
        <vt:i4>1</vt:i4>
      </vt:variant>
      <vt:variant>
        <vt:lpstr>Folientitel</vt:lpstr>
      </vt:variant>
      <vt:variant>
        <vt:i4>47</vt:i4>
      </vt:variant>
    </vt:vector>
  </HeadingPairs>
  <TitlesOfParts>
    <vt:vector size="48" baseType="lpstr">
      <vt:lpstr>Larissa-Design</vt:lpstr>
      <vt:lpstr>Roomanizer</vt:lpstr>
      <vt:lpstr>Agenda</vt:lpstr>
      <vt:lpstr>Team</vt:lpstr>
      <vt:lpstr>Introduction</vt:lpstr>
      <vt:lpstr>PowerPoint-Präsentation</vt:lpstr>
      <vt:lpstr>PowerPoint-Präsentation</vt:lpstr>
      <vt:lpstr>Customer presenation</vt:lpstr>
      <vt:lpstr>Demo</vt:lpstr>
      <vt:lpstr>Screencast</vt:lpstr>
      <vt:lpstr>Summary</vt:lpstr>
      <vt:lpstr>Technical presentation</vt:lpstr>
      <vt:lpstr>Overview</vt:lpstr>
      <vt:lpstr>Unified Process</vt:lpstr>
      <vt:lpstr>Layer</vt:lpstr>
      <vt:lpstr>Layer</vt:lpstr>
      <vt:lpstr>Layer</vt:lpstr>
      <vt:lpstr>Layer</vt:lpstr>
      <vt:lpstr>Layer</vt:lpstr>
      <vt:lpstr>Layer</vt:lpstr>
      <vt:lpstr>Layer</vt:lpstr>
      <vt:lpstr>Database</vt:lpstr>
      <vt:lpstr>Object orientation</vt:lpstr>
      <vt:lpstr>Hibernate -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Java Server Faces (JSF)</vt:lpstr>
      <vt:lpstr>JSF</vt:lpstr>
      <vt:lpstr>JSF</vt:lpstr>
      <vt:lpstr>JSF - Architecture</vt:lpstr>
      <vt:lpstr>PowerPoint-Präsentation</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101</cp:revision>
  <dcterms:created xsi:type="dcterms:W3CDTF">2012-06-05T12:52:39Z</dcterms:created>
  <dcterms:modified xsi:type="dcterms:W3CDTF">2012-06-12T17:20:41Z</dcterms:modified>
</cp:coreProperties>
</file>