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7" r:id="rId3"/>
    <p:sldId id="286" r:id="rId4"/>
    <p:sldId id="346" r:id="rId5"/>
    <p:sldId id="333" r:id="rId6"/>
    <p:sldId id="345" r:id="rId7"/>
    <p:sldId id="348" r:id="rId8"/>
    <p:sldId id="323" r:id="rId9"/>
    <p:sldId id="329" r:id="rId10"/>
    <p:sldId id="332" r:id="rId11"/>
    <p:sldId id="330" r:id="rId12"/>
    <p:sldId id="334" r:id="rId13"/>
    <p:sldId id="344" r:id="rId14"/>
    <p:sldId id="337" r:id="rId15"/>
    <p:sldId id="338" r:id="rId16"/>
    <p:sldId id="339" r:id="rId17"/>
    <p:sldId id="340" r:id="rId18"/>
    <p:sldId id="342" r:id="rId19"/>
    <p:sldId id="341" r:id="rId20"/>
    <p:sldId id="343" r:id="rId21"/>
    <p:sldId id="357" r:id="rId22"/>
    <p:sldId id="358" r:id="rId23"/>
    <p:sldId id="307" r:id="rId24"/>
    <p:sldId id="308" r:id="rId25"/>
    <p:sldId id="309" r:id="rId26"/>
    <p:sldId id="310" r:id="rId27"/>
    <p:sldId id="311" r:id="rId28"/>
    <p:sldId id="312" r:id="rId29"/>
    <p:sldId id="313" r:id="rId30"/>
    <p:sldId id="314" r:id="rId31"/>
    <p:sldId id="315" r:id="rId32"/>
    <p:sldId id="319" r:id="rId33"/>
    <p:sldId id="320" r:id="rId34"/>
    <p:sldId id="321" r:id="rId35"/>
    <p:sldId id="272" r:id="rId36"/>
    <p:sldId id="350" r:id="rId37"/>
    <p:sldId id="351" r:id="rId38"/>
    <p:sldId id="352" r:id="rId39"/>
    <p:sldId id="353" r:id="rId40"/>
    <p:sldId id="354" r:id="rId41"/>
    <p:sldId id="355" r:id="rId42"/>
    <p:sldId id="356" r:id="rId43"/>
    <p:sldId id="335" r:id="rId44"/>
    <p:sldId id="316" r:id="rId45"/>
    <p:sldId id="349" r:id="rId46"/>
    <p:sldId id="318" r:id="rId47"/>
    <p:sldId id="285"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4902" autoAdjust="0"/>
  </p:normalViewPr>
  <p:slideViewPr>
    <p:cSldViewPr>
      <p:cViewPr varScale="1">
        <p:scale>
          <a:sx n="109" d="100"/>
          <a:sy n="109" d="100"/>
        </p:scale>
        <p:origin x="-996" y="-8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13/06/2012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de-AT" dirty="0" smtClean="0"/>
              <a:t>Was verwenden</a:t>
            </a:r>
            <a:r>
              <a:rPr lang="de-AT" baseline="0" dirty="0" smtClean="0"/>
              <a:t> wir? Auf Technologien kurz eingehen. Warum verwenden wir diese?</a:t>
            </a:r>
          </a:p>
          <a:p>
            <a:r>
              <a:rPr lang="de-AT" baseline="0" dirty="0" smtClean="0"/>
              <a:t>Genaueres später!</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endParaRPr lang="en-US" dirty="0"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25</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mtClean="0"/>
              <a:t>view</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34</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baseline="0" noProof="0" dirty="0" smtClean="0">
              <a:sym typeface="Wingdings" pitchFamily="2" charset="2"/>
            </a:endParaRPr>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39</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44</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9A2629C2-A958-40BF-A3FE-DDA52937C2FF}" type="slidenum">
              <a:rPr lang="de-DE">
                <a:solidFill>
                  <a:srgbClr val="000000"/>
                </a:solidFill>
                <a:latin typeface="Times New Roman" pitchFamily="16" charset="0"/>
              </a:rPr>
              <a:pPr eaLnBrk="1"/>
              <a:t>45</a:t>
            </a:fld>
            <a:endParaRPr lang="de-DE">
              <a:solidFill>
                <a:srgbClr val="000000"/>
              </a:solidFill>
              <a:latin typeface="Times New Roman" pitchFamily="16" charset="0"/>
            </a:endParaRPr>
          </a:p>
        </p:txBody>
      </p:sp>
      <p:sp>
        <p:nvSpPr>
          <p:cNvPr id="10035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icrosoft YaHei" charset="-122"/>
              </a:defRPr>
            </a:lvl9pPr>
          </a:lstStyle>
          <a:p>
            <a:pPr hangingPunct="1">
              <a:lnSpc>
                <a:spcPct val="100000"/>
              </a:lnSpc>
              <a:buClrTx/>
              <a:buFontTx/>
              <a:buNone/>
              <a:defRPr/>
            </a:pPr>
            <a:fld id="{6E1C4165-4FB0-4E85-B454-A71FC931232C}" type="slidenum">
              <a:rPr lang="de-DE" smtClean="0">
                <a:latin typeface="+mn-lt" charset="0"/>
              </a:rPr>
              <a:pPr hangingPunct="1">
                <a:lnSpc>
                  <a:spcPct val="100000"/>
                </a:lnSpc>
                <a:buClrTx/>
                <a:buFontTx/>
                <a:buNone/>
                <a:defRPr/>
              </a:pPr>
              <a:t>45</a:t>
            </a:fld>
            <a:endParaRPr lang="de-DE" smtClean="0">
              <a:latin typeface="+mn-lt" charset="0"/>
            </a:endParaRPr>
          </a:p>
        </p:txBody>
      </p:sp>
      <p:sp>
        <p:nvSpPr>
          <p:cNvPr id="100356" name="Rectangle 2"/>
          <p:cNvSpPr txBox="1">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7" name="Text Box 3"/>
          <p:cNvSpPr txBox="1">
            <a:spLocks noGrp="1" noChangeArrowheads="1"/>
          </p:cNvSpPr>
          <p:nvPr>
            <p:ph type="body" idx="1"/>
          </p:nvPr>
        </p:nvSpPr>
        <p:spPr>
          <a:xfrm>
            <a:off x="0" y="0"/>
            <a:ext cx="1588" cy="138525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spcBef>
                <a:spcPct val="0"/>
              </a:spcBef>
              <a:buClrTx/>
              <a:buFontTx/>
              <a:buNone/>
            </a:pPr>
            <a:r>
              <a:rPr lang="de-DE" sz="2000" smtClean="0">
                <a:latin typeface="Arial" charset="0"/>
                <a:ea typeface="SimSun" charset="-122"/>
              </a:rPr>
              <a:t>What would be done? Was würde Sinn machen – weitere Schritte im Projekt (Integration vor Ort, Testlauf,…)</a:t>
            </a:r>
          </a:p>
          <a:p>
            <a:pPr eaLnBrk="1">
              <a:spcBef>
                <a:spcPct val="0"/>
              </a:spcBef>
              <a:buClrTx/>
              <a:buFontTx/>
              <a:buNone/>
            </a:pPr>
            <a:r>
              <a:rPr lang="de-DE" sz="2000" smtClean="0">
                <a:latin typeface="Arial" charset="0"/>
                <a:ea typeface="SimSun" charset="-122"/>
              </a:rPr>
              <a:t>	SW weiterentwicklung: neue Module hinzufügen (Basis steht)</a:t>
            </a:r>
          </a:p>
        </p:txBody>
      </p:sp>
      <p:sp>
        <p:nvSpPr>
          <p:cNvPr id="2" name="Rectangle 4"/>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8426BE-BE33-416D-9A3E-E9E1984A3341}" type="slidenum">
              <a:rPr lang="de-DE">
                <a:solidFill>
                  <a:srgbClr val="000000"/>
                </a:solidFill>
                <a:latin typeface="+mn-lt"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45</a:t>
            </a:fld>
            <a:endParaRPr lang="de-DE">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46</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Technologien:</a:t>
            </a:r>
            <a:r>
              <a:rPr lang="de-AT" sz="2000" baseline="0" dirty="0" smtClean="0">
                <a:latin typeface="Arial" charset="0"/>
                <a:ea typeface="SimSun" charset="-122"/>
              </a:rPr>
              <a:t> weitverbreitet </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support</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mysql</a:t>
            </a:r>
            <a:r>
              <a:rPr lang="de-AT" sz="2000" baseline="0" dirty="0" smtClean="0">
                <a:latin typeface="Arial" charset="0"/>
                <a:ea typeface="SimSun" charset="-122"/>
                <a:sym typeface="Wingdings" pitchFamily="2" charset="2"/>
              </a:rPr>
              <a:t> – </a:t>
            </a:r>
            <a:r>
              <a:rPr lang="de-AT" sz="2000" baseline="0" dirty="0" err="1" smtClean="0">
                <a:latin typeface="Arial" charset="0"/>
                <a:ea typeface="SimSun" charset="-122"/>
                <a:sym typeface="Wingdings" pitchFamily="2" charset="2"/>
              </a:rPr>
              <a:t>oracle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hibernate</a:t>
            </a:r>
            <a:r>
              <a:rPr lang="de-AT" sz="2000" baseline="0" dirty="0" smtClean="0">
                <a:latin typeface="Arial" charset="0"/>
                <a:ea typeface="SimSun" charset="-122"/>
                <a:sym typeface="Wingdings" pitchFamily="2" charset="2"/>
              </a:rPr>
              <a:t> (meist verwendet – </a:t>
            </a:r>
            <a:r>
              <a:rPr lang="de-AT" sz="2000" baseline="0" dirty="0" err="1" smtClean="0">
                <a:latin typeface="Arial" charset="0"/>
                <a:ea typeface="SimSun" charset="-122"/>
                <a:sym typeface="Wingdings" pitchFamily="2" charset="2"/>
              </a:rPr>
              <a:t>abnahme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mapping</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pdf</a:t>
            </a:r>
            <a:r>
              <a:rPr lang="de-AT" sz="2000" baseline="0" dirty="0" smtClean="0">
                <a:latin typeface="Arial" charset="0"/>
                <a:ea typeface="SimSun" charset="-122"/>
                <a:sym typeface="Wingdings" pitchFamily="2" charset="2"/>
              </a:rPr>
              <a:t>-viewer (</a:t>
            </a:r>
            <a:r>
              <a:rPr lang="de-AT" sz="2000" baseline="0" dirty="0" err="1" smtClean="0">
                <a:latin typeface="Arial" charset="0"/>
                <a:ea typeface="SimSun" charset="-122"/>
                <a:sym typeface="Wingdings" pitchFamily="2" charset="2"/>
              </a:rPr>
              <a:t>ice</a:t>
            </a:r>
            <a:r>
              <a:rPr lang="de-AT" sz="2000" baseline="0" dirty="0" smtClean="0">
                <a:latin typeface="Arial" charset="0"/>
                <a:ea typeface="SimSun" charset="-122"/>
                <a:sym typeface="Wingdings" pitchFamily="2" charset="2"/>
              </a:rPr>
              <a:t>-community </a:t>
            </a:r>
            <a:r>
              <a:rPr lang="de-AT" sz="2000" baseline="0" dirty="0" err="1" smtClean="0">
                <a:latin typeface="Arial" charset="0"/>
                <a:ea typeface="SimSun" charset="-122"/>
                <a:sym typeface="Wingdings" pitchFamily="2" charset="2"/>
              </a:rPr>
              <a:t>like</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jboss</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java</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mulitplatform</a:t>
            </a:r>
            <a:endParaRPr lang="de-AT" sz="2000" baseline="0" dirty="0" smtClean="0">
              <a:latin typeface="Arial" charset="0"/>
              <a:ea typeface="SimSun" charset="-122"/>
              <a:sym typeface="Wingdings" pitchFamily="2" charset="2"/>
            </a:endParaRPr>
          </a:p>
          <a:p>
            <a:pPr eaLnBrk="1">
              <a:spcBef>
                <a:spcPct val="0"/>
              </a:spcBef>
            </a:pPr>
            <a:r>
              <a:rPr lang="de-AT" sz="2000" baseline="0" dirty="0" smtClean="0">
                <a:latin typeface="Arial" charset="0"/>
                <a:ea typeface="SimSun" charset="-122"/>
                <a:sym typeface="Wingdings" pitchFamily="2" charset="2"/>
              </a:rPr>
              <a:t>Free („</a:t>
            </a:r>
            <a:r>
              <a:rPr lang="de-AT" sz="2000" baseline="0" dirty="0" err="1" smtClean="0">
                <a:latin typeface="Arial" charset="0"/>
                <a:ea typeface="SimSun" charset="-122"/>
                <a:sym typeface="Wingdings" pitchFamily="2" charset="2"/>
              </a:rPr>
              <a:t>no</a:t>
            </a:r>
            <a:r>
              <a:rPr lang="de-AT" sz="2000" baseline="0" dirty="0" smtClean="0">
                <a:latin typeface="Arial" charset="0"/>
                <a:ea typeface="SimSun" charset="-122"/>
                <a:sym typeface="Wingdings" pitchFamily="2" charset="2"/>
              </a:rPr>
              <a:t>“ </a:t>
            </a:r>
            <a:r>
              <a:rPr lang="de-AT" sz="2000" baseline="0" dirty="0" err="1" smtClean="0">
                <a:latin typeface="Arial" charset="0"/>
                <a:ea typeface="SimSun" charset="-122"/>
                <a:sym typeface="Wingdings" pitchFamily="2" charset="2"/>
              </a:rPr>
              <a:t>costs</a:t>
            </a:r>
            <a:r>
              <a:rPr lang="de-AT" sz="2000" baseline="0" dirty="0" smtClean="0">
                <a:latin typeface="Arial" charset="0"/>
                <a:ea typeface="SimSun" charset="-122"/>
                <a:sym typeface="Wingdings" pitchFamily="2" charset="2"/>
              </a:rPr>
              <a:t>)</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r>
              <a:rPr lang="de-AT" dirty="0" smtClean="0"/>
              <a:t>Wo liegt die Logik? </a:t>
            </a:r>
            <a:r>
              <a:rPr lang="de-AT" dirty="0" err="1" smtClean="0"/>
              <a:t>Fat</a:t>
            </a:r>
            <a:r>
              <a:rPr lang="de-AT" dirty="0" smtClean="0"/>
              <a:t>-</a:t>
            </a:r>
            <a:r>
              <a:rPr lang="de-AT" baseline="0" dirty="0" smtClean="0"/>
              <a:t>, </a:t>
            </a:r>
            <a:r>
              <a:rPr lang="de-AT" baseline="0" dirty="0" err="1" smtClean="0"/>
              <a:t>Thin</a:t>
            </a:r>
            <a:r>
              <a:rPr lang="de-AT" baseline="0" dirty="0" smtClean="0"/>
              <a:t>-Client</a:t>
            </a:r>
          </a:p>
          <a:p>
            <a:r>
              <a:rPr lang="de-AT" baseline="0" dirty="0" smtClean="0"/>
              <a:t>Beispiele: Workstation </a:t>
            </a:r>
            <a:r>
              <a:rPr lang="de-AT" baseline="0" dirty="0" smtClean="0">
                <a:sym typeface="Wingdings" pitchFamily="2" charset="2"/>
              </a:rPr>
              <a:t> Rezeptionist, Browser  Kunde/Gast</a:t>
            </a:r>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dirty="0">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smtClean="0"/>
              <a:t>Supports  flexible </a:t>
            </a:r>
            <a:r>
              <a:rPr lang="de-AT" dirty="0" err="1" smtClean="0"/>
              <a:t>handling</a:t>
            </a:r>
            <a:r>
              <a:rPr lang="de-AT" dirty="0" smtClean="0"/>
              <a:t>: viel</a:t>
            </a:r>
            <a:r>
              <a:rPr lang="de-AT" baseline="0" dirty="0" smtClean="0"/>
              <a:t> dynamisch in einem Schritt (Beispiel: Check-In</a:t>
            </a:r>
            <a:r>
              <a:rPr lang="de-AT" baseline="0" dirty="0" smtClean="0">
                <a:sym typeface="Wingdings" pitchFamily="2" charset="2"/>
              </a:rPr>
              <a:t> Räume/Gäste </a:t>
            </a:r>
            <a:r>
              <a:rPr lang="de-AT" baseline="0" dirty="0" err="1" smtClean="0">
                <a:sym typeface="Wingdings" pitchFamily="2" charset="2"/>
              </a:rPr>
              <a:t>dyn</a:t>
            </a:r>
            <a:r>
              <a:rPr lang="de-AT" baseline="0" dirty="0" smtClean="0">
                <a:sym typeface="Wingdings" pitchFamily="2" charset="2"/>
              </a:rPr>
              <a:t>. ändern</a:t>
            </a:r>
            <a:r>
              <a:rPr lang="de-AT" baseline="0" dirty="0" smtClean="0"/>
              <a:t>)</a:t>
            </a:r>
            <a:endParaRPr lang="de-AT"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de-AT" dirty="0" err="1" smtClean="0"/>
              <a:t>Approx</a:t>
            </a:r>
            <a:r>
              <a:rPr lang="de-AT" dirty="0" smtClean="0"/>
              <a:t> </a:t>
            </a:r>
            <a:r>
              <a:rPr lang="de-AT" dirty="0" err="1" smtClean="0"/>
              <a:t>search</a:t>
            </a:r>
            <a:r>
              <a:rPr lang="de-AT" dirty="0" smtClean="0"/>
              <a:t>: …</a:t>
            </a:r>
          </a:p>
          <a:p>
            <a:pPr lvl="1"/>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13.06.2012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13.06.2012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13.06.2012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13.06.2012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13.06.2012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normAutofit/>
          </a:bodyPr>
          <a:lstStyle/>
          <a:p>
            <a:r>
              <a:rPr lang="de-AT" dirty="0" err="1" smtClean="0"/>
              <a:t>Usability</a:t>
            </a:r>
            <a:endParaRPr lang="de-AT" dirty="0" smtClean="0"/>
          </a:p>
          <a:p>
            <a:pPr lvl="1"/>
            <a:r>
              <a:rPr lang="de-AT" dirty="0" smtClean="0"/>
              <a:t>Shortcuts</a:t>
            </a:r>
          </a:p>
          <a:p>
            <a:pPr lvl="1"/>
            <a:r>
              <a:rPr lang="de-AT" dirty="0" smtClean="0"/>
              <a:t>Clear </a:t>
            </a:r>
            <a:r>
              <a:rPr lang="de-AT" dirty="0" err="1" smtClean="0"/>
              <a:t>navigation</a:t>
            </a:r>
            <a:r>
              <a:rPr lang="de-AT" dirty="0" smtClean="0"/>
              <a:t> bar</a:t>
            </a:r>
          </a:p>
          <a:p>
            <a:pPr lvl="1"/>
            <a:r>
              <a:rPr lang="de-AT" dirty="0" smtClean="0"/>
              <a:t>Supports  flexible </a:t>
            </a:r>
            <a:r>
              <a:rPr lang="de-AT" dirty="0" err="1" smtClean="0"/>
              <a:t>handling</a:t>
            </a:r>
            <a:endParaRPr lang="de-AT" dirty="0" smtClean="0"/>
          </a:p>
          <a:p>
            <a:r>
              <a:rPr lang="de-AT" dirty="0" smtClean="0"/>
              <a:t>Special </a:t>
            </a:r>
            <a:r>
              <a:rPr lang="de-AT" dirty="0" err="1" smtClean="0"/>
              <a:t>functionality</a:t>
            </a:r>
            <a:endParaRPr lang="de-AT" dirty="0" smtClean="0"/>
          </a:p>
          <a:p>
            <a:pPr lvl="1"/>
            <a:r>
              <a:rPr lang="de-AT" dirty="0" err="1" smtClean="0"/>
              <a:t>Weather</a:t>
            </a:r>
            <a:r>
              <a:rPr lang="de-AT" dirty="0" smtClean="0"/>
              <a:t> </a:t>
            </a:r>
            <a:r>
              <a:rPr lang="de-AT" dirty="0" err="1" smtClean="0"/>
              <a:t>forecast</a:t>
            </a:r>
            <a:endParaRPr lang="de-AT" dirty="0" smtClean="0"/>
          </a:p>
          <a:p>
            <a:pPr lvl="1"/>
            <a:r>
              <a:rPr lang="de-AT" dirty="0" err="1" smtClean="0"/>
              <a:t>Built</a:t>
            </a:r>
            <a:r>
              <a:rPr lang="de-AT" dirty="0"/>
              <a:t>-</a:t>
            </a:r>
            <a:r>
              <a:rPr lang="de-AT" dirty="0" smtClean="0"/>
              <a:t>in PDF </a:t>
            </a:r>
            <a:r>
              <a:rPr lang="de-AT" dirty="0" err="1" smtClean="0"/>
              <a:t>viewer</a:t>
            </a:r>
            <a:endParaRPr lang="de-AT" dirty="0" smtClean="0"/>
          </a:p>
          <a:p>
            <a:pPr lvl="1"/>
            <a:r>
              <a:rPr lang="de-AT" dirty="0" err="1" smtClean="0"/>
              <a:t>Approx</a:t>
            </a:r>
            <a:r>
              <a:rPr lang="de-AT" dirty="0" smtClean="0"/>
              <a:t> </a:t>
            </a:r>
            <a:r>
              <a:rPr lang="de-AT" dirty="0" err="1" smtClean="0"/>
              <a:t>search</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 </a:t>
            </a:r>
            <a:r>
              <a:rPr lang="de-AT" sz="3600" dirty="0" err="1" smtClean="0"/>
              <a:t>model</a:t>
            </a:r>
            <a:endParaRPr lang="de-AT" sz="3600" dirty="0" smtClean="0"/>
          </a:p>
          <a:p>
            <a:pPr marL="457200" indent="-457200">
              <a:buFont typeface="Arial" pitchFamily="34" charset="0"/>
              <a:buChar char="•"/>
            </a:pPr>
            <a:r>
              <a:rPr lang="de-AT" sz="3600" dirty="0" smtClean="0"/>
              <a:t>Database</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13.06.2012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MySQL</a:t>
            </a: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351" y="710432"/>
            <a:ext cx="1451364" cy="217704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4518" y="3014688"/>
            <a:ext cx="1505425" cy="9255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13.06.2012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pic>
        <p:nvPicPr>
          <p:cNvPr id="1026" name="Picture 2" descr="https://encrypted-tbn1.google.com/images?q=tbn:ANd9GcRpoItABcN9IWRMtDA1shumjSsWBhsjJiGE6GADbT-Ipo6RtKn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6439" y="4189841"/>
            <a:ext cx="2013817" cy="4396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497" y="4725144"/>
            <a:ext cx="2097703" cy="152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normAutofit/>
          </a:bodyPr>
          <a:lstStyle/>
          <a:p>
            <a:pPr marL="457200" indent="-457200">
              <a:buFont typeface="Arial" charset="0"/>
              <a:buChar char="•"/>
            </a:pPr>
            <a:r>
              <a:rPr lang="de-AT" dirty="0" err="1" smtClean="0"/>
              <a:t>Inception</a:t>
            </a:r>
            <a:r>
              <a:rPr lang="de-AT" dirty="0" smtClean="0"/>
              <a:t>				</a:t>
            </a:r>
          </a:p>
          <a:p>
            <a:pPr marL="857250" lvl="1" indent="-457200">
              <a:buFont typeface="Arial" charset="0"/>
              <a:buChar char="•"/>
            </a:pPr>
            <a:r>
              <a:rPr lang="de-AT" dirty="0" smtClean="0"/>
              <a:t>Kick off</a:t>
            </a:r>
          </a:p>
          <a:p>
            <a:pPr marL="857250" lvl="1" indent="-457200">
              <a:buFont typeface="Arial" charset="0"/>
              <a:buChar char="•"/>
            </a:pPr>
            <a:r>
              <a:rPr lang="de-AT" dirty="0" smtClean="0"/>
              <a:t>Definition </a:t>
            </a:r>
            <a:r>
              <a:rPr lang="de-AT" dirty="0" err="1" smtClean="0"/>
              <a:t>of</a:t>
            </a:r>
            <a:r>
              <a:rPr lang="de-AT" dirty="0" smtClean="0"/>
              <a:t> </a:t>
            </a:r>
            <a:r>
              <a:rPr lang="de-AT" dirty="0" err="1" smtClean="0"/>
              <a:t>Use</a:t>
            </a:r>
            <a:r>
              <a:rPr lang="de-AT" dirty="0" smtClean="0"/>
              <a:t> </a:t>
            </a:r>
            <a:r>
              <a:rPr lang="de-AT" dirty="0" err="1" smtClean="0"/>
              <a:t>cases</a:t>
            </a:r>
            <a:endParaRPr lang="de-AT" dirty="0" smtClean="0"/>
          </a:p>
          <a:p>
            <a:pPr marL="457200" indent="-457200">
              <a:buFont typeface="Arial" charset="0"/>
              <a:buChar char="•"/>
            </a:pPr>
            <a:r>
              <a:rPr lang="de-AT" dirty="0" smtClean="0"/>
              <a:t>Elaboration</a:t>
            </a:r>
          </a:p>
          <a:p>
            <a:pPr marL="857250" lvl="1" indent="-457200">
              <a:buFont typeface="Arial" charset="0"/>
              <a:buChar char="•"/>
            </a:pPr>
            <a:r>
              <a:rPr lang="de-AT" dirty="0" err="1" smtClean="0"/>
              <a:t>Requirements</a:t>
            </a:r>
            <a:r>
              <a:rPr lang="de-AT" dirty="0" smtClean="0"/>
              <a:t> </a:t>
            </a:r>
            <a:r>
              <a:rPr lang="de-AT" dirty="0" err="1" smtClean="0"/>
              <a:t>engineering</a:t>
            </a:r>
            <a:endParaRPr lang="de-AT" dirty="0" smtClean="0"/>
          </a:p>
          <a:p>
            <a:pPr marL="457200" indent="-457200">
              <a:buFont typeface="Arial" charset="0"/>
              <a:buChar char="•"/>
            </a:pPr>
            <a:r>
              <a:rPr lang="de-AT" b="1" dirty="0" err="1" smtClean="0"/>
              <a:t>Construction</a:t>
            </a:r>
            <a:endParaRPr lang="de-AT" b="1" dirty="0" smtClean="0"/>
          </a:p>
          <a:p>
            <a:pPr marL="857250" lvl="1" indent="-457200">
              <a:buFont typeface="Arial" charset="0"/>
              <a:buChar char="•"/>
            </a:pPr>
            <a:r>
              <a:rPr lang="de-AT" dirty="0" err="1" smtClean="0"/>
              <a:t>Timeboxes</a:t>
            </a:r>
            <a:endParaRPr lang="de-AT" dirty="0" smtClean="0"/>
          </a:p>
          <a:p>
            <a:pPr marL="457200" indent="-457200">
              <a:buFont typeface="Arial" charset="0"/>
              <a:buChar char="•"/>
            </a:pPr>
            <a:r>
              <a:rPr lang="de-AT" dirty="0" smtClean="0"/>
              <a:t>Transition			</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Datumsplatzhalter 1"/>
          <p:cNvSpPr>
            <a:spLocks noGrp="1"/>
          </p:cNvSpPr>
          <p:nvPr>
            <p:ph type="dt" sz="half" idx="10"/>
          </p:nvPr>
        </p:nvSpPr>
        <p:spPr/>
        <p:txBody>
          <a:bodyPr/>
          <a:lstStyle/>
          <a:p>
            <a:fld id="{245E2E4B-0B02-4E95-A2B1-58730096EDA9}" type="datetime1">
              <a:rPr lang="de-DE" smtClean="0"/>
              <a:t>13.06.2012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412776"/>
            <a:ext cx="2115099" cy="8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13.06.2012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33" y="1412776"/>
            <a:ext cx="6113333"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5" y="1131270"/>
            <a:ext cx="1872207" cy="1193073"/>
          </a:xfrm>
          <a:prstGeom prst="rect">
            <a:avLst/>
          </a:prstGeom>
        </p:spPr>
      </p:pic>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an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92500" lnSpcReduction="1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13.06.2012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Database</a:t>
            </a:r>
            <a:endParaRPr lang="de-DE" dirty="0"/>
          </a:p>
        </p:txBody>
      </p:sp>
      <p:sp>
        <p:nvSpPr>
          <p:cNvPr id="3" name="Inhaltsplatzhalter 2"/>
          <p:cNvSpPr>
            <a:spLocks noGrp="1"/>
          </p:cNvSpPr>
          <p:nvPr>
            <p:ph idx="1"/>
          </p:nvPr>
        </p:nvSpPr>
        <p:spPr/>
        <p:txBody>
          <a:bodyPr/>
          <a:lstStyle/>
          <a:p>
            <a:r>
              <a:rPr lang="de-DE" dirty="0" smtClean="0"/>
              <a:t>Relational </a:t>
            </a:r>
            <a:r>
              <a:rPr lang="de-DE" dirty="0" err="1" smtClean="0"/>
              <a:t>database</a:t>
            </a:r>
            <a:r>
              <a:rPr lang="de-DE" dirty="0" smtClean="0"/>
              <a:t> System</a:t>
            </a:r>
          </a:p>
          <a:p>
            <a:pPr lvl="1"/>
            <a:r>
              <a:rPr lang="de-DE" dirty="0" smtClean="0"/>
              <a:t>Not </a:t>
            </a:r>
            <a:r>
              <a:rPr lang="de-DE" dirty="0" err="1" smtClean="0"/>
              <a:t>object</a:t>
            </a:r>
            <a:r>
              <a:rPr lang="de-DE" dirty="0" smtClean="0"/>
              <a:t> </a:t>
            </a:r>
            <a:r>
              <a:rPr lang="de-DE" dirty="0" err="1" smtClean="0"/>
              <a:t>oriented</a:t>
            </a:r>
            <a:r>
              <a:rPr lang="de-DE" dirty="0" smtClean="0"/>
              <a:t>!</a:t>
            </a:r>
          </a:p>
          <a:p>
            <a:r>
              <a:rPr lang="de-DE" dirty="0" err="1" smtClean="0"/>
              <a:t>Widely</a:t>
            </a:r>
            <a:r>
              <a:rPr lang="de-DE" dirty="0" smtClean="0"/>
              <a:t> </a:t>
            </a:r>
            <a:r>
              <a:rPr lang="de-DE" dirty="0" err="1" smtClean="0"/>
              <a:t>spread</a:t>
            </a:r>
            <a:endParaRPr lang="de-DE" dirty="0" smtClean="0"/>
          </a:p>
          <a:p>
            <a:pPr lvl="1"/>
            <a:r>
              <a:rPr lang="de-DE" dirty="0" err="1" smtClean="0"/>
              <a:t>Regularly</a:t>
            </a:r>
            <a:r>
              <a:rPr lang="de-DE" dirty="0" smtClean="0"/>
              <a:t> </a:t>
            </a:r>
            <a:r>
              <a:rPr lang="de-DE" dirty="0" err="1" smtClean="0"/>
              <a:t>updated</a:t>
            </a:r>
            <a:endParaRPr lang="de-DE" dirty="0" smtClean="0"/>
          </a:p>
          <a:p>
            <a:pPr lvl="1"/>
            <a:r>
              <a:rPr lang="de-DE" dirty="0" err="1" smtClean="0"/>
              <a:t>Huge</a:t>
            </a:r>
            <a:r>
              <a:rPr lang="de-DE" dirty="0" smtClean="0"/>
              <a:t> </a:t>
            </a:r>
            <a:r>
              <a:rPr lang="de-DE" dirty="0" err="1" smtClean="0"/>
              <a:t>community</a:t>
            </a:r>
            <a:endParaRPr lang="de-DE" dirty="0" smtClean="0"/>
          </a:p>
          <a:p>
            <a:r>
              <a:rPr lang="de-DE" dirty="0" smtClean="0"/>
              <a:t>Open </a:t>
            </a:r>
            <a:r>
              <a:rPr lang="de-DE" dirty="0" err="1" smtClean="0"/>
              <a:t>source</a:t>
            </a:r>
            <a:endParaRPr lang="de-DE" dirty="0" smtClean="0"/>
          </a:p>
          <a:p>
            <a:pPr lvl="1"/>
            <a:endParaRPr lang="de-DE" dirty="0"/>
          </a:p>
        </p:txBody>
      </p:sp>
    </p:spTree>
    <p:extLst>
      <p:ext uri="{BB962C8B-B14F-4D97-AF65-F5344CB8AC3E}">
        <p14:creationId xmlns:p14="http://schemas.microsoft.com/office/powerpoint/2010/main" val="110265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Object</a:t>
            </a:r>
            <a:r>
              <a:rPr lang="de-DE" dirty="0" smtClean="0"/>
              <a:t> </a:t>
            </a:r>
            <a:r>
              <a:rPr lang="de-DE" dirty="0" err="1" smtClean="0"/>
              <a:t>orientation</a:t>
            </a:r>
            <a:endParaRPr lang="de-DE" dirty="0"/>
          </a:p>
        </p:txBody>
      </p:sp>
      <p:pic>
        <p:nvPicPr>
          <p:cNvPr id="5" name="Inhaltsplatzhalter 4" descr="DB-Par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76" b="676"/>
          <a:stretch/>
        </p:blipFill>
        <p:spPr>
          <a:xfrm>
            <a:off x="5199981" y="1618983"/>
            <a:ext cx="3626368" cy="4395526"/>
          </a:xfrm>
        </p:spPr>
      </p:pic>
      <p:sp>
        <p:nvSpPr>
          <p:cNvPr id="6" name="Textfeld 5"/>
          <p:cNvSpPr txBox="1"/>
          <p:nvPr/>
        </p:nvSpPr>
        <p:spPr>
          <a:xfrm>
            <a:off x="586109" y="1870205"/>
            <a:ext cx="4088809" cy="3693319"/>
          </a:xfrm>
          <a:prstGeom prst="rect">
            <a:avLst/>
          </a:prstGeom>
          <a:noFill/>
        </p:spPr>
        <p:txBody>
          <a:bodyPr wrap="square" rtlCol="0">
            <a:spAutoFit/>
          </a:bodyPr>
          <a:lstStyle/>
          <a:p>
            <a:pPr marL="285750" indent="-285750">
              <a:buFont typeface="Arial"/>
              <a:buChar char="•"/>
            </a:pPr>
            <a:r>
              <a:rPr lang="de-DE" dirty="0" err="1" smtClean="0"/>
              <a:t>Inheritence</a:t>
            </a:r>
            <a:r>
              <a:rPr lang="de-DE" dirty="0" smtClean="0"/>
              <a:t> </a:t>
            </a:r>
            <a:r>
              <a:rPr lang="de-DE" dirty="0" err="1" smtClean="0"/>
              <a:t>simulated</a:t>
            </a:r>
            <a:r>
              <a:rPr lang="de-DE" dirty="0" smtClean="0"/>
              <a:t>:</a:t>
            </a:r>
          </a:p>
          <a:p>
            <a:pPr marL="742950" lvl="1" indent="-285750">
              <a:buFont typeface="Arial"/>
              <a:buChar char="•"/>
            </a:pPr>
            <a:r>
              <a:rPr lang="de-DE" dirty="0" smtClean="0"/>
              <a:t>Parent-</a:t>
            </a:r>
            <a:r>
              <a:rPr lang="de-DE" dirty="0" err="1" smtClean="0"/>
              <a:t>table</a:t>
            </a:r>
            <a:r>
              <a:rPr lang="de-DE" dirty="0" smtClean="0"/>
              <a:t> </a:t>
            </a:r>
            <a:r>
              <a:rPr lang="de-DE" dirty="0" err="1" smtClean="0"/>
              <a:t>holds</a:t>
            </a:r>
            <a:r>
              <a:rPr lang="de-DE" dirty="0" smtClean="0"/>
              <a:t> </a:t>
            </a:r>
            <a:r>
              <a:rPr lang="de-DE" dirty="0" err="1" smtClean="0"/>
              <a:t>basic</a:t>
            </a:r>
            <a:r>
              <a:rPr lang="de-DE" dirty="0" smtClean="0"/>
              <a:t> </a:t>
            </a:r>
            <a:r>
              <a:rPr lang="de-DE" dirty="0" err="1" smtClean="0"/>
              <a:t>information</a:t>
            </a:r>
            <a:endParaRPr lang="de-DE" dirty="0" smtClean="0"/>
          </a:p>
          <a:p>
            <a:pPr marL="742950" lvl="1" indent="-285750">
              <a:buFont typeface="Arial"/>
              <a:buChar char="•"/>
            </a:pPr>
            <a:r>
              <a:rPr lang="de-DE" dirty="0" smtClean="0"/>
              <a:t>Child-</a:t>
            </a:r>
            <a:r>
              <a:rPr lang="de-DE" dirty="0" err="1" smtClean="0"/>
              <a:t>table</a:t>
            </a:r>
            <a:r>
              <a:rPr lang="de-DE" dirty="0" smtClean="0"/>
              <a:t> </a:t>
            </a:r>
            <a:r>
              <a:rPr lang="de-DE" dirty="0" err="1" smtClean="0"/>
              <a:t>holds</a:t>
            </a:r>
            <a:r>
              <a:rPr lang="de-DE" dirty="0" smtClean="0"/>
              <a:t> additional </a:t>
            </a:r>
            <a:r>
              <a:rPr lang="de-DE" dirty="0" err="1" smtClean="0"/>
              <a:t>information</a:t>
            </a:r>
            <a:endParaRPr lang="de-DE" dirty="0" smtClean="0"/>
          </a:p>
          <a:p>
            <a:pPr marL="742950" lvl="1" indent="-285750">
              <a:buFont typeface="Arial"/>
              <a:buChar char="•"/>
            </a:pPr>
            <a:r>
              <a:rPr lang="de-DE" dirty="0" smtClean="0"/>
              <a:t>Primary </a:t>
            </a:r>
            <a:r>
              <a:rPr lang="de-DE" dirty="0" err="1" smtClean="0"/>
              <a:t>key</a:t>
            </a:r>
            <a:r>
              <a:rPr lang="de-DE" dirty="0" smtClean="0"/>
              <a:t> </a:t>
            </a:r>
            <a:r>
              <a:rPr lang="de-DE" dirty="0" err="1" smtClean="0"/>
              <a:t>matching</a:t>
            </a:r>
            <a:endParaRPr lang="de-DE" dirty="0" smtClean="0"/>
          </a:p>
          <a:p>
            <a:pPr marL="285750" indent="-285750">
              <a:buFont typeface="Arial"/>
              <a:buChar char="•"/>
            </a:pPr>
            <a:endParaRPr lang="de-DE" dirty="0"/>
          </a:p>
          <a:p>
            <a:pPr marL="285750" indent="-285750">
              <a:buFont typeface="Arial"/>
              <a:buChar char="•"/>
            </a:pPr>
            <a:r>
              <a:rPr lang="de-DE" dirty="0" smtClean="0"/>
              <a:t>Advantages:</a:t>
            </a:r>
          </a:p>
          <a:p>
            <a:pPr marL="742950" lvl="1" indent="-285750">
              <a:buFont typeface="Arial"/>
              <a:buChar char="•"/>
            </a:pPr>
            <a:r>
              <a:rPr lang="de-DE" dirty="0" err="1" smtClean="0"/>
              <a:t>No</a:t>
            </a:r>
            <a:r>
              <a:rPr lang="de-DE" dirty="0" smtClean="0"/>
              <a:t> NULL </a:t>
            </a:r>
            <a:r>
              <a:rPr lang="de-DE" dirty="0" err="1" smtClean="0"/>
              <a:t>values</a:t>
            </a:r>
            <a:endParaRPr lang="de-DE" dirty="0" smtClean="0"/>
          </a:p>
          <a:p>
            <a:pPr marL="742950" lvl="1" indent="-285750">
              <a:buFont typeface="Arial"/>
              <a:buChar char="•"/>
            </a:pPr>
            <a:r>
              <a:rPr lang="de-DE" dirty="0" err="1" smtClean="0"/>
              <a:t>No</a:t>
            </a:r>
            <a:r>
              <a:rPr lang="de-DE" dirty="0" smtClean="0"/>
              <a:t> redundant </a:t>
            </a:r>
            <a:r>
              <a:rPr lang="de-DE" dirty="0" err="1" smtClean="0"/>
              <a:t>information</a:t>
            </a:r>
            <a:endParaRPr lang="de-DE" dirty="0" smtClean="0"/>
          </a:p>
          <a:p>
            <a:pPr marL="742950" lvl="1" indent="-285750">
              <a:buFont typeface="Arial"/>
              <a:buChar char="•"/>
            </a:pPr>
            <a:endParaRPr lang="de-DE" dirty="0"/>
          </a:p>
          <a:p>
            <a:pPr marL="285750" indent="-285750">
              <a:buFont typeface="Arial"/>
              <a:buChar char="•"/>
            </a:pPr>
            <a:r>
              <a:rPr lang="de-DE" dirty="0" err="1" smtClean="0"/>
              <a:t>Disadvantages</a:t>
            </a:r>
            <a:r>
              <a:rPr lang="de-DE" dirty="0" smtClean="0"/>
              <a:t>:</a:t>
            </a:r>
          </a:p>
          <a:p>
            <a:pPr marL="742950" lvl="1" indent="-285750">
              <a:buFont typeface="Arial"/>
              <a:buChar char="•"/>
            </a:pPr>
            <a:r>
              <a:rPr lang="de-DE" dirty="0" err="1" smtClean="0"/>
              <a:t>Many</a:t>
            </a:r>
            <a:r>
              <a:rPr lang="de-DE" dirty="0" smtClean="0"/>
              <a:t> </a:t>
            </a:r>
            <a:r>
              <a:rPr lang="de-DE" dirty="0" err="1" smtClean="0"/>
              <a:t>joins</a:t>
            </a:r>
            <a:r>
              <a:rPr lang="de-DE" dirty="0" smtClean="0"/>
              <a:t> </a:t>
            </a:r>
            <a:r>
              <a:rPr lang="de-DE" dirty="0" err="1" smtClean="0"/>
              <a:t>needed</a:t>
            </a:r>
            <a:endParaRPr lang="de-DE" dirty="0" smtClean="0"/>
          </a:p>
        </p:txBody>
      </p:sp>
      <p:pic>
        <p:nvPicPr>
          <p:cNvPr id="7" name="Bild 6" descr="service_vererbu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858" y="1417638"/>
            <a:ext cx="4352142" cy="4843329"/>
          </a:xfrm>
          <a:prstGeom prst="rect">
            <a:avLst/>
          </a:prstGeom>
        </p:spPr>
      </p:pic>
    </p:spTree>
    <p:extLst>
      <p:ext uri="{BB962C8B-B14F-4D97-AF65-F5344CB8AC3E}">
        <p14:creationId xmlns:p14="http://schemas.microsoft.com/office/powerpoint/2010/main" val="18081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260648"/>
            <a:ext cx="7128792" cy="1143000"/>
          </a:xfrm>
        </p:spPr>
        <p:txBody>
          <a:bodyPr>
            <a:normAutofit/>
          </a:bodyPr>
          <a:lstStyle/>
          <a:p>
            <a:r>
              <a:rPr lang="de-DE" dirty="0" err="1" smtClean="0"/>
              <a:t>Hibernate</a:t>
            </a:r>
            <a:r>
              <a:rPr lang="de-DE" dirty="0" smtClean="0"/>
              <a:t> -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are distributed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4499992" y="4221088"/>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Tobias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states</a:t>
            </a:r>
            <a:r>
              <a:rPr lang="de-AT" dirty="0" smtClean="0"/>
              <a:t>)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07504" y="1772816"/>
            <a:ext cx="8926527" cy="403244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56822" y="284087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6084168" y="1916832"/>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107504" y="4293096"/>
            <a:ext cx="5040560"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13.06.2012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r>
              <a:rPr lang="de-AT" dirty="0" err="1" smtClean="0"/>
              <a:t>Comfortable</a:t>
            </a:r>
            <a:r>
              <a:rPr lang="de-AT" dirty="0" smtClean="0"/>
              <a:t> </a:t>
            </a:r>
            <a:r>
              <a:rPr lang="de-AT" dirty="0" err="1" smtClean="0"/>
              <a:t>developement</a:t>
            </a:r>
            <a:endParaRPr lang="de-AT" dirty="0"/>
          </a:p>
          <a:p>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13.06.2012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3665180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853866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5875055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Java Server </a:t>
            </a:r>
            <a:r>
              <a:rPr lang="de-AT" dirty="0" err="1" smtClean="0"/>
              <a:t>Faces</a:t>
            </a:r>
            <a:r>
              <a:rPr lang="de-AT" dirty="0" smtClean="0"/>
              <a:t> (JSF)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13.06.2012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67965"/>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068109"/>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7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 „</a:t>
            </a:r>
            <a:r>
              <a:rPr lang="de-AT" dirty="0" err="1" smtClean="0"/>
              <a:t>Roomanizer</a:t>
            </a:r>
            <a:r>
              <a:rPr lang="de-AT" dirty="0" smtClean="0"/>
              <a:t>“</a:t>
            </a:r>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pPr lvl="1"/>
            <a:r>
              <a:rPr lang="de-AT" dirty="0" err="1" smtClean="0"/>
              <a:t>No</a:t>
            </a:r>
            <a:r>
              <a:rPr lang="de-AT" dirty="0" smtClean="0"/>
              <a:t> time </a:t>
            </a:r>
            <a:r>
              <a:rPr lang="de-AT" dirty="0" err="1" smtClean="0"/>
              <a:t>and</a:t>
            </a:r>
            <a:r>
              <a:rPr lang="de-AT" dirty="0" smtClean="0"/>
              <a:t> </a:t>
            </a:r>
            <a:r>
              <a:rPr lang="de-AT" dirty="0" err="1" smtClean="0"/>
              <a:t>attendence</a:t>
            </a:r>
            <a:r>
              <a:rPr lang="de-AT" dirty="0" smtClean="0"/>
              <a:t> </a:t>
            </a:r>
            <a:r>
              <a:rPr lang="de-AT" dirty="0" err="1" smtClean="0"/>
              <a:t>recording</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24369" y="4221595"/>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a:t>
            </a:r>
            <a:r>
              <a:rPr lang="en-US" dirty="0" err="1" smtClean="0"/>
              <a:t>consitent</a:t>
            </a:r>
            <a:r>
              <a:rPr lang="en-US" dirty="0" smtClean="0"/>
              <a:t>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73016"/>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5184"/>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6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2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37935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smtClean="0"/>
              <a:t>Outlook</a:t>
            </a:r>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smtClean="0"/>
              <a:t>Work Breakdown </a:t>
            </a:r>
            <a:r>
              <a:rPr lang="de-DE" sz="1800" dirty="0" err="1" smtClean="0"/>
              <a:t>Structure</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415091"/>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98" y="1415091"/>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1436610"/>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1436610"/>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13.06.2012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4400" smtClean="0"/>
              <a:t>Outlook</a:t>
            </a:r>
          </a:p>
        </p:txBody>
      </p:sp>
      <p:sp>
        <p:nvSpPr>
          <p:cNvPr id="51203" name="Rectangle 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45000"/>
          <a:lstStyle/>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Replacing</a:t>
            </a:r>
            <a:r>
              <a:rPr lang="de-DE" dirty="0">
                <a:solidFill>
                  <a:srgbClr val="000000"/>
                </a:solidFill>
                <a:latin typeface="Calibri" charset="0"/>
                <a:ea typeface="SimSun" charset="-122"/>
              </a:rPr>
              <a:t>/</a:t>
            </a:r>
            <a:r>
              <a:rPr lang="de-DE" dirty="0" err="1">
                <a:solidFill>
                  <a:srgbClr val="000000"/>
                </a:solidFill>
                <a:latin typeface="Calibri" charset="0"/>
                <a:ea typeface="SimSun" charset="-122"/>
              </a:rPr>
              <a:t>Upgrading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certain</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components</a:t>
            </a:r>
            <a:r>
              <a:rPr lang="de-DE" dirty="0">
                <a:solidFill>
                  <a:srgbClr val="000000"/>
                </a:solidFill>
                <a:latin typeface="Calibri" charset="0"/>
                <a:ea typeface="SimSun" charset="-122"/>
              </a:rPr>
              <a:t> easy </a:t>
            </a:r>
            <a:r>
              <a:rPr lang="de-DE" dirty="0" err="1">
                <a:solidFill>
                  <a:srgbClr val="000000"/>
                </a:solidFill>
                <a:latin typeface="Calibri" charset="0"/>
                <a:ea typeface="SimSun" charset="-122"/>
              </a:rPr>
              <a:t>thanks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layers</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sections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the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hotel</a:t>
            </a:r>
            <a:endParaRPr lang="de-DE" dirty="0">
              <a:solidFill>
                <a:srgbClr val="000000"/>
              </a:solidFill>
              <a:latin typeface="Calibri" charset="0"/>
              <a:ea typeface="SimSun" charset="-122"/>
            </a:endParaRP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Kitchen</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solidFill>
                  <a:srgbClr val="000000"/>
                </a:solidFill>
                <a:latin typeface="Calibri" charset="0"/>
                <a:ea typeface="SimSun" charset="-122"/>
              </a:rPr>
              <a:t>Integration </a:t>
            </a:r>
            <a:r>
              <a:rPr lang="de-DE" dirty="0" err="1">
                <a:solidFill>
                  <a:srgbClr val="000000"/>
                </a:solidFill>
                <a:latin typeface="Calibri" charset="0"/>
                <a:ea typeface="SimSun" charset="-122"/>
              </a:rPr>
              <a:t>of</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remaining</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use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cases</a:t>
            </a:r>
            <a:r>
              <a:rPr lang="de-DE" dirty="0">
                <a:solidFill>
                  <a:srgbClr val="000000"/>
                </a:solidFill>
                <a:latin typeface="Calibri" charset="0"/>
                <a:ea typeface="SimSun" charset="-122"/>
              </a:rPr>
              <a:t> </a:t>
            </a:r>
          </a:p>
          <a:p>
            <a:pPr marL="862013" lvl="1" indent="-538163"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f.e</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annual</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statement</a:t>
            </a:r>
            <a:r>
              <a:rPr lang="de-DE" dirty="0">
                <a:solidFill>
                  <a:srgbClr val="000000"/>
                </a:solidFill>
                <a:latin typeface="Calibri" charset="0"/>
                <a:ea typeface="SimSun" charset="-122"/>
              </a:rPr>
              <a:t>  </a:t>
            </a:r>
            <a:endParaRPr lang="de-DE" dirty="0" smtClean="0">
              <a:solidFill>
                <a:srgbClr val="000000"/>
              </a:solidFill>
              <a:latin typeface="Calibri" charset="0"/>
              <a:ea typeface="SimSun" charset="-122"/>
            </a:endParaRPr>
          </a:p>
          <a:p>
            <a:pPr marL="404813" indent="-538163">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Facebook</a:t>
            </a:r>
            <a:r>
              <a:rPr lang="de-DE" dirty="0" smtClean="0">
                <a:latin typeface="Calibri" charset="0"/>
              </a:rPr>
              <a:t>)</a:t>
            </a:r>
            <a:endParaRPr lang="de-DE" dirty="0">
              <a:solidFill>
                <a:srgbClr val="000000"/>
              </a:solidFill>
              <a:latin typeface="Calibri" charset="0"/>
              <a:ea typeface="SimSun" charset="-122"/>
            </a:endParaRPr>
          </a:p>
          <a:p>
            <a:pPr marL="430213" indent="-320675" hangingPunct="1">
              <a:lnSpc>
                <a:spcPct val="100000"/>
              </a:lnSpc>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err="1">
                <a:solidFill>
                  <a:srgbClr val="000000"/>
                </a:solidFill>
                <a:latin typeface="Calibri" charset="0"/>
                <a:ea typeface="SimSun" charset="-122"/>
              </a:rPr>
              <a:t>Various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options</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to</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extend</a:t>
            </a:r>
            <a:r>
              <a:rPr lang="de-DE" dirty="0">
                <a:solidFill>
                  <a:srgbClr val="000000"/>
                </a:solidFill>
                <a:latin typeface="Calibri" charset="0"/>
                <a:ea typeface="SimSun" charset="-122"/>
              </a:rPr>
              <a:t> </a:t>
            </a:r>
            <a:r>
              <a:rPr lang="de-DE" dirty="0" err="1">
                <a:solidFill>
                  <a:srgbClr val="000000"/>
                </a:solidFill>
                <a:latin typeface="Calibri" charset="0"/>
                <a:ea typeface="SimSun" charset="-122"/>
              </a:rPr>
              <a:t>website</a:t>
            </a:r>
            <a:endParaRPr lang="de-DE" dirty="0">
              <a:solidFill>
                <a:srgbClr val="000000"/>
              </a:solidFill>
              <a:latin typeface="Calibri" charset="0"/>
              <a:ea typeface="SimSun" charset="-122"/>
            </a:endParaRP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Reviews</a:t>
            </a:r>
          </a:p>
          <a:p>
            <a:pPr marL="862013" lvl="1" indent="-538163" hangingPunct="1">
              <a:lnSpc>
                <a:spcPct val="100000"/>
              </a:lnSpc>
              <a:spcAft>
                <a:spcPts val="1138"/>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1600" dirty="0">
                <a:solidFill>
                  <a:srgbClr val="000000"/>
                </a:solidFill>
                <a:latin typeface="Calibri" charset="0"/>
                <a:ea typeface="SimSun" charset="-122"/>
              </a:rPr>
              <a:t>Vouchers</a:t>
            </a:r>
          </a:p>
        </p:txBody>
      </p:sp>
      <p:sp>
        <p:nvSpPr>
          <p:cNvPr id="51204"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12.06.12</a:t>
            </a:r>
          </a:p>
        </p:txBody>
      </p:sp>
      <p:sp>
        <p:nvSpPr>
          <p:cNvPr id="51205"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r>
              <a:rPr lang="de-DE">
                <a:solidFill>
                  <a:srgbClr val="000000"/>
                </a:solidFill>
                <a:latin typeface="Calibri" charset="0"/>
                <a:cs typeface="Arial Unicode MS" charset="0"/>
              </a:rPr>
              <a:t>Roomanizer Presentation Team E</a:t>
            </a:r>
          </a:p>
        </p:txBody>
      </p:sp>
      <p:sp>
        <p:nvSpPr>
          <p:cNvPr id="51206" name="Text Box 5"/>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eaLnBrk="1" hangingPunct="1">
              <a:lnSpc>
                <a:spcPct val="100000"/>
              </a:lnSpc>
              <a:buClrTx/>
              <a:buFontTx/>
              <a:buNone/>
            </a:pPr>
            <a:fld id="{88125CD8-D511-4A58-A918-CD6D055991AC}" type="slidenum">
              <a:rPr lang="de-DE">
                <a:solidFill>
                  <a:srgbClr val="000000"/>
                </a:solidFill>
                <a:latin typeface="Calibri" charset="0"/>
                <a:cs typeface="Arial Unicode MS" charset="0"/>
              </a:rPr>
              <a:pPr eaLnBrk="1" hangingPunct="1">
                <a:lnSpc>
                  <a:spcPct val="100000"/>
                </a:lnSpc>
                <a:buClrTx/>
                <a:buFontTx/>
                <a:buNone/>
              </a:pPr>
              <a:t>45</a:t>
            </a:fld>
            <a:endParaRPr lang="de-DE">
              <a:solidFill>
                <a:srgbClr val="000000"/>
              </a:solidFill>
              <a:latin typeface="Calibri" charset="0"/>
              <a:cs typeface="Arial Unicode MS" charset="0"/>
            </a:endParaRPr>
          </a:p>
        </p:txBody>
      </p:sp>
    </p:spTree>
    <p:extLst>
      <p:ext uri="{BB962C8B-B14F-4D97-AF65-F5344CB8AC3E}">
        <p14:creationId xmlns:p14="http://schemas.microsoft.com/office/powerpoint/2010/main" val="337885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2" name="Datumsplatzhalter 1"/>
          <p:cNvSpPr>
            <a:spLocks noGrp="1"/>
          </p:cNvSpPr>
          <p:nvPr>
            <p:ph type="dt" sz="half" idx="10"/>
          </p:nvPr>
        </p:nvSpPr>
        <p:spPr/>
        <p:txBody>
          <a:bodyPr/>
          <a:lstStyle/>
          <a:p>
            <a:fld id="{B4D1FCA4-F5D8-49A8-9EAF-932ED76FE443}" type="datetime1">
              <a:rPr lang="de-DE" smtClean="0"/>
              <a:t>13.06.2012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
        <p:nvSpPr>
          <p:cNvPr id="5" name="Textfeld 4"/>
          <p:cNvSpPr txBox="1"/>
          <p:nvPr/>
        </p:nvSpPr>
        <p:spPr>
          <a:xfrm>
            <a:off x="611560" y="1340768"/>
            <a:ext cx="7560840" cy="5309146"/>
          </a:xfrm>
          <a:prstGeom prst="rect">
            <a:avLst/>
          </a:prstGeom>
          <a:noFill/>
        </p:spPr>
        <p:txBody>
          <a:bodyPr wrap="square" rtlCol="0">
            <a:spAutoFit/>
          </a:bodyPr>
          <a:lstStyle/>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Extensible</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Layer </a:t>
            </a:r>
            <a:r>
              <a:rPr lang="de-DE" sz="2400" dirty="0" err="1"/>
              <a:t>model</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Dynamic </a:t>
            </a:r>
            <a:r>
              <a:rPr lang="de-DE" sz="2400" dirty="0" err="1" smtClean="0"/>
              <a:t>mapper</a:t>
            </a:r>
            <a:endParaRPr lang="de-DE" sz="2400" dirty="0" smtClean="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State </a:t>
            </a:r>
            <a:r>
              <a:rPr lang="de-DE" sz="2400" dirty="0" err="1" smtClean="0"/>
              <a:t>pattern</a:t>
            </a:r>
            <a:endParaRPr lang="de-DE" sz="2400" dirty="0"/>
          </a:p>
          <a:p>
            <a:pPr marL="452438"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smtClean="0"/>
              <a:t>Technologies</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MySQL</a:t>
            </a:r>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err="1"/>
              <a:t>Hibernate</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PDF </a:t>
            </a:r>
            <a:r>
              <a:rPr lang="de-DE" sz="2400" dirty="0" err="1"/>
              <a:t>viewer</a:t>
            </a:r>
            <a:endParaRPr lang="de-DE" sz="2400" dirty="0"/>
          </a:p>
          <a:p>
            <a:pPr marL="935038" lvl="2" indent="-342900">
              <a:spcAft>
                <a:spcPts val="1425"/>
              </a:spcAft>
              <a:buSzPct val="45000"/>
              <a:buFont typeface="Arial" pitchFamily="34" charset="0"/>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sz="2400" dirty="0"/>
              <a:t>Java </a:t>
            </a:r>
            <a:r>
              <a:rPr lang="de-DE" sz="2400" dirty="0" err="1"/>
              <a:t>with</a:t>
            </a:r>
            <a:r>
              <a:rPr lang="de-DE" sz="2400" dirty="0"/>
              <a:t> Swing</a:t>
            </a:r>
          </a:p>
          <a:p>
            <a:endParaRPr lang="en-GB" dirty="0"/>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smtClean="0">
              <a:latin typeface="Calibri" charset="0"/>
            </a:endParaRPr>
          </a:p>
          <a:p>
            <a:endParaRPr lang="de-DE" dirty="0">
              <a:latin typeface="Calibri" charset="0"/>
            </a:endParaRPr>
          </a:p>
          <a:p>
            <a:pPr marL="0" indent="0">
              <a:buNone/>
            </a:pP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47</a:t>
            </a:fld>
            <a:endParaRPr lang="de-DE"/>
          </a:p>
        </p:txBody>
      </p:sp>
      <p:sp>
        <p:nvSpPr>
          <p:cNvPr id="7" name="Rechteck 6"/>
          <p:cNvSpPr/>
          <p:nvPr/>
        </p:nvSpPr>
        <p:spPr>
          <a:xfrm>
            <a:off x="2381692" y="4449721"/>
            <a:ext cx="4020011" cy="923330"/>
          </a:xfrm>
          <a:prstGeom prst="rect">
            <a:avLst/>
          </a:prstGeom>
          <a:noFill/>
        </p:spPr>
        <p:txBody>
          <a:bodyPr wrap="none" lIns="91440" tIns="45720" rIns="91440" bIns="45720">
            <a:spAutoFit/>
          </a:bodyPr>
          <a:lstStyle/>
          <a:p>
            <a:pPr algn="ctr"/>
            <a:r>
              <a:rPr lang="de-DE" sz="5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Questions</a:t>
            </a:r>
            <a:r>
              <a:rPr lang="de-DE"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13.06.2012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B</a:t>
            </a:r>
            <a:r>
              <a:rPr lang="de-DE" sz="3200" dirty="0" smtClean="0">
                <a:solidFill>
                  <a:srgbClr val="000000"/>
                </a:solidFill>
                <a:latin typeface="Calibri" charset="0"/>
              </a:rPr>
              <a:t>ook </a:t>
            </a:r>
            <a:r>
              <a:rPr lang="de-DE" sz="3200" dirty="0">
                <a:solidFill>
                  <a:srgbClr val="000000"/>
                </a:solidFill>
                <a:latin typeface="Calibri" charset="0"/>
              </a:rPr>
              <a:t>/</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a:t>
            </a:r>
            <a:r>
              <a:rPr lang="de-DE" sz="3200" dirty="0" err="1" smtClean="0">
                <a:solidFill>
                  <a:srgbClr val="000000"/>
                </a:solidFill>
                <a:latin typeface="Calibri" charset="0"/>
              </a:rPr>
              <a:t>ccupancy</a:t>
            </a:r>
            <a:r>
              <a:rPr lang="de-DE" sz="3200" dirty="0" smtClean="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a:t>
            </a:r>
            <a:r>
              <a:rPr lang="de-DE" sz="3200" dirty="0" err="1" smtClean="0">
                <a:solidFill>
                  <a:srgbClr val="000000"/>
                </a:solidFill>
                <a:latin typeface="Calibri" charset="0"/>
              </a:rPr>
              <a:t>utomated</a:t>
            </a:r>
            <a:r>
              <a:rPr lang="de-DE" sz="3200" dirty="0" smtClean="0">
                <a:solidFill>
                  <a:srgbClr val="000000"/>
                </a:solidFill>
                <a:latin typeface="Calibri" charset="0"/>
              </a:rPr>
              <a:t> </a:t>
            </a:r>
            <a:r>
              <a:rPr lang="de-DE" sz="3200" dirty="0" err="1">
                <a:solidFill>
                  <a:srgbClr val="000000"/>
                </a:solidFill>
                <a:latin typeface="Calibri" charset="0"/>
              </a:rPr>
              <a:t>d</a:t>
            </a:r>
            <a:r>
              <a:rPr lang="de-DE" sz="3200" dirty="0" err="1" smtClean="0">
                <a:solidFill>
                  <a:srgbClr val="000000"/>
                </a:solidFill>
                <a:latin typeface="Calibri" charset="0"/>
              </a:rPr>
              <a:t>ay</a:t>
            </a:r>
            <a:r>
              <a:rPr lang="de-DE" sz="3200" dirty="0" smtClean="0">
                <a:solidFill>
                  <a:srgbClr val="000000"/>
                </a:solidFill>
                <a:latin typeface="Calibri" charset="0"/>
              </a:rPr>
              <a:t> end </a:t>
            </a:r>
            <a:r>
              <a:rPr lang="de-DE" sz="3200" dirty="0" err="1" smtClean="0">
                <a:solidFill>
                  <a:srgbClr val="000000"/>
                </a:solidFill>
                <a:latin typeface="Calibri" charset="0"/>
              </a:rPr>
              <a:t>closing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a:t>
            </a:r>
            <a:r>
              <a:rPr lang="en-US" sz="3200" dirty="0" smtClean="0">
                <a:solidFill>
                  <a:srgbClr val="000000"/>
                </a:solidFill>
                <a:latin typeface="Calibri" charset="0"/>
              </a:rPr>
              <a:t>oom </a:t>
            </a:r>
            <a:r>
              <a:rPr lang="en-US" sz="3200" dirty="0">
                <a:solidFill>
                  <a:srgbClr val="000000"/>
                </a:solidFill>
                <a:latin typeface="Calibri" charset="0"/>
              </a:rPr>
              <a:t>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5</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13.06.2012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6</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13.06.2012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805443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13.06.2012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err="1" smtClean="0"/>
              <a:t>Screencast</a:t>
            </a:r>
            <a:endParaRPr lang="de-DE" sz="4400" dirty="0" smtClean="0"/>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13.06.2012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2904</Words>
  <Application>Microsoft Office PowerPoint</Application>
  <PresentationFormat>Bildschirmpräsentation (4:3)</PresentationFormat>
  <Paragraphs>556</Paragraphs>
  <Slides>47</Slides>
  <Notes>39</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Larissa-Design</vt:lpstr>
      <vt:lpstr>Roomanizer</vt:lpstr>
      <vt:lpstr>Agenda</vt:lpstr>
      <vt:lpstr>Team</vt:lpstr>
      <vt:lpstr>Introduction</vt:lpstr>
      <vt:lpstr>PowerPoint-Präsentation</vt:lpstr>
      <vt:lpstr>PowerPoint-Präsentation</vt:lpstr>
      <vt:lpstr>Customer presenation</vt:lpstr>
      <vt:lpstr>Demo</vt:lpstr>
      <vt:lpstr>Screencast</vt:lpstr>
      <vt:lpstr>Summary</vt:lpstr>
      <vt:lpstr>Technical presentation</vt:lpstr>
      <vt:lpstr>Overview</vt:lpstr>
      <vt:lpstr>Unified Process</vt:lpstr>
      <vt:lpstr>Layer</vt:lpstr>
      <vt:lpstr>Layer</vt:lpstr>
      <vt:lpstr>Layer</vt:lpstr>
      <vt:lpstr>Layer</vt:lpstr>
      <vt:lpstr>Layer</vt:lpstr>
      <vt:lpstr>Layer</vt:lpstr>
      <vt:lpstr>Layer</vt:lpstr>
      <vt:lpstr>Database</vt:lpstr>
      <vt:lpstr>Object orientation</vt:lpstr>
      <vt:lpstr>Hibernate -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Java Server Faces (JSF)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Johannes</cp:lastModifiedBy>
  <cp:revision>106</cp:revision>
  <dcterms:created xsi:type="dcterms:W3CDTF">2012-06-05T12:52:39Z</dcterms:created>
  <dcterms:modified xsi:type="dcterms:W3CDTF">2012-06-13T07:22:42Z</dcterms:modified>
</cp:coreProperties>
</file>