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7" r:id="rId3"/>
    <p:sldId id="286" r:id="rId4"/>
    <p:sldId id="346" r:id="rId5"/>
    <p:sldId id="333" r:id="rId6"/>
    <p:sldId id="345" r:id="rId7"/>
    <p:sldId id="323" r:id="rId8"/>
    <p:sldId id="329" r:id="rId9"/>
    <p:sldId id="332" r:id="rId10"/>
    <p:sldId id="330" r:id="rId11"/>
    <p:sldId id="334" r:id="rId12"/>
    <p:sldId id="344" r:id="rId13"/>
    <p:sldId id="337" r:id="rId14"/>
    <p:sldId id="338" r:id="rId15"/>
    <p:sldId id="339" r:id="rId16"/>
    <p:sldId id="340" r:id="rId17"/>
    <p:sldId id="341" r:id="rId18"/>
    <p:sldId id="342" r:id="rId19"/>
    <p:sldId id="343" r:id="rId20"/>
    <p:sldId id="347" r:id="rId21"/>
    <p:sldId id="307" r:id="rId22"/>
    <p:sldId id="308" r:id="rId23"/>
    <p:sldId id="309" r:id="rId24"/>
    <p:sldId id="310" r:id="rId25"/>
    <p:sldId id="311" r:id="rId26"/>
    <p:sldId id="312" r:id="rId27"/>
    <p:sldId id="313" r:id="rId28"/>
    <p:sldId id="314" r:id="rId29"/>
    <p:sldId id="315" r:id="rId30"/>
    <p:sldId id="319" r:id="rId31"/>
    <p:sldId id="320" r:id="rId32"/>
    <p:sldId id="321" r:id="rId33"/>
    <p:sldId id="272" r:id="rId34"/>
    <p:sldId id="294" r:id="rId35"/>
    <p:sldId id="295" r:id="rId36"/>
    <p:sldId id="296" r:id="rId37"/>
    <p:sldId id="297" r:id="rId38"/>
    <p:sldId id="298" r:id="rId39"/>
    <p:sldId id="299" r:id="rId40"/>
    <p:sldId id="336" r:id="rId41"/>
    <p:sldId id="335" r:id="rId42"/>
    <p:sldId id="316" r:id="rId43"/>
    <p:sldId id="317" r:id="rId44"/>
    <p:sldId id="318" r:id="rId45"/>
    <p:sldId id="285" r:id="rId4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014" autoAdjust="0"/>
  </p:normalViewPr>
  <p:slideViewPr>
    <p:cSldViewPr>
      <p:cViewPr varScale="1">
        <p:scale>
          <a:sx n="77" d="100"/>
          <a:sy n="77" d="100"/>
        </p:scale>
        <p:origin x="-102" y="-462"/>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10</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en-US" smtClean="0"/>
              <a:t>For building this 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followed by the implementation and testing.</a:t>
            </a:r>
            <a:endParaRPr lang="de-AT" smtClean="0"/>
          </a:p>
          <a:p>
            <a:r>
              <a:rPr lang="en-US" smtClean="0"/>
              <a:t>The second Timebox from the 01. of May to the 28 of may was focused on the Integration of another implemented usecase </a:t>
            </a:r>
            <a:r>
              <a:rPr lang="de-AT" smtClean="0"/>
              <a:t>and to implement a usecase for another team.</a:t>
            </a:r>
          </a:p>
          <a:p>
            <a:r>
              <a:rPr lang="en-US" smtClean="0"/>
              <a:t>The last Timebox from 28 of May to the 15 of June consisted of the implantation of an reservation which you can perform online.</a:t>
            </a:r>
            <a:endParaRPr lang="de-AT" smtClean="0"/>
          </a:p>
          <a:p>
            <a:endParaRPr lang="en-US"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13</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14</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20</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32</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42</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43</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44</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Besonders nicht </a:t>
            </a:r>
            <a:r>
              <a:rPr lang="de-AT" sz="2000" smtClean="0">
                <a:latin typeface="Arial" charset="0"/>
                <a:ea typeface="SimSun" charset="-122"/>
              </a:rPr>
              <a:t>wiederholte Auflistung!!!</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45</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7</a:t>
            </a:fld>
            <a:endParaRPr lang="de-AT">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8</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de-AT" dirty="0" smtClean="0"/>
          </a:p>
          <a:p>
            <a:endParaRPr lang="de-AT" dirty="0" smtClean="0"/>
          </a:p>
          <a:p>
            <a:r>
              <a:rPr lang="de-AT" dirty="0" smtClean="0"/>
              <a:t>Was ist besonders?</a:t>
            </a:r>
            <a:r>
              <a:rPr lang="de-AT" baseline="0" dirty="0" smtClean="0"/>
              <a:t> Wo haben wir </a:t>
            </a:r>
            <a:r>
              <a:rPr lang="de-AT" baseline="0" dirty="0" err="1" smtClean="0"/>
              <a:t>excellente</a:t>
            </a:r>
            <a:r>
              <a:rPr lang="de-AT" baseline="0" dirty="0" smtClean="0"/>
              <a:t> </a:t>
            </a:r>
            <a:r>
              <a:rPr lang="de-AT" baseline="0" dirty="0" err="1" smtClean="0"/>
              <a:t>Usability</a:t>
            </a:r>
            <a:r>
              <a:rPr lang="de-AT" baseline="0" dirty="0" smtClean="0"/>
              <a:t>?</a:t>
            </a:r>
            <a:endParaRPr lang="de-AT" dirty="0" smtClean="0"/>
          </a:p>
          <a:p>
            <a:r>
              <a:rPr lang="de-AT" dirty="0" err="1" smtClean="0"/>
              <a:t>Usability</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9</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dirty="0">
                <a:solidFill>
                  <a:schemeClr val="bg1">
                    <a:lumMod val="85000"/>
                  </a:schemeClr>
                </a:solidFill>
              </a:rPr>
              <a:t>Team</a:t>
            </a:r>
          </a:p>
          <a:p>
            <a:pPr marL="457200" indent="-457200">
              <a:buFont typeface="Arial" pitchFamily="34" charset="0"/>
              <a:buChar char="•"/>
            </a:pPr>
            <a:r>
              <a:rPr lang="de-AT" dirty="0" err="1">
                <a:solidFill>
                  <a:schemeClr val="bg1">
                    <a:lumMod val="85000"/>
                  </a:schemeClr>
                </a:solidFill>
              </a:rPr>
              <a:t>Introduction</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pPr marL="457200" indent="-457200">
              <a:buFont typeface="Arial" pitchFamily="34" charset="0"/>
              <a:buChar char="•"/>
            </a:pPr>
            <a:r>
              <a:rPr lang="de-AT" dirty="0" err="1">
                <a:solidFill>
                  <a:schemeClr val="bg1">
                    <a:lumMod val="85000"/>
                  </a:schemeClr>
                </a:solidFill>
              </a:rPr>
              <a:t>Screencast</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pPr marL="457200" indent="-457200">
              <a:buFont typeface="Arial" pitchFamily="34" charset="0"/>
              <a:buChar char="•"/>
            </a:pPr>
            <a:r>
              <a:rPr lang="de-AT" dirty="0"/>
              <a:t>Layer</a:t>
            </a:r>
          </a:p>
          <a:p>
            <a:pPr marL="457200" indent="-457200">
              <a:buFont typeface="Arial" pitchFamily="34" charset="0"/>
              <a:buChar char="•"/>
            </a:pPr>
            <a:r>
              <a:rPr lang="de-AT" dirty="0" err="1"/>
              <a:t>Hibernate</a:t>
            </a:r>
            <a:endParaRPr lang="de-AT" dirty="0"/>
          </a:p>
          <a:p>
            <a:pPr marL="457200" indent="-457200">
              <a:buFont typeface="Arial" pitchFamily="34" charset="0"/>
              <a:buChar char="•"/>
            </a:pPr>
            <a:r>
              <a:rPr lang="de-AT" dirty="0"/>
              <a:t>Dynamic Mapper</a:t>
            </a:r>
          </a:p>
          <a:p>
            <a:pPr marL="457200" indent="-457200">
              <a:buFont typeface="Arial" pitchFamily="34" charset="0"/>
              <a:buChar char="•"/>
            </a:pPr>
            <a:r>
              <a:rPr lang="de-AT" dirty="0"/>
              <a:t>State Pattern</a:t>
            </a:r>
          </a:p>
          <a:p>
            <a:pPr marL="457200" indent="-457200">
              <a:buFont typeface="Arial" pitchFamily="34" charset="0"/>
              <a:buChar char="•"/>
            </a:pPr>
            <a:r>
              <a:rPr lang="de-AT" dirty="0"/>
              <a:t>Swing GUI</a:t>
            </a:r>
          </a:p>
          <a:p>
            <a:pPr marL="457200" indent="-457200">
              <a:buFont typeface="Arial" pitchFamily="34" charset="0"/>
              <a:buChar char="•"/>
            </a:pPr>
            <a:r>
              <a:rPr lang="de-AT" dirty="0"/>
              <a:t>Integration </a:t>
            </a:r>
            <a:r>
              <a:rPr lang="de-AT" dirty="0" err="1"/>
              <a:t>external</a:t>
            </a:r>
            <a:r>
              <a:rPr lang="de-AT" dirty="0"/>
              <a:t> Software Modules</a:t>
            </a:r>
          </a:p>
          <a:p>
            <a:pPr marL="457200" indent="-457200">
              <a:buFont typeface="Arial" pitchFamily="34" charset="0"/>
              <a:buChar char="•"/>
            </a:pPr>
            <a:r>
              <a:rPr lang="de-AT" dirty="0"/>
              <a:t>JSF (web-reservation)</a:t>
            </a:r>
          </a:p>
          <a:p>
            <a:pPr marL="457200" indent="-457200">
              <a:buFont typeface="Arial" pitchFamily="34" charset="0"/>
              <a:buChar char="•"/>
            </a:pPr>
            <a:r>
              <a:rPr lang="de-AT" dirty="0"/>
              <a:t>Project Management</a:t>
            </a:r>
          </a:p>
          <a:p>
            <a:pPr marL="457200" indent="-457200">
              <a:buFont typeface="Arial" pitchFamily="34" charset="0"/>
              <a:buChar char="•"/>
            </a:pPr>
            <a:r>
              <a:rPr lang="de-AT" dirty="0"/>
              <a:t>Outlook</a:t>
            </a:r>
          </a:p>
          <a:p>
            <a:pPr marL="457200" indent="-457200">
              <a:buFont typeface="Arial" pitchFamily="34" charset="0"/>
              <a:buChar char="•"/>
            </a:pPr>
            <a:r>
              <a:rPr lang="de-AT" dirty="0"/>
              <a:t>Summary</a:t>
            </a:r>
          </a:p>
          <a:p>
            <a:pPr marL="457200" indent="-457200">
              <a:buFont typeface="Arial" pitchFamily="34" charset="0"/>
              <a:buChar char="•"/>
            </a:pPr>
            <a:r>
              <a:rPr lang="de-AT" dirty="0"/>
              <a:t>End</a:t>
            </a:r>
          </a:p>
          <a:p>
            <a:pPr marL="285750" indent="-285750">
              <a:buFont typeface="Arial" pitchFamily="34" charset="0"/>
              <a:buChar char="•"/>
            </a:pPr>
            <a:endParaRPr lang="de-AT"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4725143"/>
            <a:ext cx="2556394" cy="15716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pPr marL="457200" indent="-457200">
              <a:buFont typeface="Arial" charset="0"/>
              <a:buChar char="•"/>
            </a:pPr>
            <a:r>
              <a:rPr lang="de-AT" dirty="0" err="1" smtClean="0"/>
              <a:t>Initialization</a:t>
            </a:r>
            <a:r>
              <a:rPr lang="de-AT" dirty="0" smtClean="0"/>
              <a:t>				27.02 - 26.03</a:t>
            </a:r>
          </a:p>
          <a:p>
            <a:pPr marL="457200" indent="-457200">
              <a:buFont typeface="Arial" charset="0"/>
              <a:buChar char="•"/>
            </a:pPr>
            <a:r>
              <a:rPr lang="de-AT" dirty="0" err="1" smtClean="0"/>
              <a:t>Timebox</a:t>
            </a:r>
            <a:r>
              <a:rPr lang="de-AT" dirty="0" smtClean="0"/>
              <a:t> 1				27.04 - 30.04</a:t>
            </a:r>
          </a:p>
          <a:p>
            <a:pPr marL="457200" indent="-457200">
              <a:buFont typeface="Arial" charset="0"/>
              <a:buChar char="•"/>
            </a:pPr>
            <a:r>
              <a:rPr lang="de-AT" dirty="0" err="1" smtClean="0"/>
              <a:t>Timebox</a:t>
            </a:r>
            <a:r>
              <a:rPr lang="de-AT" dirty="0" smtClean="0"/>
              <a:t> 2				01.05 - 28.05</a:t>
            </a:r>
          </a:p>
          <a:p>
            <a:pPr marL="457200" indent="-457200">
              <a:buFont typeface="Arial" charset="0"/>
              <a:buChar char="•"/>
            </a:pPr>
            <a:r>
              <a:rPr lang="de-AT" dirty="0" err="1" smtClean="0"/>
              <a:t>Timebox</a:t>
            </a:r>
            <a:r>
              <a:rPr lang="de-AT" dirty="0" smtClean="0"/>
              <a:t> 3				28.05 - 15.06</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Schedule</a:t>
            </a:r>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13</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40000" lnSpcReduction="20000"/>
          </a:bodyPr>
          <a:lstStyle/>
          <a:p>
            <a:r>
              <a:rPr lang="de-AT" sz="4500" dirty="0" smtClean="0"/>
              <a:t>Team</a:t>
            </a:r>
          </a:p>
          <a:p>
            <a:r>
              <a:rPr lang="de-AT" sz="4500" dirty="0" err="1" smtClean="0"/>
              <a:t>Introduction</a:t>
            </a:r>
            <a:endParaRPr lang="de-AT" sz="4500" dirty="0" smtClean="0"/>
          </a:p>
          <a:p>
            <a:r>
              <a:rPr lang="de-AT" sz="4500" dirty="0" smtClean="0"/>
              <a:t>Demonstration </a:t>
            </a:r>
            <a:r>
              <a:rPr lang="de-AT" sz="4500" dirty="0" err="1" smtClean="0"/>
              <a:t>of</a:t>
            </a:r>
            <a:r>
              <a:rPr lang="de-AT" sz="4500" dirty="0" smtClean="0"/>
              <a:t> </a:t>
            </a:r>
            <a:r>
              <a:rPr lang="de-AT" sz="4500" dirty="0" err="1" smtClean="0"/>
              <a:t>the</a:t>
            </a:r>
            <a:r>
              <a:rPr lang="de-AT" sz="4500" dirty="0" smtClean="0"/>
              <a:t> </a:t>
            </a:r>
            <a:r>
              <a:rPr lang="de-AT" sz="4500" dirty="0" err="1" smtClean="0"/>
              <a:t>program</a:t>
            </a:r>
            <a:endParaRPr lang="de-AT" sz="4500" dirty="0" smtClean="0"/>
          </a:p>
          <a:p>
            <a:r>
              <a:rPr lang="de-AT" sz="4500" dirty="0" err="1" smtClean="0"/>
              <a:t>Screencast</a:t>
            </a:r>
            <a:endParaRPr lang="de-AT" sz="4500" dirty="0" smtClean="0"/>
          </a:p>
          <a:p>
            <a:r>
              <a:rPr lang="de-AT" sz="4500" dirty="0" smtClean="0"/>
              <a:t>Customer </a:t>
            </a:r>
            <a:r>
              <a:rPr lang="de-AT" sz="4500" dirty="0" err="1" smtClean="0"/>
              <a:t>Presentation</a:t>
            </a:r>
            <a:r>
              <a:rPr lang="de-AT" sz="4500" dirty="0" smtClean="0"/>
              <a:t> Summary</a:t>
            </a:r>
          </a:p>
          <a:p>
            <a:r>
              <a:rPr lang="de-AT" sz="4500" dirty="0" smtClean="0"/>
              <a:t>Layer</a:t>
            </a:r>
          </a:p>
          <a:p>
            <a:r>
              <a:rPr lang="de-AT" sz="4500" dirty="0" err="1" smtClean="0"/>
              <a:t>Hibernate</a:t>
            </a:r>
            <a:endParaRPr lang="de-AT" sz="4500" dirty="0" smtClean="0"/>
          </a:p>
          <a:p>
            <a:r>
              <a:rPr lang="de-AT" sz="4500" dirty="0" smtClean="0"/>
              <a:t>Dynamic Mapper</a:t>
            </a:r>
          </a:p>
          <a:p>
            <a:r>
              <a:rPr lang="de-AT" sz="4500" dirty="0" smtClean="0"/>
              <a:t>State Pattern</a:t>
            </a:r>
          </a:p>
          <a:p>
            <a:r>
              <a:rPr lang="de-AT" sz="4500" dirty="0" smtClean="0"/>
              <a:t>Swing GUI</a:t>
            </a:r>
          </a:p>
          <a:p>
            <a:r>
              <a:rPr lang="de-AT" sz="4500" dirty="0" smtClean="0"/>
              <a:t>Integration </a:t>
            </a:r>
            <a:r>
              <a:rPr lang="de-AT" sz="4500" dirty="0" err="1" smtClean="0"/>
              <a:t>external</a:t>
            </a:r>
            <a:r>
              <a:rPr lang="de-AT" sz="4500" dirty="0" smtClean="0"/>
              <a:t> Software Modules</a:t>
            </a:r>
          </a:p>
          <a:p>
            <a:r>
              <a:rPr lang="de-AT" sz="4500" dirty="0" smtClean="0"/>
              <a:t>JSF (web-reservation)</a:t>
            </a:r>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
        <p:nvSpPr>
          <p:cNvPr id="7" name="Textfeld 6"/>
          <p:cNvSpPr txBox="1"/>
          <p:nvPr/>
        </p:nvSpPr>
        <p:spPr>
          <a:xfrm>
            <a:off x="4860032" y="1844824"/>
            <a:ext cx="2626686" cy="830997"/>
          </a:xfrm>
          <a:prstGeom prst="rect">
            <a:avLst/>
          </a:prstGeom>
          <a:noFill/>
        </p:spPr>
        <p:txBody>
          <a:bodyPr wrap="square" rtlCol="0">
            <a:spAutoFit/>
          </a:bodyPr>
          <a:lstStyle/>
          <a:p>
            <a:r>
              <a:rPr lang="de-AT" sz="2400" dirty="0" smtClean="0"/>
              <a:t>Customer </a:t>
            </a:r>
            <a:r>
              <a:rPr lang="de-AT" sz="2400" dirty="0" err="1" smtClean="0"/>
              <a:t>Presentation</a:t>
            </a:r>
            <a:endParaRPr lang="en-GB" sz="2400" dirty="0"/>
          </a:p>
        </p:txBody>
      </p:sp>
      <p:sp>
        <p:nvSpPr>
          <p:cNvPr id="8" name="Textfeld 7"/>
          <p:cNvSpPr txBox="1"/>
          <p:nvPr/>
        </p:nvSpPr>
        <p:spPr>
          <a:xfrm>
            <a:off x="4860032" y="3501008"/>
            <a:ext cx="2626686" cy="830997"/>
          </a:xfrm>
          <a:prstGeom prst="rect">
            <a:avLst/>
          </a:prstGeom>
          <a:noFill/>
        </p:spPr>
        <p:txBody>
          <a:bodyPr wrap="square" rtlCol="0">
            <a:spAutoFit/>
          </a:bodyPr>
          <a:lstStyle/>
          <a:p>
            <a:r>
              <a:rPr lang="de-AT" sz="2400" dirty="0" smtClean="0"/>
              <a:t>Technical </a:t>
            </a:r>
            <a:r>
              <a:rPr lang="de-AT" sz="2400" dirty="0" err="1" smtClean="0"/>
              <a:t>Presentation</a:t>
            </a:r>
            <a:endParaRPr lang="en-GB" sz="2400"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3">
                                            <p:txEl>
                                              <p:pRg st="5" end="5"/>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3">
                                            <p:txEl>
                                              <p:pRg st="6" end="6"/>
                                            </p:txEl>
                                          </p:spTgt>
                                        </p:tgtEl>
                                        <p:attrNameLst>
                                          <p:attrName>style.fontWeight</p:attrName>
                                        </p:attrNameLst>
                                      </p:cBhvr>
                                      <p:to>
                                        <p:strVal val="bold"/>
                                      </p:to>
                                    </p:set>
                                  </p:childTnLst>
                                </p:cTn>
                              </p:par>
                              <p:par>
                                <p:cTn id="23" presetID="15" presetClass="emph" presetSubtype="0" nodeType="withEffect">
                                  <p:stCondLst>
                                    <p:cond delay="0"/>
                                  </p:stCondLst>
                                  <p:iterate type="lt">
                                    <p:tmAbs val="25"/>
                                  </p:iterate>
                                  <p:childTnLst>
                                    <p:set>
                                      <p:cBhvr override="childStyle">
                                        <p:cTn id="24" dur="indefinite"/>
                                        <p:tgtEl>
                                          <p:spTgt spid="3">
                                            <p:txEl>
                                              <p:pRg st="7" end="7"/>
                                            </p:txEl>
                                          </p:spTgt>
                                        </p:tgtEl>
                                        <p:attrNameLst>
                                          <p:attrName>style.fontWeight</p:attrName>
                                        </p:attrNameLst>
                                      </p:cBhvr>
                                      <p:to>
                                        <p:strVal val="bold"/>
                                      </p:to>
                                    </p:set>
                                  </p:childTnLst>
                                </p:cTn>
                              </p:par>
                              <p:par>
                                <p:cTn id="25" presetID="15" presetClass="emph" presetSubtype="0" nodeType="withEffect">
                                  <p:stCondLst>
                                    <p:cond delay="0"/>
                                  </p:stCondLst>
                                  <p:iterate type="lt">
                                    <p:tmAbs val="25"/>
                                  </p:iterate>
                                  <p:childTnLst>
                                    <p:set>
                                      <p:cBhvr override="childStyle">
                                        <p:cTn id="26" dur="indefinite"/>
                                        <p:tgtEl>
                                          <p:spTgt spid="3">
                                            <p:txEl>
                                              <p:pRg st="8" end="8"/>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3">
                                            <p:txEl>
                                              <p:pRg st="9" end="9"/>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3">
                                            <p:txEl>
                                              <p:pRg st="10" end="10"/>
                                            </p:txEl>
                                          </p:spTgt>
                                        </p:tgtEl>
                                        <p:attrNameLst>
                                          <p:attrName>style.fontWeight</p:attrName>
                                        </p:attrNameLst>
                                      </p:cBhvr>
                                      <p:to>
                                        <p:strVal val="bold"/>
                                      </p:to>
                                    </p:set>
                                  </p:childTnLst>
                                </p:cTn>
                              </p:par>
                              <p:par>
                                <p:cTn id="31" presetID="15" presetClass="emph" presetSubtype="0" nodeType="withEffect">
                                  <p:stCondLst>
                                    <p:cond delay="0"/>
                                  </p:stCondLst>
                                  <p:iterate type="lt">
                                    <p:tmAbs val="25"/>
                                  </p:iterate>
                                  <p:childTnLst>
                                    <p:set>
                                      <p:cBhvr override="childStyle">
                                        <p:cTn id="32" dur="indefinite"/>
                                        <p:tgtEl>
                                          <p:spTgt spid="3">
                                            <p:txEl>
                                              <p:pRg st="11" end="11"/>
                                            </p:txEl>
                                          </p:spTgt>
                                        </p:tgtEl>
                                        <p:attrNameLst>
                                          <p:attrName>style.fontWeight</p:attrName>
                                        </p:attrNameLst>
                                      </p:cBhvr>
                                      <p:to>
                                        <p:strVal val="bold"/>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5" presetClass="emph" presetSubtype="0" nodeType="clickEffect">
                                  <p:stCondLst>
                                    <p:cond delay="0"/>
                                  </p:stCondLst>
                                  <p:iterate type="lt">
                                    <p:tmAbs val="25"/>
                                  </p:iterate>
                                  <p:childTnLst>
                                    <p:set>
                                      <p:cBhvr override="childStyle">
                                        <p:cTn id="38" dur="indefinite"/>
                                        <p:tgtEl>
                                          <p:spTgt spid="3">
                                            <p:txEl>
                                              <p:pRg st="12" end="12"/>
                                            </p:txEl>
                                          </p:spTgt>
                                        </p:tgtEl>
                                        <p:attrNameLst>
                                          <p:attrName>style.fontWeight</p:attrName>
                                        </p:attrNameLst>
                                      </p:cBhvr>
                                      <p:to>
                                        <p:strVal val="bold"/>
                                      </p:to>
                                    </p:set>
                                  </p:childTnLst>
                                </p:cTn>
                              </p:par>
                              <p:par>
                                <p:cTn id="39" presetID="15" presetClass="emph" presetSubtype="0" nodeType="withEffect">
                                  <p:stCondLst>
                                    <p:cond delay="0"/>
                                  </p:stCondLst>
                                  <p:iterate type="lt">
                                    <p:tmAbs val="25"/>
                                  </p:iterate>
                                  <p:childTnLst>
                                    <p:set>
                                      <p:cBhvr override="childStyle">
                                        <p:cTn id="40" dur="indefinite"/>
                                        <p:tgtEl>
                                          <p:spTgt spid="3">
                                            <p:txEl>
                                              <p:pRg st="13" end="13"/>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3">
                                            <p:txEl>
                                              <p:pRg st="14" end="1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3">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fontScale="55000" lnSpcReduction="2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r>
              <a:rPr lang="de-AT" dirty="0" err="1">
                <a:solidFill>
                  <a:schemeClr val="bg1">
                    <a:lumMod val="85000"/>
                  </a:schemeClr>
                </a:solidFill>
              </a:rPr>
              <a:t>Screencast</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r>
              <a:rPr lang="de-AT" dirty="0">
                <a:solidFill>
                  <a:schemeClr val="bg1">
                    <a:lumMod val="85000"/>
                  </a:schemeClr>
                </a:solidFill>
              </a:rPr>
              <a:t>Layer</a:t>
            </a:r>
          </a:p>
          <a:p>
            <a:r>
              <a:rPr lang="de-AT" dirty="0" err="1">
                <a:solidFill>
                  <a:schemeClr val="bg1">
                    <a:lumMod val="85000"/>
                  </a:schemeClr>
                </a:solidFill>
              </a:rPr>
              <a:t>Hibernate</a:t>
            </a:r>
            <a:endParaRPr lang="de-AT" dirty="0">
              <a:solidFill>
                <a:schemeClr val="bg1">
                  <a:lumMod val="85000"/>
                </a:schemeClr>
              </a:solidFill>
            </a:endParaRPr>
          </a:p>
          <a:p>
            <a:r>
              <a:rPr lang="de-AT" dirty="0">
                <a:solidFill>
                  <a:schemeClr val="bg1">
                    <a:lumMod val="85000"/>
                  </a:schemeClr>
                </a:solidFill>
              </a:rPr>
              <a:t>Dynamic Mapper</a:t>
            </a:r>
          </a:p>
          <a:p>
            <a:r>
              <a:rPr lang="de-AT" dirty="0">
                <a:solidFill>
                  <a:schemeClr val="bg1">
                    <a:lumMod val="85000"/>
                  </a:schemeClr>
                </a:solidFill>
              </a:rPr>
              <a:t>State Pattern</a:t>
            </a:r>
          </a:p>
          <a:p>
            <a:r>
              <a:rPr lang="de-AT" dirty="0">
                <a:solidFill>
                  <a:schemeClr val="bg1">
                    <a:lumMod val="85000"/>
                  </a:schemeClr>
                </a:solidFill>
              </a:rPr>
              <a:t>Swing GUI</a:t>
            </a:r>
          </a:p>
          <a:p>
            <a:r>
              <a:rPr lang="de-AT" dirty="0">
                <a:solidFill>
                  <a:schemeClr val="bg1">
                    <a:lumMod val="85000"/>
                  </a:schemeClr>
                </a:solidFill>
              </a:rPr>
              <a:t>Integration </a:t>
            </a:r>
            <a:r>
              <a:rPr lang="de-AT" dirty="0" err="1">
                <a:solidFill>
                  <a:schemeClr val="bg1">
                    <a:lumMod val="85000"/>
                  </a:schemeClr>
                </a:solidFill>
              </a:rPr>
              <a:t>external</a:t>
            </a:r>
            <a:r>
              <a:rPr lang="de-AT" dirty="0">
                <a:solidFill>
                  <a:schemeClr val="bg1">
                    <a:lumMod val="85000"/>
                  </a:schemeClr>
                </a:solidFill>
              </a:rPr>
              <a:t> Software Modules</a:t>
            </a:r>
          </a:p>
          <a:p>
            <a:r>
              <a:rPr lang="de-AT" dirty="0">
                <a:solidFill>
                  <a:schemeClr val="bg1">
                    <a:lumMod val="85000"/>
                  </a:schemeClr>
                </a:solidFill>
              </a:rPr>
              <a:t>JSF (web-reservation)</a:t>
            </a: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sz="2400" dirty="0" err="1">
                <a:latin typeface="Calibri" charset="0"/>
              </a:rPr>
              <a:t>Replacing</a:t>
            </a:r>
            <a:r>
              <a:rPr lang="de-DE" sz="2400" dirty="0">
                <a:latin typeface="Calibri" charset="0"/>
              </a:rPr>
              <a:t>/</a:t>
            </a:r>
            <a:r>
              <a:rPr lang="de-DE" sz="2400" dirty="0" err="1">
                <a:latin typeface="Calibri" charset="0"/>
              </a:rPr>
              <a:t>Upgrading</a:t>
            </a:r>
            <a:r>
              <a:rPr lang="de-DE" sz="2400" dirty="0">
                <a:latin typeface="Calibri" charset="0"/>
              </a:rPr>
              <a:t> </a:t>
            </a:r>
            <a:r>
              <a:rPr lang="de-DE" sz="2400" dirty="0" err="1">
                <a:latin typeface="Calibri" charset="0"/>
              </a:rPr>
              <a:t>of</a:t>
            </a:r>
            <a:r>
              <a:rPr lang="de-DE" sz="2400" dirty="0">
                <a:latin typeface="Calibri" charset="0"/>
              </a:rPr>
              <a:t> </a:t>
            </a:r>
            <a:r>
              <a:rPr lang="de-DE" sz="2400" dirty="0" err="1">
                <a:latin typeface="Calibri" charset="0"/>
              </a:rPr>
              <a:t>certain</a:t>
            </a:r>
            <a:r>
              <a:rPr lang="de-DE" sz="2400" dirty="0">
                <a:latin typeface="Calibri" charset="0"/>
              </a:rPr>
              <a:t> </a:t>
            </a:r>
            <a:r>
              <a:rPr lang="de-DE" sz="2400" dirty="0" err="1">
                <a:latin typeface="Calibri" charset="0"/>
              </a:rPr>
              <a:t>components</a:t>
            </a:r>
            <a:r>
              <a:rPr lang="de-DE" sz="2400" dirty="0">
                <a:latin typeface="Calibri" charset="0"/>
              </a:rPr>
              <a:t> easy </a:t>
            </a:r>
            <a:r>
              <a:rPr lang="de-DE" sz="2400" dirty="0" err="1">
                <a:latin typeface="Calibri" charset="0"/>
              </a:rPr>
              <a:t>thanks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layers</a:t>
            </a:r>
            <a:endParaRPr lang="de-DE" sz="2400" dirty="0">
              <a:latin typeface="Calibri" charset="0"/>
            </a:endParaRPr>
          </a:p>
          <a:p>
            <a:pPr hangingPunct="1">
              <a:lnSpc>
                <a:spcPct val="100000"/>
              </a:lnSpc>
              <a:spcAft>
                <a:spcPts val="1425"/>
              </a:spcAft>
              <a:buSzPct val="45000"/>
              <a:buFont typeface="Wingdings" charset="2"/>
              <a:buChar char=""/>
            </a:pPr>
            <a:r>
              <a:rPr lang="de-DE" sz="2400" dirty="0">
                <a:latin typeface="Calibri" charset="0"/>
              </a:rPr>
              <a:t>Integration </a:t>
            </a:r>
            <a:r>
              <a:rPr lang="de-DE" sz="2400" dirty="0" err="1">
                <a:latin typeface="Calibri" charset="0"/>
              </a:rPr>
              <a:t>into</a:t>
            </a:r>
            <a:r>
              <a:rPr lang="de-DE" sz="2400" dirty="0">
                <a:latin typeface="Calibri" charset="0"/>
              </a:rPr>
              <a:t> </a:t>
            </a:r>
            <a:r>
              <a:rPr lang="de-DE" sz="2400" dirty="0" err="1">
                <a:latin typeface="Calibri" charset="0"/>
              </a:rPr>
              <a:t>social</a:t>
            </a:r>
            <a:r>
              <a:rPr lang="de-DE" sz="2400" dirty="0">
                <a:latin typeface="Calibri" charset="0"/>
              </a:rPr>
              <a:t> </a:t>
            </a:r>
            <a:r>
              <a:rPr lang="de-DE" sz="2400" dirty="0" err="1">
                <a:latin typeface="Calibri" charset="0"/>
              </a:rPr>
              <a:t>media</a:t>
            </a:r>
            <a:r>
              <a:rPr lang="de-DE" sz="2400" dirty="0">
                <a:latin typeface="Calibri" charset="0"/>
              </a:rPr>
              <a:t> (</a:t>
            </a:r>
            <a:r>
              <a:rPr lang="de-DE" sz="2400" dirty="0" err="1">
                <a:latin typeface="Calibri" charset="0"/>
              </a:rPr>
              <a:t>for</a:t>
            </a:r>
            <a:r>
              <a:rPr lang="de-DE" sz="2400" dirty="0">
                <a:latin typeface="Calibri" charset="0"/>
              </a:rPr>
              <a:t> </a:t>
            </a:r>
            <a:r>
              <a:rPr lang="de-DE" sz="2400" dirty="0" err="1">
                <a:latin typeface="Calibri" charset="0"/>
              </a:rPr>
              <a:t>example</a:t>
            </a:r>
            <a:r>
              <a:rPr lang="de-DE" sz="2400" dirty="0">
                <a:latin typeface="Calibri" charset="0"/>
              </a:rPr>
              <a:t> </a:t>
            </a:r>
            <a:r>
              <a:rPr lang="de-DE" sz="2400" dirty="0" err="1">
                <a:latin typeface="Calibri" charset="0"/>
              </a:rPr>
              <a:t>book</a:t>
            </a:r>
            <a:r>
              <a:rPr lang="de-DE" sz="2400" dirty="0">
                <a:latin typeface="Calibri" charset="0"/>
              </a:rPr>
              <a:t> </a:t>
            </a:r>
            <a:r>
              <a:rPr lang="de-DE" sz="2400" dirty="0" err="1">
                <a:latin typeface="Calibri" charset="0"/>
              </a:rPr>
              <a:t>from</a:t>
            </a:r>
            <a:r>
              <a:rPr lang="de-DE" sz="2400" dirty="0">
                <a:latin typeface="Calibri" charset="0"/>
              </a:rPr>
              <a:t> F</a:t>
            </a:r>
            <a:r>
              <a:rPr lang="de-DE" sz="2400" dirty="0" smtClean="0">
                <a:latin typeface="Calibri" charset="0"/>
              </a:rPr>
              <a:t>acebook</a:t>
            </a:r>
            <a:r>
              <a:rPr lang="de-DE" sz="2400" dirty="0">
                <a:latin typeface="Calibri" charset="0"/>
              </a:rPr>
              <a:t>)</a:t>
            </a:r>
          </a:p>
          <a:p>
            <a:pPr hangingPunct="1">
              <a:lnSpc>
                <a:spcPct val="100000"/>
              </a:lnSpc>
              <a:spcAft>
                <a:spcPts val="1425"/>
              </a:spcAft>
              <a:buSzPct val="45000"/>
              <a:buFont typeface="Wingdings" charset="2"/>
              <a:buChar char=""/>
            </a:pPr>
            <a:r>
              <a:rPr lang="de-DE" sz="2400" dirty="0" err="1">
                <a:latin typeface="Calibri" charset="0"/>
              </a:rPr>
              <a:t>Various</a:t>
            </a:r>
            <a:r>
              <a:rPr lang="de-DE" sz="2400" dirty="0">
                <a:latin typeface="Calibri" charset="0"/>
              </a:rPr>
              <a:t> </a:t>
            </a:r>
            <a:r>
              <a:rPr lang="de-DE" sz="2400" dirty="0" err="1">
                <a:latin typeface="Calibri" charset="0"/>
              </a:rPr>
              <a:t>options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extend</a:t>
            </a:r>
            <a:r>
              <a:rPr lang="de-DE" sz="2400" dirty="0">
                <a:latin typeface="Calibri" charset="0"/>
              </a:rPr>
              <a:t> </a:t>
            </a:r>
            <a:r>
              <a:rPr lang="de-DE" sz="2400" dirty="0" err="1">
                <a:latin typeface="Calibri" charset="0"/>
              </a:rPr>
              <a:t>website</a:t>
            </a:r>
            <a:endParaRPr lang="de-DE" sz="2400" dirty="0">
              <a:latin typeface="Calibri" charset="0"/>
            </a:endParaRPr>
          </a:p>
          <a:p>
            <a:pPr lvl="1" hangingPunct="1">
              <a:lnSpc>
                <a:spcPct val="100000"/>
              </a:lnSpc>
              <a:spcAft>
                <a:spcPts val="1138"/>
              </a:spcAft>
              <a:buSzPct val="45000"/>
              <a:buFont typeface="Wingdings" charset="2"/>
              <a:buChar char=""/>
            </a:pPr>
            <a:r>
              <a:rPr lang="de-DE" sz="2000" dirty="0">
                <a:latin typeface="Calibri" charset="0"/>
              </a:rPr>
              <a:t>Reviews</a:t>
            </a:r>
          </a:p>
          <a:p>
            <a:pPr lvl="1" hangingPunct="1">
              <a:lnSpc>
                <a:spcPct val="100000"/>
              </a:lnSpc>
              <a:spcAft>
                <a:spcPts val="1138"/>
              </a:spcAft>
              <a:buSzPct val="45000"/>
              <a:buFont typeface="Wingdings" charset="2"/>
              <a:buChar char=""/>
            </a:pPr>
            <a:r>
              <a:rPr lang="de-DE" sz="2000" dirty="0">
                <a:latin typeface="Calibri" charset="0"/>
              </a:rPr>
              <a:t>Vouchers</a:t>
            </a:r>
          </a:p>
        </p:txBody>
      </p:sp>
      <p:sp>
        <p:nvSpPr>
          <p:cNvPr id="2" name="Datumsplatzhalter 1"/>
          <p:cNvSpPr>
            <a:spLocks noGrp="1"/>
          </p:cNvSpPr>
          <p:nvPr>
            <p:ph type="dt" sz="half" idx="10"/>
          </p:nvPr>
        </p:nvSpPr>
        <p:spPr/>
        <p:txBody>
          <a:bodyPr/>
          <a:lstStyle/>
          <a:p>
            <a:fld id="{70BC4052-1F0D-48EB-8227-729C482B37CD}"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Dynamic Mapper</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Swing GUI</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JSF &amp; Ajax</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Project </a:t>
            </a:r>
            <a:r>
              <a:rPr lang="de-DE" dirty="0" smtClean="0">
                <a:latin typeface="Calibri" charset="0"/>
              </a:rPr>
              <a:t>Management</a:t>
            </a:r>
            <a:endParaRPr lang="de-DE" dirty="0">
              <a:latin typeface="Calibri" charset="0"/>
            </a:endParaRPr>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book</a:t>
            </a:r>
            <a:r>
              <a:rPr lang="de-DE" sz="3200" dirty="0">
                <a:solidFill>
                  <a:srgbClr val="000000"/>
                </a:solidFill>
                <a:latin typeface="Calibri" charset="0"/>
              </a:rPr>
              <a:t> /</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occupancy</a:t>
            </a:r>
            <a:r>
              <a:rPr lang="de-DE" sz="3200" dirty="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automated</a:t>
            </a:r>
            <a:r>
              <a:rPr lang="de-DE" sz="3200" dirty="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normAutofit/>
          </a:bodyPr>
          <a:lstStyle/>
          <a:p>
            <a:r>
              <a:rPr lang="de-AT" dirty="0" smtClean="0"/>
              <a:t>Shortcuts</a:t>
            </a:r>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3360</Words>
  <Application>Microsoft Office PowerPoint</Application>
  <PresentationFormat>Bildschirmpräsentation (4:3)</PresentationFormat>
  <Paragraphs>585</Paragraphs>
  <Slides>45</Slides>
  <Notes>40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Larissa-Design</vt:lpstr>
      <vt:lpstr>Roomanizer</vt:lpstr>
      <vt:lpstr>Agenda</vt:lpstr>
      <vt:lpstr>Team</vt:lpstr>
      <vt:lpstr>Introduction</vt:lpstr>
      <vt:lpstr>PowerPoint-Präsentation</vt:lpstr>
      <vt:lpstr>PowerPoint-Präsentation</vt:lpstr>
      <vt:lpstr>Demo</vt:lpstr>
      <vt:lpstr>Screencast</vt:lpstr>
      <vt:lpstr>Customer Presentation Summary</vt:lpstr>
      <vt:lpstr>PowerPoint-Präsentation</vt:lpstr>
      <vt:lpstr>Technical Overview</vt:lpstr>
      <vt:lpstr>Schedule</vt:lpstr>
      <vt:lpstr>Layer</vt:lpstr>
      <vt:lpstr>Layer</vt:lpstr>
      <vt:lpstr>Layer</vt:lpstr>
      <vt:lpstr>Layer</vt:lpstr>
      <vt:lpstr>Layer</vt:lpstr>
      <vt:lpstr>Layer</vt:lpstr>
      <vt:lpstr>Layer</vt:lpstr>
      <vt:lpstr>Database</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Johannes</cp:lastModifiedBy>
  <cp:revision>80</cp:revision>
  <dcterms:created xsi:type="dcterms:W3CDTF">2012-06-05T12:52:39Z</dcterms:created>
  <dcterms:modified xsi:type="dcterms:W3CDTF">2012-06-12T13:40:34Z</dcterms:modified>
</cp:coreProperties>
</file>