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p:scale>
          <a:sx n="50" d="100"/>
          <a:sy n="50" d="100"/>
        </p:scale>
        <p:origin x="492" y="-1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C01E8-9321-41FA-827B-CCACC65DBC72}"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366505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C01E8-9321-41FA-827B-CCACC65DBC72}"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302594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C01E8-9321-41FA-827B-CCACC65DBC72}"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364892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C01E8-9321-41FA-827B-CCACC65DBC72}"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182403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AC01E8-9321-41FA-827B-CCACC65DBC72}"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371226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AC01E8-9321-41FA-827B-CCACC65DBC72}" type="datetimeFigureOut">
              <a:rPr lang="en-GB" smtClean="0"/>
              <a:t>12/06/2019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24521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AC01E8-9321-41FA-827B-CCACC65DBC72}" type="datetimeFigureOut">
              <a:rPr lang="en-GB" smtClean="0"/>
              <a:t>12/06/2019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19851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C01E8-9321-41FA-827B-CCACC65DBC72}" type="datetimeFigureOut">
              <a:rPr lang="en-GB" smtClean="0"/>
              <a:t>12/06/2019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155492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C01E8-9321-41FA-827B-CCACC65DBC72}" type="datetimeFigureOut">
              <a:rPr lang="en-GB" smtClean="0"/>
              <a:t>12/06/2019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200824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70AC01E8-9321-41FA-827B-CCACC65DBC72}" type="datetimeFigureOut">
              <a:rPr lang="en-GB" smtClean="0"/>
              <a:t>12/06/2019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18275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70AC01E8-9321-41FA-827B-CCACC65DBC72}" type="datetimeFigureOut">
              <a:rPr lang="en-GB" smtClean="0"/>
              <a:t>12/06/2019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685A44-11CE-4C05-B1D1-67607FCB7CD2}" type="slidenum">
              <a:rPr lang="en-GB" smtClean="0"/>
              <a:t>‹#›</a:t>
            </a:fld>
            <a:endParaRPr lang="en-GB"/>
          </a:p>
        </p:txBody>
      </p:sp>
    </p:spTree>
    <p:extLst>
      <p:ext uri="{BB962C8B-B14F-4D97-AF65-F5344CB8AC3E}">
        <p14:creationId xmlns:p14="http://schemas.microsoft.com/office/powerpoint/2010/main" val="75646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70AC01E8-9321-41FA-827B-CCACC65DBC72}" type="datetimeFigureOut">
              <a:rPr lang="en-GB" smtClean="0"/>
              <a:t>12/06/2019</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1E685A44-11CE-4C05-B1D1-67607FCB7CD2}" type="slidenum">
              <a:rPr lang="en-GB" smtClean="0"/>
              <a:t>‹#›</a:t>
            </a:fld>
            <a:endParaRPr lang="en-GB"/>
          </a:p>
        </p:txBody>
      </p:sp>
    </p:spTree>
    <p:extLst>
      <p:ext uri="{BB962C8B-B14F-4D97-AF65-F5344CB8AC3E}">
        <p14:creationId xmlns:p14="http://schemas.microsoft.com/office/powerpoint/2010/main" val="2472651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0F0F04C7-6BB4-48F3-922A-B5BAC7C648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3790" y="17352135"/>
            <a:ext cx="7207820" cy="5214757"/>
          </a:xfrm>
          <a:prstGeom prst="rect">
            <a:avLst/>
          </a:prstGeom>
          <a:noFill/>
          <a:ln>
            <a:noFill/>
          </a:ln>
        </p:spPr>
      </p:pic>
      <p:pic>
        <p:nvPicPr>
          <p:cNvPr id="7" name="Picture 6">
            <a:extLst>
              <a:ext uri="{FF2B5EF4-FFF2-40B4-BE49-F238E27FC236}">
                <a16:creationId xmlns:a16="http://schemas.microsoft.com/office/drawing/2014/main" id="{C962FD85-3D5A-4705-B09B-AEC97E782538}"/>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trans="15000"/>
                    </a14:imgEffect>
                  </a14:imgLayer>
                </a14:imgProps>
              </a:ext>
              <a:ext uri="{28A0092B-C50C-407E-A947-70E740481C1C}">
                <a14:useLocalDpi xmlns:a14="http://schemas.microsoft.com/office/drawing/2010/main" val="0"/>
              </a:ext>
            </a:extLst>
          </a:blip>
          <a:stretch>
            <a:fillRect/>
          </a:stretch>
        </p:blipFill>
        <p:spPr>
          <a:xfrm>
            <a:off x="12077700" y="0"/>
            <a:ext cx="9305925" cy="13546153"/>
          </a:xfrm>
          <a:prstGeom prst="rect">
            <a:avLst/>
          </a:prstGeom>
        </p:spPr>
      </p:pic>
      <p:pic>
        <p:nvPicPr>
          <p:cNvPr id="2" name="Picture 1">
            <a:extLst>
              <a:ext uri="{FF2B5EF4-FFF2-40B4-BE49-F238E27FC236}">
                <a16:creationId xmlns:a16="http://schemas.microsoft.com/office/drawing/2014/main" id="{1F6C6F14-9306-4369-B975-EAF176291E6C}"/>
              </a:ext>
            </a:extLst>
          </p:cNvPr>
          <p:cNvPicPr>
            <a:picLocks noChangeAspect="1"/>
          </p:cNvPicPr>
          <p:nvPr/>
        </p:nvPicPr>
        <p:blipFill>
          <a:blip r:embed="rId5"/>
          <a:stretch>
            <a:fillRect/>
          </a:stretch>
        </p:blipFill>
        <p:spPr>
          <a:xfrm>
            <a:off x="147637" y="41294"/>
            <a:ext cx="5683948" cy="1143000"/>
          </a:xfrm>
          <a:prstGeom prst="rect">
            <a:avLst/>
          </a:prstGeom>
        </p:spPr>
      </p:pic>
      <p:sp>
        <p:nvSpPr>
          <p:cNvPr id="3" name="TextBox 2">
            <a:extLst>
              <a:ext uri="{FF2B5EF4-FFF2-40B4-BE49-F238E27FC236}">
                <a16:creationId xmlns:a16="http://schemas.microsoft.com/office/drawing/2014/main" id="{4C817BFF-0D3B-4F3A-8629-D7ACEFBD891D}"/>
              </a:ext>
            </a:extLst>
          </p:cNvPr>
          <p:cNvSpPr txBox="1"/>
          <p:nvPr/>
        </p:nvSpPr>
        <p:spPr>
          <a:xfrm>
            <a:off x="10280080" y="17170296"/>
            <a:ext cx="914400" cy="914400"/>
          </a:xfrm>
          <a:prstGeom prst="rect">
            <a:avLst/>
          </a:prstGeom>
          <a:noFill/>
        </p:spPr>
        <p:txBody>
          <a:bodyPr wrap="square" rtlCol="0">
            <a:spAutoFit/>
          </a:bodyPr>
          <a:lstStyle/>
          <a:p>
            <a:endParaRPr lang="en-GB" dirty="0"/>
          </a:p>
        </p:txBody>
      </p:sp>
      <p:sp>
        <p:nvSpPr>
          <p:cNvPr id="4" name="TextBox 3">
            <a:extLst>
              <a:ext uri="{FF2B5EF4-FFF2-40B4-BE49-F238E27FC236}">
                <a16:creationId xmlns:a16="http://schemas.microsoft.com/office/drawing/2014/main" id="{52E3BD24-9C62-4C96-9779-34B4A0C537E6}"/>
              </a:ext>
            </a:extLst>
          </p:cNvPr>
          <p:cNvSpPr txBox="1"/>
          <p:nvPr/>
        </p:nvSpPr>
        <p:spPr>
          <a:xfrm>
            <a:off x="1566862" y="43833"/>
            <a:ext cx="18249900" cy="1785104"/>
          </a:xfrm>
          <a:prstGeom prst="rect">
            <a:avLst/>
          </a:prstGeom>
          <a:noFill/>
        </p:spPr>
        <p:txBody>
          <a:bodyPr wrap="square" rtlCol="0">
            <a:spAutoFit/>
          </a:bodyPr>
          <a:lstStyle/>
          <a:p>
            <a:pPr algn="ctr"/>
            <a:r>
              <a:rPr lang="en-GB" sz="6600" dirty="0" err="1"/>
              <a:t>Ethenticate</a:t>
            </a:r>
            <a:r>
              <a:rPr lang="en-GB" sz="6600" dirty="0"/>
              <a:t>!</a:t>
            </a:r>
          </a:p>
          <a:p>
            <a:pPr algn="ctr"/>
            <a:r>
              <a:rPr lang="en-GB" sz="4400" b="1" dirty="0"/>
              <a:t>BUILDING AUTHENTICATION SYSTEMS USING BLOCKCHAIN TECHNOLOGIES</a:t>
            </a:r>
          </a:p>
        </p:txBody>
      </p:sp>
      <p:sp>
        <p:nvSpPr>
          <p:cNvPr id="8" name="TextBox 7">
            <a:extLst>
              <a:ext uri="{FF2B5EF4-FFF2-40B4-BE49-F238E27FC236}">
                <a16:creationId xmlns:a16="http://schemas.microsoft.com/office/drawing/2014/main" id="{5C60F2D0-4D55-481D-9D7B-507DCF809963}"/>
              </a:ext>
            </a:extLst>
          </p:cNvPr>
          <p:cNvSpPr txBox="1"/>
          <p:nvPr/>
        </p:nvSpPr>
        <p:spPr>
          <a:xfrm>
            <a:off x="10080055" y="17055996"/>
            <a:ext cx="914400" cy="914400"/>
          </a:xfrm>
          <a:prstGeom prst="rect">
            <a:avLst/>
          </a:prstGeom>
          <a:noFill/>
        </p:spPr>
        <p:txBody>
          <a:bodyPr wrap="square" rtlCol="0">
            <a:spAutoFit/>
          </a:bodyPr>
          <a:lstStyle/>
          <a:p>
            <a:endParaRPr lang="en-GB" dirty="0"/>
          </a:p>
        </p:txBody>
      </p:sp>
      <p:sp>
        <p:nvSpPr>
          <p:cNvPr id="9" name="TextBox 8">
            <a:extLst>
              <a:ext uri="{FF2B5EF4-FFF2-40B4-BE49-F238E27FC236}">
                <a16:creationId xmlns:a16="http://schemas.microsoft.com/office/drawing/2014/main" id="{2015807D-5F57-4E28-BA55-6513054ACBD5}"/>
              </a:ext>
            </a:extLst>
          </p:cNvPr>
          <p:cNvSpPr txBox="1"/>
          <p:nvPr/>
        </p:nvSpPr>
        <p:spPr>
          <a:xfrm>
            <a:off x="152399" y="1785104"/>
            <a:ext cx="20778787" cy="2554545"/>
          </a:xfrm>
          <a:prstGeom prst="rect">
            <a:avLst/>
          </a:prstGeom>
          <a:noFill/>
        </p:spPr>
        <p:txBody>
          <a:bodyPr wrap="square" rtlCol="0">
            <a:spAutoFit/>
          </a:bodyPr>
          <a:lstStyle/>
          <a:p>
            <a:pPr algn="just"/>
            <a:r>
              <a:rPr lang="en-GB" sz="3200" b="1" dirty="0">
                <a:effectLst>
                  <a:outerShdw blurRad="38100" dist="38100" dir="2700000" algn="tl">
                    <a:srgbClr val="000000">
                      <a:alpha val="43137"/>
                    </a:srgbClr>
                  </a:outerShdw>
                </a:effectLst>
              </a:rPr>
              <a:t>Introduction!: </a:t>
            </a:r>
            <a:r>
              <a:rPr lang="en-GB" sz="3200" dirty="0"/>
              <a:t>Since its initial paper in 2012, Ethereum, the public, Blockchain based distributed computing platform and operating system, has grown in both its ubiquity and the scope of its use. Here we present one such solution, using the Ethereum network as the backbone of an authentication service designed to scan, compare and confirm user’s fingerprints. The Ethereum blockchain’s immutability serving as a valuable guarantee of trust, ensuring that every fingerprint a user authenticates cannot be altered, modified, deleted or changed. </a:t>
            </a:r>
          </a:p>
        </p:txBody>
      </p:sp>
      <p:sp>
        <p:nvSpPr>
          <p:cNvPr id="10" name="AutoShape 2" descr="https://moodle.bcu.ac.uk/pluginfile.php/5758982/mod_resource/content/1/BCULOGO%20blue.jpg">
            <a:extLst>
              <a:ext uri="{FF2B5EF4-FFF2-40B4-BE49-F238E27FC236}">
                <a16:creationId xmlns:a16="http://schemas.microsoft.com/office/drawing/2014/main" id="{B417B2C7-6789-4CC9-9DB0-FD4D3ECF55FC}"/>
              </a:ext>
            </a:extLst>
          </p:cNvPr>
          <p:cNvSpPr>
            <a:spLocks noChangeAspect="1" noChangeArrowheads="1"/>
          </p:cNvSpPr>
          <p:nvPr/>
        </p:nvSpPr>
        <p:spPr bwMode="auto">
          <a:xfrm>
            <a:off x="10589643" y="174671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9BCCCC17-8363-417C-AA35-9C123AF23640}"/>
              </a:ext>
            </a:extLst>
          </p:cNvPr>
          <p:cNvSpPr txBox="1"/>
          <p:nvPr/>
        </p:nvSpPr>
        <p:spPr>
          <a:xfrm>
            <a:off x="147637" y="4396977"/>
            <a:ext cx="20778787" cy="1569660"/>
          </a:xfrm>
          <a:prstGeom prst="rect">
            <a:avLst/>
          </a:prstGeom>
          <a:noFill/>
        </p:spPr>
        <p:txBody>
          <a:bodyPr wrap="square" rtlCol="0">
            <a:spAutoFit/>
          </a:bodyPr>
          <a:lstStyle/>
          <a:p>
            <a:pPr algn="r"/>
            <a:r>
              <a:rPr lang="en-GB" sz="3200" b="1" dirty="0">
                <a:effectLst>
                  <a:outerShdw blurRad="38100" dist="38100" dir="2700000" algn="tl">
                    <a:srgbClr val="000000">
                      <a:alpha val="43137"/>
                    </a:srgbClr>
                  </a:outerShdw>
                </a:effectLst>
              </a:rPr>
              <a:t>Why use the Blockchain to store Biometric data?: </a:t>
            </a:r>
            <a:r>
              <a:rPr lang="en-GB" sz="3200" dirty="0"/>
              <a:t>Blockchain technologies rely on private keys that are controlled solely by the user, it also has a number of features that make the storage of data safe, these include encryption keys, zero-knowledge data storage, and decentralized ledger</a:t>
            </a:r>
            <a:endParaRPr lang="en-GB" sz="3200" b="1" dirty="0">
              <a:effectLst>
                <a:outerShdw blurRad="38100" dist="38100" dir="2700000" algn="tl">
                  <a:srgbClr val="000000">
                    <a:alpha val="43137"/>
                  </a:srgbClr>
                </a:outerShdw>
              </a:effectLst>
            </a:endParaRPr>
          </a:p>
        </p:txBody>
      </p:sp>
      <p:pic>
        <p:nvPicPr>
          <p:cNvPr id="12" name="Picture 11">
            <a:extLst>
              <a:ext uri="{FF2B5EF4-FFF2-40B4-BE49-F238E27FC236}">
                <a16:creationId xmlns:a16="http://schemas.microsoft.com/office/drawing/2014/main" id="{5CE1AC58-2950-414D-8590-33220406AA7C}"/>
              </a:ext>
            </a:extLst>
          </p:cNvPr>
          <p:cNvPicPr>
            <a:picLocks noChangeAspect="1"/>
          </p:cNvPicPr>
          <p:nvPr/>
        </p:nvPicPr>
        <p:blipFill>
          <a:blip r:embed="rId6"/>
          <a:stretch>
            <a:fillRect/>
          </a:stretch>
        </p:blipFill>
        <p:spPr>
          <a:xfrm>
            <a:off x="147637" y="5705750"/>
            <a:ext cx="7984782" cy="4009749"/>
          </a:xfrm>
          <a:prstGeom prst="rect">
            <a:avLst/>
          </a:prstGeom>
        </p:spPr>
      </p:pic>
      <p:sp>
        <p:nvSpPr>
          <p:cNvPr id="15" name="TextBox 14">
            <a:extLst>
              <a:ext uri="{FF2B5EF4-FFF2-40B4-BE49-F238E27FC236}">
                <a16:creationId xmlns:a16="http://schemas.microsoft.com/office/drawing/2014/main" id="{B434D4BD-94F4-4910-8086-666581A853FD}"/>
              </a:ext>
            </a:extLst>
          </p:cNvPr>
          <p:cNvSpPr txBox="1"/>
          <p:nvPr/>
        </p:nvSpPr>
        <p:spPr>
          <a:xfrm>
            <a:off x="738187" y="9715499"/>
            <a:ext cx="7129463" cy="646331"/>
          </a:xfrm>
          <a:prstGeom prst="rect">
            <a:avLst/>
          </a:prstGeom>
          <a:noFill/>
        </p:spPr>
        <p:txBody>
          <a:bodyPr wrap="square" rtlCol="0">
            <a:spAutoFit/>
          </a:bodyPr>
          <a:lstStyle/>
          <a:p>
            <a:r>
              <a:rPr lang="en-GB" dirty="0" err="1"/>
              <a:t>Ethereums</a:t>
            </a:r>
            <a:r>
              <a:rPr lang="en-GB" dirty="0"/>
              <a:t> increasing market share is making it an increasingly popular choice for solutions developers </a:t>
            </a:r>
          </a:p>
        </p:txBody>
      </p:sp>
      <p:sp>
        <p:nvSpPr>
          <p:cNvPr id="17" name="TextBox 16">
            <a:extLst>
              <a:ext uri="{FF2B5EF4-FFF2-40B4-BE49-F238E27FC236}">
                <a16:creationId xmlns:a16="http://schemas.microsoft.com/office/drawing/2014/main" id="{B8424859-88CF-42CE-9FF9-F603BC5C3F72}"/>
              </a:ext>
            </a:extLst>
          </p:cNvPr>
          <p:cNvSpPr txBox="1"/>
          <p:nvPr/>
        </p:nvSpPr>
        <p:spPr>
          <a:xfrm>
            <a:off x="2244553" y="5463756"/>
            <a:ext cx="3790950" cy="369332"/>
          </a:xfrm>
          <a:prstGeom prst="rect">
            <a:avLst/>
          </a:prstGeom>
          <a:noFill/>
        </p:spPr>
        <p:txBody>
          <a:bodyPr wrap="square" rtlCol="0">
            <a:spAutoFit/>
          </a:bodyPr>
          <a:lstStyle/>
          <a:p>
            <a:r>
              <a:rPr lang="en-GB" dirty="0"/>
              <a:t>ETHEREUM MARKET SHARE INCREASE</a:t>
            </a:r>
          </a:p>
        </p:txBody>
      </p:sp>
      <p:sp>
        <p:nvSpPr>
          <p:cNvPr id="19" name="TextBox 18">
            <a:extLst>
              <a:ext uri="{FF2B5EF4-FFF2-40B4-BE49-F238E27FC236}">
                <a16:creationId xmlns:a16="http://schemas.microsoft.com/office/drawing/2014/main" id="{6E34A35A-8720-452A-ACDD-C49539939B38}"/>
              </a:ext>
            </a:extLst>
          </p:cNvPr>
          <p:cNvSpPr txBox="1"/>
          <p:nvPr/>
        </p:nvSpPr>
        <p:spPr>
          <a:xfrm>
            <a:off x="8132419" y="5966637"/>
            <a:ext cx="12794005" cy="4247317"/>
          </a:xfrm>
          <a:prstGeom prst="rect">
            <a:avLst/>
          </a:prstGeom>
          <a:noFill/>
        </p:spPr>
        <p:txBody>
          <a:bodyPr wrap="square" rtlCol="0">
            <a:spAutoFit/>
          </a:bodyPr>
          <a:lstStyle/>
          <a:p>
            <a:pPr algn="r"/>
            <a:r>
              <a:rPr lang="en-GB" sz="3000" b="1" dirty="0">
                <a:effectLst>
                  <a:outerShdw blurRad="38100" dist="38100" dir="2700000" algn="tl">
                    <a:srgbClr val="000000">
                      <a:alpha val="43137"/>
                    </a:srgbClr>
                  </a:outerShdw>
                </a:effectLst>
              </a:rPr>
              <a:t>Aim: </a:t>
            </a:r>
            <a:r>
              <a:rPr lang="en-GB" sz="3000" dirty="0"/>
              <a:t>If someone can gain access to a system illegitimately, it often means successive access to a system through illegitimate means is an inevitability. Reliable evidence of the vulnerable step in the authentication flow is paramount to harden the system. This requires an audit trail, along with real time notifications. I intend to propose a method through which Ethereum, through a smart contract, can serve as an authority’s mechanism to prove, beyond doubt, that an illegitimate but successful identification took place at the fingerprint scan stage. With Blockchains immutability serving as an excellent medium to store audit trails and reliable access notifications upon which one can act</a:t>
            </a:r>
          </a:p>
        </p:txBody>
      </p:sp>
      <p:sp>
        <p:nvSpPr>
          <p:cNvPr id="20" name="TextBox 19">
            <a:extLst>
              <a:ext uri="{FF2B5EF4-FFF2-40B4-BE49-F238E27FC236}">
                <a16:creationId xmlns:a16="http://schemas.microsoft.com/office/drawing/2014/main" id="{1FADE078-4146-43EE-A106-502F6AFFA72B}"/>
              </a:ext>
            </a:extLst>
          </p:cNvPr>
          <p:cNvSpPr txBox="1"/>
          <p:nvPr/>
        </p:nvSpPr>
        <p:spPr>
          <a:xfrm>
            <a:off x="1164656" y="13311093"/>
            <a:ext cx="2159794" cy="584775"/>
          </a:xfrm>
          <a:prstGeom prst="rect">
            <a:avLst/>
          </a:prstGeom>
          <a:noFill/>
        </p:spPr>
        <p:txBody>
          <a:bodyPr wrap="square" rtlCol="0">
            <a:spAutoFit/>
          </a:bodyPr>
          <a:lstStyle/>
          <a:p>
            <a:r>
              <a:rPr lang="en-GB" sz="3200" b="1" dirty="0">
                <a:effectLst>
                  <a:outerShdw blurRad="38100" dist="38100" dir="2700000" algn="tl">
                    <a:srgbClr val="000000">
                      <a:alpha val="43137"/>
                    </a:srgbClr>
                  </a:outerShdw>
                </a:effectLst>
              </a:rPr>
              <a:t>Objectives:</a:t>
            </a:r>
          </a:p>
        </p:txBody>
      </p:sp>
      <p:sp>
        <p:nvSpPr>
          <p:cNvPr id="18" name="TextBox 17">
            <a:extLst>
              <a:ext uri="{FF2B5EF4-FFF2-40B4-BE49-F238E27FC236}">
                <a16:creationId xmlns:a16="http://schemas.microsoft.com/office/drawing/2014/main" id="{746750CE-C8C3-4839-9BB4-AA9B0DD323FF}"/>
              </a:ext>
            </a:extLst>
          </p:cNvPr>
          <p:cNvSpPr txBox="1"/>
          <p:nvPr/>
        </p:nvSpPr>
        <p:spPr>
          <a:xfrm>
            <a:off x="1164656" y="13895868"/>
            <a:ext cx="4667249" cy="1015663"/>
          </a:xfrm>
          <a:prstGeom prst="rect">
            <a:avLst/>
          </a:prstGeom>
          <a:solidFill>
            <a:schemeClr val="accent1">
              <a:lumMod val="20000"/>
              <a:lumOff val="80000"/>
            </a:schemeClr>
          </a:solidFill>
        </p:spPr>
        <p:txBody>
          <a:bodyPr wrap="square" rtlCol="0">
            <a:spAutoFit/>
          </a:bodyPr>
          <a:lstStyle/>
          <a:p>
            <a:pPr marL="457200" indent="-457200">
              <a:buFont typeface="Arial" panose="020B0604020202020204" pitchFamily="34" charset="0"/>
              <a:buChar char="•"/>
            </a:pPr>
            <a:r>
              <a:rPr lang="en-US" sz="2000" dirty="0"/>
              <a:t>Allows users to send random parameters for the protocol and the address of the relevant smart contract.</a:t>
            </a:r>
            <a:endParaRPr lang="en-GB" sz="2000" dirty="0"/>
          </a:p>
        </p:txBody>
      </p:sp>
      <p:sp>
        <p:nvSpPr>
          <p:cNvPr id="23" name="TextBox 22">
            <a:extLst>
              <a:ext uri="{FF2B5EF4-FFF2-40B4-BE49-F238E27FC236}">
                <a16:creationId xmlns:a16="http://schemas.microsoft.com/office/drawing/2014/main" id="{A0E4CD7F-C509-4B22-B739-FD9F4E53855A}"/>
              </a:ext>
            </a:extLst>
          </p:cNvPr>
          <p:cNvSpPr txBox="1"/>
          <p:nvPr/>
        </p:nvSpPr>
        <p:spPr>
          <a:xfrm>
            <a:off x="6070031" y="13895868"/>
            <a:ext cx="4667249" cy="1015663"/>
          </a:xfrm>
          <a:prstGeom prst="rect">
            <a:avLst/>
          </a:prstGeom>
          <a:solidFill>
            <a:schemeClr val="accent1">
              <a:lumMod val="20000"/>
              <a:lumOff val="80000"/>
            </a:schemeClr>
          </a:solidFill>
        </p:spPr>
        <p:txBody>
          <a:bodyPr wrap="square" rtlCol="0">
            <a:spAutoFit/>
          </a:bodyPr>
          <a:lstStyle/>
          <a:p>
            <a:pPr marL="457200" indent="-457200">
              <a:buFont typeface="Arial" panose="020B0604020202020204" pitchFamily="34" charset="0"/>
              <a:buChar char="•"/>
            </a:pPr>
            <a:r>
              <a:rPr lang="en-US" sz="2000" dirty="0"/>
              <a:t>Secret keys that allow access to the smart contract which serve as the second factor for authentication.</a:t>
            </a:r>
            <a:endParaRPr lang="en-GB" sz="2000" dirty="0"/>
          </a:p>
        </p:txBody>
      </p:sp>
      <p:sp>
        <p:nvSpPr>
          <p:cNvPr id="25" name="TextBox 24">
            <a:extLst>
              <a:ext uri="{FF2B5EF4-FFF2-40B4-BE49-F238E27FC236}">
                <a16:creationId xmlns:a16="http://schemas.microsoft.com/office/drawing/2014/main" id="{66970DE4-7066-4426-B538-A7F6B2BE080A}"/>
              </a:ext>
            </a:extLst>
          </p:cNvPr>
          <p:cNvSpPr txBox="1"/>
          <p:nvPr/>
        </p:nvSpPr>
        <p:spPr>
          <a:xfrm>
            <a:off x="10937305" y="13895868"/>
            <a:ext cx="4667249" cy="1015663"/>
          </a:xfrm>
          <a:prstGeom prst="rect">
            <a:avLst/>
          </a:prstGeom>
          <a:solidFill>
            <a:schemeClr val="accent1">
              <a:lumMod val="20000"/>
              <a:lumOff val="80000"/>
            </a:schemeClr>
          </a:solidFill>
        </p:spPr>
        <p:txBody>
          <a:bodyPr wrap="square" rtlCol="0">
            <a:spAutoFit/>
          </a:bodyPr>
          <a:lstStyle/>
          <a:p>
            <a:pPr marL="457200" indent="-457200">
              <a:buFont typeface="Arial" panose="020B0604020202020204" pitchFamily="34" charset="0"/>
              <a:buChar char="•"/>
            </a:pPr>
            <a:r>
              <a:rPr lang="en-US" sz="2000" dirty="0"/>
              <a:t>Secret keys that allow access to the smart contract which serve as the second factor for authentication.</a:t>
            </a:r>
            <a:endParaRPr lang="en-GB" sz="2000" dirty="0"/>
          </a:p>
        </p:txBody>
      </p:sp>
      <p:sp>
        <p:nvSpPr>
          <p:cNvPr id="26" name="TextBox 25">
            <a:extLst>
              <a:ext uri="{FF2B5EF4-FFF2-40B4-BE49-F238E27FC236}">
                <a16:creationId xmlns:a16="http://schemas.microsoft.com/office/drawing/2014/main" id="{CCA32E03-D293-456A-94C6-254A5D2DF0DA}"/>
              </a:ext>
            </a:extLst>
          </p:cNvPr>
          <p:cNvSpPr txBox="1"/>
          <p:nvPr/>
        </p:nvSpPr>
        <p:spPr>
          <a:xfrm>
            <a:off x="15804579" y="13895868"/>
            <a:ext cx="4667249" cy="1015663"/>
          </a:xfrm>
          <a:prstGeom prst="rect">
            <a:avLst/>
          </a:prstGeom>
          <a:solidFill>
            <a:schemeClr val="accent1">
              <a:lumMod val="20000"/>
              <a:lumOff val="80000"/>
            </a:schemeClr>
          </a:solidFill>
        </p:spPr>
        <p:txBody>
          <a:bodyPr wrap="square" rtlCol="0">
            <a:spAutoFit/>
          </a:bodyPr>
          <a:lstStyle/>
          <a:p>
            <a:pPr marL="457200" indent="-457200">
              <a:buFont typeface="Arial" panose="020B0604020202020204" pitchFamily="34" charset="0"/>
              <a:buChar char="•"/>
            </a:pPr>
            <a:r>
              <a:rPr lang="en-US" sz="2000" dirty="0"/>
              <a:t>Secret keys that allow access to the smart contract which serve as the second factor for authentication.</a:t>
            </a:r>
            <a:endParaRPr lang="en-GB" sz="2000" dirty="0"/>
          </a:p>
        </p:txBody>
      </p:sp>
      <p:sp>
        <p:nvSpPr>
          <p:cNvPr id="27" name="TextBox 26">
            <a:extLst>
              <a:ext uri="{FF2B5EF4-FFF2-40B4-BE49-F238E27FC236}">
                <a16:creationId xmlns:a16="http://schemas.microsoft.com/office/drawing/2014/main" id="{52E8E8F3-EBD8-4A04-8966-8A2724C26E40}"/>
              </a:ext>
            </a:extLst>
          </p:cNvPr>
          <p:cNvSpPr txBox="1"/>
          <p:nvPr/>
        </p:nvSpPr>
        <p:spPr>
          <a:xfrm>
            <a:off x="1164655" y="15172218"/>
            <a:ext cx="4667249" cy="923330"/>
          </a:xfrm>
          <a:prstGeom prst="rect">
            <a:avLst/>
          </a:prstGeom>
          <a:solidFill>
            <a:schemeClr val="accent1">
              <a:lumMod val="20000"/>
              <a:lumOff val="80000"/>
            </a:schemeClr>
          </a:solidFill>
        </p:spPr>
        <p:txBody>
          <a:bodyPr wrap="square" rtlCol="0">
            <a:spAutoFit/>
          </a:bodyPr>
          <a:lstStyle/>
          <a:p>
            <a:pPr marL="285750" lvl="0" indent="-285750">
              <a:buFont typeface="Arial" panose="020B0604020202020204" pitchFamily="34" charset="0"/>
              <a:buChar char="•"/>
            </a:pPr>
            <a:r>
              <a:rPr lang="en-GB" dirty="0"/>
              <a:t>To produce an audit point, defined as A1, that will serve as confirmation that the user can interact with the blockchain.</a:t>
            </a:r>
          </a:p>
        </p:txBody>
      </p:sp>
      <p:sp>
        <p:nvSpPr>
          <p:cNvPr id="28" name="TextBox 27">
            <a:extLst>
              <a:ext uri="{FF2B5EF4-FFF2-40B4-BE49-F238E27FC236}">
                <a16:creationId xmlns:a16="http://schemas.microsoft.com/office/drawing/2014/main" id="{5A38D3FC-3CE2-42CC-92A9-B5E26A544952}"/>
              </a:ext>
            </a:extLst>
          </p:cNvPr>
          <p:cNvSpPr txBox="1"/>
          <p:nvPr/>
        </p:nvSpPr>
        <p:spPr>
          <a:xfrm>
            <a:off x="6085733" y="15172218"/>
            <a:ext cx="4667249" cy="1754326"/>
          </a:xfrm>
          <a:prstGeom prst="rect">
            <a:avLst/>
          </a:prstGeom>
          <a:solidFill>
            <a:schemeClr val="accent1">
              <a:lumMod val="20000"/>
              <a:lumOff val="80000"/>
            </a:schemeClr>
          </a:solidFill>
        </p:spPr>
        <p:txBody>
          <a:bodyPr wrap="square" rtlCol="0">
            <a:spAutoFit/>
          </a:bodyPr>
          <a:lstStyle/>
          <a:p>
            <a:pPr marL="285750" lvl="0" indent="-285750">
              <a:buFont typeface="Arial" panose="020B0604020202020204" pitchFamily="34" charset="0"/>
              <a:buChar char="•"/>
            </a:pPr>
            <a:r>
              <a:rPr lang="en-GB" dirty="0"/>
              <a:t>To produce a second audit point where the authenticator receives and decrypts the first message of the DHE and the nonce and publishes the component of the DHE and the decrypted nonce to show that it is possesses the public key. </a:t>
            </a:r>
          </a:p>
        </p:txBody>
      </p:sp>
      <p:sp>
        <p:nvSpPr>
          <p:cNvPr id="29" name="TextBox 28">
            <a:extLst>
              <a:ext uri="{FF2B5EF4-FFF2-40B4-BE49-F238E27FC236}">
                <a16:creationId xmlns:a16="http://schemas.microsoft.com/office/drawing/2014/main" id="{CEEF2949-C468-495B-8913-05CCC9D8C6F1}"/>
              </a:ext>
            </a:extLst>
          </p:cNvPr>
          <p:cNvSpPr txBox="1"/>
          <p:nvPr/>
        </p:nvSpPr>
        <p:spPr>
          <a:xfrm>
            <a:off x="10937304" y="15162719"/>
            <a:ext cx="4667249" cy="369332"/>
          </a:xfrm>
          <a:prstGeom prst="rect">
            <a:avLst/>
          </a:prstGeom>
          <a:solidFill>
            <a:schemeClr val="accent1">
              <a:lumMod val="20000"/>
              <a:lumOff val="80000"/>
            </a:schemeClr>
          </a:solidFill>
        </p:spPr>
        <p:txBody>
          <a:bodyPr wrap="square" rtlCol="0">
            <a:spAutoFit/>
          </a:bodyPr>
          <a:lstStyle/>
          <a:p>
            <a:pPr marL="285750" lvl="0" indent="-285750">
              <a:buFont typeface="Arial" panose="020B0604020202020204" pitchFamily="34" charset="0"/>
              <a:buChar char="•"/>
            </a:pPr>
            <a:r>
              <a:rPr lang="en-GB" dirty="0"/>
              <a:t>Creating a shared secret, </a:t>
            </a:r>
            <a:r>
              <a:rPr lang="en-GB" i="1" dirty="0"/>
              <a:t>k = A</a:t>
            </a:r>
            <a:r>
              <a:rPr lang="en-GB" i="1" baseline="30000" dirty="0"/>
              <a:t>b </a:t>
            </a:r>
            <a:r>
              <a:rPr lang="en-GB" i="1" dirty="0"/>
              <a:t>= B</a:t>
            </a:r>
            <a:r>
              <a:rPr lang="en-GB" i="1" baseline="30000" dirty="0"/>
              <a:t>a</a:t>
            </a:r>
            <a:r>
              <a:rPr lang="en-GB" i="1" dirty="0"/>
              <a:t>.</a:t>
            </a:r>
            <a:endParaRPr lang="en-GB" dirty="0"/>
          </a:p>
        </p:txBody>
      </p:sp>
      <p:sp>
        <p:nvSpPr>
          <p:cNvPr id="30" name="TextBox 29">
            <a:extLst>
              <a:ext uri="{FF2B5EF4-FFF2-40B4-BE49-F238E27FC236}">
                <a16:creationId xmlns:a16="http://schemas.microsoft.com/office/drawing/2014/main" id="{E91301A4-6F40-4656-93FF-460325226632}"/>
              </a:ext>
            </a:extLst>
          </p:cNvPr>
          <p:cNvSpPr txBox="1"/>
          <p:nvPr/>
        </p:nvSpPr>
        <p:spPr>
          <a:xfrm>
            <a:off x="15804579" y="15208302"/>
            <a:ext cx="4667249" cy="923330"/>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GB" dirty="0"/>
              <a:t>To create a third audit point, A3 which is where receivers public key is encrypted for better privacy and forward-secrecy..</a:t>
            </a:r>
          </a:p>
        </p:txBody>
      </p:sp>
      <p:sp>
        <p:nvSpPr>
          <p:cNvPr id="32" name="TextBox 31">
            <a:extLst>
              <a:ext uri="{FF2B5EF4-FFF2-40B4-BE49-F238E27FC236}">
                <a16:creationId xmlns:a16="http://schemas.microsoft.com/office/drawing/2014/main" id="{6480BC13-DF9B-4D98-B40B-94B177928390}"/>
              </a:ext>
            </a:extLst>
          </p:cNvPr>
          <p:cNvSpPr txBox="1"/>
          <p:nvPr/>
        </p:nvSpPr>
        <p:spPr>
          <a:xfrm>
            <a:off x="555056" y="17479571"/>
            <a:ext cx="8505824" cy="1815882"/>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rPr>
              <a:t>Methodology: </a:t>
            </a:r>
            <a:r>
              <a:rPr lang="en-GB" sz="2800" dirty="0"/>
              <a:t>I intend to use the waterfall development methodology. It’s a traditional software development method that consists of sequential phases in which specific goals are accomplished </a:t>
            </a:r>
            <a:endParaRPr lang="en-GB" sz="2800" b="1" dirty="0">
              <a:effectLst>
                <a:outerShdw blurRad="38100" dist="38100" dir="2700000" algn="tl">
                  <a:srgbClr val="000000">
                    <a:alpha val="43137"/>
                  </a:srgbClr>
                </a:outerShdw>
              </a:effectLst>
            </a:endParaRPr>
          </a:p>
        </p:txBody>
      </p:sp>
      <p:pic>
        <p:nvPicPr>
          <p:cNvPr id="33" name="Picture 32">
            <a:extLst>
              <a:ext uri="{FF2B5EF4-FFF2-40B4-BE49-F238E27FC236}">
                <a16:creationId xmlns:a16="http://schemas.microsoft.com/office/drawing/2014/main" id="{1669229D-B430-44E5-AA58-7B7528D2817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95325" y="19422889"/>
            <a:ext cx="5464745" cy="4836609"/>
          </a:xfrm>
          <a:prstGeom prst="rect">
            <a:avLst/>
          </a:prstGeom>
          <a:noFill/>
          <a:ln>
            <a:noFill/>
          </a:ln>
        </p:spPr>
      </p:pic>
      <p:sp>
        <p:nvSpPr>
          <p:cNvPr id="34" name="TextBox 33">
            <a:extLst>
              <a:ext uri="{FF2B5EF4-FFF2-40B4-BE49-F238E27FC236}">
                <a16:creationId xmlns:a16="http://schemas.microsoft.com/office/drawing/2014/main" id="{6CEBAD34-C077-40DB-972C-C45E1E8E6E6F}"/>
              </a:ext>
            </a:extLst>
          </p:cNvPr>
          <p:cNvSpPr txBox="1"/>
          <p:nvPr/>
        </p:nvSpPr>
        <p:spPr>
          <a:xfrm>
            <a:off x="15881635" y="17378181"/>
            <a:ext cx="5321871" cy="3416320"/>
          </a:xfrm>
          <a:prstGeom prst="rect">
            <a:avLst/>
          </a:prstGeom>
          <a:noFill/>
        </p:spPr>
        <p:txBody>
          <a:bodyPr wrap="square" rtlCol="0">
            <a:spAutoFit/>
          </a:bodyPr>
          <a:lstStyle/>
          <a:p>
            <a:r>
              <a:rPr lang="en-GB" sz="2400" b="1" dirty="0">
                <a:effectLst>
                  <a:outerShdw blurRad="38100" dist="38100" dir="2700000" algn="tl">
                    <a:srgbClr val="000000">
                      <a:alpha val="43137"/>
                    </a:srgbClr>
                  </a:outerShdw>
                </a:effectLst>
              </a:rPr>
              <a:t>Design: </a:t>
            </a:r>
            <a:r>
              <a:rPr lang="en-GB" sz="2400" dirty="0"/>
              <a:t>The design itself consisted of three key elements, the authentication client, the Ethereum Blockchain and the authenticator. All three would be used for both the exchange of keys as well as the sending and matching of fingerprints. This information would then be stored on both a local database and the Ethereum blockchain</a:t>
            </a:r>
            <a:endParaRPr lang="en-GB" sz="2400" b="1" dirty="0">
              <a:effectLst>
                <a:outerShdw blurRad="38100" dist="38100" dir="2700000" algn="tl">
                  <a:srgbClr val="000000">
                    <a:alpha val="43137"/>
                  </a:srgbClr>
                </a:outerShdw>
              </a:effectLst>
            </a:endParaRPr>
          </a:p>
        </p:txBody>
      </p:sp>
      <p:pic>
        <p:nvPicPr>
          <p:cNvPr id="36" name="Picture 35">
            <a:extLst>
              <a:ext uri="{FF2B5EF4-FFF2-40B4-BE49-F238E27FC236}">
                <a16:creationId xmlns:a16="http://schemas.microsoft.com/office/drawing/2014/main" id="{614B4D3D-F343-42ED-9BCA-A03C73B3E54C}"/>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3270928" y="21671820"/>
            <a:ext cx="7417372" cy="3664680"/>
          </a:xfrm>
          <a:prstGeom prst="rect">
            <a:avLst/>
          </a:prstGeom>
          <a:noFill/>
          <a:ln>
            <a:noFill/>
          </a:ln>
        </p:spPr>
      </p:pic>
      <p:pic>
        <p:nvPicPr>
          <p:cNvPr id="31" name="Picture 30">
            <a:extLst>
              <a:ext uri="{FF2B5EF4-FFF2-40B4-BE49-F238E27FC236}">
                <a16:creationId xmlns:a16="http://schemas.microsoft.com/office/drawing/2014/main" id="{DE30C8DD-16B6-44EC-87D1-73896E82DA37}"/>
              </a:ext>
            </a:extLst>
          </p:cNvPr>
          <p:cNvPicPr>
            <a:picLocks noChangeAspect="1"/>
          </p:cNvPicPr>
          <p:nvPr/>
        </p:nvPicPr>
        <p:blipFill>
          <a:blip r:embed="rId9"/>
          <a:stretch>
            <a:fillRect/>
          </a:stretch>
        </p:blipFill>
        <p:spPr>
          <a:xfrm>
            <a:off x="3241106" y="10409335"/>
            <a:ext cx="6297698" cy="2971032"/>
          </a:xfrm>
          <a:prstGeom prst="rect">
            <a:avLst/>
          </a:prstGeom>
          <a:ln>
            <a:solidFill>
              <a:schemeClr val="accent1"/>
            </a:solidFill>
          </a:ln>
          <a:effectLst>
            <a:softEdge rad="12700"/>
          </a:effectLst>
        </p:spPr>
      </p:pic>
      <p:sp>
        <p:nvSpPr>
          <p:cNvPr id="37" name="TextBox 36">
            <a:extLst>
              <a:ext uri="{FF2B5EF4-FFF2-40B4-BE49-F238E27FC236}">
                <a16:creationId xmlns:a16="http://schemas.microsoft.com/office/drawing/2014/main" id="{CAA672D8-2A5B-4C59-98AC-C0F02B36F947}"/>
              </a:ext>
            </a:extLst>
          </p:cNvPr>
          <p:cNvSpPr txBox="1"/>
          <p:nvPr/>
        </p:nvSpPr>
        <p:spPr>
          <a:xfrm>
            <a:off x="10029825" y="14573250"/>
            <a:ext cx="914400" cy="914400"/>
          </a:xfrm>
          <a:prstGeom prst="rect">
            <a:avLst/>
          </a:prstGeom>
          <a:noFill/>
        </p:spPr>
        <p:txBody>
          <a:bodyPr wrap="square" rtlCol="0">
            <a:spAutoFit/>
          </a:bodyPr>
          <a:lstStyle/>
          <a:p>
            <a:endParaRPr lang="en-GB" dirty="0"/>
          </a:p>
        </p:txBody>
      </p:sp>
      <p:sp>
        <p:nvSpPr>
          <p:cNvPr id="38" name="TextBox 37">
            <a:extLst>
              <a:ext uri="{FF2B5EF4-FFF2-40B4-BE49-F238E27FC236}">
                <a16:creationId xmlns:a16="http://schemas.microsoft.com/office/drawing/2014/main" id="{273A85C4-6072-4B5C-AB65-4FDFEBF9B5DF}"/>
              </a:ext>
            </a:extLst>
          </p:cNvPr>
          <p:cNvSpPr txBox="1"/>
          <p:nvPr/>
        </p:nvSpPr>
        <p:spPr>
          <a:xfrm>
            <a:off x="9538805" y="10361830"/>
            <a:ext cx="7091846" cy="3018537"/>
          </a:xfrm>
          <a:prstGeom prst="rect">
            <a:avLst/>
          </a:prstGeom>
          <a:noFill/>
          <a:ln>
            <a:solidFill>
              <a:schemeClr val="accent1">
                <a:lumMod val="75000"/>
              </a:schemeClr>
            </a:solidFill>
          </a:ln>
        </p:spPr>
        <p:txBody>
          <a:bodyPr wrap="square" rtlCol="0">
            <a:spAutoFit/>
          </a:bodyPr>
          <a:lstStyle/>
          <a:p>
            <a:r>
              <a:rPr lang="en-GB" sz="2400" b="1" dirty="0">
                <a:effectLst>
                  <a:outerShdw blurRad="38100" dist="38100" dir="2700000" algn="tl">
                    <a:srgbClr val="000000">
                      <a:alpha val="43137"/>
                    </a:srgbClr>
                  </a:outerShdw>
                </a:effectLst>
              </a:rPr>
              <a:t>Diffie-Hellman Key Exchange</a:t>
            </a:r>
          </a:p>
          <a:p>
            <a:r>
              <a:rPr lang="en-GB" sz="2400" dirty="0"/>
              <a:t>Our solution for sharing sensitive information is modelled on DHE, it allows the generation of a shared secret (which are keys) between two parties over an insecure channel. The process is  then intermediated by the Ethereum Blockchain which stores information that is passed between “Alice” and “Bob”. Who, in this case, will be the authentication client and the authenticator.</a:t>
            </a:r>
          </a:p>
        </p:txBody>
      </p:sp>
      <p:sp>
        <p:nvSpPr>
          <p:cNvPr id="40" name="TextBox 39">
            <a:extLst>
              <a:ext uri="{FF2B5EF4-FFF2-40B4-BE49-F238E27FC236}">
                <a16:creationId xmlns:a16="http://schemas.microsoft.com/office/drawing/2014/main" id="{092E0E00-47EF-4A95-92DC-0733F927DBB9}"/>
              </a:ext>
            </a:extLst>
          </p:cNvPr>
          <p:cNvSpPr txBox="1"/>
          <p:nvPr/>
        </p:nvSpPr>
        <p:spPr>
          <a:xfrm>
            <a:off x="555056" y="24577820"/>
            <a:ext cx="8276665" cy="2677656"/>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rPr>
              <a:t>Results: </a:t>
            </a:r>
            <a:r>
              <a:rPr lang="en-GB" sz="2800" dirty="0"/>
              <a:t>The software itself was effective in producing both public and private keys for our authentication client and our authenticator. We were also able to deploy our smart contract onto the Rinkeby Ethereum test network. I have shown below some examples of the keys that the software produced: </a:t>
            </a:r>
            <a:endParaRPr lang="en-GB" sz="2800" b="1" dirty="0">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85F98638-9E1F-46C4-BEAA-D3234ABC4A3B}"/>
              </a:ext>
            </a:extLst>
          </p:cNvPr>
          <p:cNvSpPr txBox="1"/>
          <p:nvPr/>
        </p:nvSpPr>
        <p:spPr>
          <a:xfrm>
            <a:off x="10029825" y="14573250"/>
            <a:ext cx="914400" cy="914400"/>
          </a:xfrm>
          <a:prstGeom prst="rect">
            <a:avLst/>
          </a:prstGeom>
          <a:noFill/>
        </p:spPr>
        <p:txBody>
          <a:bodyPr wrap="square" rtlCol="0">
            <a:spAutoFit/>
          </a:bodyPr>
          <a:lstStyle/>
          <a:p>
            <a:endParaRPr lang="en-GB" dirty="0"/>
          </a:p>
        </p:txBody>
      </p:sp>
      <p:sp>
        <p:nvSpPr>
          <p:cNvPr id="41" name="TextBox 40">
            <a:extLst>
              <a:ext uri="{FF2B5EF4-FFF2-40B4-BE49-F238E27FC236}">
                <a16:creationId xmlns:a16="http://schemas.microsoft.com/office/drawing/2014/main" id="{5E87F940-2954-420A-B551-5877D03E7CFF}"/>
              </a:ext>
            </a:extLst>
          </p:cNvPr>
          <p:cNvSpPr txBox="1"/>
          <p:nvPr/>
        </p:nvSpPr>
        <p:spPr>
          <a:xfrm>
            <a:off x="607442" y="27255476"/>
            <a:ext cx="8727058" cy="2677656"/>
          </a:xfrm>
          <a:prstGeom prst="rect">
            <a:avLst/>
          </a:prstGeom>
          <a:noFill/>
        </p:spPr>
        <p:txBody>
          <a:bodyPr wrap="square" rtlCol="0">
            <a:spAutoFit/>
          </a:bodyPr>
          <a:lstStyle/>
          <a:p>
            <a:r>
              <a:rPr lang="en-GB" sz="2400" b="1" dirty="0">
                <a:effectLst>
                  <a:outerShdw blurRad="38100" dist="38100" dir="2700000" algn="tl">
                    <a:srgbClr val="000000">
                      <a:alpha val="43137"/>
                    </a:srgbClr>
                  </a:outerShdw>
                </a:effectLst>
              </a:rPr>
              <a:t>Server Public Key:  </a:t>
            </a:r>
            <a:r>
              <a:rPr lang="en-GB" sz="2400" dirty="0">
                <a:effectLst>
                  <a:outerShdw blurRad="38100" dist="38100" dir="2700000" algn="tl">
                    <a:srgbClr val="000000">
                      <a:alpha val="43137"/>
                    </a:srgbClr>
                  </a:outerShdw>
                </a:effectLst>
              </a:rPr>
              <a:t>2edd74b24551a99b3e96ceec943f5815</a:t>
            </a:r>
          </a:p>
          <a:p>
            <a:r>
              <a:rPr lang="en-GB" sz="2400" b="1" dirty="0">
                <a:effectLst>
                  <a:outerShdw blurRad="38100" dist="38100" dir="2700000" algn="tl">
                    <a:srgbClr val="000000">
                      <a:alpha val="43137"/>
                    </a:srgbClr>
                  </a:outerShdw>
                </a:effectLst>
              </a:rPr>
              <a:t>Server Private Key: </a:t>
            </a:r>
            <a:r>
              <a:rPr lang="en-GB" sz="2400" dirty="0">
                <a:effectLst>
                  <a:outerShdw blurRad="38100" dist="38100" dir="2700000" algn="tl">
                    <a:srgbClr val="000000">
                      <a:alpha val="43137"/>
                    </a:srgbClr>
                  </a:outerShdw>
                </a:effectLst>
              </a:rPr>
              <a:t>7f76a3a292bd847f64af8983021bff8f</a:t>
            </a:r>
          </a:p>
          <a:p>
            <a:r>
              <a:rPr lang="en-GB" sz="2400" b="1" dirty="0">
                <a:effectLst>
                  <a:outerShdw blurRad="38100" dist="38100" dir="2700000" algn="tl">
                    <a:srgbClr val="000000">
                      <a:alpha val="43137"/>
                    </a:srgbClr>
                  </a:outerShdw>
                </a:effectLst>
              </a:rPr>
              <a:t>Server Secret: </a:t>
            </a:r>
            <a:r>
              <a:rPr lang="en-GB" sz="2400" dirty="0">
                <a:effectLst>
                  <a:outerShdw blurRad="38100" dist="38100" dir="2700000" algn="tl">
                    <a:srgbClr val="000000">
                      <a:alpha val="43137"/>
                    </a:srgbClr>
                  </a:outerShdw>
                </a:effectLst>
              </a:rPr>
              <a:t>c7613cf0175f0bdd4a21497c6ea0a2e3</a:t>
            </a:r>
          </a:p>
          <a:p>
            <a:r>
              <a:rPr lang="en-GB" sz="2400" b="1" dirty="0">
                <a:effectLst>
                  <a:outerShdw blurRad="38100" dist="38100" dir="2700000" algn="tl">
                    <a:srgbClr val="000000">
                      <a:alpha val="43137"/>
                    </a:srgbClr>
                  </a:outerShdw>
                </a:effectLst>
              </a:rPr>
              <a:t>Client Public Key: </a:t>
            </a:r>
            <a:r>
              <a:rPr lang="en-GB" sz="2400" dirty="0">
                <a:effectLst>
                  <a:outerShdw blurRad="38100" dist="38100" dir="2700000" algn="tl">
                    <a:srgbClr val="000000">
                      <a:alpha val="43137"/>
                    </a:srgbClr>
                  </a:outerShdw>
                </a:effectLst>
              </a:rPr>
              <a:t>a4498511cd0a77095d422a57b12a595a</a:t>
            </a:r>
          </a:p>
          <a:p>
            <a:r>
              <a:rPr lang="en-GB" sz="2400" b="1" dirty="0">
                <a:effectLst>
                  <a:outerShdw blurRad="38100" dist="38100" dir="2700000" algn="tl">
                    <a:srgbClr val="000000">
                      <a:alpha val="43137"/>
                    </a:srgbClr>
                  </a:outerShdw>
                </a:effectLst>
              </a:rPr>
              <a:t>Client Fingerprint: </a:t>
            </a:r>
            <a:r>
              <a:rPr lang="en-GB" sz="2400" dirty="0">
                <a:effectLst>
                  <a:outerShdw blurRad="38100" dist="38100" dir="2700000" algn="tl">
                    <a:srgbClr val="000000">
                      <a:alpha val="43137"/>
                    </a:srgbClr>
                  </a:outerShdw>
                </a:effectLst>
              </a:rPr>
              <a:t>2eca195445e93c4c1096b5eefae23f63:beb64972062c7f0a235ff44a34f9a600700e8b552a3789499edb</a:t>
            </a:r>
          </a:p>
        </p:txBody>
      </p:sp>
      <p:sp>
        <p:nvSpPr>
          <p:cNvPr id="43" name="TextBox 42">
            <a:extLst>
              <a:ext uri="{FF2B5EF4-FFF2-40B4-BE49-F238E27FC236}">
                <a16:creationId xmlns:a16="http://schemas.microsoft.com/office/drawing/2014/main" id="{36AAEB59-AC6D-4C6F-9E23-8285599FA408}"/>
              </a:ext>
            </a:extLst>
          </p:cNvPr>
          <p:cNvSpPr txBox="1"/>
          <p:nvPr/>
        </p:nvSpPr>
        <p:spPr>
          <a:xfrm>
            <a:off x="10265905" y="25547748"/>
            <a:ext cx="10562664" cy="3970318"/>
          </a:xfrm>
          <a:prstGeom prst="rect">
            <a:avLst/>
          </a:prstGeom>
          <a:noFill/>
        </p:spPr>
        <p:txBody>
          <a:bodyPr wrap="square" rtlCol="0">
            <a:spAutoFit/>
          </a:bodyPr>
          <a:lstStyle/>
          <a:p>
            <a:r>
              <a:rPr lang="en-GB" sz="2800" b="1">
                <a:effectLst>
                  <a:outerShdw blurRad="38100" dist="38100" dir="2700000" algn="tl">
                    <a:srgbClr val="000000">
                      <a:alpha val="43137"/>
                    </a:srgbClr>
                  </a:outerShdw>
                </a:effectLst>
              </a:rPr>
              <a:t>Conclusion: </a:t>
            </a:r>
            <a:r>
              <a:rPr lang="en-GB" sz="2800" dirty="0"/>
              <a:t>This project was highly effective in providing insight into complex topics relating to Ethereum, Blockchain technology as well as cryptography. The software has significant market potential and could be very attractive to service users who like added security provided by a decentralized network like Ethereum. </a:t>
            </a:r>
          </a:p>
          <a:p>
            <a:r>
              <a:rPr lang="en-GB" sz="2800" b="1" dirty="0">
                <a:effectLst>
                  <a:outerShdw blurRad="38100" dist="38100" dir="2700000" algn="tl">
                    <a:srgbClr val="000000">
                      <a:alpha val="43137"/>
                    </a:srgbClr>
                  </a:outerShdw>
                </a:effectLst>
              </a:rPr>
              <a:t>Recommendations: </a:t>
            </a:r>
            <a:r>
              <a:rPr lang="en-GB" sz="2800" dirty="0"/>
              <a:t>Perhaps the most pressing recommendation would be that of including a visual user interface into any future software product. This would reduce the learning curve for users who may have difficulty understanding long hexadecimal values. </a:t>
            </a:r>
            <a:endParaRPr lang="en-GB" sz="2800" b="1" dirty="0"/>
          </a:p>
        </p:txBody>
      </p:sp>
    </p:spTree>
    <p:extLst>
      <p:ext uri="{BB962C8B-B14F-4D97-AF65-F5344CB8AC3E}">
        <p14:creationId xmlns:p14="http://schemas.microsoft.com/office/powerpoint/2010/main" val="14709206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785</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Birmingham 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Gough</dc:creator>
  <cp:lastModifiedBy>Mark Okafor</cp:lastModifiedBy>
  <cp:revision>14</cp:revision>
  <dcterms:created xsi:type="dcterms:W3CDTF">2018-03-22T07:56:08Z</dcterms:created>
  <dcterms:modified xsi:type="dcterms:W3CDTF">2019-06-12T10:33:51Z</dcterms:modified>
</cp:coreProperties>
</file>