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17" r:id="rId2"/>
    <p:sldId id="404" r:id="rId3"/>
    <p:sldId id="406" r:id="rId4"/>
    <p:sldId id="413" r:id="rId5"/>
    <p:sldId id="414" r:id="rId6"/>
    <p:sldId id="409" r:id="rId7"/>
    <p:sldId id="411" r:id="rId8"/>
    <p:sldId id="410" r:id="rId9"/>
    <p:sldId id="412" r:id="rId10"/>
    <p:sldId id="405" r:id="rId11"/>
  </p:sldIdLst>
  <p:sldSz cx="12195175" cy="6859588"/>
  <p:notesSz cx="7099300" cy="10234613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custDataLst>
    <p:tags r:id="rId18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767" autoAdjust="0"/>
  </p:normalViewPr>
  <p:slideViewPr>
    <p:cSldViewPr>
      <p:cViewPr varScale="1">
        <p:scale>
          <a:sx n="88" d="100"/>
          <a:sy n="88" d="100"/>
        </p:scale>
        <p:origin x="1356" y="78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‹Nr.›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</a:t>
            </a:r>
            <a:r>
              <a:rPr lang="en-US" baseline="0" dirty="0"/>
              <a:t> and concepts described in the paper</a:t>
            </a:r>
          </a:p>
          <a:p>
            <a:r>
              <a:rPr lang="en-US" baseline="0" dirty="0"/>
              <a:t>If space is available, put some representative image here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4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6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8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0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‹Nr.›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1"/>
            <a:ext cx="11258940" cy="1800200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GB" sz="4400" dirty="0"/>
              <a:t>Structural Fisheye Approximation</a:t>
            </a:r>
            <a:endParaRPr lang="de-AT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8" y="4725938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/>
              <a:t>Markus Peitl / 01526724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96987" y="405458"/>
            <a:ext cx="10657184" cy="2448272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Teaser image of your planned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2FAF82E-0E19-4437-A5F3-CA616171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359208" y="299770"/>
            <a:ext cx="3654853" cy="2553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25825780-BDF8-42E9-9BB8-ED39304C9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030795" y="301510"/>
            <a:ext cx="3688321" cy="256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nhaltsplatzhalter 7">
            <a:extLst>
              <a:ext uri="{FF2B5EF4-FFF2-40B4-BE49-F238E27FC236}">
                <a16:creationId xmlns:a16="http://schemas.microsoft.com/office/drawing/2014/main" id="{1DE97353-57D6-48FE-A862-0EE4508801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 bwMode="auto">
          <a:xfrm>
            <a:off x="7719116" y="299770"/>
            <a:ext cx="3680295" cy="256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wang2019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Y. Wang and Y. Wang and H. Zhang and Y. Sun and C. Fu and M. </a:t>
            </a:r>
            <a:r>
              <a:rPr lang="en-US" dirty="0" err="1"/>
              <a:t>Sedlmair</a:t>
            </a:r>
            <a:r>
              <a:rPr lang="en-US" dirty="0"/>
              <a:t> and B. Chen and O. </a:t>
            </a:r>
            <a:r>
              <a:rPr lang="en-US" dirty="0" err="1"/>
              <a:t>Deussen</a:t>
            </a:r>
            <a:endParaRPr lang="en-US" dirty="0"/>
          </a:p>
          <a:p>
            <a:pPr marL="0" indent="0">
              <a:buNone/>
            </a:pPr>
            <a:r>
              <a:rPr lang="en-US" sz="3600" b="1" dirty="0"/>
              <a:t>Structure-aware Fisheye Views for Efficient Large Graph Exploration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IEEE Transactions on Visualization and Computer Graphics (vol. 25, pp. 566 - 575) </a:t>
            </a:r>
          </a:p>
          <a:p>
            <a:pPr marL="0" indent="0">
              <a:buNone/>
            </a:pPr>
            <a:r>
              <a:rPr lang="en-US" dirty="0"/>
              <a:t>2019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Markus Peitl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10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Concept - Structure aware Fisheye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Constraints:</a:t>
            </a:r>
          </a:p>
          <a:p>
            <a:pPr lvl="1"/>
            <a:r>
              <a:rPr lang="en-US" sz="2800" b="1" dirty="0"/>
              <a:t>structure</a:t>
            </a:r>
            <a:r>
              <a:rPr lang="en-US" sz="2800" dirty="0"/>
              <a:t> preservation</a:t>
            </a:r>
          </a:p>
          <a:p>
            <a:pPr lvl="1"/>
            <a:r>
              <a:rPr lang="en-US" sz="2800" b="1" dirty="0"/>
              <a:t>readability</a:t>
            </a:r>
            <a:endParaRPr lang="en-US" sz="2800" dirty="0"/>
          </a:p>
          <a:p>
            <a:pPr lvl="1"/>
            <a:r>
              <a:rPr lang="en-US" sz="2800" dirty="0"/>
              <a:t>layout </a:t>
            </a:r>
            <a:r>
              <a:rPr lang="en-US" sz="2800" b="1" dirty="0"/>
              <a:t>coherency</a:t>
            </a:r>
            <a:r>
              <a:rPr lang="en-US" sz="2800" dirty="0"/>
              <a:t> 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3000" dirty="0"/>
              <a:t>Graphical fisheye:</a:t>
            </a:r>
          </a:p>
          <a:p>
            <a:pPr lvl="1"/>
            <a:r>
              <a:rPr lang="en-US" sz="2800" dirty="0"/>
              <a:t>Nonlinear distortion</a:t>
            </a:r>
            <a:br>
              <a:rPr lang="en-US" sz="2800" dirty="0"/>
            </a:br>
            <a:r>
              <a:rPr lang="en-US" sz="2800" dirty="0"/>
              <a:t>of distance ratio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Markus Peitl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694A2D-27D8-49A5-ACEC-6E111CAE8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491" y="1202632"/>
            <a:ext cx="4392259" cy="24497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0AFC9EC-A18D-4E4B-9BDA-AAA852FB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999" y="3681937"/>
            <a:ext cx="5760640" cy="272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Constraint:</a:t>
            </a:r>
          </a:p>
          <a:p>
            <a:pPr lvl="1"/>
            <a:r>
              <a:rPr lang="en-US" dirty="0"/>
              <a:t>Edge lengths of fisheye layout</a:t>
            </a:r>
          </a:p>
          <a:p>
            <a:pPr lvl="1"/>
            <a:r>
              <a:rPr lang="en-US" dirty="0"/>
              <a:t>Edge angles of original layout</a:t>
            </a:r>
          </a:p>
          <a:p>
            <a:pPr lvl="1"/>
            <a:endParaRPr lang="en-US" dirty="0"/>
          </a:p>
          <a:p>
            <a:r>
              <a:rPr lang="en-US" dirty="0"/>
              <a:t>Readability Constraints (focal area):</a:t>
            </a:r>
          </a:p>
          <a:p>
            <a:pPr lvl="1"/>
            <a:r>
              <a:rPr lang="en-US" dirty="0"/>
              <a:t>Overlapping nodes</a:t>
            </a:r>
          </a:p>
          <a:p>
            <a:pPr lvl="2"/>
            <a:r>
              <a:rPr lang="en-US" dirty="0"/>
              <a:t>Add virtual edge with </a:t>
            </a:r>
            <a:r>
              <a:rPr lang="en-US" dirty="0" err="1"/>
              <a:t>edgelength</a:t>
            </a:r>
            <a:endParaRPr lang="en-US" dirty="0"/>
          </a:p>
          <a:p>
            <a:pPr lvl="1"/>
            <a:r>
              <a:rPr lang="en-US" dirty="0"/>
              <a:t>Edge crossings</a:t>
            </a:r>
          </a:p>
          <a:p>
            <a:pPr lvl="2"/>
            <a:r>
              <a:rPr lang="en-US" dirty="0"/>
              <a:t>Rotate against each 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Markus Peitl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00F35B6-2959-4F04-9E23-FCA02860D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37" y="3861842"/>
            <a:ext cx="4873355" cy="7920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E9BCE16-61DF-4C97-BBCF-46575C6DE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775" y="4941962"/>
            <a:ext cx="5384837" cy="8856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31C2ABD-8687-49C3-A2C7-20327EC75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755" y="1485578"/>
            <a:ext cx="4911417" cy="10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9619C-8C2E-4D1F-92B4-AAF5E36A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– Python + </a:t>
            </a:r>
            <a:r>
              <a:rPr lang="de-DE" dirty="0" err="1"/>
              <a:t>Numpy</a:t>
            </a: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E8A96AB-AA09-4208-B5F8-D0838F2D814B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Inspiration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neworks</a:t>
            </a:r>
            <a:endParaRPr lang="de-DE" dirty="0"/>
          </a:p>
          <a:p>
            <a:r>
              <a:rPr lang="de-DE" dirty="0"/>
              <a:t>Loss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calculated</a:t>
            </a:r>
            <a:endParaRPr lang="de-DE" dirty="0"/>
          </a:p>
          <a:p>
            <a:pPr lvl="1"/>
            <a:r>
              <a:rPr lang="de-DE" dirty="0"/>
              <a:t>-&gt; Loss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calculated</a:t>
            </a:r>
            <a:endParaRPr lang="de-DE" dirty="0"/>
          </a:p>
          <a:p>
            <a:pPr lvl="1"/>
            <a:endParaRPr lang="de-AT" dirty="0"/>
          </a:p>
          <a:p>
            <a:r>
              <a:rPr lang="de-AT" dirty="0"/>
              <a:t>Loss = </a:t>
            </a:r>
            <a:r>
              <a:rPr lang="de-AT" dirty="0" err="1"/>
              <a:t>vector</a:t>
            </a:r>
            <a:r>
              <a:rPr lang="de-AT" dirty="0"/>
              <a:t>(</a:t>
            </a:r>
            <a:r>
              <a:rPr lang="de-AT" dirty="0" err="1"/>
              <a:t>x,y</a:t>
            </a:r>
            <a:r>
              <a:rPr lang="de-AT" dirty="0"/>
              <a:t>) , </a:t>
            </a:r>
            <a:r>
              <a:rPr lang="de-AT" dirty="0" err="1"/>
              <a:t>size</a:t>
            </a:r>
            <a:r>
              <a:rPr lang="de-AT" dirty="0"/>
              <a:t> </a:t>
            </a:r>
            <a:r>
              <a:rPr lang="de-AT" dirty="0" err="1"/>
              <a:t>nodes</a:t>
            </a:r>
            <a:endParaRPr lang="de-AT" dirty="0"/>
          </a:p>
          <a:p>
            <a:r>
              <a:rPr lang="de-AT" dirty="0"/>
              <a:t>-&gt; Gradient = </a:t>
            </a:r>
            <a:r>
              <a:rPr lang="de-AT" dirty="0" err="1"/>
              <a:t>vector</a:t>
            </a:r>
            <a:r>
              <a:rPr lang="de-AT" dirty="0"/>
              <a:t>(</a:t>
            </a:r>
            <a:r>
              <a:rPr lang="de-AT" dirty="0" err="1"/>
              <a:t>x,y</a:t>
            </a:r>
            <a:r>
              <a:rPr lang="de-AT" dirty="0"/>
              <a:t>) </a:t>
            </a:r>
          </a:p>
          <a:p>
            <a:pPr lvl="1"/>
            <a:r>
              <a:rPr lang="de-AT" dirty="0" err="1"/>
              <a:t>newLoss</a:t>
            </a:r>
            <a:r>
              <a:rPr lang="de-AT" dirty="0"/>
              <a:t> &lt; </a:t>
            </a:r>
            <a:r>
              <a:rPr lang="de-AT" dirty="0" err="1"/>
              <a:t>loss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 switch </a:t>
            </a:r>
            <a:r>
              <a:rPr lang="de-AT" dirty="0" err="1">
                <a:sym typeface="Wingdings" panose="05000000000000000000" pitchFamily="2" charset="2"/>
              </a:rPr>
              <a:t>direction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else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keep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direction</a:t>
            </a:r>
            <a:endParaRPr lang="de-DE" dirty="0"/>
          </a:p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3CA79-C4D4-4DB1-8530-AD7C10B7D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Wiggle</a:t>
            </a:r>
            <a:r>
              <a:rPr lang="de-DE" dirty="0"/>
              <a:t>“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minima</a:t>
            </a:r>
            <a:endParaRPr lang="de-DE" dirty="0"/>
          </a:p>
          <a:p>
            <a:r>
              <a:rPr lang="de-DE" dirty="0"/>
              <a:t>Momentum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Turns out 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IT WORKS!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2DD1E9-678B-44AD-81C6-F264D5099A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2B288-1B5C-4E78-B259-DCEFBAE83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  <p:pic>
        <p:nvPicPr>
          <p:cNvPr id="8" name="Grafik 7" descr="Ein Bild, das Foto, Schild, sitzend, haltend enthält.&#10;&#10;Automatisch generierte Beschreibung">
            <a:extLst>
              <a:ext uri="{FF2B5EF4-FFF2-40B4-BE49-F238E27FC236}">
                <a16:creationId xmlns:a16="http://schemas.microsoft.com/office/drawing/2014/main" id="{CA1EED84-A472-49E2-B551-930D319F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603" y="3286884"/>
            <a:ext cx="520393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9619C-8C2E-4D1F-92B4-AAF5E36A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A3CA79-C4D4-4DB1-8530-AD7C10B7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JavaScript</a:t>
            </a:r>
          </a:p>
          <a:p>
            <a:pPr lvl="1"/>
            <a:r>
              <a:rPr lang="de-AT" dirty="0"/>
              <a:t>Drawing</a:t>
            </a:r>
          </a:p>
          <a:p>
            <a:pPr lvl="1"/>
            <a:r>
              <a:rPr lang="de-AT" dirty="0"/>
              <a:t>Viewing</a:t>
            </a:r>
          </a:p>
          <a:p>
            <a:pPr lvl="1"/>
            <a:r>
              <a:rPr lang="de-AT" dirty="0" err="1"/>
              <a:t>Useriteraction</a:t>
            </a:r>
            <a:endParaRPr lang="de-AT" dirty="0"/>
          </a:p>
          <a:p>
            <a:pPr lvl="1"/>
            <a:endParaRPr lang="de-AT" dirty="0"/>
          </a:p>
          <a:p>
            <a:r>
              <a:rPr lang="de-AT" b="1" dirty="0" err="1"/>
              <a:t>NodeJs</a:t>
            </a:r>
            <a:r>
              <a:rPr lang="de-AT" dirty="0"/>
              <a:t> (Relay)</a:t>
            </a:r>
          </a:p>
          <a:p>
            <a:r>
              <a:rPr lang="de-AT" b="1" dirty="0"/>
              <a:t>Python</a:t>
            </a:r>
            <a:r>
              <a:rPr lang="de-AT" dirty="0"/>
              <a:t> + </a:t>
            </a:r>
            <a:r>
              <a:rPr lang="de-AT" dirty="0" err="1"/>
              <a:t>Numpy</a:t>
            </a:r>
            <a:endParaRPr lang="de-AT" dirty="0"/>
          </a:p>
          <a:p>
            <a:pPr lvl="1"/>
            <a:r>
              <a:rPr lang="de-AT" dirty="0"/>
              <a:t>Data </a:t>
            </a:r>
            <a:r>
              <a:rPr lang="de-AT" dirty="0" err="1"/>
              <a:t>manipulation</a:t>
            </a:r>
            <a:endParaRPr lang="de-AT" dirty="0"/>
          </a:p>
          <a:p>
            <a:pPr lvl="1"/>
            <a:r>
              <a:rPr lang="de-AT" dirty="0"/>
              <a:t>Gradient </a:t>
            </a:r>
            <a:r>
              <a:rPr lang="de-AT" dirty="0" err="1"/>
              <a:t>decent</a:t>
            </a:r>
            <a:endParaRPr lang="de-AT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2DD1E9-678B-44AD-81C6-F264D5099A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52B288-1B5C-4E78-B259-DCEFBAE83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601EC670-1D02-4158-843D-94EFA962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4657427" y="1151164"/>
            <a:ext cx="7128792" cy="497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19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98F6041-22AD-4D86-8D86-72946E6CA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035" y="0"/>
            <a:ext cx="9787923" cy="68151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Markus Peitl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877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98F6041-22AD-4D86-8D86-72946E6CA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146590" y="0"/>
            <a:ext cx="9752813" cy="68151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Markus Peitl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57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98F6041-22AD-4D86-8D86-72946E6CA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0496" y="0"/>
            <a:ext cx="9385001" cy="681513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Markus Peitl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4400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98F6041-22AD-4D86-8D86-72946E6CA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30496" y="133147"/>
            <a:ext cx="9385001" cy="654883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Markus Peitl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2332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757</Words>
  <Application>Microsoft Office PowerPoint</Application>
  <PresentationFormat>Benutzerdefiniert</PresentationFormat>
  <Paragraphs>113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Times New Roman</vt:lpstr>
      <vt:lpstr>Arial</vt:lpstr>
      <vt:lpstr>Blends</vt:lpstr>
      <vt:lpstr>VU Visualisierung 2 (186.833) Structural Fisheye Approximation</vt:lpstr>
      <vt:lpstr>Paper Concept - Structure aware Fisheye View</vt:lpstr>
      <vt:lpstr>Concept</vt:lpstr>
      <vt:lpstr>Implementation – Python + Numpy</vt:lpstr>
      <vt:lpstr>Architecture</vt:lpstr>
      <vt:lpstr>Concept</vt:lpstr>
      <vt:lpstr>Concept</vt:lpstr>
      <vt:lpstr>Concept</vt:lpstr>
      <vt:lpstr>Concept</vt:lpstr>
      <vt:lpstr>wang2019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2020-06-08T20:35:58Z</dcterms:modified>
</cp:coreProperties>
</file>