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64" r:id="rId7"/>
    <p:sldId id="263" r:id="rId8"/>
    <p:sldId id="258" r:id="rId9"/>
    <p:sldId id="261" r:id="rId10"/>
    <p:sldId id="262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5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12FC8-62EF-4019-BC91-6E85A94E7759}" type="datetimeFigureOut">
              <a:rPr lang="de-DE" smtClean="0"/>
              <a:pPr/>
              <a:t>02.11.2010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E126-84B1-45BF-9D55-298D3FB81B8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836712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496" y="830322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496" y="1412776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627784" y="5787261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 smtClean="0">
                <a:latin typeface="Constantia" pitchFamily="18" charset="0"/>
                <a:cs typeface="Aparajita" pitchFamily="34" charset="0"/>
              </a:rPr>
              <a:t>Markus </a:t>
            </a:r>
            <a:r>
              <a:rPr lang="de-DE" sz="2800" dirty="0" err="1" smtClean="0">
                <a:latin typeface="Constantia" pitchFamily="18" charset="0"/>
                <a:cs typeface="Aparajita" pitchFamily="34" charset="0"/>
              </a:rPr>
              <a:t>Voelter</a:t>
            </a:r>
            <a:endParaRPr lang="de-DE" sz="2800" dirty="0" smtClean="0">
              <a:latin typeface="Constantia" pitchFamily="18" charset="0"/>
              <a:cs typeface="Aparajita" pitchFamily="34" charset="0"/>
            </a:endParaRPr>
          </a:p>
          <a:p>
            <a:pPr algn="r"/>
            <a:r>
              <a:rPr lang="de-DE" sz="2800" dirty="0" err="1" smtClean="0">
                <a:latin typeface="Constantia" pitchFamily="18" charset="0"/>
                <a:cs typeface="Aparajita" pitchFamily="34" charset="0"/>
              </a:rPr>
              <a:t>independent</a:t>
            </a:r>
            <a:r>
              <a:rPr lang="de-DE" sz="2800" dirty="0" smtClean="0">
                <a:latin typeface="Constantia" pitchFamily="18" charset="0"/>
                <a:cs typeface="Aparajita" pitchFamily="34" charset="0"/>
              </a:rPr>
              <a:t>/itemis</a:t>
            </a:r>
            <a:endParaRPr lang="de-DE" sz="2800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5450" y="2420888"/>
            <a:ext cx="620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Constantia" pitchFamily="18" charset="0"/>
              </a:rPr>
              <a:t>http://code.google.com/a/eclipselabs.org/p/xtext-typesystem/</a:t>
            </a:r>
            <a:endParaRPr lang="de-DE" sz="1600" b="1" dirty="0"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8194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5796136" y="4005064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5076056" y="2492896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2" name="Gruppieren 69"/>
          <p:cNvGrpSpPr/>
          <p:nvPr/>
        </p:nvGrpSpPr>
        <p:grpSpPr>
          <a:xfrm>
            <a:off x="4788024" y="4325034"/>
            <a:ext cx="496105" cy="400110"/>
            <a:chOff x="7308304" y="3628807"/>
            <a:chExt cx="496105" cy="400110"/>
          </a:xfrm>
        </p:grpSpPr>
        <p:sp>
          <p:nvSpPr>
            <p:cNvPr id="71" name="Gleichschenkliges Dreieck 70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ieren 72"/>
          <p:cNvGrpSpPr/>
          <p:nvPr/>
        </p:nvGrpSpPr>
        <p:grpSpPr>
          <a:xfrm>
            <a:off x="5516055" y="4221088"/>
            <a:ext cx="496105" cy="400110"/>
            <a:chOff x="7308304" y="3628807"/>
            <a:chExt cx="496105" cy="400110"/>
          </a:xfrm>
        </p:grpSpPr>
        <p:sp>
          <p:nvSpPr>
            <p:cNvPr id="74" name="Gleichschenkliges Dreieck 73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pieren 77"/>
          <p:cNvGrpSpPr/>
          <p:nvPr/>
        </p:nvGrpSpPr>
        <p:grpSpPr>
          <a:xfrm>
            <a:off x="5796136" y="5261138"/>
            <a:ext cx="496105" cy="400110"/>
            <a:chOff x="7308304" y="3628807"/>
            <a:chExt cx="496105" cy="400110"/>
          </a:xfrm>
        </p:grpSpPr>
        <p:sp>
          <p:nvSpPr>
            <p:cNvPr id="79" name="Gleichschenkliges Dreieck 78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pieren 80"/>
          <p:cNvGrpSpPr/>
          <p:nvPr/>
        </p:nvGrpSpPr>
        <p:grpSpPr>
          <a:xfrm>
            <a:off x="3995936" y="3212976"/>
            <a:ext cx="496105" cy="400110"/>
            <a:chOff x="7308304" y="3628807"/>
            <a:chExt cx="496105" cy="400110"/>
          </a:xfrm>
        </p:grpSpPr>
        <p:sp>
          <p:nvSpPr>
            <p:cNvPr id="82" name="Gleichschenkliges Dreieck 81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pieren 83"/>
          <p:cNvGrpSpPr/>
          <p:nvPr/>
        </p:nvGrpSpPr>
        <p:grpSpPr>
          <a:xfrm>
            <a:off x="4716016" y="3140968"/>
            <a:ext cx="496105" cy="400110"/>
            <a:chOff x="7308304" y="3628807"/>
            <a:chExt cx="496105" cy="400110"/>
          </a:xfrm>
        </p:grpSpPr>
        <p:sp>
          <p:nvSpPr>
            <p:cNvPr id="85" name="Gleichschenkliges Dreieck 84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86"/>
          <p:cNvGrpSpPr/>
          <p:nvPr/>
        </p:nvGrpSpPr>
        <p:grpSpPr>
          <a:xfrm>
            <a:off x="3643847" y="2164794"/>
            <a:ext cx="496105" cy="400110"/>
            <a:chOff x="7308304" y="3628807"/>
            <a:chExt cx="496105" cy="400110"/>
          </a:xfrm>
        </p:grpSpPr>
        <p:sp>
          <p:nvSpPr>
            <p:cNvPr id="88" name="Gleichschenkliges Dreieck 87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en 89"/>
          <p:cNvGrpSpPr/>
          <p:nvPr/>
        </p:nvGrpSpPr>
        <p:grpSpPr>
          <a:xfrm>
            <a:off x="2771800" y="2132856"/>
            <a:ext cx="496105" cy="400110"/>
            <a:chOff x="7308304" y="3628807"/>
            <a:chExt cx="496105" cy="400110"/>
          </a:xfrm>
        </p:grpSpPr>
        <p:sp>
          <p:nvSpPr>
            <p:cNvPr id="91" name="Gleichschenkliges Dreieck 90"/>
            <p:cNvSpPr/>
            <p:nvPr/>
          </p:nvSpPr>
          <p:spPr>
            <a:xfrm>
              <a:off x="7308304" y="3645024"/>
              <a:ext cx="399187" cy="302839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7372361" y="3628807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>
                  <a:solidFill>
                    <a:schemeClr val="bg1"/>
                  </a:solidFill>
                </a:rPr>
                <a:t>!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Pfeil nach links und rechts 99"/>
          <p:cNvSpPr/>
          <p:nvPr/>
        </p:nvSpPr>
        <p:spPr>
          <a:xfrm>
            <a:off x="3131840" y="2132856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Pfeil nach links und rechts 100"/>
          <p:cNvSpPr/>
          <p:nvPr/>
        </p:nvSpPr>
        <p:spPr>
          <a:xfrm>
            <a:off x="4283968" y="3140968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Pfeil nach links und rechts 101"/>
          <p:cNvSpPr/>
          <p:nvPr/>
        </p:nvSpPr>
        <p:spPr>
          <a:xfrm>
            <a:off x="5076056" y="4221088"/>
            <a:ext cx="504056" cy="34061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5279" y="4459759"/>
            <a:ext cx="1798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onstantia" pitchFamily="18" charset="0"/>
                <a:cs typeface="Aparajita" pitchFamily="34" charset="0"/>
              </a:rPr>
              <a:t>Demo</a:t>
            </a:r>
            <a:endParaRPr lang="de-DE" sz="4400" b="1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2701369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5496" y="2694979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96" y="3277433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2701369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5496" y="2694979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96" y="3277433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7504" y="4437112"/>
            <a:ext cx="79737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latin typeface="Constantia" pitchFamily="18" charset="0"/>
              </a:rPr>
              <a:t>Editor:</a:t>
            </a:r>
            <a:r>
              <a:rPr lang="de-DE" sz="2400" dirty="0" smtClean="0">
                <a:latin typeface="Constantia" pitchFamily="18" charset="0"/>
              </a:rPr>
              <a:t>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 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popup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to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show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type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information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               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use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type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information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in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scopes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  <a:p>
            <a:r>
              <a:rPr lang="de-DE" sz="2400" b="1" dirty="0" err="1" smtClean="0">
                <a:latin typeface="Constantia" pitchFamily="18" charset="0"/>
              </a:rPr>
              <a:t>Debug</a:t>
            </a:r>
            <a:r>
              <a:rPr lang="de-DE" sz="2400" b="1" dirty="0" smtClean="0">
                <a:latin typeface="Constantia" pitchFamily="18" charset="0"/>
              </a:rPr>
              <a:t>:</a:t>
            </a:r>
            <a:r>
              <a:rPr lang="de-DE" sz="2400" dirty="0" smtClean="0">
                <a:latin typeface="Constantia" pitchFamily="18" charset="0"/>
              </a:rPr>
              <a:t>  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trace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to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help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understand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how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type was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calculated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  <a:p>
            <a:r>
              <a:rPr lang="de-DE" sz="2400" b="1" dirty="0" err="1" smtClean="0">
                <a:latin typeface="Constantia" pitchFamily="18" charset="0"/>
              </a:rPr>
              <a:t>Testing</a:t>
            </a:r>
            <a:r>
              <a:rPr lang="de-DE" sz="2400" b="1" dirty="0" smtClean="0">
                <a:latin typeface="Constantia" pitchFamily="18" charset="0"/>
              </a:rPr>
              <a:t>:</a:t>
            </a:r>
            <a:r>
              <a:rPr lang="de-DE" sz="2400" dirty="0" smtClean="0">
                <a:latin typeface="Constantia" pitchFamily="18" charset="0"/>
              </a:rPr>
              <a:t> 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internal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Java DSL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for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testing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the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typesystem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rules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  <a:p>
            <a:r>
              <a:rPr lang="de-DE" sz="2400" b="1" dirty="0" err="1" smtClean="0">
                <a:latin typeface="Constantia" pitchFamily="18" charset="0"/>
              </a:rPr>
              <a:t>Docs</a:t>
            </a:r>
            <a:r>
              <a:rPr lang="de-DE" sz="2400" b="1" dirty="0" smtClean="0">
                <a:latin typeface="Constantia" pitchFamily="18" charset="0"/>
              </a:rPr>
              <a:t>: </a:t>
            </a:r>
            <a:r>
              <a:rPr lang="de-DE" sz="2400" dirty="0" smtClean="0">
                <a:latin typeface="Constantia" pitchFamily="18" charset="0"/>
              </a:rPr>
              <a:t>     </a:t>
            </a: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22-page </a:t>
            </a:r>
            <a:r>
              <a:rPr lang="de-DE" sz="2400" dirty="0" err="1" smtClean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rPr>
              <a:t>tutorial</a:t>
            </a:r>
            <a:endParaRPr lang="de-DE" sz="2400" dirty="0" smtClean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  <a:p>
            <a:endParaRPr lang="de-DE" sz="2400" dirty="0">
              <a:solidFill>
                <a:schemeClr val="bg1">
                  <a:lumMod val="50000"/>
                </a:schemeClr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3810339" y="332656"/>
            <a:ext cx="3137925" cy="23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" name="Textfeld 120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6372200" y="198884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check </a:t>
            </a:r>
            <a:r>
              <a:rPr lang="de-DE" sz="2400" b="1" dirty="0" err="1" smtClean="0">
                <a:solidFill>
                  <a:srgbClr val="FF0000"/>
                </a:solidFill>
              </a:rPr>
              <a:t>types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5496" y="2642136"/>
            <a:ext cx="1959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5450" y="5919663"/>
            <a:ext cx="843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latin typeface="Constantia" pitchFamily="18" charset="0"/>
              </a:rPr>
              <a:t>http://code.google.com/a/eclipselabs.org/p/xtext-typesystem/</a:t>
            </a:r>
            <a:endParaRPr lang="de-DE" sz="2400" dirty="0"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5279" y="5301208"/>
            <a:ext cx="1734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onstantia" pitchFamily="18" charset="0"/>
                <a:cs typeface="Aparajita" pitchFamily="34" charset="0"/>
              </a:rPr>
              <a:t>Try </a:t>
            </a:r>
            <a:r>
              <a:rPr lang="de-DE" sz="4400" b="1" dirty="0" err="1" smtClean="0">
                <a:latin typeface="Constantia" pitchFamily="18" charset="0"/>
                <a:cs typeface="Aparajita" pitchFamily="34" charset="0"/>
              </a:rPr>
              <a:t>it</a:t>
            </a:r>
            <a:r>
              <a:rPr lang="de-DE" sz="4400" b="1" dirty="0">
                <a:latin typeface="Constantia" pitchFamily="18" charset="0"/>
                <a:cs typeface="Aparajita" pitchFamily="34" charset="0"/>
              </a:rPr>
              <a:t>:</a:t>
            </a:r>
          </a:p>
        </p:txBody>
      </p:sp>
      <p:sp>
        <p:nvSpPr>
          <p:cNvPr id="17" name="Rechteck 16"/>
          <p:cNvSpPr/>
          <p:nvPr/>
        </p:nvSpPr>
        <p:spPr>
          <a:xfrm>
            <a:off x="0" y="2701369"/>
            <a:ext cx="9144000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5496" y="2694979"/>
            <a:ext cx="14860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Xtext</a:t>
            </a:r>
            <a: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/>
            </a:r>
            <a:br>
              <a:rPr lang="de-DE" sz="44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</a:br>
            <a:endParaRPr lang="de-DE" sz="44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496" y="3277433"/>
            <a:ext cx="9108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Typesystem</a:t>
            </a:r>
            <a:r>
              <a:rPr lang="de-DE" sz="6000" dirty="0" smtClean="0">
                <a:solidFill>
                  <a:schemeClr val="bg1"/>
                </a:solidFill>
                <a:latin typeface="Constantia" pitchFamily="18" charset="0"/>
                <a:cs typeface="Aparajita" pitchFamily="34" charset="0"/>
              </a:rPr>
              <a:t> Framework</a:t>
            </a:r>
            <a:endParaRPr lang="de-DE" sz="6000" dirty="0">
              <a:solidFill>
                <a:schemeClr val="bg1"/>
              </a:solidFill>
              <a:latin typeface="Constantia" pitchFamily="18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88024" y="4077072"/>
            <a:ext cx="3384376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827584" y="1351796"/>
            <a:ext cx="6264696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In computer science, a type system may be defined as a tractable syntactic framework for classifying phrases according to the kinds of values they compute. </a:t>
            </a:r>
          </a:p>
          <a:p>
            <a:pPr algn="just"/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A type system associates types with each computed value. By examining the flow of these values, a type system attempts to prove that no type errors can occur. </a:t>
            </a:r>
          </a:p>
          <a:p>
            <a:pPr algn="just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 type system in question determines what constitutes a type error, but a type system generally seeks to guarantee that operations expecting a certain kind of value are not used with values for which that operation makes no sense.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7584" y="86865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tantia" pitchFamily="18" charset="0"/>
                <a:cs typeface="Aparajita" pitchFamily="34" charset="0"/>
              </a:rPr>
              <a:t>Typesystem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 (from Wikipedia)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88024" y="4077072"/>
            <a:ext cx="3384376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827584" y="1351796"/>
            <a:ext cx="6264696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In computer science, a type system may be defined as a tractable syntactic framework for classifying phrases according to the kinds of values they compute. </a:t>
            </a:r>
          </a:p>
          <a:p>
            <a:pPr algn="just"/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A type system 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associates types with each computed value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. By examining the flow of these values, a type system attempts to prove that no type errors can occur. </a:t>
            </a:r>
          </a:p>
          <a:p>
            <a:pPr algn="just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 type system in question determines what constitutes a type error, but a type system generally seeks to guarantee that operations expecting a certain kind of value are not used with values for which that operation makes no sense.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7584" y="86865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tantia" pitchFamily="18" charset="0"/>
                <a:cs typeface="Aparajita" pitchFamily="34" charset="0"/>
              </a:rPr>
              <a:t>Typesystem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 (from Wikipedia)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788024" y="4077072"/>
            <a:ext cx="3384376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feld 9"/>
          <p:cNvSpPr txBox="1"/>
          <p:nvPr/>
        </p:nvSpPr>
        <p:spPr>
          <a:xfrm>
            <a:off x="827584" y="1351796"/>
            <a:ext cx="6264696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In computer science, a type system may be defined as a tractable syntactic framework for classifying phrases according to the kinds of values they compute. </a:t>
            </a:r>
          </a:p>
          <a:p>
            <a:pPr algn="just"/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A type system 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associates types with each computed value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. By examining the flow of these values, a type system attempts to prove that no type errors can occur. </a:t>
            </a:r>
          </a:p>
          <a:p>
            <a:pPr algn="just"/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onstantia" pitchFamily="18" charset="0"/>
              <a:cs typeface="Aparajita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The type system in question 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determines what constitutes a type error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Aparajita" pitchFamily="34" charset="0"/>
              </a:rPr>
              <a:t>, but a type system generally seeks to guarantee that operations expecting a certain kind of value are not used with values for which that operation makes no sense.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27584" y="868650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nstantia" pitchFamily="18" charset="0"/>
                <a:cs typeface="Aparajita" pitchFamily="34" charset="0"/>
              </a:rPr>
              <a:t>Typesystem</a:t>
            </a:r>
            <a:r>
              <a:rPr lang="en-US" sz="2000" b="1" dirty="0" smtClean="0">
                <a:latin typeface="Constantia" pitchFamily="18" charset="0"/>
                <a:cs typeface="Aparajita" pitchFamily="34" charset="0"/>
              </a:rPr>
              <a:t> (from Wikipedia)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25602" name="Formel" r:id="rId3" imgW="1371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10242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9218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4099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>
            <a:endCxn id="52" idx="0"/>
          </p:cNvCxnSpPr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kt 15"/>
          <p:cNvGraphicFramePr>
            <a:graphicFrameLocks noChangeAspect="1"/>
          </p:cNvGraphicFramePr>
          <p:nvPr/>
        </p:nvGraphicFramePr>
        <p:xfrm>
          <a:off x="539552" y="331564"/>
          <a:ext cx="2592387" cy="865188"/>
        </p:xfrm>
        <a:graphic>
          <a:graphicData uri="http://schemas.openxmlformats.org/presentationml/2006/ole">
            <p:oleObj spid="_x0000_s7170" name="Formel" r:id="rId3" imgW="1371600" imgH="457200" progId="Equation.3">
              <p:embed/>
            </p:oleObj>
          </a:graphicData>
        </a:graphic>
      </p:graphicFrame>
      <p:sp>
        <p:nvSpPr>
          <p:cNvPr id="17" name="Rechteck 16"/>
          <p:cNvSpPr/>
          <p:nvPr/>
        </p:nvSpPr>
        <p:spPr>
          <a:xfrm>
            <a:off x="590224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x: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20" name="Gerade Verbindung mit Pfeil 19"/>
          <p:cNvCxnSpPr>
            <a:stCxn id="17" idx="2"/>
            <a:endCxn id="18" idx="0"/>
          </p:cNvCxnSpPr>
          <p:nvPr/>
        </p:nvCxnSpPr>
        <p:spPr>
          <a:xfrm rot="5400000">
            <a:off x="829304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115616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534440" y="1628800"/>
            <a:ext cx="1053117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y: </a:t>
            </a:r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Calc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411760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IntType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1" name="Gerade Verbindung mit Pfeil 30"/>
          <p:cNvCxnSpPr>
            <a:stCxn id="29" idx="2"/>
            <a:endCxn id="30" idx="0"/>
          </p:cNvCxnSpPr>
          <p:nvPr/>
        </p:nvCxnSpPr>
        <p:spPr>
          <a:xfrm rot="5400000">
            <a:off x="2773520" y="2347161"/>
            <a:ext cx="573792" cy="11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9832" y="2326863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Constantia" pitchFamily="18" charset="0"/>
              </a:rPr>
              <a:t>type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995936" y="263464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Plus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35" name="Gerade Verbindung mit Pfeil 34"/>
          <p:cNvCxnSpPr>
            <a:stCxn id="29" idx="2"/>
            <a:endCxn id="34" idx="0"/>
          </p:cNvCxnSpPr>
          <p:nvPr/>
        </p:nvCxnSpPr>
        <p:spPr>
          <a:xfrm rot="16200000" flipH="1">
            <a:off x="3565607" y="1556239"/>
            <a:ext cx="573792" cy="158300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597418" y="2346608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203848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1" name="Gerade Verbindung mit Pfeil 40"/>
          <p:cNvCxnSpPr>
            <a:stCxn id="34" idx="2"/>
            <a:endCxn id="40" idx="0"/>
          </p:cNvCxnSpPr>
          <p:nvPr/>
        </p:nvCxnSpPr>
        <p:spPr>
          <a:xfrm rot="5400000">
            <a:off x="3923928" y="299468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3517298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4716016" y="371476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  <a:latin typeface="Constantia" pitchFamily="18" charset="0"/>
              </a:rPr>
              <a:t>Multi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47" name="Gerade Verbindung mit Pfeil 46"/>
          <p:cNvCxnSpPr>
            <a:stCxn id="34" idx="2"/>
            <a:endCxn id="46" idx="0"/>
          </p:cNvCxnSpPr>
          <p:nvPr/>
        </p:nvCxnSpPr>
        <p:spPr>
          <a:xfrm rot="16200000" flipH="1">
            <a:off x="4680012" y="303068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292080" y="335472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923928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IntConst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 rot="5400000">
            <a:off x="4644008" y="4074800"/>
            <a:ext cx="648072" cy="7920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237378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left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5436096" y="4794880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Sqrt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6" name="Gerade Verbindung mit Pfeil 55"/>
          <p:cNvCxnSpPr>
            <a:endCxn id="55" idx="0"/>
          </p:cNvCxnSpPr>
          <p:nvPr/>
        </p:nvCxnSpPr>
        <p:spPr>
          <a:xfrm rot="16200000" flipH="1">
            <a:off x="5400092" y="4110804"/>
            <a:ext cx="648072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12160" y="4434840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right</a:t>
            </a:r>
            <a:endParaRPr lang="de-DE" sz="1400" dirty="0">
              <a:latin typeface="Constantia" pitchFamily="18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436096" y="5805264"/>
            <a:ext cx="1296144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Constantia" pitchFamily="18" charset="0"/>
              </a:rPr>
              <a:t>VarRef</a:t>
            </a:r>
            <a:endParaRPr lang="de-DE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cxnSp>
        <p:nvCxnSpPr>
          <p:cNvPr id="59" name="Gerade Verbindung mit Pfeil 58"/>
          <p:cNvCxnSpPr>
            <a:stCxn id="55" idx="2"/>
            <a:endCxn id="58" idx="0"/>
          </p:cNvCxnSpPr>
          <p:nvPr/>
        </p:nvCxnSpPr>
        <p:spPr>
          <a:xfrm rot="5400000">
            <a:off x="5795000" y="5516096"/>
            <a:ext cx="57833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084168" y="5517232"/>
            <a:ext cx="69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nstantia" pitchFamily="18" charset="0"/>
              </a:rPr>
              <a:t>expr</a:t>
            </a:r>
            <a:endParaRPr lang="de-DE" sz="1400" dirty="0">
              <a:latin typeface="Constantia" pitchFamily="18" charset="0"/>
            </a:endParaRPr>
          </a:p>
        </p:txBody>
      </p:sp>
      <p:cxnSp>
        <p:nvCxnSpPr>
          <p:cNvPr id="67" name="Gerade Verbindung mit Pfeil 66"/>
          <p:cNvCxnSpPr>
            <a:endCxn id="17" idx="1"/>
          </p:cNvCxnSpPr>
          <p:nvPr/>
        </p:nvCxnSpPr>
        <p:spPr>
          <a:xfrm>
            <a:off x="323528" y="1844824"/>
            <a:ext cx="26669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58" idx="1"/>
          </p:cNvCxnSpPr>
          <p:nvPr/>
        </p:nvCxnSpPr>
        <p:spPr>
          <a:xfrm rot="10800000">
            <a:off x="323528" y="6021288"/>
            <a:ext cx="511256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rot="5400000">
            <a:off x="-1764704" y="3933056"/>
            <a:ext cx="41764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15476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0" name="Ellipse 129"/>
          <p:cNvSpPr/>
          <p:nvPr/>
        </p:nvSpPr>
        <p:spPr>
          <a:xfrm>
            <a:off x="2771800" y="393305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3491880" y="5013176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2" name="Ellipse 131"/>
          <p:cNvSpPr/>
          <p:nvPr/>
        </p:nvSpPr>
        <p:spPr>
          <a:xfrm>
            <a:off x="6516216" y="4653136"/>
            <a:ext cx="1008112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3347864" y="2924944"/>
            <a:ext cx="576064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4" name="Ellipse 133"/>
          <p:cNvSpPr/>
          <p:nvPr/>
        </p:nvSpPr>
        <p:spPr>
          <a:xfrm>
            <a:off x="1403648" y="1916832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5" name="Ellipse 134"/>
          <p:cNvSpPr/>
          <p:nvPr/>
        </p:nvSpPr>
        <p:spPr>
          <a:xfrm>
            <a:off x="6516216" y="6093296"/>
            <a:ext cx="576064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int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5796136" y="4005064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5076056" y="2492896"/>
            <a:ext cx="1008112" cy="288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double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6372200" y="375047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declare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de-DE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6372200" y="864973"/>
            <a:ext cx="175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derive</a:t>
            </a:r>
            <a:r>
              <a:rPr lang="de-DE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</a:t>
            </a:r>
            <a:endParaRPr lang="de-DE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6372200" y="1354899"/>
            <a:ext cx="250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  <a:r>
              <a:rPr lang="de-DE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</a:t>
            </a:r>
            <a:endParaRPr lang="de-DE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7000356" y="1722294"/>
            <a:ext cx="1676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(type </a:t>
            </a:r>
            <a:r>
              <a:rPr lang="de-DE" sz="16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hierarchies</a:t>
            </a:r>
            <a:r>
              <a:rPr lang="de-DE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de-DE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Bildschirmpräsentation (4:3)</PresentationFormat>
  <Paragraphs>192</Paragraphs>
  <Slides>13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Larissa-Design</vt:lpstr>
      <vt:lpstr>Formel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Markus</dc:creator>
  <cp:lastModifiedBy>Markus</cp:lastModifiedBy>
  <cp:revision>11</cp:revision>
  <dcterms:created xsi:type="dcterms:W3CDTF">2010-10-20T04:08:35Z</dcterms:created>
  <dcterms:modified xsi:type="dcterms:W3CDTF">2010-11-02T16:05:49Z</dcterms:modified>
</cp:coreProperties>
</file>