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4" r:id="rId4"/>
    <p:sldId id="265" r:id="rId5"/>
    <p:sldId id="276" r:id="rId6"/>
    <p:sldId id="266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87" r:id="rId18"/>
    <p:sldId id="290" r:id="rId19"/>
    <p:sldId id="291" r:id="rId20"/>
    <p:sldId id="292" r:id="rId21"/>
    <p:sldId id="293" r:id="rId22"/>
    <p:sldId id="294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691887-8AAC-41C1-8940-683E45FAF808}" type="datetimeFigureOut">
              <a:rPr lang="es-ES" smtClean="0"/>
              <a:pPr/>
              <a:t>24/09/2022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3E702C-224E-449C-86D9-EE538EF263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Introduction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Unit</a:t>
            </a:r>
            <a:r>
              <a:rPr lang="es-ES" dirty="0"/>
              <a:t>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of </a:t>
            </a:r>
            <a:r>
              <a:rPr lang="es-ES" dirty="0" err="1"/>
              <a:t>shakespeare</a:t>
            </a:r>
            <a:r>
              <a:rPr lang="es-ES" dirty="0"/>
              <a:t>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200" i="1" dirty="0"/>
          </a:p>
          <a:p>
            <a:pPr>
              <a:buNone/>
            </a:pPr>
            <a:r>
              <a:rPr lang="en-US" sz="2200" i="1" dirty="0"/>
              <a:t>	</a:t>
            </a:r>
            <a:r>
              <a:rPr lang="en-US" sz="2200" dirty="0"/>
              <a:t>Is it thy will, thy image should keep open</a:t>
            </a:r>
            <a:br>
              <a:rPr lang="en-US" sz="2200" dirty="0"/>
            </a:br>
            <a:r>
              <a:rPr lang="en-US" sz="2200" dirty="0"/>
              <a:t>My heavy eyelids to the weary night?</a:t>
            </a:r>
            <a:br>
              <a:rPr lang="en-US" sz="2200" dirty="0"/>
            </a:br>
            <a:r>
              <a:rPr lang="en-US" sz="2200" dirty="0"/>
              <a:t>Dost thou desire my slumbers should be broken,</a:t>
            </a:r>
            <a:br>
              <a:rPr lang="en-US" sz="2200" dirty="0"/>
            </a:br>
            <a:r>
              <a:rPr lang="en-US" sz="2200" dirty="0"/>
              <a:t>While shadows like to thee do mock my sight?</a:t>
            </a:r>
            <a:br>
              <a:rPr lang="en-US" sz="2200" dirty="0"/>
            </a:br>
            <a:r>
              <a:rPr lang="en-US" sz="2200" dirty="0"/>
              <a:t>Is it thy spirit that thou </a:t>
            </a:r>
            <a:r>
              <a:rPr lang="en-US" sz="2200" dirty="0" err="1"/>
              <a:t>send'st</a:t>
            </a:r>
            <a:r>
              <a:rPr lang="en-US" sz="2200" dirty="0"/>
              <a:t> from thee</a:t>
            </a:r>
            <a:br>
              <a:rPr lang="en-US" sz="2200" dirty="0"/>
            </a:br>
            <a:r>
              <a:rPr lang="en-US" sz="2200" dirty="0"/>
              <a:t>So far from home into my deeds to pry,</a:t>
            </a:r>
            <a:br>
              <a:rPr lang="en-US" sz="2200" dirty="0"/>
            </a:br>
            <a:r>
              <a:rPr lang="en-US" sz="2200" dirty="0"/>
              <a:t>To find out shames and idle hours in me,</a:t>
            </a:r>
            <a:br>
              <a:rPr lang="en-US" sz="2200" dirty="0"/>
            </a:br>
            <a:r>
              <a:rPr lang="en-US" sz="2200" dirty="0"/>
              <a:t>The scope and tenor of thy jealousy?</a:t>
            </a:r>
            <a:br>
              <a:rPr lang="en-US" sz="2200" dirty="0"/>
            </a:br>
            <a:r>
              <a:rPr lang="en-US" sz="2200" dirty="0"/>
              <a:t>O, no! thy love, though much, is not so great:</a:t>
            </a:r>
            <a:br>
              <a:rPr lang="en-US" sz="2200" dirty="0"/>
            </a:br>
            <a:r>
              <a:rPr lang="en-US" sz="2200" dirty="0"/>
              <a:t>It is my love that keeps mine eye awake:</a:t>
            </a:r>
            <a:br>
              <a:rPr lang="en-US" sz="2200" dirty="0"/>
            </a:br>
            <a:r>
              <a:rPr lang="en-US" sz="2200" dirty="0"/>
              <a:t>Mine own true love that doth my rest defeat,</a:t>
            </a:r>
            <a:br>
              <a:rPr lang="en-US" sz="2200" dirty="0"/>
            </a:br>
            <a:r>
              <a:rPr lang="en-US" sz="2200" dirty="0"/>
              <a:t>To play the watchman ever for thy sake:</a:t>
            </a:r>
            <a:br>
              <a:rPr lang="en-US" sz="2200" dirty="0"/>
            </a:br>
            <a:r>
              <a:rPr lang="en-US" sz="2200" dirty="0"/>
              <a:t>For thee watch I, whilst thou dost wake elsewhere,</a:t>
            </a:r>
            <a:br>
              <a:rPr lang="en-US" sz="2200" dirty="0"/>
            </a:br>
            <a:r>
              <a:rPr lang="en-US" sz="2200" dirty="0"/>
              <a:t> From me far off, with others all too near.</a:t>
            </a:r>
            <a:endParaRPr lang="es-ES" sz="2200" dirty="0"/>
          </a:p>
          <a:p>
            <a:pPr>
              <a:buNone/>
            </a:pPr>
            <a:r>
              <a:rPr lang="en-US" sz="2200" dirty="0"/>
              <a:t> </a:t>
            </a:r>
            <a:endParaRPr lang="es-ES" sz="2200" dirty="0"/>
          </a:p>
          <a:p>
            <a:pPr>
              <a:buNone/>
            </a:pPr>
            <a:r>
              <a:rPr lang="en-US" sz="2200" dirty="0"/>
              <a:t>(1609, William Shakespeare, Sonnet 61)</a:t>
            </a:r>
            <a:endParaRPr lang="es-ES" sz="2200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Variation</a:t>
            </a:r>
            <a:r>
              <a:rPr lang="es-ES" dirty="0"/>
              <a:t> and </a:t>
            </a:r>
            <a:r>
              <a:rPr lang="es-ES" dirty="0" err="1"/>
              <a:t>change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Languages</a:t>
            </a:r>
            <a:r>
              <a:rPr lang="es-ES" dirty="0"/>
              <a:t> are in a </a:t>
            </a:r>
            <a:r>
              <a:rPr lang="es-ES" dirty="0" err="1"/>
              <a:t>constant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of flux</a:t>
            </a:r>
          </a:p>
          <a:p>
            <a:endParaRPr lang="es-ES" dirty="0"/>
          </a:p>
          <a:p>
            <a:r>
              <a:rPr lang="es-ES" dirty="0" err="1"/>
              <a:t>Variation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inherent</a:t>
            </a:r>
            <a:r>
              <a:rPr lang="es-ES" dirty="0"/>
              <a:t> in </a:t>
            </a:r>
            <a:r>
              <a:rPr lang="es-ES" dirty="0" err="1"/>
              <a:t>languages</a:t>
            </a:r>
            <a:endParaRPr lang="es-ES" dirty="0"/>
          </a:p>
          <a:p>
            <a:endParaRPr lang="es-ES" dirty="0"/>
          </a:p>
          <a:p>
            <a:pPr lvl="1"/>
            <a:r>
              <a:rPr lang="es-ES" dirty="0"/>
              <a:t>Regional</a:t>
            </a:r>
          </a:p>
          <a:p>
            <a:pPr lvl="1"/>
            <a:r>
              <a:rPr lang="es-ES" dirty="0"/>
              <a:t>Social</a:t>
            </a:r>
          </a:p>
          <a:p>
            <a:pPr lvl="1"/>
            <a:r>
              <a:rPr lang="es-ES" dirty="0"/>
              <a:t>Personal</a:t>
            </a:r>
          </a:p>
          <a:p>
            <a:pPr lvl="1"/>
            <a:r>
              <a:rPr lang="es-ES" dirty="0"/>
              <a:t>Temporal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57430"/>
            <a:ext cx="5935934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Sources</a:t>
            </a:r>
            <a:r>
              <a:rPr lang="es-ES" dirty="0"/>
              <a:t> of </a:t>
            </a:r>
            <a:r>
              <a:rPr lang="es-ES" dirty="0" err="1"/>
              <a:t>variation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Differences</a:t>
            </a:r>
            <a:r>
              <a:rPr lang="es-ES" dirty="0"/>
              <a:t> in </a:t>
            </a:r>
            <a:r>
              <a:rPr lang="es-ES" dirty="0" err="1"/>
              <a:t>production</a:t>
            </a:r>
            <a:endParaRPr lang="es-ES" dirty="0"/>
          </a:p>
          <a:p>
            <a:r>
              <a:rPr lang="es-ES" dirty="0" err="1"/>
              <a:t>Imitation</a:t>
            </a:r>
            <a:r>
              <a:rPr lang="es-ES" dirty="0"/>
              <a:t>/</a:t>
            </a:r>
            <a:r>
              <a:rPr lang="es-ES" dirty="0" err="1"/>
              <a:t>accommodation</a:t>
            </a:r>
            <a:endParaRPr lang="es-ES" dirty="0"/>
          </a:p>
          <a:p>
            <a:r>
              <a:rPr lang="es-ES" dirty="0" err="1"/>
              <a:t>Analogy</a:t>
            </a:r>
            <a:endParaRPr lang="es-ES" dirty="0"/>
          </a:p>
          <a:p>
            <a:r>
              <a:rPr lang="es-ES" dirty="0" err="1"/>
              <a:t>Differences</a:t>
            </a:r>
            <a:r>
              <a:rPr lang="es-ES" dirty="0"/>
              <a:t> in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acquisition</a:t>
            </a:r>
            <a:endParaRPr lang="es-ES" dirty="0"/>
          </a:p>
          <a:p>
            <a:r>
              <a:rPr lang="es-ES" dirty="0" err="1"/>
              <a:t>Contact</a:t>
            </a:r>
            <a:endParaRPr lang="es-ES" dirty="0"/>
          </a:p>
          <a:p>
            <a:r>
              <a:rPr lang="es-ES" dirty="0"/>
              <a:t>‘</a:t>
            </a:r>
            <a:r>
              <a:rPr lang="es-ES" dirty="0" err="1"/>
              <a:t>Playfulness</a:t>
            </a:r>
            <a:r>
              <a:rPr lang="es-ES" dirty="0"/>
              <a:t>’</a:t>
            </a:r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Variation</a:t>
            </a:r>
            <a:r>
              <a:rPr lang="es-ES" dirty="0"/>
              <a:t> and </a:t>
            </a:r>
            <a:r>
              <a:rPr lang="es-ES" dirty="0" err="1"/>
              <a:t>change</a:t>
            </a:r>
            <a:r>
              <a:rPr lang="es-ES" dirty="0"/>
              <a:t>: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sides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coin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	</a:t>
            </a:r>
          </a:p>
          <a:p>
            <a:pPr>
              <a:buNone/>
            </a:pPr>
            <a:r>
              <a:rPr lang="en-US" sz="2000" dirty="0"/>
              <a:t>	[Language] change is, for want of a better phrase, quite 'messy' indeed. […] This means that </a:t>
            </a:r>
            <a:r>
              <a:rPr lang="en-US" sz="2000" dirty="0">
                <a:solidFill>
                  <a:srgbClr val="FF0000"/>
                </a:solidFill>
              </a:rPr>
              <a:t>change contributes to synchronic variation in a language system -old and new, and new and new variants may co-exist at any one time in a speech community</a:t>
            </a:r>
            <a:r>
              <a:rPr lang="en-US" sz="2000" dirty="0"/>
              <a:t>. It also has </a:t>
            </a:r>
            <a:r>
              <a:rPr lang="en-US" sz="2000" dirty="0">
                <a:solidFill>
                  <a:srgbClr val="0070C0"/>
                </a:solidFill>
              </a:rPr>
              <a:t>diachronic effect -as some variants become dominant and are retained and others are lost, the 'linguistic character' of the language [...] also changes</a:t>
            </a:r>
            <a:r>
              <a:rPr lang="en-US" sz="2000" dirty="0"/>
              <a:t>. (Singh 2005: 35-36)</a:t>
            </a:r>
            <a:endParaRPr lang="es-ES" sz="2000" dirty="0"/>
          </a:p>
          <a:p>
            <a:endParaRPr lang="es-ES" dirty="0"/>
          </a:p>
          <a:p>
            <a:r>
              <a:rPr lang="es-ES" i="1" dirty="0"/>
              <a:t>-(e)</a:t>
            </a:r>
            <a:r>
              <a:rPr lang="es-ES" i="1" dirty="0" err="1"/>
              <a:t>th</a:t>
            </a:r>
            <a:r>
              <a:rPr lang="es-ES" i="1" dirty="0"/>
              <a:t> </a:t>
            </a:r>
            <a:r>
              <a:rPr lang="es-ES" dirty="0"/>
              <a:t>vs. –</a:t>
            </a:r>
            <a:r>
              <a:rPr lang="es-ES" i="1" dirty="0"/>
              <a:t>(e)s</a:t>
            </a:r>
          </a:p>
          <a:p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prior </a:t>
            </a:r>
            <a:r>
              <a:rPr lang="es-ES" dirty="0" err="1"/>
              <a:t>variation</a:t>
            </a:r>
            <a:r>
              <a:rPr lang="es-ES" dirty="0"/>
              <a:t>; </a:t>
            </a:r>
            <a:r>
              <a:rPr lang="es-ES" dirty="0" err="1"/>
              <a:t>variation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lead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remain</a:t>
            </a:r>
            <a:r>
              <a:rPr lang="es-ES" dirty="0"/>
              <a:t> </a:t>
            </a:r>
            <a:r>
              <a:rPr lang="es-ES" dirty="0" err="1"/>
              <a:t>stable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Stable</a:t>
            </a:r>
            <a:r>
              <a:rPr lang="es-ES" dirty="0"/>
              <a:t> </a:t>
            </a:r>
            <a:r>
              <a:rPr lang="es-ES" dirty="0" err="1"/>
              <a:t>variation</a:t>
            </a:r>
            <a:r>
              <a:rPr lang="es-ES" dirty="0"/>
              <a:t>: </a:t>
            </a:r>
            <a:r>
              <a:rPr lang="es-ES" dirty="0" err="1"/>
              <a:t>Variation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leading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change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57610" cy="4972072"/>
          </a:xfrm>
        </p:spPr>
        <p:txBody>
          <a:bodyPr/>
          <a:lstStyle/>
          <a:p>
            <a:r>
              <a:rPr lang="es-ES" sz="2200" dirty="0"/>
              <a:t>-</a:t>
            </a:r>
            <a:r>
              <a:rPr lang="es-ES" sz="2200" i="1" dirty="0" err="1"/>
              <a:t>ing</a:t>
            </a:r>
            <a:r>
              <a:rPr lang="es-ES" sz="2200" dirty="0"/>
              <a:t>,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its</a:t>
            </a:r>
            <a:r>
              <a:rPr lang="es-ES" sz="2200" dirty="0"/>
              <a:t> </a:t>
            </a:r>
            <a:r>
              <a:rPr lang="es-ES" sz="2200" dirty="0" err="1"/>
              <a:t>two</a:t>
            </a:r>
            <a:r>
              <a:rPr lang="es-ES" sz="2200" dirty="0"/>
              <a:t> </a:t>
            </a:r>
            <a:r>
              <a:rPr lang="es-ES" sz="2200" dirty="0" err="1"/>
              <a:t>variants</a:t>
            </a:r>
            <a:r>
              <a:rPr lang="es-ES" sz="2200" dirty="0"/>
              <a:t> </a:t>
            </a:r>
            <a:r>
              <a:rPr lang="en-US" sz="2200" dirty="0"/>
              <a:t>[-</a:t>
            </a:r>
            <a:r>
              <a:rPr lang="en-US" sz="2200" dirty="0" err="1"/>
              <a:t>iŋ</a:t>
            </a:r>
            <a:r>
              <a:rPr lang="en-US" sz="2200" dirty="0"/>
              <a:t>] vs. [-in] </a:t>
            </a:r>
          </a:p>
          <a:p>
            <a:pPr lvl="1"/>
            <a:r>
              <a:rPr lang="en-US" dirty="0"/>
              <a:t>Standard vs. non-standard</a:t>
            </a:r>
          </a:p>
          <a:p>
            <a:pPr lvl="1"/>
            <a:r>
              <a:rPr lang="en-US" dirty="0"/>
              <a:t>Degree of formality</a:t>
            </a:r>
          </a:p>
          <a:p>
            <a:pPr lvl="1"/>
            <a:r>
              <a:rPr lang="en-US" dirty="0"/>
              <a:t>Social class/education</a:t>
            </a:r>
          </a:p>
          <a:p>
            <a:pPr lvl="1"/>
            <a:r>
              <a:rPr lang="en-US" dirty="0"/>
              <a:t>Gender</a:t>
            </a:r>
          </a:p>
          <a:p>
            <a:endParaRPr lang="en-US" dirty="0"/>
          </a:p>
          <a:p>
            <a:r>
              <a:rPr lang="en-US" sz="2200" dirty="0"/>
              <a:t>Evidence for [-</a:t>
            </a:r>
            <a:r>
              <a:rPr lang="en-US" sz="2200" dirty="0" err="1"/>
              <a:t>iŋ</a:t>
            </a:r>
            <a:r>
              <a:rPr lang="en-US" sz="2200" dirty="0"/>
              <a:t>] vs. [-in] variation in earlier English</a:t>
            </a:r>
          </a:p>
          <a:p>
            <a:pPr lvl="1"/>
            <a:r>
              <a:rPr lang="en-US" sz="2200" dirty="0"/>
              <a:t>Spellings</a:t>
            </a:r>
          </a:p>
          <a:p>
            <a:pPr lvl="1"/>
            <a:r>
              <a:rPr lang="en-US" sz="2200" dirty="0"/>
              <a:t>Rhymes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58284" y="2238326"/>
            <a:ext cx="4442805" cy="304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Attitudes</a:t>
            </a:r>
            <a:r>
              <a:rPr lang="es-ES" dirty="0"/>
              <a:t> </a:t>
            </a:r>
            <a:r>
              <a:rPr lang="es-ES" dirty="0" err="1"/>
              <a:t>towards</a:t>
            </a:r>
            <a:r>
              <a:rPr lang="es-ES" dirty="0"/>
              <a:t> </a:t>
            </a:r>
            <a:r>
              <a:rPr lang="es-ES" dirty="0" err="1"/>
              <a:t>change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800" b="1" dirty="0"/>
              <a:t>Language change seen as decay</a:t>
            </a:r>
          </a:p>
          <a:p>
            <a:r>
              <a:rPr lang="en-GB" dirty="0"/>
              <a:t>“Tongues, like governments, have a natural tendency towards degeneration” (1755. S. Johnson)</a:t>
            </a:r>
          </a:p>
          <a:p>
            <a:r>
              <a:rPr lang="en-GB" dirty="0"/>
              <a:t>Milroy and Milroy ‘s (1999) ‘complaint tradition’. Two different aspects  </a:t>
            </a:r>
            <a:r>
              <a:rPr lang="en-GB" dirty="0">
                <a:sym typeface="Symbol"/>
              </a:rPr>
              <a:t></a:t>
            </a:r>
          </a:p>
          <a:p>
            <a:pPr lvl="1"/>
            <a:r>
              <a:rPr lang="en-GB" dirty="0"/>
              <a:t>Type 1 complaints are rather "legalistic" and concerned with </a:t>
            </a:r>
            <a:r>
              <a:rPr lang="en-GB" b="1" dirty="0"/>
              <a:t>correctness</a:t>
            </a:r>
            <a:r>
              <a:rPr lang="en-GB" dirty="0"/>
              <a:t>. They "attack '</a:t>
            </a:r>
            <a:r>
              <a:rPr lang="en-GB" dirty="0" err="1"/>
              <a:t>mis</a:t>
            </a:r>
            <a:r>
              <a:rPr lang="en-GB" dirty="0"/>
              <a:t>-use' of specific parts of the phonology, grammar, vocabulary" (1999: 31). </a:t>
            </a:r>
          </a:p>
          <a:p>
            <a:pPr lvl="1"/>
            <a:r>
              <a:rPr lang="en-GB" dirty="0"/>
              <a:t>Type 2 complaints are rather "moralistic" and "recommend </a:t>
            </a:r>
            <a:r>
              <a:rPr lang="en-GB" b="1" dirty="0"/>
              <a:t>clarity</a:t>
            </a:r>
            <a:r>
              <a:rPr lang="en-GB" dirty="0"/>
              <a:t> in writing and attack what appear to be </a:t>
            </a:r>
            <a:r>
              <a:rPr lang="en-GB" b="1" dirty="0"/>
              <a:t>abuses of language </a:t>
            </a:r>
            <a:r>
              <a:rPr lang="en-GB" dirty="0"/>
              <a:t>that may mislead and confuse the public" (ibid.).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“Many linguistic changes are perceived as decay (...) [as a] decline of culture and tradition” (</a:t>
            </a:r>
            <a:r>
              <a:rPr lang="en-GB" dirty="0" err="1"/>
              <a:t>Burridge</a:t>
            </a:r>
            <a:r>
              <a:rPr lang="en-GB" dirty="0"/>
              <a:t> &amp; Bergs 2016: 21-2)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Attitudes</a:t>
            </a:r>
            <a:r>
              <a:rPr lang="es-ES" dirty="0"/>
              <a:t> </a:t>
            </a:r>
            <a:r>
              <a:rPr lang="es-ES" dirty="0" err="1"/>
              <a:t>towards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change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GB" sz="2800" b="1" dirty="0"/>
              <a:t>Language change seen as evolution</a:t>
            </a:r>
            <a:endParaRPr lang="es-ES" sz="2800" dirty="0"/>
          </a:p>
          <a:p>
            <a:r>
              <a:rPr lang="en-GB" dirty="0"/>
              <a:t>Language is seen as an evolving organism, it changes for the better.</a:t>
            </a:r>
          </a:p>
          <a:p>
            <a:endParaRPr lang="en-GB" dirty="0"/>
          </a:p>
          <a:p>
            <a:pPr indent="0" algn="just">
              <a:buNone/>
            </a:pPr>
            <a:r>
              <a:rPr lang="es-ES" sz="1900" dirty="0" err="1"/>
              <a:t>Jespersen</a:t>
            </a:r>
            <a:r>
              <a:rPr lang="es-ES" sz="1900" dirty="0"/>
              <a:t> </a:t>
            </a:r>
            <a:r>
              <a:rPr lang="es-ES" sz="1900" dirty="0">
                <a:sym typeface="Symbol"/>
              </a:rPr>
              <a:t> </a:t>
            </a:r>
            <a:r>
              <a:rPr lang="es-ES" sz="1900" dirty="0" err="1">
                <a:sym typeface="Symbol"/>
              </a:rPr>
              <a:t>English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move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towards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analyticity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seen</a:t>
            </a:r>
            <a:r>
              <a:rPr lang="es-ES" sz="1900" dirty="0">
                <a:sym typeface="Symbol"/>
              </a:rPr>
              <a:t> as a </a:t>
            </a:r>
            <a:r>
              <a:rPr lang="es-ES" sz="1900" dirty="0" err="1">
                <a:sym typeface="Symbol"/>
              </a:rPr>
              <a:t>simplification</a:t>
            </a:r>
            <a:r>
              <a:rPr lang="es-ES" sz="1900" dirty="0">
                <a:sym typeface="Symbol"/>
              </a:rPr>
              <a:t> and </a:t>
            </a:r>
            <a:r>
              <a:rPr lang="es-ES" sz="1900" dirty="0" err="1">
                <a:sym typeface="Symbol"/>
              </a:rPr>
              <a:t>therefore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an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improvement</a:t>
            </a:r>
            <a:endParaRPr lang="es-ES" sz="1900" dirty="0">
              <a:sym typeface="Symbol"/>
            </a:endParaRPr>
          </a:p>
          <a:p>
            <a:pPr indent="0" algn="just">
              <a:buNone/>
            </a:pPr>
            <a:endParaRPr lang="es-ES" sz="1900" dirty="0">
              <a:sym typeface="Symbol"/>
            </a:endParaRPr>
          </a:p>
          <a:p>
            <a:pPr indent="0" algn="just">
              <a:buNone/>
            </a:pPr>
            <a:r>
              <a:rPr lang="es-ES" sz="1900" dirty="0">
                <a:sym typeface="Symbol"/>
              </a:rPr>
              <a:t>IO 	OE  </a:t>
            </a:r>
            <a:r>
              <a:rPr lang="es-ES" sz="1900" dirty="0" err="1">
                <a:sym typeface="Symbol"/>
              </a:rPr>
              <a:t>dative</a:t>
            </a:r>
            <a:r>
              <a:rPr lang="es-ES" sz="1900" dirty="0">
                <a:sym typeface="Symbol"/>
              </a:rPr>
              <a:t> case	Se </a:t>
            </a:r>
            <a:r>
              <a:rPr lang="es-ES" sz="1900" dirty="0" err="1">
                <a:sym typeface="Symbol"/>
              </a:rPr>
              <a:t>munuc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geaf</a:t>
            </a:r>
            <a:r>
              <a:rPr lang="es-ES" sz="1900" dirty="0">
                <a:sym typeface="Symbol"/>
              </a:rPr>
              <a:t>  </a:t>
            </a:r>
            <a:r>
              <a:rPr lang="es-ES" sz="1900" dirty="0" err="1">
                <a:sym typeface="Symbol"/>
              </a:rPr>
              <a:t>b</a:t>
            </a:r>
            <a:r>
              <a:rPr lang="es-ES" sz="1900" dirty="0" err="1">
                <a:cs typeface="Times New Roman"/>
                <a:sym typeface="Symbol"/>
              </a:rPr>
              <a:t>ōc</a:t>
            </a:r>
            <a:r>
              <a:rPr lang="es-ES" sz="1900" dirty="0">
                <a:cs typeface="Times New Roman"/>
                <a:sym typeface="Symbol"/>
              </a:rPr>
              <a:t> </a:t>
            </a:r>
            <a:r>
              <a:rPr lang="es-ES" sz="1900" dirty="0" err="1">
                <a:cs typeface="Times New Roman"/>
                <a:sym typeface="Symbol"/>
              </a:rPr>
              <a:t>þæm</a:t>
            </a:r>
            <a:r>
              <a:rPr lang="es-ES" sz="1900" dirty="0">
                <a:cs typeface="Times New Roman"/>
                <a:sym typeface="Symbol"/>
              </a:rPr>
              <a:t> </a:t>
            </a:r>
            <a:r>
              <a:rPr lang="es-ES" sz="1900" dirty="0" err="1">
                <a:cs typeface="Times New Roman"/>
                <a:sym typeface="Symbol"/>
              </a:rPr>
              <a:t>cyninge</a:t>
            </a:r>
            <a:endParaRPr lang="es-ES" sz="1900" dirty="0">
              <a:sym typeface="Symbol"/>
            </a:endParaRPr>
          </a:p>
          <a:p>
            <a:pPr indent="0" algn="just">
              <a:buNone/>
            </a:pPr>
            <a:r>
              <a:rPr lang="es-ES" sz="1900" dirty="0">
                <a:sym typeface="Symbol"/>
              </a:rPr>
              <a:t>	PDE </a:t>
            </a:r>
            <a:r>
              <a:rPr lang="es-ES" sz="1900" dirty="0" err="1">
                <a:sym typeface="Symbol"/>
              </a:rPr>
              <a:t>word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order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The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monk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gave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the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king</a:t>
            </a:r>
            <a:r>
              <a:rPr lang="es-ES" sz="1900" dirty="0">
                <a:sym typeface="Symbol"/>
              </a:rPr>
              <a:t> a </a:t>
            </a:r>
            <a:r>
              <a:rPr lang="es-ES" sz="1900" dirty="0" err="1">
                <a:sym typeface="Symbol"/>
              </a:rPr>
              <a:t>book</a:t>
            </a:r>
            <a:endParaRPr lang="es-ES" sz="1900" dirty="0">
              <a:sym typeface="Symbol"/>
            </a:endParaRPr>
          </a:p>
          <a:p>
            <a:pPr indent="0" algn="just">
              <a:buNone/>
            </a:pPr>
            <a:r>
              <a:rPr lang="es-ES" sz="1900" dirty="0">
                <a:sym typeface="Symbol"/>
              </a:rPr>
              <a:t>	PDE PP		</a:t>
            </a:r>
            <a:r>
              <a:rPr lang="es-ES" sz="1900" dirty="0" err="1">
                <a:sym typeface="Symbol"/>
              </a:rPr>
              <a:t>The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monk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gave</a:t>
            </a:r>
            <a:r>
              <a:rPr lang="es-ES" sz="1900" dirty="0">
                <a:sym typeface="Symbol"/>
              </a:rPr>
              <a:t> a </a:t>
            </a:r>
            <a:r>
              <a:rPr lang="es-ES" sz="1900" dirty="0" err="1">
                <a:sym typeface="Symbol"/>
              </a:rPr>
              <a:t>book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to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the</a:t>
            </a:r>
            <a:r>
              <a:rPr lang="es-ES" sz="1900" dirty="0">
                <a:sym typeface="Symbol"/>
              </a:rPr>
              <a:t> </a:t>
            </a:r>
            <a:r>
              <a:rPr lang="es-ES" sz="1900" dirty="0" err="1">
                <a:sym typeface="Symbol"/>
              </a:rPr>
              <a:t>king</a:t>
            </a:r>
            <a:endParaRPr lang="es-ES" sz="1900" dirty="0"/>
          </a:p>
          <a:p>
            <a:pPr lvl="0">
              <a:buNone/>
            </a:pPr>
            <a:endParaRPr lang="en-GB" b="1" dirty="0"/>
          </a:p>
          <a:p>
            <a:pPr lvl="0">
              <a:buNone/>
            </a:pPr>
            <a:endParaRPr lang="es-ES" sz="2900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Attitudes</a:t>
            </a:r>
            <a:r>
              <a:rPr lang="es-ES" dirty="0"/>
              <a:t> </a:t>
            </a:r>
            <a:r>
              <a:rPr lang="es-ES" dirty="0" err="1"/>
              <a:t>towards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change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lvl="0">
              <a:buNone/>
            </a:pPr>
            <a:endParaRPr lang="es-ES" sz="2900" dirty="0"/>
          </a:p>
          <a:p>
            <a:pPr lvl="0">
              <a:buNone/>
            </a:pPr>
            <a:endParaRPr lang="en-GB" b="1" dirty="0"/>
          </a:p>
          <a:p>
            <a:pPr lvl="0">
              <a:buNone/>
            </a:pPr>
            <a:r>
              <a:rPr lang="en-GB" sz="3600" b="1" dirty="0"/>
              <a:t>Language change: neither progress nor decay</a:t>
            </a:r>
            <a:endParaRPr lang="es-ES" sz="3600" dirty="0"/>
          </a:p>
          <a:p>
            <a:pPr>
              <a:buNone/>
            </a:pPr>
            <a:r>
              <a:rPr lang="en-GB" dirty="0"/>
              <a:t> </a:t>
            </a:r>
            <a:endParaRPr lang="es-ES" dirty="0"/>
          </a:p>
          <a:p>
            <a:pPr>
              <a:buNone/>
            </a:pPr>
            <a:r>
              <a:rPr lang="en-GB" dirty="0"/>
              <a:t>	</a:t>
            </a:r>
            <a:r>
              <a:rPr lang="en-GB" sz="2900" dirty="0"/>
              <a:t>[L]</a:t>
            </a:r>
            <a:r>
              <a:rPr lang="en-GB" sz="2900" dirty="0" err="1"/>
              <a:t>anguage</a:t>
            </a:r>
            <a:r>
              <a:rPr lang="en-GB" sz="2900" dirty="0"/>
              <a:t> change represents the status quo, neither progress nor decay, where </a:t>
            </a:r>
            <a:r>
              <a:rPr lang="en-GB" sz="2900" b="1" dirty="0"/>
              <a:t>every simplification is balanced by some new complexity</a:t>
            </a:r>
            <a:r>
              <a:rPr lang="en-GB" sz="2900" dirty="0"/>
              <a:t>” (Brinton &amp; </a:t>
            </a:r>
            <a:r>
              <a:rPr lang="en-GB" sz="2900" dirty="0" err="1"/>
              <a:t>Arnovik</a:t>
            </a:r>
            <a:r>
              <a:rPr lang="en-GB" sz="2900" dirty="0"/>
              <a:t> 2006: 21). This is the prevalent view of modern historical linguistics.</a:t>
            </a:r>
            <a:endParaRPr lang="es-ES" sz="2900" dirty="0"/>
          </a:p>
          <a:p>
            <a:pPr>
              <a:buNone/>
            </a:pPr>
            <a:r>
              <a:rPr lang="en-GB" sz="2900" dirty="0"/>
              <a:t> </a:t>
            </a:r>
            <a:endParaRPr lang="es-ES" sz="2900" dirty="0"/>
          </a:p>
          <a:p>
            <a:pPr>
              <a:buNone/>
            </a:pPr>
            <a:r>
              <a:rPr lang="en-GB" sz="2900" dirty="0"/>
              <a:t>	Needless to say, the job of linguists is not to be </a:t>
            </a:r>
            <a:r>
              <a:rPr lang="en-GB" sz="2900" b="1" dirty="0"/>
              <a:t>prescriptive</a:t>
            </a:r>
            <a:r>
              <a:rPr lang="en-GB" sz="2900" dirty="0"/>
              <a:t> in any sense; i.e. we do not evaluate whether particular changes are good or bad. Rather, linguists work </a:t>
            </a:r>
            <a:r>
              <a:rPr lang="en-GB" sz="2900" b="1" dirty="0"/>
              <a:t>descriptively</a:t>
            </a:r>
            <a:r>
              <a:rPr lang="en-GB" sz="2900" dirty="0"/>
              <a:t> and simply document whatever is happening in the language without evaluating this from a "right or wrong" perspective. For linguists, language is a natural (even if social) phenomenon, something that evolves and adapts and can be studied objectively. (</a:t>
            </a:r>
            <a:r>
              <a:rPr lang="en-GB" sz="2900" dirty="0" err="1"/>
              <a:t>Burridge</a:t>
            </a:r>
            <a:r>
              <a:rPr lang="en-GB" sz="2900" dirty="0"/>
              <a:t> &amp; Bergs 2016: 22)</a:t>
            </a:r>
            <a:endParaRPr lang="es-ES" sz="2900" dirty="0"/>
          </a:p>
          <a:p>
            <a:pPr>
              <a:buNone/>
            </a:pPr>
            <a:r>
              <a:rPr lang="en-GB" sz="2900" dirty="0"/>
              <a:t> </a:t>
            </a:r>
            <a:endParaRPr lang="es-ES" sz="2900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history</a:t>
            </a:r>
            <a:r>
              <a:rPr lang="es-ES" dirty="0"/>
              <a:t> of </a:t>
            </a:r>
            <a:r>
              <a:rPr lang="es-ES" dirty="0" err="1"/>
              <a:t>English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7467600" cy="504521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sz="3400" b="1" dirty="0"/>
              <a:t>PERIODIZATION</a:t>
            </a:r>
          </a:p>
          <a:p>
            <a:endParaRPr lang="en-GB" dirty="0"/>
          </a:p>
          <a:p>
            <a:r>
              <a:rPr lang="en-GB" sz="2800" dirty="0"/>
              <a:t>Old English (OE)	450-1150 Germanic invasions to Norman Conquest (1066) </a:t>
            </a:r>
          </a:p>
          <a:p>
            <a:pPr lvl="1"/>
            <a:r>
              <a:rPr lang="en-GB" sz="2800" dirty="0"/>
              <a:t>Early OE (700-900) vs. Late OE (900-1150).</a:t>
            </a:r>
            <a:endParaRPr lang="es-ES" sz="2800" dirty="0"/>
          </a:p>
          <a:p>
            <a:pPr>
              <a:buNone/>
            </a:pPr>
            <a:endParaRPr lang="en-GB" sz="2800" dirty="0"/>
          </a:p>
          <a:p>
            <a:r>
              <a:rPr lang="en-GB" sz="2800" dirty="0"/>
              <a:t>Middle English (ME)	1150-1500	Norman Conquest to Tudor dynasty (1485)/ printing press (1476, Westminster) </a:t>
            </a:r>
          </a:p>
          <a:p>
            <a:pPr lvl="1"/>
            <a:r>
              <a:rPr lang="en-GB" sz="2800" dirty="0"/>
              <a:t>Early ME (1150-1350, the date of the birth of Chaucer) vs. Late ME (1350-1500).</a:t>
            </a:r>
            <a:endParaRPr lang="es-ES" sz="2800" dirty="0"/>
          </a:p>
          <a:p>
            <a:pPr>
              <a:buNone/>
            </a:pPr>
            <a:endParaRPr lang="es-ES" sz="2800" dirty="0"/>
          </a:p>
          <a:p>
            <a:r>
              <a:rPr lang="en-GB" sz="2800" dirty="0"/>
              <a:t>Modern English (</a:t>
            </a:r>
            <a:r>
              <a:rPr lang="en-GB" sz="2800" dirty="0" err="1"/>
              <a:t>ModE</a:t>
            </a:r>
            <a:r>
              <a:rPr lang="en-GB" sz="2800" dirty="0"/>
              <a:t>)	1500</a:t>
            </a:r>
            <a:r>
              <a:rPr lang="en-GB" sz="2800" dirty="0">
                <a:sym typeface="Symbol"/>
              </a:rPr>
              <a:t> onwards</a:t>
            </a:r>
          </a:p>
          <a:p>
            <a:pPr lvl="1"/>
            <a:r>
              <a:rPr lang="en-GB" sz="2800" dirty="0"/>
              <a:t>Early </a:t>
            </a:r>
            <a:r>
              <a:rPr lang="en-GB" sz="2800" dirty="0" err="1"/>
              <a:t>ModE</a:t>
            </a:r>
            <a:r>
              <a:rPr lang="en-GB" sz="2800" dirty="0"/>
              <a:t> (1500-1700)</a:t>
            </a:r>
          </a:p>
          <a:p>
            <a:pPr lvl="1"/>
            <a:r>
              <a:rPr lang="en-GB" sz="2800" dirty="0"/>
              <a:t>Late </a:t>
            </a:r>
            <a:r>
              <a:rPr lang="en-GB" sz="2800" dirty="0" err="1"/>
              <a:t>ModE</a:t>
            </a:r>
            <a:r>
              <a:rPr lang="en-GB" sz="2800" dirty="0"/>
              <a:t> (1700-1900)</a:t>
            </a:r>
          </a:p>
          <a:p>
            <a:pPr lvl="1"/>
            <a:r>
              <a:rPr lang="en-GB" sz="2800" dirty="0"/>
              <a:t>Present-day English (PDE) 1900</a:t>
            </a:r>
            <a:r>
              <a:rPr lang="en-GB" sz="2800" dirty="0">
                <a:sym typeface="Symbol"/>
              </a:rPr>
              <a:t></a:t>
            </a:r>
            <a:endParaRPr lang="es-ES" sz="2800" dirty="0"/>
          </a:p>
          <a:p>
            <a:pPr>
              <a:buNone/>
            </a:pPr>
            <a:r>
              <a:rPr lang="en-GB" dirty="0"/>
              <a:t> </a:t>
            </a:r>
            <a:endParaRPr lang="es-ES" dirty="0"/>
          </a:p>
          <a:p>
            <a:pPr>
              <a:buNone/>
            </a:pPr>
            <a:r>
              <a:rPr lang="en-GB" dirty="0"/>
              <a:t>	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Modelling</a:t>
            </a:r>
            <a:r>
              <a:rPr lang="es-ES" dirty="0"/>
              <a:t> </a:t>
            </a:r>
            <a:r>
              <a:rPr lang="es-ES" dirty="0" err="1"/>
              <a:t>linguistic</a:t>
            </a:r>
            <a:r>
              <a:rPr lang="es-ES" dirty="0"/>
              <a:t> </a:t>
            </a:r>
            <a:r>
              <a:rPr lang="es-ES" dirty="0" err="1"/>
              <a:t>change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Languages do not change at a constant rate [...] There can be periods of speeding up and periods of slowing down. (</a:t>
            </a:r>
            <a:r>
              <a:rPr lang="en-GB" dirty="0" err="1"/>
              <a:t>Burridge</a:t>
            </a:r>
            <a:r>
              <a:rPr lang="en-GB" dirty="0"/>
              <a:t> &amp; Bergs 2017: 4-5).</a:t>
            </a:r>
            <a:endParaRPr lang="es-ES" dirty="0"/>
          </a:p>
          <a:p>
            <a:pPr>
              <a:buNone/>
            </a:pPr>
            <a:r>
              <a:rPr lang="en-GB" dirty="0"/>
              <a:t> </a:t>
            </a:r>
            <a:endParaRPr lang="es-ES" dirty="0"/>
          </a:p>
          <a:p>
            <a:r>
              <a:rPr lang="en-GB" dirty="0"/>
              <a:t>Languages may vary all the time, but they change in bursts. Lass (1997: 304)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Roadmap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cap="small" dirty="0"/>
              <a:t>1. Introduction.</a:t>
            </a:r>
            <a:endParaRPr lang="es-ES" dirty="0"/>
          </a:p>
          <a:p>
            <a:pPr>
              <a:buNone/>
            </a:pPr>
            <a:r>
              <a:rPr lang="en-GB" dirty="0"/>
              <a:t>	1.1. External and internal history.</a:t>
            </a:r>
            <a:endParaRPr lang="es-ES" dirty="0"/>
          </a:p>
          <a:p>
            <a:pPr>
              <a:buNone/>
            </a:pPr>
            <a:r>
              <a:rPr lang="en-GB" dirty="0"/>
              <a:t>	1.2. Language change occurs at all levels.</a:t>
            </a:r>
            <a:endParaRPr lang="es-ES" dirty="0"/>
          </a:p>
          <a:p>
            <a:pPr>
              <a:buNone/>
            </a:pPr>
            <a:r>
              <a:rPr lang="en-GB" dirty="0"/>
              <a:t>	1.3. Variation, change and evidence of change in progress.</a:t>
            </a:r>
            <a:endParaRPr lang="es-ES" dirty="0"/>
          </a:p>
          <a:p>
            <a:pPr>
              <a:buNone/>
            </a:pPr>
            <a:r>
              <a:rPr lang="en-GB" dirty="0"/>
              <a:t>	1.4. Attitudes towards change.</a:t>
            </a:r>
          </a:p>
          <a:p>
            <a:pPr>
              <a:buNone/>
            </a:pPr>
            <a:r>
              <a:rPr lang="en-GB" dirty="0"/>
              <a:t>	1.5. Internal history of the English language: an overview.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s-curve: </a:t>
            </a:r>
            <a:r>
              <a:rPr lang="es-ES" dirty="0" err="1"/>
              <a:t>Slow</a:t>
            </a:r>
            <a:r>
              <a:rPr lang="es-ES" dirty="0"/>
              <a:t>, </a:t>
            </a:r>
            <a:r>
              <a:rPr lang="es-ES" dirty="0" err="1"/>
              <a:t>slow</a:t>
            </a:r>
            <a:r>
              <a:rPr lang="es-ES" dirty="0"/>
              <a:t>, </a:t>
            </a:r>
            <a:r>
              <a:rPr lang="es-ES" dirty="0" err="1"/>
              <a:t>quick</a:t>
            </a:r>
            <a:r>
              <a:rPr lang="es-ES" dirty="0"/>
              <a:t>, </a:t>
            </a:r>
            <a:r>
              <a:rPr lang="es-ES" dirty="0" err="1"/>
              <a:t>slow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s-ES" dirty="0"/>
              <a:t>Real time</a:t>
            </a:r>
          </a:p>
          <a:p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/>
              <a:t>Apparent</a:t>
            </a:r>
            <a:r>
              <a:rPr lang="es-ES" dirty="0"/>
              <a:t> time</a:t>
            </a:r>
          </a:p>
          <a:p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12306"/>
            <a:ext cx="365760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357158" y="6000768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http://www.helsinki.fi/varieng/series/volumes/16/tagliamonte/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286124"/>
            <a:ext cx="3657600" cy="209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history</a:t>
            </a:r>
            <a:r>
              <a:rPr lang="es-ES" dirty="0"/>
              <a:t> of </a:t>
            </a:r>
            <a:r>
              <a:rPr lang="es-ES" dirty="0" err="1"/>
              <a:t>English</a:t>
            </a:r>
            <a:r>
              <a:rPr lang="es-ES" dirty="0"/>
              <a:t>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Lexical </a:t>
            </a:r>
            <a:r>
              <a:rPr lang="es-ES" dirty="0" err="1"/>
              <a:t>change</a:t>
            </a:r>
            <a:r>
              <a:rPr lang="es-ES" dirty="0"/>
              <a:t>: in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periods</a:t>
            </a:r>
            <a:r>
              <a:rPr lang="es-ES" dirty="0"/>
              <a:t>; </a:t>
            </a:r>
            <a:r>
              <a:rPr lang="es-ES" dirty="0" err="1"/>
              <a:t>but</a:t>
            </a:r>
            <a:r>
              <a:rPr lang="es-ES" dirty="0"/>
              <a:t> ME, </a:t>
            </a:r>
            <a:r>
              <a:rPr lang="es-ES" dirty="0" err="1"/>
              <a:t>EModE</a:t>
            </a:r>
            <a:r>
              <a:rPr lang="es-ES" dirty="0"/>
              <a:t>, </a:t>
            </a:r>
            <a:r>
              <a:rPr lang="es-ES" dirty="0" err="1"/>
              <a:t>LModE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experienced</a:t>
            </a:r>
            <a:r>
              <a:rPr lang="es-ES" dirty="0"/>
              <a:t> ‘</a:t>
            </a:r>
            <a:r>
              <a:rPr lang="es-ES" dirty="0" err="1"/>
              <a:t>bursts</a:t>
            </a:r>
            <a:r>
              <a:rPr lang="es-ES" dirty="0"/>
              <a:t>’</a:t>
            </a:r>
          </a:p>
          <a:p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: in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periods</a:t>
            </a:r>
            <a:endParaRPr lang="es-ES" dirty="0"/>
          </a:p>
          <a:p>
            <a:r>
              <a:rPr lang="es-ES" dirty="0" err="1"/>
              <a:t>Phonological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: in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periods</a:t>
            </a:r>
            <a:endParaRPr lang="es-ES" dirty="0"/>
          </a:p>
          <a:p>
            <a:r>
              <a:rPr lang="es-ES" dirty="0" err="1"/>
              <a:t>Morphological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: </a:t>
            </a:r>
            <a:r>
              <a:rPr lang="es-ES" dirty="0" err="1"/>
              <a:t>especially</a:t>
            </a:r>
            <a:r>
              <a:rPr lang="es-ES" dirty="0"/>
              <a:t> Late OE and ME,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ongoing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 (</a:t>
            </a:r>
            <a:r>
              <a:rPr lang="es-ES" dirty="0" err="1"/>
              <a:t>e.g.</a:t>
            </a:r>
            <a:r>
              <a:rPr lang="es-ES" dirty="0"/>
              <a:t> </a:t>
            </a:r>
            <a:r>
              <a:rPr lang="es-ES" dirty="0" err="1"/>
              <a:t>regularization</a:t>
            </a:r>
            <a:r>
              <a:rPr lang="es-ES" dirty="0"/>
              <a:t> of irregular </a:t>
            </a:r>
            <a:r>
              <a:rPr lang="es-ES" dirty="0" err="1"/>
              <a:t>verbs</a:t>
            </a:r>
            <a:r>
              <a:rPr lang="es-ES" dirty="0"/>
              <a:t>)</a:t>
            </a:r>
          </a:p>
          <a:p>
            <a:r>
              <a:rPr lang="es-ES" dirty="0" err="1"/>
              <a:t>Syntactic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: in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periods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ME </a:t>
            </a:r>
            <a:r>
              <a:rPr lang="es-ES" dirty="0" err="1"/>
              <a:t>rise</a:t>
            </a:r>
            <a:r>
              <a:rPr lang="es-ES" dirty="0"/>
              <a:t> of </a:t>
            </a:r>
            <a:r>
              <a:rPr lang="es-ES" dirty="0" err="1"/>
              <a:t>verb</a:t>
            </a:r>
            <a:r>
              <a:rPr lang="es-ES" dirty="0"/>
              <a:t> </a:t>
            </a:r>
            <a:r>
              <a:rPr lang="es-ES" dirty="0" err="1"/>
              <a:t>periphrases</a:t>
            </a:r>
            <a:r>
              <a:rPr lang="es-ES" dirty="0"/>
              <a:t>; </a:t>
            </a:r>
            <a:r>
              <a:rPr lang="es-ES" dirty="0" err="1"/>
              <a:t>Modern</a:t>
            </a:r>
            <a:r>
              <a:rPr lang="es-ES" dirty="0"/>
              <a:t> </a:t>
            </a:r>
            <a:r>
              <a:rPr lang="es-ES" dirty="0" err="1"/>
              <a:t>English</a:t>
            </a:r>
            <a:r>
              <a:rPr lang="es-ES" dirty="0"/>
              <a:t>, </a:t>
            </a:r>
            <a:r>
              <a:rPr lang="es-ES" dirty="0" err="1"/>
              <a:t>get-passive</a:t>
            </a:r>
            <a:r>
              <a:rPr lang="es-ES" dirty="0"/>
              <a:t>, </a:t>
            </a:r>
            <a:r>
              <a:rPr lang="es-ES" dirty="0" err="1"/>
              <a:t>gzn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progressive</a:t>
            </a:r>
            <a:r>
              <a:rPr lang="es-ES" dirty="0"/>
              <a:t>; </a:t>
            </a:r>
            <a:r>
              <a:rPr lang="es-ES" dirty="0" err="1"/>
              <a:t>changes</a:t>
            </a:r>
            <a:r>
              <a:rPr lang="es-ES" dirty="0"/>
              <a:t> in </a:t>
            </a:r>
            <a:r>
              <a:rPr lang="es-ES" dirty="0" err="1"/>
              <a:t>argument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…</a:t>
            </a:r>
          </a:p>
          <a:p>
            <a:r>
              <a:rPr lang="es-ES" dirty="0" err="1"/>
              <a:t>Pragmatic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: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periods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ES" sz="4000" dirty="0"/>
          </a:p>
          <a:p>
            <a:pPr algn="ctr">
              <a:buNone/>
            </a:pPr>
            <a:r>
              <a:rPr lang="es-ES" sz="4000" dirty="0" err="1"/>
              <a:t>Thank</a:t>
            </a:r>
            <a:r>
              <a:rPr lang="es-ES" sz="4000" dirty="0"/>
              <a:t> </a:t>
            </a:r>
            <a:r>
              <a:rPr lang="es-ES" sz="4000" dirty="0" err="1"/>
              <a:t>you</a:t>
            </a:r>
            <a:r>
              <a:rPr lang="es-ES" sz="4000" dirty="0"/>
              <a:t>!</a:t>
            </a:r>
          </a:p>
          <a:p>
            <a:pPr algn="ctr">
              <a:buNone/>
            </a:pPr>
            <a:endParaRPr lang="es-ES" sz="4000" dirty="0"/>
          </a:p>
          <a:p>
            <a:pPr algn="ctr">
              <a:buNone/>
            </a:pPr>
            <a:r>
              <a:rPr lang="es-ES" sz="4000" dirty="0" err="1"/>
              <a:t>Please</a:t>
            </a:r>
            <a:r>
              <a:rPr lang="es-ES" sz="4000" dirty="0"/>
              <a:t> </a:t>
            </a:r>
            <a:r>
              <a:rPr lang="es-ES" sz="4000" dirty="0" err="1"/>
              <a:t>leave</a:t>
            </a:r>
            <a:r>
              <a:rPr lang="es-ES" sz="4000" dirty="0"/>
              <a:t> </a:t>
            </a:r>
            <a:r>
              <a:rPr lang="es-ES" sz="4000" dirty="0" err="1"/>
              <a:t>your</a:t>
            </a:r>
            <a:r>
              <a:rPr lang="es-ES" sz="4000" dirty="0"/>
              <a:t> </a:t>
            </a:r>
            <a:r>
              <a:rPr lang="es-ES" sz="4000" dirty="0" err="1"/>
              <a:t>questions</a:t>
            </a:r>
            <a:r>
              <a:rPr lang="es-ES" sz="4000" dirty="0"/>
              <a:t> and </a:t>
            </a:r>
            <a:r>
              <a:rPr lang="es-ES" sz="4000" dirty="0" err="1"/>
              <a:t>comments</a:t>
            </a:r>
            <a:r>
              <a:rPr lang="es-ES" sz="4000" dirty="0"/>
              <a:t> in </a:t>
            </a:r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forum</a:t>
            </a:r>
            <a:r>
              <a:rPr lang="es-ES" sz="4000" dirty="0"/>
              <a:t> </a:t>
            </a:r>
            <a:r>
              <a:rPr lang="es-ES" sz="4000" dirty="0" err="1"/>
              <a:t>for</a:t>
            </a:r>
            <a:r>
              <a:rPr lang="es-ES" sz="4000" dirty="0"/>
              <a:t> </a:t>
            </a:r>
            <a:r>
              <a:rPr lang="es-ES" sz="4000" dirty="0" err="1"/>
              <a:t>Unit</a:t>
            </a:r>
            <a:r>
              <a:rPr lang="es-ES" sz="4000" dirty="0"/>
              <a:t>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history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External history </a:t>
            </a:r>
            <a:r>
              <a:rPr lang="en-GB" sz="2200" dirty="0"/>
              <a:t>is concerned with the socio-historical events that have happened to the speakers of a particular language.</a:t>
            </a:r>
          </a:p>
          <a:p>
            <a:pPr lvl="1"/>
            <a:r>
              <a:rPr lang="en-GB" dirty="0"/>
              <a:t>Cultural events</a:t>
            </a:r>
          </a:p>
          <a:p>
            <a:pPr lvl="1"/>
            <a:r>
              <a:rPr lang="en-GB" dirty="0"/>
              <a:t>Changes in ideology</a:t>
            </a:r>
          </a:p>
          <a:p>
            <a:pPr lvl="1"/>
            <a:r>
              <a:rPr lang="en-GB" dirty="0"/>
              <a:t>Economic and social changes</a:t>
            </a:r>
          </a:p>
          <a:p>
            <a:pPr lvl="1"/>
            <a:r>
              <a:rPr lang="en-GB" dirty="0"/>
              <a:t>Political changes</a:t>
            </a:r>
          </a:p>
          <a:p>
            <a:pPr lvl="1"/>
            <a:r>
              <a:rPr lang="en-GB" dirty="0"/>
              <a:t>Scientific changes</a:t>
            </a:r>
          </a:p>
          <a:p>
            <a:pPr lvl="1"/>
            <a:endParaRPr lang="en-GB" dirty="0"/>
          </a:p>
          <a:p>
            <a:pPr lvl="1" indent="0" algn="just">
              <a:buNone/>
            </a:pPr>
            <a:r>
              <a:rPr lang="en-GB" sz="2200" dirty="0"/>
              <a:t>Language is so basic to human activity that there is nothing human beings do that does not influence and, in turn, is not influenced by the language they speak.</a:t>
            </a:r>
          </a:p>
          <a:p>
            <a:pPr lvl="1" indent="0" algn="just">
              <a:buNone/>
            </a:pPr>
            <a:r>
              <a:rPr lang="en-GB" sz="2200" dirty="0"/>
              <a:t> (</a:t>
            </a:r>
            <a:r>
              <a:rPr lang="en-GB" sz="2200" dirty="0" err="1"/>
              <a:t>Algeo</a:t>
            </a:r>
            <a:r>
              <a:rPr lang="en-GB" sz="2200" dirty="0"/>
              <a:t> 2001: 1)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history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/>
              <a:t>Internal history </a:t>
            </a:r>
            <a:r>
              <a:rPr lang="en-GB" dirty="0"/>
              <a:t>is the record of the linguistic developments of a language over time, how its vocabulary, grammar and phonology have changed.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Loss of a linguistic element</a:t>
            </a:r>
          </a:p>
          <a:p>
            <a:pPr lvl="1"/>
            <a:r>
              <a:rPr lang="en-GB" dirty="0"/>
              <a:t>Medieval </a:t>
            </a:r>
            <a:r>
              <a:rPr lang="en-GB" i="1" dirty="0"/>
              <a:t>night</a:t>
            </a:r>
            <a:r>
              <a:rPr lang="en-GB" dirty="0"/>
              <a:t> [</a:t>
            </a:r>
            <a:r>
              <a:rPr lang="en-GB" dirty="0" err="1"/>
              <a:t>niçt</a:t>
            </a:r>
            <a:r>
              <a:rPr lang="en-GB" dirty="0"/>
              <a:t>] [ç] was lost</a:t>
            </a:r>
          </a:p>
          <a:p>
            <a:r>
              <a:rPr lang="en-GB" dirty="0"/>
              <a:t>Addition of a linguistic element</a:t>
            </a:r>
          </a:p>
          <a:p>
            <a:pPr lvl="1"/>
            <a:r>
              <a:rPr lang="en-GB" i="1" dirty="0"/>
              <a:t>Get</a:t>
            </a:r>
            <a:r>
              <a:rPr lang="en-GB" dirty="0"/>
              <a:t> passive </a:t>
            </a:r>
          </a:p>
          <a:p>
            <a:r>
              <a:rPr lang="en-GB" dirty="0" err="1"/>
              <a:t>Recategorization</a:t>
            </a:r>
            <a:r>
              <a:rPr lang="en-GB" dirty="0"/>
              <a:t> of an element</a:t>
            </a:r>
          </a:p>
          <a:p>
            <a:pPr lvl="1"/>
            <a:r>
              <a:rPr lang="en-GB" i="1" dirty="0"/>
              <a:t>after</a:t>
            </a:r>
            <a:r>
              <a:rPr lang="en-GB" dirty="0"/>
              <a:t> preposition &gt; </a:t>
            </a:r>
            <a:r>
              <a:rPr lang="en-GB" i="1" dirty="0"/>
              <a:t>after</a:t>
            </a:r>
            <a:r>
              <a:rPr lang="en-GB" dirty="0"/>
              <a:t> </a:t>
            </a:r>
            <a:r>
              <a:rPr lang="en-GB" dirty="0" err="1"/>
              <a:t>conjuction</a:t>
            </a:r>
            <a:endParaRPr lang="en-GB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External</a:t>
            </a:r>
            <a:r>
              <a:rPr lang="es-ES" dirty="0"/>
              <a:t> and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factors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usually</a:t>
            </a:r>
            <a:r>
              <a:rPr lang="es-ES" dirty="0"/>
              <a:t> </a:t>
            </a:r>
            <a:r>
              <a:rPr lang="es-ES" dirty="0" err="1"/>
              <a:t>caused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external</a:t>
            </a:r>
            <a:r>
              <a:rPr lang="es-ES" dirty="0"/>
              <a:t> and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factors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Norman </a:t>
            </a:r>
            <a:r>
              <a:rPr lang="es-ES" dirty="0" err="1"/>
              <a:t>Conquest</a:t>
            </a:r>
            <a:r>
              <a:rPr lang="es-ES" dirty="0"/>
              <a:t> --- </a:t>
            </a:r>
            <a:r>
              <a:rPr lang="es-ES" dirty="0" err="1"/>
              <a:t>contact</a:t>
            </a:r>
            <a:r>
              <a:rPr lang="es-ES" dirty="0"/>
              <a:t> --- </a:t>
            </a:r>
            <a:r>
              <a:rPr lang="es-ES" dirty="0" err="1"/>
              <a:t>borrowing</a:t>
            </a:r>
            <a:r>
              <a:rPr lang="es-ES" dirty="0"/>
              <a:t> --- </a:t>
            </a:r>
            <a:r>
              <a:rPr lang="es-ES" dirty="0" err="1"/>
              <a:t>competition</a:t>
            </a:r>
            <a:r>
              <a:rPr lang="es-ES" dirty="0"/>
              <a:t> --- lexical </a:t>
            </a:r>
            <a:r>
              <a:rPr lang="es-ES" dirty="0" err="1"/>
              <a:t>obsolescence</a:t>
            </a:r>
            <a:r>
              <a:rPr lang="es-ES" dirty="0"/>
              <a:t> / </a:t>
            </a:r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change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Levels</a:t>
            </a:r>
            <a:r>
              <a:rPr lang="es-ES" dirty="0"/>
              <a:t> of </a:t>
            </a:r>
            <a:r>
              <a:rPr lang="es-ES" dirty="0" err="1"/>
              <a:t>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Phonology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Morphology</a:t>
            </a:r>
            <a:endParaRPr lang="es-ES" dirty="0"/>
          </a:p>
          <a:p>
            <a:pPr lvl="1"/>
            <a:r>
              <a:rPr lang="es-ES" dirty="0" err="1"/>
              <a:t>Derivational</a:t>
            </a:r>
            <a:endParaRPr lang="es-ES" dirty="0"/>
          </a:p>
          <a:p>
            <a:pPr lvl="1"/>
            <a:r>
              <a:rPr lang="es-ES" dirty="0" err="1"/>
              <a:t>Inflectional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Syntax</a:t>
            </a:r>
            <a:endParaRPr lang="es-ES" dirty="0"/>
          </a:p>
          <a:p>
            <a:pPr marL="548640" lvl="2">
              <a:spcBef>
                <a:spcPts val="600"/>
              </a:spcBef>
              <a:buSzPct val="70000"/>
            </a:pPr>
            <a:r>
              <a:rPr lang="es-ES" sz="2100" dirty="0" err="1"/>
              <a:t>Close</a:t>
            </a:r>
            <a:r>
              <a:rPr lang="es-ES" sz="2100" dirty="0"/>
              <a:t> </a:t>
            </a:r>
            <a:r>
              <a:rPr lang="es-ES" sz="2100" dirty="0" err="1"/>
              <a:t>connection</a:t>
            </a:r>
            <a:r>
              <a:rPr lang="es-ES" sz="2100" dirty="0"/>
              <a:t> </a:t>
            </a:r>
            <a:r>
              <a:rPr lang="es-ES" sz="2100" dirty="0" err="1"/>
              <a:t>between</a:t>
            </a:r>
            <a:r>
              <a:rPr lang="es-ES" sz="2100" dirty="0"/>
              <a:t> </a:t>
            </a:r>
            <a:r>
              <a:rPr lang="es-ES" sz="2100" dirty="0" err="1"/>
              <a:t>morphology</a:t>
            </a:r>
            <a:r>
              <a:rPr lang="es-ES" sz="2100" dirty="0"/>
              <a:t> and </a:t>
            </a:r>
            <a:r>
              <a:rPr lang="es-ES" sz="2100" dirty="0" err="1"/>
              <a:t>syntax</a:t>
            </a:r>
            <a:endParaRPr lang="es-ES" sz="2100" dirty="0"/>
          </a:p>
          <a:p>
            <a:pPr marL="548640" lvl="2">
              <a:spcBef>
                <a:spcPts val="600"/>
              </a:spcBef>
              <a:buSzPct val="70000"/>
            </a:pPr>
            <a:endParaRPr lang="es-ES" sz="2100" dirty="0"/>
          </a:p>
          <a:p>
            <a:r>
              <a:rPr lang="es-ES" dirty="0" err="1"/>
              <a:t>Semantics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Pragmatics</a:t>
            </a:r>
            <a:endParaRPr lang="es-ES" dirty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Change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levels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 fontScale="32500" lnSpcReduction="20000"/>
          </a:bodyPr>
          <a:lstStyle/>
          <a:p>
            <a:pPr lvl="0"/>
            <a:endParaRPr lang="en-GB" sz="8000" b="1" dirty="0"/>
          </a:p>
          <a:p>
            <a:pPr lvl="0"/>
            <a:r>
              <a:rPr lang="en-GB" sz="8000" b="1" dirty="0"/>
              <a:t>Lexical and semantic change</a:t>
            </a:r>
            <a:r>
              <a:rPr lang="en-GB" sz="8000" dirty="0"/>
              <a:t> affects the vocabulary of a language and the semantics of vocabulary items.</a:t>
            </a:r>
            <a:endParaRPr lang="es-ES" sz="8000" dirty="0"/>
          </a:p>
          <a:p>
            <a:pPr>
              <a:buNone/>
            </a:pPr>
            <a:r>
              <a:rPr lang="en-GB" sz="8000" dirty="0"/>
              <a:t> 	</a:t>
            </a:r>
            <a:r>
              <a:rPr lang="en-GB" sz="6400" dirty="0"/>
              <a:t>OE </a:t>
            </a:r>
            <a:r>
              <a:rPr lang="en-GB" sz="6400" i="1" dirty="0" err="1"/>
              <a:t>eam</a:t>
            </a:r>
            <a:r>
              <a:rPr lang="en-GB" sz="6400" dirty="0"/>
              <a:t> vs. PDE </a:t>
            </a:r>
            <a:r>
              <a:rPr lang="en-GB" sz="6400" i="1" dirty="0"/>
              <a:t>uncle</a:t>
            </a:r>
          </a:p>
          <a:p>
            <a:pPr>
              <a:buNone/>
            </a:pPr>
            <a:r>
              <a:rPr lang="en-GB" sz="6400" dirty="0"/>
              <a:t>	OE </a:t>
            </a:r>
            <a:r>
              <a:rPr lang="en-GB" sz="6400" i="1" dirty="0" err="1"/>
              <a:t>brid</a:t>
            </a:r>
            <a:r>
              <a:rPr lang="en-GB" sz="6400" dirty="0"/>
              <a:t> vs. PDE </a:t>
            </a:r>
            <a:r>
              <a:rPr lang="en-GB" sz="6400" i="1" dirty="0"/>
              <a:t>bird</a:t>
            </a:r>
          </a:p>
          <a:p>
            <a:pPr>
              <a:buNone/>
            </a:pPr>
            <a:endParaRPr lang="es-ES" sz="8000" dirty="0"/>
          </a:p>
          <a:p>
            <a:r>
              <a:rPr lang="en-GB" sz="8000" b="1" dirty="0"/>
              <a:t>Pragmatic change</a:t>
            </a:r>
            <a:r>
              <a:rPr lang="en-GB" sz="8000" dirty="0"/>
              <a:t>, i.e. changes of meaning in context. </a:t>
            </a:r>
          </a:p>
          <a:p>
            <a:pPr>
              <a:buNone/>
            </a:pPr>
            <a:r>
              <a:rPr lang="en-GB" sz="8000" dirty="0"/>
              <a:t>	</a:t>
            </a:r>
            <a:r>
              <a:rPr lang="en-GB" sz="6400" i="1" dirty="0"/>
              <a:t>nigger</a:t>
            </a:r>
          </a:p>
          <a:p>
            <a:endParaRPr lang="en-GB" sz="8000" dirty="0"/>
          </a:p>
          <a:p>
            <a:pPr>
              <a:buNone/>
            </a:pPr>
            <a:r>
              <a:rPr lang="en-GB" sz="5600" dirty="0"/>
              <a:t> 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Change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levels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Phonological and spelling changes, </a:t>
            </a:r>
            <a:r>
              <a:rPr lang="en-GB" dirty="0"/>
              <a:t>affecting the sounds of a language and their graphic representation.</a:t>
            </a:r>
          </a:p>
          <a:p>
            <a:endParaRPr lang="es-ES" dirty="0"/>
          </a:p>
          <a:p>
            <a:pPr>
              <a:buNone/>
            </a:pPr>
            <a:r>
              <a:rPr lang="en-GB" sz="1800" dirty="0"/>
              <a:t>OE </a:t>
            </a:r>
            <a:r>
              <a:rPr lang="en-GB" sz="1800" i="1" dirty="0" err="1"/>
              <a:t>stān</a:t>
            </a:r>
            <a:r>
              <a:rPr lang="en-GB" sz="1800" dirty="0"/>
              <a:t> /</a:t>
            </a:r>
            <a:r>
              <a:rPr lang="en-GB" sz="1800" dirty="0" err="1"/>
              <a:t>sta:n</a:t>
            </a:r>
            <a:r>
              <a:rPr lang="en-GB" sz="1800" dirty="0"/>
              <a:t>/ &gt; ME </a:t>
            </a:r>
            <a:r>
              <a:rPr lang="en-GB" sz="1800" i="1" dirty="0"/>
              <a:t>stone</a:t>
            </a:r>
            <a:r>
              <a:rPr lang="en-GB" sz="1800" dirty="0"/>
              <a:t> /</a:t>
            </a:r>
            <a:r>
              <a:rPr lang="en-GB" sz="1800" dirty="0" err="1"/>
              <a:t>stɔ:n</a:t>
            </a:r>
            <a:r>
              <a:rPr lang="en-GB" sz="1800" dirty="0"/>
              <a:t>/</a:t>
            </a:r>
            <a:endParaRPr lang="es-ES" sz="1800" dirty="0"/>
          </a:p>
          <a:p>
            <a:pPr>
              <a:buNone/>
            </a:pPr>
            <a:r>
              <a:rPr lang="en-GB" sz="1800" dirty="0"/>
              <a:t>	OE </a:t>
            </a:r>
            <a:r>
              <a:rPr lang="en-GB" sz="1800" i="1" dirty="0" err="1"/>
              <a:t>brōhte</a:t>
            </a:r>
            <a:r>
              <a:rPr lang="en-GB" sz="1800" dirty="0"/>
              <a:t> ['</a:t>
            </a:r>
            <a:r>
              <a:rPr lang="en-GB" sz="1800" dirty="0" err="1"/>
              <a:t>bro:xte</a:t>
            </a:r>
            <a:r>
              <a:rPr lang="en-GB" sz="1800" dirty="0"/>
              <a:t>] &gt; ME </a:t>
            </a:r>
            <a:r>
              <a:rPr lang="en-GB" sz="1800" i="1" dirty="0" err="1"/>
              <a:t>brouʒte</a:t>
            </a:r>
            <a:r>
              <a:rPr lang="en-GB" sz="1800" dirty="0"/>
              <a:t> /'</a:t>
            </a:r>
            <a:r>
              <a:rPr lang="en-GB" sz="1800" dirty="0" err="1"/>
              <a:t>brouxtǝ</a:t>
            </a:r>
            <a:r>
              <a:rPr lang="en-GB" sz="1800" dirty="0"/>
              <a:t>/ &gt; PDE </a:t>
            </a:r>
            <a:r>
              <a:rPr lang="en-GB" sz="1800" i="1" dirty="0"/>
              <a:t>brought</a:t>
            </a:r>
            <a:r>
              <a:rPr lang="en-GB" sz="1800" dirty="0"/>
              <a:t> /</a:t>
            </a:r>
            <a:r>
              <a:rPr lang="en-GB" sz="1800" dirty="0" err="1"/>
              <a:t>brɔ:t</a:t>
            </a:r>
            <a:r>
              <a:rPr lang="en-GB" sz="1800" dirty="0"/>
              <a:t>/</a:t>
            </a:r>
            <a:endParaRPr lang="es-ES" sz="1800" dirty="0"/>
          </a:p>
          <a:p>
            <a:pPr>
              <a:buNone/>
            </a:pPr>
            <a:r>
              <a:rPr lang="en-GB" sz="1800" dirty="0"/>
              <a:t>		&lt;h&gt; &lt;ʒ&gt;  &lt;</a:t>
            </a:r>
            <a:r>
              <a:rPr lang="en-GB" sz="1800" dirty="0" err="1"/>
              <a:t>gh</a:t>
            </a:r>
            <a:r>
              <a:rPr lang="en-GB" sz="1800" dirty="0"/>
              <a:t>&gt; for /x/	</a:t>
            </a:r>
            <a:endParaRPr lang="es-ES" sz="1800" dirty="0"/>
          </a:p>
          <a:p>
            <a:pPr>
              <a:buNone/>
            </a:pPr>
            <a:r>
              <a:rPr lang="en-GB" sz="1800" dirty="0"/>
              <a:t> 	</a:t>
            </a:r>
            <a:r>
              <a:rPr lang="en-GB" sz="1800" i="1" dirty="0"/>
              <a:t>pleasure</a:t>
            </a:r>
            <a:r>
              <a:rPr lang="en-GB" sz="1800" dirty="0"/>
              <a:t> /'</a:t>
            </a:r>
            <a:r>
              <a:rPr lang="en-GB" sz="1800" dirty="0" err="1"/>
              <a:t>pleʒǝ</a:t>
            </a:r>
            <a:r>
              <a:rPr lang="en-GB" sz="1800" dirty="0"/>
              <a:t>/ &lt; /'</a:t>
            </a:r>
            <a:r>
              <a:rPr lang="en-GB" sz="1800" dirty="0" err="1"/>
              <a:t>plezjǝr</a:t>
            </a:r>
            <a:r>
              <a:rPr lang="en-GB" sz="1800" dirty="0"/>
              <a:t>/</a:t>
            </a:r>
            <a:endParaRPr lang="es-ES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en-GB" sz="1800" i="1" dirty="0"/>
              <a:t>Caribbean </a:t>
            </a:r>
            <a:r>
              <a:rPr lang="en-GB" sz="1800" dirty="0"/>
              <a:t>/ˌ</a:t>
            </a:r>
            <a:r>
              <a:rPr lang="en-GB" sz="1800" dirty="0" err="1"/>
              <a:t>kærɪˈbiːən</a:t>
            </a:r>
            <a:r>
              <a:rPr lang="en-GB" sz="1800" dirty="0"/>
              <a:t>/  vs. /</a:t>
            </a:r>
            <a:r>
              <a:rPr lang="en-GB" sz="1800" dirty="0" err="1"/>
              <a:t>kəˈrɪbiən</a:t>
            </a:r>
            <a:r>
              <a:rPr lang="en-GB" sz="1800" dirty="0"/>
              <a:t>/</a:t>
            </a:r>
            <a:endParaRPr lang="es-ES" sz="1800" dirty="0"/>
          </a:p>
          <a:p>
            <a:pPr fontAlgn="ctr">
              <a:buNone/>
            </a:pPr>
            <a:r>
              <a:rPr lang="en-GB" sz="1800" dirty="0"/>
              <a:t> OE </a:t>
            </a:r>
            <a:r>
              <a:rPr lang="en-GB" sz="1800" i="1" u="sng" dirty="0" err="1"/>
              <a:t>c</a:t>
            </a:r>
            <a:r>
              <a:rPr lang="en-GB" sz="1800" i="1" dirty="0" err="1"/>
              <a:t>ild</a:t>
            </a:r>
            <a:r>
              <a:rPr lang="en-GB" sz="1800" i="1" dirty="0"/>
              <a:t> </a:t>
            </a:r>
            <a:r>
              <a:rPr lang="en-GB" sz="1800" dirty="0"/>
              <a:t>&gt; ME </a:t>
            </a:r>
            <a:r>
              <a:rPr lang="en-GB" sz="1800" i="1" u="sng" dirty="0"/>
              <a:t>ch</a:t>
            </a:r>
            <a:r>
              <a:rPr lang="en-GB" sz="1800" i="1" dirty="0"/>
              <a:t>ild</a:t>
            </a:r>
            <a:r>
              <a:rPr lang="en-GB" sz="1800" dirty="0"/>
              <a:t>  </a:t>
            </a:r>
            <a:endParaRPr lang="es-ES" sz="1800" dirty="0"/>
          </a:p>
          <a:p>
            <a:pPr>
              <a:buNone/>
            </a:pPr>
            <a:r>
              <a:rPr lang="en-GB" sz="1800" dirty="0"/>
              <a:t>		&lt;c&gt; and &lt;</a:t>
            </a:r>
            <a:r>
              <a:rPr lang="en-GB" sz="1800" dirty="0" err="1"/>
              <a:t>ch</a:t>
            </a:r>
            <a:r>
              <a:rPr lang="en-GB" sz="1800" dirty="0"/>
              <a:t>&gt; for /t∫/</a:t>
            </a:r>
            <a:endParaRPr lang="es-ES" sz="1800" dirty="0"/>
          </a:p>
          <a:p>
            <a:endParaRPr lang="es-ES" dirty="0"/>
          </a:p>
          <a:p>
            <a:pPr>
              <a:buNone/>
            </a:pPr>
            <a:r>
              <a:rPr lang="en-GB" sz="1600" dirty="0"/>
              <a:t> 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Change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levels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s-ES" dirty="0"/>
          </a:p>
          <a:p>
            <a:pPr lvl="0"/>
            <a:r>
              <a:rPr lang="en-GB" b="1" dirty="0"/>
              <a:t>Morphological change</a:t>
            </a:r>
            <a:r>
              <a:rPr lang="en-GB" dirty="0"/>
              <a:t>, affecting the words and morphemes of a language.</a:t>
            </a:r>
          </a:p>
          <a:p>
            <a:pPr lvl="1"/>
            <a:r>
              <a:rPr lang="es-ES" dirty="0"/>
              <a:t>3rd </a:t>
            </a:r>
            <a:r>
              <a:rPr lang="es-ES" dirty="0" err="1"/>
              <a:t>person</a:t>
            </a:r>
            <a:r>
              <a:rPr lang="es-ES" dirty="0"/>
              <a:t> plural </a:t>
            </a:r>
            <a:r>
              <a:rPr lang="es-ES" dirty="0" err="1"/>
              <a:t>pronouns</a:t>
            </a:r>
            <a:endParaRPr lang="es-ES" dirty="0"/>
          </a:p>
          <a:p>
            <a:pPr lvl="1"/>
            <a:r>
              <a:rPr lang="es-ES" dirty="0"/>
              <a:t>3rd </a:t>
            </a:r>
            <a:r>
              <a:rPr lang="es-ES" dirty="0" err="1"/>
              <a:t>person</a:t>
            </a:r>
            <a:r>
              <a:rPr lang="es-ES" dirty="0"/>
              <a:t> singular </a:t>
            </a: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indicative</a:t>
            </a:r>
            <a:r>
              <a:rPr lang="es-ES" dirty="0"/>
              <a:t> </a:t>
            </a:r>
            <a:r>
              <a:rPr lang="es-ES" dirty="0" err="1"/>
              <a:t>inflection</a:t>
            </a:r>
            <a:endParaRPr lang="es-ES" dirty="0"/>
          </a:p>
          <a:p>
            <a:pPr lvl="1"/>
            <a:r>
              <a:rPr lang="es-ES" dirty="0"/>
              <a:t>Plural </a:t>
            </a:r>
            <a:r>
              <a:rPr lang="es-ES" dirty="0" err="1"/>
              <a:t>inflections</a:t>
            </a:r>
            <a:r>
              <a:rPr lang="es-ES" dirty="0"/>
              <a:t>, </a:t>
            </a:r>
            <a:r>
              <a:rPr lang="es-ES" dirty="0" err="1"/>
              <a:t>e.g.</a:t>
            </a:r>
            <a:r>
              <a:rPr lang="es-ES" dirty="0"/>
              <a:t> OE </a:t>
            </a:r>
            <a:r>
              <a:rPr lang="es-ES" i="1" dirty="0" err="1"/>
              <a:t>bec</a:t>
            </a:r>
            <a:r>
              <a:rPr lang="es-ES" dirty="0"/>
              <a:t> ‘</a:t>
            </a:r>
            <a:r>
              <a:rPr lang="es-ES" dirty="0" err="1"/>
              <a:t>books</a:t>
            </a:r>
            <a:r>
              <a:rPr lang="es-ES" dirty="0"/>
              <a:t>’ vs. PDE </a:t>
            </a:r>
            <a:r>
              <a:rPr lang="es-ES" i="1" dirty="0" err="1"/>
              <a:t>books</a:t>
            </a:r>
            <a:endParaRPr lang="es-ES" i="1" dirty="0"/>
          </a:p>
          <a:p>
            <a:pPr lvl="0"/>
            <a:endParaRPr lang="es-ES" dirty="0"/>
          </a:p>
          <a:p>
            <a:r>
              <a:rPr lang="en-GB" dirty="0"/>
              <a:t> </a:t>
            </a:r>
            <a:r>
              <a:rPr lang="en-GB" b="1" dirty="0"/>
              <a:t>Syntactic change</a:t>
            </a:r>
            <a:r>
              <a:rPr lang="en-GB" dirty="0"/>
              <a:t>, i.e. change affecting the rules regulating the combinatory possibilities of words.</a:t>
            </a:r>
            <a:endParaRPr lang="es-ES" dirty="0"/>
          </a:p>
          <a:p>
            <a:pPr>
              <a:buNone/>
            </a:pPr>
            <a:r>
              <a:rPr lang="en-GB" sz="1600" dirty="0"/>
              <a:t> </a:t>
            </a:r>
            <a:endParaRPr lang="es-ES" dirty="0"/>
          </a:p>
          <a:p>
            <a:pPr indent="0">
              <a:buNone/>
            </a:pPr>
            <a:r>
              <a:rPr lang="en-US" sz="2200" dirty="0"/>
              <a:t>Yet he </a:t>
            </a:r>
            <a:r>
              <a:rPr lang="en-US" sz="2200" dirty="0">
                <a:solidFill>
                  <a:srgbClr val="FF0000"/>
                </a:solidFill>
              </a:rPr>
              <a:t>knew</a:t>
            </a:r>
            <a:r>
              <a:rPr lang="en-US" sz="2200" dirty="0"/>
              <a:t> me </a:t>
            </a:r>
            <a:r>
              <a:rPr lang="en-US" sz="2200" dirty="0">
                <a:solidFill>
                  <a:srgbClr val="FF0000"/>
                </a:solidFill>
              </a:rPr>
              <a:t>not</a:t>
            </a:r>
            <a:r>
              <a:rPr lang="en-US" sz="2200" dirty="0"/>
              <a:t> at first. He said I was a fishmonger. […] I'll speak to him again. (to Hamlet) What </a:t>
            </a:r>
            <a:r>
              <a:rPr lang="en-US" sz="2200" dirty="0">
                <a:solidFill>
                  <a:srgbClr val="FF0000"/>
                </a:solidFill>
              </a:rPr>
              <a:t>do you read</a:t>
            </a:r>
            <a:r>
              <a:rPr lang="en-US" sz="2200" dirty="0"/>
              <a:t>, my lord? (Ham. II, ii)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164</TotalTime>
  <Words>1561</Words>
  <Application>Microsoft Office PowerPoint</Application>
  <PresentationFormat>Presentación en pantalla (4:3)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Century Schoolbook</vt:lpstr>
      <vt:lpstr>Wingdings</vt:lpstr>
      <vt:lpstr>Wingdings 2</vt:lpstr>
      <vt:lpstr>Mirador</vt:lpstr>
      <vt:lpstr>Introduction</vt:lpstr>
      <vt:lpstr>Roadmap</vt:lpstr>
      <vt:lpstr>External history</vt:lpstr>
      <vt:lpstr>Internal history</vt:lpstr>
      <vt:lpstr>External and internal factors</vt:lpstr>
      <vt:lpstr>Levels of language</vt:lpstr>
      <vt:lpstr>Change at the different levels</vt:lpstr>
      <vt:lpstr>Change at the different levels</vt:lpstr>
      <vt:lpstr>Change at the different levels</vt:lpstr>
      <vt:lpstr>The language of shakespeare…</vt:lpstr>
      <vt:lpstr>Variation and change</vt:lpstr>
      <vt:lpstr>Sources of variation</vt:lpstr>
      <vt:lpstr>Variation and change: two sides of the same coin</vt:lpstr>
      <vt:lpstr>Stable variation: Variation not leading to change</vt:lpstr>
      <vt:lpstr>Attitudes towards change</vt:lpstr>
      <vt:lpstr>Attitudes towards language change</vt:lpstr>
      <vt:lpstr>Attitudes towards language change</vt:lpstr>
      <vt:lpstr>Internal history of English:  An overview</vt:lpstr>
      <vt:lpstr>Modelling linguistic change</vt:lpstr>
      <vt:lpstr>The s-curve: Slow, slow, quick, slow</vt:lpstr>
      <vt:lpstr>Internal history of English: An overview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</dc:creator>
  <cp:lastModifiedBy>Alba 4</cp:lastModifiedBy>
  <cp:revision>19</cp:revision>
  <dcterms:created xsi:type="dcterms:W3CDTF">2020-09-12T16:03:25Z</dcterms:created>
  <dcterms:modified xsi:type="dcterms:W3CDTF">2022-09-24T20:20:01Z</dcterms:modified>
</cp:coreProperties>
</file>