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64350" cy="99949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31A77-34E4-4DF9-9250-56DF46742B6C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9325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gl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7788" y="949325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F9452-C584-4BB1-ADEB-DFB0979A239E}" type="slidenum">
              <a:rPr lang="gl-ES" smtClean="0"/>
              <a:pPr/>
              <a:t>‹Nº›</a:t>
            </a:fld>
            <a:endParaRPr lang="gl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F2C57-B764-4FD1-9DC3-C6CF227AF586}" type="datetimeFigureOut">
              <a:rPr lang="es-ES" smtClean="0"/>
              <a:t>02/12/2020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1249363"/>
            <a:ext cx="4498975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810125"/>
            <a:ext cx="5492750" cy="3935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9325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7788" y="949325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03AAE-380B-43DB-BEAC-B055399AAD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25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14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339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57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62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12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6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06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62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925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325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03AAE-380B-43DB-BEAC-B055399AAD3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9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gl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B69C-AC77-42AB-9E5D-C8493983292D}" type="datetimeFigureOut">
              <a:rPr lang="gl-ES" smtClean="0"/>
              <a:pPr/>
              <a:t>02/12/2020</a:t>
            </a:fld>
            <a:endParaRPr lang="gl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gl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F670-F3D5-4A53-BF1E-480517216CB0}" type="slidenum">
              <a:rPr lang="gl-ES" smtClean="0"/>
              <a:pPr/>
              <a:t>‹Nº›</a:t>
            </a:fld>
            <a:endParaRPr lang="gl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4149080"/>
            <a:ext cx="6336704" cy="2016224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r>
              <a:rPr lang="gl-ES" sz="3200" b="1" dirty="0"/>
              <a:t>0. </a:t>
            </a:r>
            <a:r>
              <a:rPr lang="gl-ES" sz="3200" b="1" dirty="0" err="1"/>
              <a:t>Introduction</a:t>
            </a:r>
            <a:r>
              <a:rPr lang="gl-ES" sz="3200" b="1" dirty="0"/>
              <a:t>: </a:t>
            </a:r>
            <a:r>
              <a:rPr lang="gl-ES" sz="3200" b="1" dirty="0" err="1"/>
              <a:t>Recurrent</a:t>
            </a:r>
            <a:r>
              <a:rPr lang="gl-ES" sz="3200" b="1" dirty="0"/>
              <a:t> </a:t>
            </a:r>
            <a:r>
              <a:rPr lang="gl-ES" sz="3200" b="1" dirty="0" err="1"/>
              <a:t>grammar</a:t>
            </a:r>
            <a:r>
              <a:rPr lang="gl-ES" sz="3200" b="1" dirty="0"/>
              <a:t> </a:t>
            </a:r>
            <a:r>
              <a:rPr lang="gl-ES" sz="3200" b="1" dirty="0" err="1"/>
              <a:t>problems</a:t>
            </a:r>
            <a:endParaRPr lang="gl-ES" sz="3200" b="1" dirty="0"/>
          </a:p>
        </p:txBody>
      </p:sp>
      <p:sp>
        <p:nvSpPr>
          <p:cNvPr id="6" name="5 Rectángulo redondeado"/>
          <p:cNvSpPr/>
          <p:nvPr/>
        </p:nvSpPr>
        <p:spPr>
          <a:xfrm>
            <a:off x="539552" y="0"/>
            <a:ext cx="7128792" cy="3861048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"/>
    </mc:Choice>
    <mc:Fallback xmlns="">
      <p:transition spd="slow" advTm="3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35"/>
            </a:pPr>
            <a:r>
              <a:rPr lang="en-GB" sz="2400" dirty="0"/>
              <a:t>These widely shared image shows us the power to shaping cultural attitudes toward black people.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/>
              <a:t>They also identified that there are cases when adverbs may probably be replace without any change in meaning, </a:t>
            </a:r>
            <a:endParaRPr lang="es-ES" sz="2400" dirty="0"/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/>
              <a:t>They ceased being subordinated to men in all aspects of life.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/>
              <a:t>This event makes him questioning the purpose of his actions.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/>
              <a:t>This factor is more important that the previous one.</a:t>
            </a:r>
            <a:endParaRPr lang="es-ES" sz="2000" dirty="0"/>
          </a:p>
          <a:p>
            <a:pPr marL="457200" lvl="0" indent="-457200">
              <a:buNone/>
            </a:pPr>
            <a:endParaRPr lang="es-ES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717032"/>
            <a:ext cx="8640960" cy="2952328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pPr marL="457200" lvl="0" indent="-457200">
              <a:buFont typeface="+mj-lt"/>
              <a:buAutoNum type="arabicPeriod" startAt="35"/>
            </a:pPr>
            <a:r>
              <a:rPr lang="en-GB" sz="2400" dirty="0">
                <a:solidFill>
                  <a:srgbClr val="FF0000"/>
                </a:solidFill>
              </a:rPr>
              <a:t>These widely shared image shows us the power </a:t>
            </a:r>
            <a:r>
              <a:rPr lang="en-GB" sz="2400" b="1" dirty="0">
                <a:solidFill>
                  <a:srgbClr val="FF0000"/>
                </a:solidFill>
              </a:rPr>
              <a:t>to </a:t>
            </a:r>
            <a:r>
              <a:rPr lang="en-GB" sz="2400" b="1" dirty="0" err="1">
                <a:solidFill>
                  <a:srgbClr val="FF0000"/>
                </a:solidFill>
              </a:rPr>
              <a:t>shape</a:t>
            </a:r>
            <a:r>
              <a:rPr lang="en-GB" sz="2400" b="1" strike="sngStrike" dirty="0" err="1">
                <a:solidFill>
                  <a:srgbClr val="FF0000"/>
                </a:solidFill>
              </a:rPr>
              <a:t>ing</a:t>
            </a:r>
            <a:r>
              <a:rPr lang="en-GB" sz="2400" dirty="0">
                <a:solidFill>
                  <a:srgbClr val="FF0000"/>
                </a:solidFill>
              </a:rPr>
              <a:t> cultural attitudes toward black people.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>
                <a:solidFill>
                  <a:srgbClr val="FF0000"/>
                </a:solidFill>
              </a:rPr>
              <a:t>They also identified that there are cases when adverbs may probably be </a:t>
            </a:r>
            <a:r>
              <a:rPr lang="en-GB" sz="2400" b="1" dirty="0">
                <a:solidFill>
                  <a:srgbClr val="FF0000"/>
                </a:solidFill>
              </a:rPr>
              <a:t>replace</a:t>
            </a:r>
            <a:r>
              <a:rPr lang="en-GB" sz="2400" b="1" u="sng" dirty="0">
                <a:solidFill>
                  <a:srgbClr val="FF0000"/>
                </a:solidFill>
              </a:rPr>
              <a:t>d</a:t>
            </a:r>
            <a:r>
              <a:rPr lang="en-GB" sz="2400" dirty="0">
                <a:solidFill>
                  <a:srgbClr val="FF0000"/>
                </a:solidFill>
              </a:rPr>
              <a:t> without any change in meaning, 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>
                <a:solidFill>
                  <a:srgbClr val="FF0000"/>
                </a:solidFill>
              </a:rPr>
              <a:t>They </a:t>
            </a:r>
            <a:r>
              <a:rPr lang="en-GB" sz="2400" b="1" dirty="0">
                <a:solidFill>
                  <a:srgbClr val="FF0000"/>
                </a:solidFill>
              </a:rPr>
              <a:t>ceased to be </a:t>
            </a:r>
            <a:r>
              <a:rPr lang="en-GB" sz="2400" b="1" strike="sngStrike" dirty="0">
                <a:solidFill>
                  <a:srgbClr val="FF0000"/>
                </a:solidFill>
              </a:rPr>
              <a:t>being</a:t>
            </a:r>
            <a:r>
              <a:rPr lang="en-GB" sz="2400" b="1" dirty="0">
                <a:solidFill>
                  <a:srgbClr val="FF0000"/>
                </a:solidFill>
              </a:rPr>
              <a:t> subordinated</a:t>
            </a:r>
            <a:r>
              <a:rPr lang="en-GB" sz="2400" dirty="0">
                <a:solidFill>
                  <a:srgbClr val="FF0000"/>
                </a:solidFill>
              </a:rPr>
              <a:t> to men in all aspects of life.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>
                <a:solidFill>
                  <a:srgbClr val="FF0000"/>
                </a:solidFill>
              </a:rPr>
              <a:t>This event </a:t>
            </a:r>
            <a:r>
              <a:rPr lang="en-GB" sz="2400" b="1" dirty="0">
                <a:solidFill>
                  <a:srgbClr val="FF0000"/>
                </a:solidFill>
              </a:rPr>
              <a:t>makes him question</a:t>
            </a:r>
            <a:r>
              <a:rPr lang="en-GB" sz="2400" b="1" strike="sngStrike" dirty="0">
                <a:solidFill>
                  <a:srgbClr val="FF0000"/>
                </a:solidFill>
              </a:rPr>
              <a:t>ing</a:t>
            </a:r>
            <a:r>
              <a:rPr lang="en-GB" sz="2400" dirty="0">
                <a:solidFill>
                  <a:srgbClr val="FF0000"/>
                </a:solidFill>
              </a:rPr>
              <a:t> the purpose of his actions.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5"/>
            </a:pPr>
            <a:r>
              <a:rPr lang="en-GB" sz="2400" dirty="0">
                <a:solidFill>
                  <a:srgbClr val="FF0000"/>
                </a:solidFill>
              </a:rPr>
              <a:t>This factor is more important </a:t>
            </a:r>
            <a:r>
              <a:rPr lang="en-GB" sz="2400" b="1" strike="sngStrike" dirty="0">
                <a:solidFill>
                  <a:srgbClr val="FF0000"/>
                </a:solidFill>
              </a:rPr>
              <a:t>that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than </a:t>
            </a:r>
            <a:r>
              <a:rPr lang="en-GB" sz="2400" dirty="0">
                <a:solidFill>
                  <a:srgbClr val="FF0000"/>
                </a:solidFill>
              </a:rPr>
              <a:t>the previous one.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40"/>
            </a:pPr>
            <a:r>
              <a:rPr lang="en-GB" sz="2400" dirty="0"/>
              <a:t>This is done with the purpose of restore women’s dignity.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40"/>
            </a:pPr>
            <a:r>
              <a:rPr lang="en-GB" sz="2400" dirty="0"/>
              <a:t>This relates to another chapters of the study.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40"/>
            </a:pPr>
            <a:r>
              <a:rPr lang="en-GB" sz="2400" dirty="0"/>
              <a:t>This research’s aim is to explore different varieties of English.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40"/>
            </a:pPr>
            <a:r>
              <a:rPr lang="en-GB" sz="2400" dirty="0"/>
              <a:t>To finish with, the last section will be devoted to the analysis of results.</a:t>
            </a:r>
            <a:endParaRPr lang="es-ES" sz="2400" dirty="0"/>
          </a:p>
          <a:p>
            <a:pPr marL="457200" lvl="0" indent="-457200">
              <a:buNone/>
            </a:pPr>
            <a:endParaRPr lang="es-ES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717032"/>
            <a:ext cx="8640960" cy="2952328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457200" lvl="0" indent="-457200">
              <a:buClr>
                <a:srgbClr val="FF0000"/>
              </a:buClr>
              <a:buFont typeface="+mj-lt"/>
              <a:buAutoNum type="arabicPeriod" startAt="40"/>
            </a:pPr>
            <a:r>
              <a:rPr lang="en-GB" sz="2400" dirty="0">
                <a:solidFill>
                  <a:srgbClr val="FF0000"/>
                </a:solidFill>
              </a:rPr>
              <a:t>This is done with </a:t>
            </a:r>
            <a:r>
              <a:rPr lang="en-GB" sz="2400" b="1" dirty="0">
                <a:solidFill>
                  <a:srgbClr val="FF0000"/>
                </a:solidFill>
              </a:rPr>
              <a:t>the purpose of restor</a:t>
            </a:r>
            <a:r>
              <a:rPr lang="en-GB" sz="2400" b="1" u="sng" dirty="0">
                <a:solidFill>
                  <a:srgbClr val="FF0000"/>
                </a:solidFill>
              </a:rPr>
              <a:t>ing</a:t>
            </a:r>
            <a:r>
              <a:rPr lang="en-GB" sz="2400" dirty="0">
                <a:solidFill>
                  <a:srgbClr val="FF0000"/>
                </a:solidFill>
              </a:rPr>
              <a:t> women’s dignity.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  <a:buFont typeface="+mj-lt"/>
              <a:buAutoNum type="arabicPeriod" startAt="40"/>
            </a:pPr>
            <a:r>
              <a:rPr lang="en-GB" sz="2400" dirty="0">
                <a:solidFill>
                  <a:srgbClr val="FF0000"/>
                </a:solidFill>
              </a:rPr>
              <a:t>This relates to </a:t>
            </a:r>
            <a:r>
              <a:rPr lang="en-GB" sz="2400" b="1" dirty="0">
                <a:solidFill>
                  <a:srgbClr val="FF0000"/>
                </a:solidFill>
              </a:rPr>
              <a:t>another chapters</a:t>
            </a:r>
            <a:r>
              <a:rPr lang="en-GB" sz="2400" dirty="0">
                <a:solidFill>
                  <a:srgbClr val="FF0000"/>
                </a:solidFill>
              </a:rPr>
              <a:t> of the study.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  <a:buFont typeface="+mj-lt"/>
              <a:buAutoNum type="arabicPeriod" startAt="40"/>
            </a:pPr>
            <a:r>
              <a:rPr lang="en-GB" sz="2400" b="1" dirty="0">
                <a:solidFill>
                  <a:srgbClr val="FF0000"/>
                </a:solidFill>
              </a:rPr>
              <a:t>The aim of this research</a:t>
            </a:r>
            <a:r>
              <a:rPr lang="en-GB" sz="2400" dirty="0">
                <a:solidFill>
                  <a:srgbClr val="FF0000"/>
                </a:solidFill>
              </a:rPr>
              <a:t> is to explore different varieties of English.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  <a:buFont typeface="+mj-lt"/>
              <a:buAutoNum type="arabicPeriod" startAt="40"/>
            </a:pPr>
            <a:r>
              <a:rPr lang="en-GB" sz="2400" b="1" dirty="0">
                <a:solidFill>
                  <a:srgbClr val="FF0000"/>
                </a:solidFill>
              </a:rPr>
              <a:t>Finally/In conclusion</a:t>
            </a:r>
            <a:r>
              <a:rPr lang="en-GB" sz="2400" dirty="0">
                <a:solidFill>
                  <a:srgbClr val="FF0000"/>
                </a:solidFill>
              </a:rPr>
              <a:t>, the last section will be devoted to the analysis of results.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>
            <a:spLocks noGrp="1"/>
          </p:cNvSpPr>
          <p:nvPr>
            <p:ph idx="1"/>
          </p:nvPr>
        </p:nvSpPr>
        <p:spPr>
          <a:xfrm>
            <a:off x="395536" y="2348880"/>
            <a:ext cx="8229600" cy="409391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GB" b="1" dirty="0"/>
              <a:t>The following exercise illustrates the most serious and recurrent grammar errors found in S’s dissertations: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GB" b="1" dirty="0"/>
              <a:t>Spot and correct the mistakes. The solutions are included at the end of each slide, but try to spot the mistakes before checking the answers!!</a:t>
            </a:r>
          </a:p>
          <a:p>
            <a:pPr marL="400050" lvl="1" indent="0">
              <a:buNone/>
            </a:pPr>
            <a:endParaRPr lang="en-GB" b="1" dirty="0"/>
          </a:p>
          <a:p>
            <a:pPr marL="914400" lvl="1" indent="-514350">
              <a:buFont typeface="+mj-lt"/>
              <a:buAutoNum type="arabicPeriod"/>
            </a:pPr>
            <a:endParaRPr lang="es-ES" dirty="0"/>
          </a:p>
          <a:p>
            <a:endParaRPr lang="gl-ES" dirty="0"/>
          </a:p>
        </p:txBody>
      </p:sp>
      <p:sp>
        <p:nvSpPr>
          <p:cNvPr id="5" name="4 Rectángulo redondeado"/>
          <p:cNvSpPr/>
          <p:nvPr/>
        </p:nvSpPr>
        <p:spPr>
          <a:xfrm>
            <a:off x="5076056" y="0"/>
            <a:ext cx="3312368" cy="2276872"/>
          </a:xfrm>
          <a:prstGeom prst="round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gl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180000" lvl="0" indent="0">
              <a:spcBef>
                <a:spcPts val="0"/>
              </a:spcBef>
              <a:spcAft>
                <a:spcPts val="600"/>
              </a:spcAft>
              <a:buSzPct val="105000"/>
              <a:buFont typeface="+mj-lt"/>
              <a:buAutoNum type="arabicPeriod"/>
            </a:pPr>
            <a:r>
              <a:rPr lang="en-GB" sz="2000" dirty="0"/>
              <a:t>According to this author, is in this period when humanity loses communication with nature.</a:t>
            </a:r>
            <a:endParaRPr lang="es-ES" sz="2000" dirty="0"/>
          </a:p>
          <a:p>
            <a:pPr marL="180000" lvl="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/>
              <a:t> And probably that was the intention of the author from the beginning, besides that he is not very fond of giving explanations. </a:t>
            </a:r>
            <a:endParaRPr lang="es-ES" sz="2000" dirty="0"/>
          </a:p>
          <a:p>
            <a:pPr marL="180000" lvl="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/>
              <a:t> Besides, not only the television changed for good, but the audience also changed a lot.</a:t>
            </a:r>
            <a:endParaRPr lang="es-ES" sz="2000" dirty="0"/>
          </a:p>
          <a:p>
            <a:pPr marL="180000" lvl="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/>
              <a:t> Does this aspect points to an acquisition problem? </a:t>
            </a:r>
            <a:endParaRPr lang="es-ES" sz="2000" dirty="0"/>
          </a:p>
          <a:p>
            <a:pPr marL="180000" lvl="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/>
              <a:t> Firth (1957:181) was the first in introduced the term collocation.</a:t>
            </a:r>
            <a:endParaRPr lang="es-ES" sz="2000" dirty="0"/>
          </a:p>
          <a:p>
            <a:pPr indent="0">
              <a:buNone/>
            </a:pPr>
            <a:endParaRPr lang="gl-ES" sz="12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573016"/>
            <a:ext cx="8640960" cy="3096344"/>
          </a:xfrm>
          <a:ln>
            <a:solidFill>
              <a:srgbClr val="FF0000"/>
            </a:solidFill>
          </a:ln>
        </p:spPr>
        <p:txBody>
          <a:bodyPr>
            <a:normAutofit fontScale="25000" lnSpcReduction="20000"/>
          </a:bodyPr>
          <a:lstStyle/>
          <a:p>
            <a:pPr marL="18000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8000" dirty="0">
                <a:solidFill>
                  <a:srgbClr val="FF0000"/>
                </a:solidFill>
              </a:rPr>
              <a:t>According to this author, </a:t>
            </a:r>
            <a:r>
              <a:rPr lang="en-GB" sz="8000" b="1" dirty="0">
                <a:solidFill>
                  <a:srgbClr val="FF0000"/>
                </a:solidFill>
              </a:rPr>
              <a:t>it</a:t>
            </a:r>
            <a:r>
              <a:rPr lang="en-GB" sz="8000" dirty="0">
                <a:solidFill>
                  <a:srgbClr val="FF0000"/>
                </a:solidFill>
              </a:rPr>
              <a:t> </a:t>
            </a:r>
            <a:r>
              <a:rPr lang="en-GB" sz="8000" b="1" dirty="0">
                <a:solidFill>
                  <a:srgbClr val="FF0000"/>
                </a:solidFill>
              </a:rPr>
              <a:t>is</a:t>
            </a:r>
            <a:r>
              <a:rPr lang="en-GB" sz="8000" dirty="0">
                <a:solidFill>
                  <a:srgbClr val="FF0000"/>
                </a:solidFill>
              </a:rPr>
              <a:t> in this period when humanity loses communication with nature.</a:t>
            </a:r>
            <a:endParaRPr lang="es-ES" sz="8000" dirty="0">
              <a:solidFill>
                <a:srgbClr val="FF0000"/>
              </a:solidFill>
            </a:endParaRPr>
          </a:p>
          <a:p>
            <a:pPr marL="18000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8000" dirty="0">
                <a:solidFill>
                  <a:srgbClr val="FF0000"/>
                </a:solidFill>
              </a:rPr>
              <a:t>And probably that was the intention of the author from the beginning; </a:t>
            </a:r>
            <a:r>
              <a:rPr lang="en-GB" sz="8000" b="1" dirty="0">
                <a:solidFill>
                  <a:srgbClr val="FF0000"/>
                </a:solidFill>
              </a:rPr>
              <a:t>furthermore</a:t>
            </a:r>
            <a:r>
              <a:rPr lang="en-GB" sz="8000" dirty="0">
                <a:solidFill>
                  <a:srgbClr val="FF0000"/>
                </a:solidFill>
              </a:rPr>
              <a:t> </a:t>
            </a:r>
            <a:r>
              <a:rPr lang="en-GB" sz="8000" b="1" strike="sngStrike" dirty="0">
                <a:solidFill>
                  <a:srgbClr val="FF0000"/>
                </a:solidFill>
              </a:rPr>
              <a:t>besides that</a:t>
            </a:r>
            <a:r>
              <a:rPr lang="en-GB" sz="8000" strike="sngStrike" dirty="0">
                <a:solidFill>
                  <a:srgbClr val="FF0000"/>
                </a:solidFill>
              </a:rPr>
              <a:t> </a:t>
            </a:r>
            <a:r>
              <a:rPr lang="en-GB" sz="8000" dirty="0">
                <a:solidFill>
                  <a:srgbClr val="FF0000"/>
                </a:solidFill>
              </a:rPr>
              <a:t>he is not very fond of giving explanations. </a:t>
            </a:r>
            <a:endParaRPr lang="es-ES" sz="8000" dirty="0">
              <a:solidFill>
                <a:srgbClr val="FF0000"/>
              </a:solidFill>
            </a:endParaRPr>
          </a:p>
          <a:p>
            <a:pPr marL="18000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8000" dirty="0">
                <a:solidFill>
                  <a:srgbClr val="FF0000"/>
                </a:solidFill>
              </a:rPr>
              <a:t>Besides, not only </a:t>
            </a:r>
            <a:r>
              <a:rPr lang="en-GB" sz="8000" b="1" dirty="0">
                <a:solidFill>
                  <a:srgbClr val="FF0000"/>
                </a:solidFill>
              </a:rPr>
              <a:t>did</a:t>
            </a:r>
            <a:r>
              <a:rPr lang="en-GB" sz="8000" dirty="0">
                <a:solidFill>
                  <a:srgbClr val="FF0000"/>
                </a:solidFill>
              </a:rPr>
              <a:t> television </a:t>
            </a:r>
            <a:r>
              <a:rPr lang="en-GB" sz="8000" b="1" dirty="0">
                <a:solidFill>
                  <a:srgbClr val="FF0000"/>
                </a:solidFill>
              </a:rPr>
              <a:t>change</a:t>
            </a:r>
            <a:r>
              <a:rPr lang="en-GB" sz="8000" dirty="0">
                <a:solidFill>
                  <a:srgbClr val="FF0000"/>
                </a:solidFill>
              </a:rPr>
              <a:t> for good, but the audience also changed a lot.</a:t>
            </a:r>
            <a:endParaRPr lang="es-ES" sz="8000" dirty="0">
              <a:solidFill>
                <a:srgbClr val="FF0000"/>
              </a:solidFill>
            </a:endParaRPr>
          </a:p>
          <a:p>
            <a:pPr marL="18000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8000" dirty="0">
                <a:solidFill>
                  <a:srgbClr val="FF0000"/>
                </a:solidFill>
              </a:rPr>
              <a:t>Does this aspect </a:t>
            </a:r>
            <a:r>
              <a:rPr lang="en-GB" sz="8000" b="1" dirty="0">
                <a:solidFill>
                  <a:srgbClr val="FF0000"/>
                </a:solidFill>
              </a:rPr>
              <a:t>point</a:t>
            </a:r>
            <a:r>
              <a:rPr lang="en-GB" sz="8000" dirty="0">
                <a:solidFill>
                  <a:srgbClr val="FF0000"/>
                </a:solidFill>
              </a:rPr>
              <a:t> to an acquisition problem? </a:t>
            </a:r>
            <a:endParaRPr lang="es-ES" sz="8000" dirty="0">
              <a:solidFill>
                <a:srgbClr val="FF0000"/>
              </a:solidFill>
            </a:endParaRPr>
          </a:p>
          <a:p>
            <a:pPr marL="180000" lv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8000" dirty="0">
                <a:solidFill>
                  <a:srgbClr val="FF0000"/>
                </a:solidFill>
              </a:rPr>
              <a:t>Firth (1957:181) was the first </a:t>
            </a:r>
            <a:r>
              <a:rPr lang="en-GB" sz="8000" b="1" dirty="0">
                <a:solidFill>
                  <a:srgbClr val="FF0000"/>
                </a:solidFill>
              </a:rPr>
              <a:t>in </a:t>
            </a:r>
            <a:r>
              <a:rPr lang="en-GB" sz="8000" b="1" dirty="0" err="1">
                <a:solidFill>
                  <a:srgbClr val="FF0000"/>
                </a:solidFill>
              </a:rPr>
              <a:t>introducing</a:t>
            </a:r>
            <a:r>
              <a:rPr lang="en-GB" sz="8000" dirty="0" err="1">
                <a:solidFill>
                  <a:srgbClr val="FF0000"/>
                </a:solidFill>
              </a:rPr>
              <a:t>the</a:t>
            </a:r>
            <a:r>
              <a:rPr lang="en-GB" sz="8000" dirty="0">
                <a:solidFill>
                  <a:srgbClr val="FF0000"/>
                </a:solidFill>
              </a:rPr>
              <a:t> term collocation.</a:t>
            </a:r>
            <a:endParaRPr lang="es-ES" sz="80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63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/>
              <a:t>For this I decided to divide the study into two separate sections.</a:t>
            </a:r>
            <a:endParaRPr lang="es-ES" sz="2400" dirty="0"/>
          </a:p>
          <a:p>
            <a:pPr marL="63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/>
              <a:t>French language has a different article system.</a:t>
            </a:r>
            <a:endParaRPr lang="es-ES" sz="2400" dirty="0"/>
          </a:p>
          <a:p>
            <a:pPr marL="63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/>
              <a:t>I consider myself one of his fans, nevertheless his figure is quite polemical.</a:t>
            </a:r>
            <a:endParaRPr lang="es-ES" sz="2400" dirty="0"/>
          </a:p>
          <a:p>
            <a:pPr marL="63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/>
              <a:t>I will divide the study in two parts: the first one consists of a description of previous researches in the topic.</a:t>
            </a:r>
            <a:endParaRPr lang="es-ES" sz="2400" dirty="0"/>
          </a:p>
          <a:p>
            <a:pPr marL="63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/>
              <a:t>I will refer to several authors like Quirk, </a:t>
            </a:r>
            <a:r>
              <a:rPr lang="en-GB" sz="2400" dirty="0" err="1"/>
              <a:t>Halliday</a:t>
            </a:r>
            <a:r>
              <a:rPr lang="en-GB" sz="2400" dirty="0"/>
              <a:t>, as like as Chomsky.</a:t>
            </a:r>
            <a:endParaRPr lang="gl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573016"/>
            <a:ext cx="8640960" cy="3096344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18000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b="1" dirty="0">
                <a:solidFill>
                  <a:srgbClr val="FF0000"/>
                </a:solidFill>
              </a:rPr>
              <a:t>For this reason, </a:t>
            </a:r>
            <a:r>
              <a:rPr lang="en-GB" sz="2400" dirty="0">
                <a:solidFill>
                  <a:srgbClr val="FF0000"/>
                </a:solidFill>
              </a:rPr>
              <a:t>I decided to divide the study into two separate sections.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b="1" dirty="0">
                <a:solidFill>
                  <a:srgbClr val="FF0000"/>
                </a:solidFill>
              </a:rPr>
              <a:t>The French</a:t>
            </a:r>
            <a:r>
              <a:rPr lang="en-GB" sz="2400" dirty="0">
                <a:solidFill>
                  <a:srgbClr val="FF0000"/>
                </a:solidFill>
              </a:rPr>
              <a:t> language has a different article system.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>
                <a:solidFill>
                  <a:srgbClr val="FF0000"/>
                </a:solidFill>
              </a:rPr>
              <a:t>I consider myself one of his fans, </a:t>
            </a:r>
            <a:r>
              <a:rPr lang="en-GB" sz="2400" b="1" strike="sngStrike" dirty="0">
                <a:solidFill>
                  <a:srgbClr val="FF0000"/>
                </a:solidFill>
              </a:rPr>
              <a:t>nevertheless</a:t>
            </a:r>
            <a:r>
              <a:rPr lang="en-GB" sz="2400" b="1" dirty="0">
                <a:solidFill>
                  <a:srgbClr val="FF0000"/>
                </a:solidFill>
              </a:rPr>
              <a:t> although</a:t>
            </a:r>
            <a:r>
              <a:rPr lang="en-GB" sz="2400" dirty="0">
                <a:solidFill>
                  <a:srgbClr val="FF0000"/>
                </a:solidFill>
              </a:rPr>
              <a:t> his figure is quite polemical.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>
                <a:solidFill>
                  <a:srgbClr val="FF0000"/>
                </a:solidFill>
              </a:rPr>
              <a:t>I will divide the study in two parts: the first one </a:t>
            </a:r>
            <a:r>
              <a:rPr lang="en-GB" sz="2400" b="1" dirty="0">
                <a:solidFill>
                  <a:srgbClr val="FF0000"/>
                </a:solidFill>
              </a:rPr>
              <a:t>consists </a:t>
            </a:r>
            <a:r>
              <a:rPr lang="en-GB" sz="2400" b="1" strike="sngStrike" dirty="0">
                <a:solidFill>
                  <a:srgbClr val="FF0000"/>
                </a:solidFill>
              </a:rPr>
              <a:t>of</a:t>
            </a:r>
            <a:r>
              <a:rPr lang="en-GB" sz="2400" b="1" dirty="0">
                <a:solidFill>
                  <a:srgbClr val="FF0000"/>
                </a:solidFill>
              </a:rPr>
              <a:t> in </a:t>
            </a:r>
            <a:r>
              <a:rPr lang="en-GB" sz="2400" dirty="0">
                <a:solidFill>
                  <a:srgbClr val="FF0000"/>
                </a:solidFill>
              </a:rPr>
              <a:t>a description of previous </a:t>
            </a:r>
            <a:r>
              <a:rPr lang="en-GB" sz="2400" b="1" dirty="0">
                <a:solidFill>
                  <a:srgbClr val="FF0000"/>
                </a:solidFill>
              </a:rPr>
              <a:t>research</a:t>
            </a:r>
            <a:r>
              <a:rPr lang="en-GB" sz="2400" b="1" strike="sngStrike" dirty="0">
                <a:solidFill>
                  <a:srgbClr val="FF0000"/>
                </a:solidFill>
              </a:rPr>
              <a:t>es</a:t>
            </a:r>
            <a:r>
              <a:rPr lang="en-GB" sz="2400" dirty="0">
                <a:solidFill>
                  <a:srgbClr val="FF0000"/>
                </a:solidFill>
              </a:rPr>
              <a:t> in the topic.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400" dirty="0">
                <a:solidFill>
                  <a:srgbClr val="FF0000"/>
                </a:solidFill>
              </a:rPr>
              <a:t>I will refer to several authors like Quirk, </a:t>
            </a:r>
            <a:r>
              <a:rPr lang="en-GB" sz="2400" dirty="0" err="1">
                <a:solidFill>
                  <a:srgbClr val="FF0000"/>
                </a:solidFill>
              </a:rPr>
              <a:t>Halliday</a:t>
            </a:r>
            <a:r>
              <a:rPr lang="en-GB" sz="2400" b="1" dirty="0">
                <a:solidFill>
                  <a:srgbClr val="FF0000"/>
                </a:solidFill>
              </a:rPr>
              <a:t>, </a:t>
            </a:r>
            <a:r>
              <a:rPr lang="en-GB" sz="2400" b="1" strike="sngStrike" dirty="0">
                <a:solidFill>
                  <a:srgbClr val="FF0000"/>
                </a:solidFill>
              </a:rPr>
              <a:t>as like</a:t>
            </a:r>
            <a:r>
              <a:rPr lang="en-GB" sz="2400" b="1" dirty="0">
                <a:solidFill>
                  <a:srgbClr val="FF0000"/>
                </a:solidFill>
              </a:rPr>
              <a:t>  as well </a:t>
            </a:r>
            <a:r>
              <a:rPr lang="en-GB" sz="2400" dirty="0">
                <a:solidFill>
                  <a:srgbClr val="FF0000"/>
                </a:solidFill>
              </a:rPr>
              <a:t>as Chomsky.</a:t>
            </a: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en-GB" sz="2000" dirty="0"/>
              <a:t>If we analyse the theatre’s history we will realise that he was one of the most important playwrights of all times.</a:t>
            </a:r>
            <a:endParaRPr lang="es-ES" sz="2000" dirty="0"/>
          </a:p>
          <a:p>
            <a:pPr marL="4572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en-GB" sz="2000" dirty="0"/>
              <a:t>In the third chapter, we discover due a little detail that there is a 9 days difference between both plots.</a:t>
            </a:r>
            <a:endParaRPr lang="es-ES" sz="2000" dirty="0"/>
          </a:p>
          <a:p>
            <a:pPr marL="4572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en-GB" sz="2000" dirty="0"/>
              <a:t>In this section will be presented the terms from a theoretical point of view. </a:t>
            </a:r>
            <a:endParaRPr lang="es-ES" sz="2000" dirty="0"/>
          </a:p>
          <a:p>
            <a:pPr marL="45720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en-GB" sz="2000" dirty="0"/>
              <a:t>In what refers to the category of mistakes, there have been some researchers who also analysed verbs.</a:t>
            </a:r>
            <a:endParaRPr lang="es-ES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573016"/>
            <a:ext cx="8640960" cy="3096344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 startAt="11"/>
            </a:pPr>
            <a:r>
              <a:rPr lang="en-GB" sz="2400" dirty="0">
                <a:solidFill>
                  <a:srgbClr val="FF0000"/>
                </a:solidFill>
              </a:rPr>
              <a:t>If we analyse </a:t>
            </a:r>
            <a:r>
              <a:rPr lang="en-GB" sz="2400" b="1" dirty="0">
                <a:solidFill>
                  <a:srgbClr val="FF0000"/>
                </a:solidFill>
              </a:rPr>
              <a:t>the history of theatre</a:t>
            </a:r>
            <a:r>
              <a:rPr lang="en-GB" sz="2400" b="1" strike="sngStrike" dirty="0">
                <a:solidFill>
                  <a:srgbClr val="FF0000"/>
                </a:solidFill>
              </a:rPr>
              <a:t>’s history</a:t>
            </a:r>
            <a:r>
              <a:rPr lang="en-GB" sz="2400" dirty="0">
                <a:solidFill>
                  <a:srgbClr val="FF0000"/>
                </a:solidFill>
              </a:rPr>
              <a:t> we will realise that he was one of the most important playwrights of all times.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11"/>
            </a:pPr>
            <a:r>
              <a:rPr lang="en-GB" sz="2400" dirty="0">
                <a:solidFill>
                  <a:srgbClr val="FF0000"/>
                </a:solidFill>
              </a:rPr>
              <a:t>In the third chapter, we discover </a:t>
            </a:r>
            <a:r>
              <a:rPr lang="en-GB" sz="2400" b="1" dirty="0">
                <a:solidFill>
                  <a:srgbClr val="FF0000"/>
                </a:solidFill>
              </a:rPr>
              <a:t>due a</a:t>
            </a:r>
            <a:r>
              <a:rPr lang="en-GB" sz="2400" dirty="0">
                <a:solidFill>
                  <a:srgbClr val="FF0000"/>
                </a:solidFill>
              </a:rPr>
              <a:t> little detail that there is a 9- days difference between both plots.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11"/>
            </a:pPr>
            <a:r>
              <a:rPr lang="en-GB" sz="2400" dirty="0">
                <a:solidFill>
                  <a:srgbClr val="FF0000"/>
                </a:solidFill>
              </a:rPr>
              <a:t>In this section </a:t>
            </a:r>
            <a:r>
              <a:rPr lang="en-GB" sz="2400" b="1" dirty="0">
                <a:solidFill>
                  <a:srgbClr val="FF0000"/>
                </a:solidFill>
              </a:rPr>
              <a:t>the terms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will be presented </a:t>
            </a:r>
            <a:r>
              <a:rPr lang="en-GB" sz="2400" dirty="0">
                <a:solidFill>
                  <a:srgbClr val="FF0000"/>
                </a:solidFill>
              </a:rPr>
              <a:t>from a theoretical point of view. 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11"/>
            </a:pPr>
            <a:r>
              <a:rPr lang="en-GB" sz="2400" b="1" strike="sngStrike" dirty="0">
                <a:solidFill>
                  <a:srgbClr val="FF0000"/>
                </a:solidFill>
              </a:rPr>
              <a:t>In what refers to </a:t>
            </a:r>
            <a:r>
              <a:rPr lang="en-GB" sz="2400" b="1" dirty="0">
                <a:solidFill>
                  <a:srgbClr val="FF0000"/>
                </a:solidFill>
              </a:rPr>
              <a:t>Regarding </a:t>
            </a:r>
            <a:r>
              <a:rPr lang="en-GB" sz="2400" dirty="0">
                <a:solidFill>
                  <a:srgbClr val="FF0000"/>
                </a:solidFill>
              </a:rPr>
              <a:t>the category of mistakes, there have been some researchers who also analysed verbs.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15"/>
            </a:pPr>
            <a:r>
              <a:rPr lang="en-GB" sz="2400" dirty="0"/>
              <a:t>Is it relevant the analysis of the narrative to our interpretation of the film?</a:t>
            </a:r>
            <a:endParaRPr lang="es-ES" sz="2400" dirty="0"/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dirty="0"/>
              <a:t>It has always being a source of controversy.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dirty="0"/>
              <a:t>It is not new the presence of symbolic literature in this type of literature work.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dirty="0"/>
              <a:t>It will present an analysis on the prepositions used by learners. </a:t>
            </a:r>
            <a:endParaRPr lang="es-ES" sz="2400" dirty="0"/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dirty="0"/>
              <a:t>It’s amazing how literature can helps us to learn from the past .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573016"/>
            <a:ext cx="8640960" cy="3096344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 startAt="15"/>
            </a:pPr>
            <a:r>
              <a:rPr lang="en-GB" sz="2400" b="1" dirty="0">
                <a:solidFill>
                  <a:srgbClr val="FF0000"/>
                </a:solidFill>
              </a:rPr>
              <a:t>Is the analysis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strike="sngStrike" dirty="0">
                <a:solidFill>
                  <a:srgbClr val="FF0000"/>
                </a:solidFill>
              </a:rPr>
              <a:t>it </a:t>
            </a:r>
            <a:r>
              <a:rPr lang="en-GB" sz="2400" b="1" dirty="0">
                <a:solidFill>
                  <a:srgbClr val="FF0000"/>
                </a:solidFill>
              </a:rPr>
              <a:t>relevant </a:t>
            </a:r>
            <a:r>
              <a:rPr lang="en-GB" sz="2400" dirty="0">
                <a:solidFill>
                  <a:srgbClr val="FF0000"/>
                </a:solidFill>
              </a:rPr>
              <a:t>of the narrative to our interpretation of the film?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dirty="0">
                <a:solidFill>
                  <a:srgbClr val="FF0000"/>
                </a:solidFill>
              </a:rPr>
              <a:t>It has always </a:t>
            </a:r>
            <a:r>
              <a:rPr lang="en-GB" sz="2400" b="1" dirty="0">
                <a:solidFill>
                  <a:srgbClr val="FF0000"/>
                </a:solidFill>
              </a:rPr>
              <a:t>been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strike="sngStrike" dirty="0">
                <a:solidFill>
                  <a:srgbClr val="FF0000"/>
                </a:solidFill>
              </a:rPr>
              <a:t>being</a:t>
            </a:r>
            <a:r>
              <a:rPr lang="en-GB" sz="2400" dirty="0">
                <a:solidFill>
                  <a:srgbClr val="FF0000"/>
                </a:solidFill>
              </a:rPr>
              <a:t> a source of controversy.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b="1" dirty="0">
                <a:solidFill>
                  <a:srgbClr val="FF0000"/>
                </a:solidFill>
              </a:rPr>
              <a:t>The presence</a:t>
            </a:r>
            <a:r>
              <a:rPr lang="en-GB" sz="2400" dirty="0">
                <a:solidFill>
                  <a:srgbClr val="FF0000"/>
                </a:solidFill>
              </a:rPr>
              <a:t> of symbolic literature </a:t>
            </a:r>
            <a:r>
              <a:rPr lang="en-GB" sz="2400" b="1" strike="sngStrike" dirty="0">
                <a:solidFill>
                  <a:srgbClr val="FF0000"/>
                </a:solidFill>
              </a:rPr>
              <a:t>It</a:t>
            </a:r>
            <a:r>
              <a:rPr lang="en-GB" sz="2400" b="1" dirty="0">
                <a:solidFill>
                  <a:srgbClr val="FF0000"/>
                </a:solidFill>
              </a:rPr>
              <a:t> is not new </a:t>
            </a:r>
            <a:r>
              <a:rPr lang="en-GB" sz="2400" dirty="0">
                <a:solidFill>
                  <a:srgbClr val="FF0000"/>
                </a:solidFill>
              </a:rPr>
              <a:t>in this type of literature work.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b="1" dirty="0">
                <a:solidFill>
                  <a:srgbClr val="FF0000"/>
                </a:solidFill>
              </a:rPr>
              <a:t>An analysis of the prepositions  </a:t>
            </a:r>
            <a:r>
              <a:rPr lang="en-GB" sz="2400" dirty="0">
                <a:solidFill>
                  <a:srgbClr val="FF0000"/>
                </a:solidFill>
              </a:rPr>
              <a:t>used by learners will be presented. 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15"/>
            </a:pPr>
            <a:r>
              <a:rPr lang="en-GB" sz="2400" dirty="0">
                <a:solidFill>
                  <a:srgbClr val="FF0000"/>
                </a:solidFill>
              </a:rPr>
              <a:t>It </a:t>
            </a:r>
            <a:r>
              <a:rPr lang="en-GB" sz="2400" b="1" dirty="0">
                <a:solidFill>
                  <a:srgbClr val="FF0000"/>
                </a:solidFill>
              </a:rPr>
              <a:t>is</a:t>
            </a:r>
            <a:r>
              <a:rPr lang="en-GB" sz="2400" dirty="0">
                <a:solidFill>
                  <a:srgbClr val="FF0000"/>
                </a:solidFill>
              </a:rPr>
              <a:t> amazing how literature </a:t>
            </a:r>
            <a:r>
              <a:rPr lang="en-GB" sz="2400" b="1" dirty="0">
                <a:solidFill>
                  <a:srgbClr val="FF0000"/>
                </a:solidFill>
              </a:rPr>
              <a:t>can helps</a:t>
            </a:r>
            <a:r>
              <a:rPr lang="en-GB" sz="2400" dirty="0">
                <a:solidFill>
                  <a:srgbClr val="FF0000"/>
                </a:solidFill>
              </a:rPr>
              <a:t> us to learn from the past 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20"/>
            </a:pPr>
            <a:r>
              <a:rPr lang="en-GB" sz="2400" dirty="0"/>
              <a:t>Notwithstanding, the protagonist narration is really meaningful.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dirty="0"/>
              <a:t>On the final chapter, we will present the conclusions. </a:t>
            </a:r>
            <a:endParaRPr lang="es-ES" sz="2400" dirty="0"/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dirty="0"/>
              <a:t>Regarding to the origin of this word, we should point out that it dates back to Old English.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dirty="0"/>
              <a:t>Some were really rich meanwhile others are surrounded by misery.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dirty="0"/>
              <a:t>That women led the feminist movement at the beginning of the century.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573016"/>
            <a:ext cx="8640960" cy="3096344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 startAt="20"/>
            </a:pPr>
            <a:r>
              <a:rPr lang="en-GB" sz="2400" b="1" dirty="0">
                <a:solidFill>
                  <a:srgbClr val="FF0000"/>
                </a:solidFill>
              </a:rPr>
              <a:t>Notwithstanding</a:t>
            </a:r>
            <a:r>
              <a:rPr lang="en-GB" sz="2400" strike="sngStrike" dirty="0">
                <a:solidFill>
                  <a:srgbClr val="FF0000"/>
                </a:solidFill>
              </a:rPr>
              <a:t>,</a:t>
            </a:r>
            <a:r>
              <a:rPr lang="en-GB" sz="2400" dirty="0">
                <a:solidFill>
                  <a:srgbClr val="FF0000"/>
                </a:solidFill>
              </a:rPr>
              <a:t> the protagonist narration is really meaningful.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b="1" strike="sngStrike" dirty="0">
                <a:solidFill>
                  <a:srgbClr val="FF0000"/>
                </a:solidFill>
              </a:rPr>
              <a:t>On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In </a:t>
            </a:r>
            <a:r>
              <a:rPr lang="en-GB" sz="2400" dirty="0">
                <a:solidFill>
                  <a:srgbClr val="FF0000"/>
                </a:solidFill>
              </a:rPr>
              <a:t>the final chapter, we will present the conclusions. 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b="1" dirty="0">
                <a:solidFill>
                  <a:srgbClr val="FF0000"/>
                </a:solidFill>
              </a:rPr>
              <a:t>Regarding </a:t>
            </a:r>
            <a:r>
              <a:rPr lang="en-GB" sz="2400" b="1" strike="sngStrike" dirty="0">
                <a:solidFill>
                  <a:srgbClr val="FF0000"/>
                </a:solidFill>
              </a:rPr>
              <a:t>to</a:t>
            </a:r>
            <a:r>
              <a:rPr lang="en-GB" sz="2400" b="1" dirty="0">
                <a:solidFill>
                  <a:srgbClr val="FF0000"/>
                </a:solidFill>
              </a:rPr>
              <a:t> the origin</a:t>
            </a:r>
            <a:r>
              <a:rPr lang="en-GB" sz="2400" dirty="0">
                <a:solidFill>
                  <a:srgbClr val="FF0000"/>
                </a:solidFill>
              </a:rPr>
              <a:t> of this word, we should point out that it dates back to Old English.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dirty="0">
                <a:solidFill>
                  <a:srgbClr val="FF0000"/>
                </a:solidFill>
              </a:rPr>
              <a:t>Some were really rich </a:t>
            </a:r>
            <a:r>
              <a:rPr lang="en-GB" sz="2400" b="1" strike="sngStrike" dirty="0">
                <a:solidFill>
                  <a:srgbClr val="FF0000"/>
                </a:solidFill>
              </a:rPr>
              <a:t>mean</a:t>
            </a:r>
            <a:r>
              <a:rPr lang="en-GB" sz="2400" b="1" dirty="0">
                <a:solidFill>
                  <a:srgbClr val="FF0000"/>
                </a:solidFill>
              </a:rPr>
              <a:t>while</a:t>
            </a:r>
            <a:r>
              <a:rPr lang="en-GB" sz="2400" dirty="0">
                <a:solidFill>
                  <a:srgbClr val="FF0000"/>
                </a:solidFill>
              </a:rPr>
              <a:t> others are surrounded by misery.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20"/>
            </a:pPr>
            <a:r>
              <a:rPr lang="en-GB" sz="2400" b="1" dirty="0">
                <a:solidFill>
                  <a:srgbClr val="FF0000"/>
                </a:solidFill>
              </a:rPr>
              <a:t>Those women</a:t>
            </a:r>
            <a:r>
              <a:rPr lang="en-GB" sz="2400" dirty="0">
                <a:solidFill>
                  <a:srgbClr val="FF0000"/>
                </a:solidFill>
              </a:rPr>
              <a:t> led the feminist movement at the beginning of the century.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5"/>
            </a:pPr>
            <a:r>
              <a:rPr lang="en-GB" sz="2400" dirty="0"/>
              <a:t>The analysis was carried out with the aim to discovering the types of collocations used by NNS.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25"/>
            </a:pPr>
            <a:r>
              <a:rPr lang="en-GB" sz="2400" dirty="0"/>
              <a:t>The chapter will focus in the history of slavery.</a:t>
            </a:r>
            <a:endParaRPr lang="es-ES" sz="2400" dirty="0"/>
          </a:p>
          <a:p>
            <a:pPr marL="457200" lvl="0" indent="-457200">
              <a:buFont typeface="+mj-lt"/>
              <a:buAutoNum type="arabicPeriod" startAt="25"/>
            </a:pPr>
            <a:r>
              <a:rPr lang="en-GB" sz="2400" dirty="0"/>
              <a:t>The fact that they found this difficult to acquire was due for two main reasons</a:t>
            </a:r>
            <a:endParaRPr lang="es-ES" sz="2400" dirty="0"/>
          </a:p>
          <a:p>
            <a:pPr marL="457200" lvl="0" indent="-457200">
              <a:buFont typeface="+mj-lt"/>
              <a:buAutoNum type="arabicPeriod" startAt="25"/>
            </a:pPr>
            <a:r>
              <a:rPr lang="en-GB" sz="2400" dirty="0"/>
              <a:t>The film fans were very actives in the social networks. </a:t>
            </a:r>
          </a:p>
          <a:p>
            <a:pPr marL="457200" lvl="0" indent="-457200">
              <a:buFont typeface="+mj-lt"/>
              <a:buAutoNum type="arabicPeriod" startAt="25"/>
            </a:pPr>
            <a:r>
              <a:rPr lang="en-GB" sz="2400" dirty="0"/>
              <a:t>The problem revolves around this two issues, being the second one the central topic of the book.</a:t>
            </a:r>
            <a:endParaRPr lang="es-ES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573016"/>
            <a:ext cx="8640960" cy="3096344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457200" lvl="0" indent="-457200">
              <a:buClr>
                <a:srgbClr val="FF0000"/>
              </a:buClr>
              <a:buFont typeface="+mj-lt"/>
              <a:buAutoNum type="arabicPeriod" startAt="25"/>
            </a:pPr>
            <a:r>
              <a:rPr lang="en-GB" sz="2400" dirty="0">
                <a:solidFill>
                  <a:srgbClr val="FF0000"/>
                </a:solidFill>
              </a:rPr>
              <a:t>The analysis was carried out with the aim</a:t>
            </a:r>
            <a:r>
              <a:rPr lang="en-GB" sz="2400" b="1" dirty="0">
                <a:solidFill>
                  <a:srgbClr val="FF0000"/>
                </a:solidFill>
              </a:rPr>
              <a:t> of </a:t>
            </a:r>
            <a:r>
              <a:rPr lang="en-GB" sz="2400" b="1" strike="sngStrike" dirty="0">
                <a:solidFill>
                  <a:srgbClr val="FF0000"/>
                </a:solidFill>
              </a:rPr>
              <a:t>to</a:t>
            </a:r>
            <a:r>
              <a:rPr lang="en-GB" sz="2400" b="1" dirty="0">
                <a:solidFill>
                  <a:srgbClr val="FF0000"/>
                </a:solidFill>
              </a:rPr>
              <a:t> discovering</a:t>
            </a:r>
            <a:r>
              <a:rPr lang="en-GB" sz="2400" dirty="0">
                <a:solidFill>
                  <a:srgbClr val="FF0000"/>
                </a:solidFill>
              </a:rPr>
              <a:t> the types of collocations used by NNS.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  <a:buFont typeface="+mj-lt"/>
              <a:buAutoNum type="arabicPeriod" startAt="25"/>
            </a:pPr>
            <a:r>
              <a:rPr lang="en-GB" sz="2400" dirty="0">
                <a:solidFill>
                  <a:srgbClr val="FF0000"/>
                </a:solidFill>
              </a:rPr>
              <a:t>The chapter will </a:t>
            </a:r>
            <a:r>
              <a:rPr lang="en-GB" sz="2400" b="1" dirty="0">
                <a:solidFill>
                  <a:srgbClr val="FF0000"/>
                </a:solidFill>
              </a:rPr>
              <a:t>focus </a:t>
            </a:r>
            <a:r>
              <a:rPr lang="en-GB" sz="2400" b="1" strike="sngStrike" dirty="0">
                <a:solidFill>
                  <a:srgbClr val="FF0000"/>
                </a:solidFill>
              </a:rPr>
              <a:t>in</a:t>
            </a:r>
            <a:r>
              <a:rPr lang="en-GB" sz="2400" b="1" dirty="0">
                <a:solidFill>
                  <a:srgbClr val="FF0000"/>
                </a:solidFill>
              </a:rPr>
              <a:t> on</a:t>
            </a:r>
            <a:r>
              <a:rPr lang="en-GB" sz="2400" dirty="0">
                <a:solidFill>
                  <a:srgbClr val="FF0000"/>
                </a:solidFill>
              </a:rPr>
              <a:t> the history of slavery.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  <a:buFont typeface="+mj-lt"/>
              <a:buAutoNum type="arabicPeriod" startAt="25"/>
            </a:pPr>
            <a:r>
              <a:rPr lang="en-GB" sz="2400" dirty="0">
                <a:solidFill>
                  <a:srgbClr val="FF0000"/>
                </a:solidFill>
              </a:rPr>
              <a:t>The fact that they found this difficult to acquire </a:t>
            </a:r>
            <a:r>
              <a:rPr lang="en-GB" sz="2400" b="1" dirty="0">
                <a:solidFill>
                  <a:srgbClr val="FF0000"/>
                </a:solidFill>
              </a:rPr>
              <a:t>was due to </a:t>
            </a:r>
            <a:r>
              <a:rPr lang="en-GB" sz="2400" b="1" strike="sngStrike" dirty="0">
                <a:solidFill>
                  <a:srgbClr val="FF0000"/>
                </a:solidFill>
              </a:rPr>
              <a:t>for</a:t>
            </a:r>
            <a:r>
              <a:rPr lang="en-GB" sz="2400" b="1" dirty="0">
                <a:solidFill>
                  <a:srgbClr val="FF0000"/>
                </a:solidFill>
              </a:rPr>
              <a:t> two main</a:t>
            </a:r>
            <a:r>
              <a:rPr lang="en-GB" sz="2400" dirty="0">
                <a:solidFill>
                  <a:srgbClr val="FF0000"/>
                </a:solidFill>
              </a:rPr>
              <a:t> reasons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Clr>
                <a:srgbClr val="FF0000"/>
              </a:buClr>
              <a:buFont typeface="+mj-lt"/>
              <a:buAutoNum type="arabicPeriod" startAt="25"/>
            </a:pPr>
            <a:r>
              <a:rPr lang="en-GB" sz="2400" dirty="0">
                <a:solidFill>
                  <a:srgbClr val="FF0000"/>
                </a:solidFill>
              </a:rPr>
              <a:t>The film fans were very </a:t>
            </a:r>
            <a:r>
              <a:rPr lang="en-GB" sz="2400" b="1" dirty="0">
                <a:solidFill>
                  <a:srgbClr val="FF0000"/>
                </a:solidFill>
              </a:rPr>
              <a:t>active</a:t>
            </a:r>
            <a:r>
              <a:rPr lang="en-GB" sz="2400" b="1" strike="sngStrike" dirty="0">
                <a:solidFill>
                  <a:srgbClr val="FF0000"/>
                </a:solidFill>
              </a:rPr>
              <a:t>s</a:t>
            </a:r>
            <a:r>
              <a:rPr lang="en-GB" sz="2400" dirty="0">
                <a:solidFill>
                  <a:srgbClr val="FF0000"/>
                </a:solidFill>
              </a:rPr>
              <a:t> in the social networks. </a:t>
            </a:r>
          </a:p>
          <a:p>
            <a:pPr marL="457200" lvl="0" indent="-457200">
              <a:buClr>
                <a:srgbClr val="FF0000"/>
              </a:buClr>
              <a:buFont typeface="+mj-lt"/>
              <a:buAutoNum type="arabicPeriod" startAt="25"/>
            </a:pPr>
            <a:r>
              <a:rPr lang="en-GB" sz="2400" dirty="0">
                <a:solidFill>
                  <a:srgbClr val="FF0000"/>
                </a:solidFill>
              </a:rPr>
              <a:t>The problem revolves around </a:t>
            </a:r>
            <a:r>
              <a:rPr lang="en-GB" sz="2400" b="1" strike="sngStrike" dirty="0">
                <a:solidFill>
                  <a:srgbClr val="FF0000"/>
                </a:solidFill>
              </a:rPr>
              <a:t>this</a:t>
            </a:r>
            <a:r>
              <a:rPr lang="en-GB" sz="2400" b="1" dirty="0">
                <a:solidFill>
                  <a:srgbClr val="FF0000"/>
                </a:solidFill>
              </a:rPr>
              <a:t> these two</a:t>
            </a:r>
            <a:r>
              <a:rPr lang="en-GB" sz="2400" dirty="0">
                <a:solidFill>
                  <a:srgbClr val="FF0000"/>
                </a:solidFill>
              </a:rPr>
              <a:t> issues, </a:t>
            </a:r>
            <a:r>
              <a:rPr lang="en-GB" sz="2400" b="1" dirty="0">
                <a:solidFill>
                  <a:srgbClr val="FF0000"/>
                </a:solidFill>
              </a:rPr>
              <a:t>the second one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being t</a:t>
            </a:r>
            <a:r>
              <a:rPr lang="en-GB" sz="2400" dirty="0">
                <a:solidFill>
                  <a:srgbClr val="FF0000"/>
                </a:solidFill>
              </a:rPr>
              <a:t>he central topic of the book.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sz="half" idx="1"/>
          </p:nvPr>
        </p:nvSpPr>
        <p:spPr>
          <a:xfrm>
            <a:off x="107504" y="116632"/>
            <a:ext cx="8712968" cy="33123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 startAt="30"/>
            </a:pPr>
            <a:r>
              <a:rPr lang="en-GB" sz="2000" dirty="0"/>
              <a:t>The reason which led me to chose this topic has already been stated.</a:t>
            </a:r>
            <a:endParaRPr lang="es-ES" sz="2000" dirty="0"/>
          </a:p>
          <a:p>
            <a:pPr marL="457200" lvl="0" indent="-457200">
              <a:buFont typeface="+mj-lt"/>
              <a:buAutoNum type="arabicPeriod" startAt="30"/>
            </a:pPr>
            <a:r>
              <a:rPr lang="en-GB" sz="2000" dirty="0"/>
              <a:t>The second part presents an analysis of the three texts and its presentation of dystopias.</a:t>
            </a:r>
            <a:endParaRPr lang="es-ES" sz="2000" dirty="0"/>
          </a:p>
          <a:p>
            <a:pPr marL="457200" lvl="0" indent="-457200">
              <a:buFont typeface="+mj-lt"/>
              <a:buAutoNum type="arabicPeriod" startAt="30"/>
            </a:pPr>
            <a:r>
              <a:rPr lang="en-GB" sz="2000" dirty="0"/>
              <a:t>The series has much fans. Therefore, it received widespread criticism from the press.</a:t>
            </a:r>
            <a:endParaRPr lang="es-ES" sz="2000" dirty="0"/>
          </a:p>
          <a:p>
            <a:pPr marL="457200" lvl="0" indent="-457200">
              <a:buFont typeface="+mj-lt"/>
              <a:buAutoNum type="arabicPeriod" startAt="30"/>
            </a:pPr>
            <a:r>
              <a:rPr lang="en-GB" sz="2000" dirty="0"/>
              <a:t>The study is divided into two chapters. The both of them explore the same topic but from a different perspective.</a:t>
            </a:r>
            <a:endParaRPr lang="es-ES" sz="2000" dirty="0"/>
          </a:p>
          <a:p>
            <a:pPr marL="457200" indent="-457200">
              <a:buFont typeface="+mj-lt"/>
              <a:buAutoNum type="arabicPeriod" startAt="30"/>
            </a:pPr>
            <a:r>
              <a:rPr lang="en-GB" sz="2000" dirty="0"/>
              <a:t>There are significant research that have studied the use of the article by native speakers of English.</a:t>
            </a:r>
            <a:endParaRPr lang="es-ES" sz="2000" dirty="0"/>
          </a:p>
          <a:p>
            <a:pPr marL="457200" lvl="0" indent="-457200">
              <a:buNone/>
            </a:pPr>
            <a:endParaRPr lang="es-ES" sz="2000" dirty="0"/>
          </a:p>
        </p:txBody>
      </p:sp>
      <p:sp>
        <p:nvSpPr>
          <p:cNvPr id="6" name="5 Marcador de contenido"/>
          <p:cNvSpPr>
            <a:spLocks noGrp="1"/>
          </p:cNvSpPr>
          <p:nvPr>
            <p:ph sz="half" idx="2"/>
          </p:nvPr>
        </p:nvSpPr>
        <p:spPr>
          <a:xfrm>
            <a:off x="179512" y="3717032"/>
            <a:ext cx="8640960" cy="2952328"/>
          </a:xfrm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457200" lvl="0" indent="-457200">
              <a:buFont typeface="+mj-lt"/>
              <a:buAutoNum type="arabicPeriod" startAt="30"/>
            </a:pPr>
            <a:r>
              <a:rPr lang="en-GB" sz="2400" dirty="0">
                <a:solidFill>
                  <a:srgbClr val="FF0000"/>
                </a:solidFill>
              </a:rPr>
              <a:t>The reason which led me </a:t>
            </a:r>
            <a:r>
              <a:rPr lang="en-GB" sz="2400" b="1" dirty="0">
                <a:solidFill>
                  <a:srgbClr val="FF0000"/>
                </a:solidFill>
              </a:rPr>
              <a:t>to choose</a:t>
            </a:r>
            <a:r>
              <a:rPr lang="en-GB" sz="2400" dirty="0">
                <a:solidFill>
                  <a:srgbClr val="FF0000"/>
                </a:solidFill>
              </a:rPr>
              <a:t> this topic has already been stated.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0"/>
            </a:pPr>
            <a:r>
              <a:rPr lang="en-GB" sz="2400" dirty="0">
                <a:solidFill>
                  <a:srgbClr val="FF0000"/>
                </a:solidFill>
              </a:rPr>
              <a:t>The second part presents analysis of the three texts and </a:t>
            </a:r>
            <a:r>
              <a:rPr lang="en-GB" sz="2400" b="1" strike="sngStrike" dirty="0">
                <a:solidFill>
                  <a:srgbClr val="FF0000"/>
                </a:solidFill>
              </a:rPr>
              <a:t>its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their </a:t>
            </a:r>
            <a:r>
              <a:rPr lang="en-GB" sz="2400" dirty="0">
                <a:solidFill>
                  <a:srgbClr val="FF0000"/>
                </a:solidFill>
              </a:rPr>
              <a:t>presentation of dystopias.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0"/>
            </a:pPr>
            <a:r>
              <a:rPr lang="en-GB" sz="2400" dirty="0">
                <a:solidFill>
                  <a:srgbClr val="FF0000"/>
                </a:solidFill>
              </a:rPr>
              <a:t>The series has </a:t>
            </a:r>
            <a:r>
              <a:rPr lang="en-GB" sz="2400" b="1" strike="sngStrike" dirty="0">
                <a:solidFill>
                  <a:srgbClr val="FF0000"/>
                </a:solidFill>
              </a:rPr>
              <a:t>much</a:t>
            </a:r>
            <a:r>
              <a:rPr lang="en-GB" sz="2400" b="1" dirty="0">
                <a:solidFill>
                  <a:srgbClr val="FF0000"/>
                </a:solidFill>
              </a:rPr>
              <a:t> many</a:t>
            </a:r>
            <a:r>
              <a:rPr lang="en-GB" sz="2400" dirty="0">
                <a:solidFill>
                  <a:srgbClr val="FF0000"/>
                </a:solidFill>
              </a:rPr>
              <a:t> fans. </a:t>
            </a:r>
            <a:r>
              <a:rPr lang="en-GB" sz="2400" b="1" dirty="0">
                <a:solidFill>
                  <a:srgbClr val="FF0000"/>
                </a:solidFill>
              </a:rPr>
              <a:t>However</a:t>
            </a:r>
            <a:r>
              <a:rPr lang="en-GB" sz="2400" dirty="0">
                <a:solidFill>
                  <a:srgbClr val="FF0000"/>
                </a:solidFill>
              </a:rPr>
              <a:t>, it received widespread criticism from he press.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0"/>
            </a:pPr>
            <a:r>
              <a:rPr lang="en-GB" sz="2400" dirty="0">
                <a:solidFill>
                  <a:srgbClr val="FF0000"/>
                </a:solidFill>
              </a:rPr>
              <a:t>The study is divided into two chapters. </a:t>
            </a:r>
            <a:r>
              <a:rPr lang="en-GB" sz="2400" b="1" strike="sngStrike" dirty="0">
                <a:solidFill>
                  <a:srgbClr val="FF0000"/>
                </a:solidFill>
              </a:rPr>
              <a:t>The</a:t>
            </a:r>
            <a:r>
              <a:rPr lang="en-GB" sz="2400" b="1" dirty="0">
                <a:solidFill>
                  <a:srgbClr val="FF0000"/>
                </a:solidFill>
              </a:rPr>
              <a:t> both of them</a:t>
            </a:r>
            <a:r>
              <a:rPr lang="en-GB" sz="2400" dirty="0">
                <a:solidFill>
                  <a:srgbClr val="FF0000"/>
                </a:solidFill>
              </a:rPr>
              <a:t> explore the same topic but from a different perspective.</a:t>
            </a:r>
            <a:endParaRPr lang="es-ES" sz="2400" dirty="0">
              <a:solidFill>
                <a:srgbClr val="FF0000"/>
              </a:solidFill>
            </a:endParaRPr>
          </a:p>
          <a:p>
            <a:pPr marL="457200" lvl="0" indent="-457200">
              <a:buFont typeface="+mj-lt"/>
              <a:buAutoNum type="arabicPeriod" startAt="30"/>
            </a:pPr>
            <a:r>
              <a:rPr lang="en-GB" sz="2400" b="1" dirty="0">
                <a:solidFill>
                  <a:srgbClr val="FF0000"/>
                </a:solidFill>
              </a:rPr>
              <a:t>There is </a:t>
            </a:r>
            <a:r>
              <a:rPr lang="en-GB" sz="2400" b="1" strike="sngStrike" dirty="0">
                <a:solidFill>
                  <a:srgbClr val="FF0000"/>
                </a:solidFill>
              </a:rPr>
              <a:t>are</a:t>
            </a:r>
            <a:r>
              <a:rPr lang="en-GB" sz="2400" dirty="0">
                <a:solidFill>
                  <a:srgbClr val="FF0000"/>
                </a:solidFill>
              </a:rPr>
              <a:t> significant research that </a:t>
            </a:r>
            <a:r>
              <a:rPr lang="en-GB" sz="2400" b="1" dirty="0">
                <a:solidFill>
                  <a:srgbClr val="FF0000"/>
                </a:solidFill>
              </a:rPr>
              <a:t>has </a:t>
            </a:r>
            <a:r>
              <a:rPr lang="en-GB" sz="2400" b="1" strike="sngStrike" dirty="0">
                <a:solidFill>
                  <a:srgbClr val="FF0000"/>
                </a:solidFill>
              </a:rPr>
              <a:t>have</a:t>
            </a:r>
            <a:r>
              <a:rPr lang="en-GB" sz="2400" dirty="0">
                <a:solidFill>
                  <a:srgbClr val="FF0000"/>
                </a:solidFill>
              </a:rPr>
              <a:t> studied the use of the article by native speakers of English.</a:t>
            </a:r>
            <a:endParaRPr lang="es-ES" sz="2400" dirty="0">
              <a:solidFill>
                <a:srgbClr val="FF0000"/>
              </a:solidFill>
            </a:endParaRPr>
          </a:p>
          <a:p>
            <a:pPr marL="180000" indent="0">
              <a:spcBef>
                <a:spcPts val="0"/>
              </a:spcBef>
              <a:spcAft>
                <a:spcPts val="600"/>
              </a:spcAft>
              <a:buNone/>
            </a:pPr>
            <a:endParaRPr lang="es-E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gl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1365</Words>
  <Application>Microsoft Office PowerPoint</Application>
  <PresentationFormat>Presentación en pantalla (4:3)</PresentationFormat>
  <Paragraphs>101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0. Introduction: Recurrent grammar problems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problems</dc:title>
  <dc:creator>Usuario</dc:creator>
  <cp:lastModifiedBy>Alba 4</cp:lastModifiedBy>
  <cp:revision>12</cp:revision>
  <dcterms:created xsi:type="dcterms:W3CDTF">2018-09-20T17:12:05Z</dcterms:created>
  <dcterms:modified xsi:type="dcterms:W3CDTF">2020-12-02T16:19:21Z</dcterms:modified>
</cp:coreProperties>
</file>